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79" r:id="rId5"/>
    <p:sldId id="260" r:id="rId6"/>
    <p:sldId id="284" r:id="rId7"/>
    <p:sldId id="285" r:id="rId8"/>
    <p:sldId id="286" r:id="rId9"/>
    <p:sldId id="287" r:id="rId10"/>
    <p:sldId id="288" r:id="rId11"/>
    <p:sldId id="289" r:id="rId12"/>
    <p:sldId id="290" r:id="rId13"/>
    <p:sldId id="291" r:id="rId14"/>
    <p:sldId id="292" r:id="rId15"/>
    <p:sldId id="293" r:id="rId16"/>
    <p:sldId id="295" r:id="rId17"/>
    <p:sldId id="296" r:id="rId18"/>
    <p:sldId id="299" r:id="rId19"/>
    <p:sldId id="298" r:id="rId20"/>
    <p:sldId id="297" r:id="rId21"/>
    <p:sldId id="300" r:id="rId22"/>
    <p:sldId id="305"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6"/>
    <a:srgbClr val="84BF41"/>
    <a:srgbClr val="00ADDC"/>
    <a:srgbClr val="0E7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A9992-43E7-EEDE-C7FA-53662BE63F23}" v="61" dt="2021-09-09T10:12:06.584"/>
    <p1510:client id="{33DC62B2-5E2C-2E3D-E437-FCD339C39515}" v="535" dt="2020-09-18T11:38:34.450"/>
    <p1510:client id="{6B5CC255-23AA-69E7-4049-3A69C599B8EC}" v="8" dt="2020-09-18T11:51:08.012"/>
    <p1510:client id="{95E22F14-B531-85A8-B4B3-F64BFE154D01}" v="1618" dt="2020-09-07T10:37:03.032"/>
    <p1510:client id="{BD4A79DF-AE77-1946-6DE1-27FFA7291A31}" v="31" dt="2020-10-06T05:26:38.968"/>
    <p1510:client id="{D06D63D3-2A3D-A1C6-FBF7-7FFAF49AE9D8}" v="48" dt="2020-09-17T06:39:48.781"/>
    <p1510:client id="{EE2C25A9-F93D-B550-8CAC-1FE87281FD64}" v="415" dt="2020-10-06T05:51:52.947"/>
    <p1510:client id="{F853FB4C-A030-C31A-E161-689C82F94567}" v="722" dt="2020-09-21T11:51:26.02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si Karjalainen" userId="S::jussi.karjalainen@edu.lempaala.fi::c98f9176-d281-43ce-a526-fb69aa9c2818" providerId="AD" clId="Web-{D06D63D3-2A3D-A1C6-FBF7-7FFAF49AE9D8}"/>
    <pc:docChg chg="delSld modSld">
      <pc:chgData name="Jussi Karjalainen" userId="S::jussi.karjalainen@edu.lempaala.fi::c98f9176-d281-43ce-a526-fb69aa9c2818" providerId="AD" clId="Web-{D06D63D3-2A3D-A1C6-FBF7-7FFAF49AE9D8}" dt="2020-09-17T06:39:48.781" v="47"/>
      <pc:docMkLst>
        <pc:docMk/>
      </pc:docMkLst>
      <pc:sldChg chg="modSp">
        <pc:chgData name="Jussi Karjalainen" userId="S::jussi.karjalainen@edu.lempaala.fi::c98f9176-d281-43ce-a526-fb69aa9c2818" providerId="AD" clId="Web-{D06D63D3-2A3D-A1C6-FBF7-7FFAF49AE9D8}" dt="2020-09-17T06:36:59.796" v="12" actId="20577"/>
        <pc:sldMkLst>
          <pc:docMk/>
          <pc:sldMk cId="2717783919" sldId="296"/>
        </pc:sldMkLst>
        <pc:spChg chg="mod">
          <ac:chgData name="Jussi Karjalainen" userId="S::jussi.karjalainen@edu.lempaala.fi::c98f9176-d281-43ce-a526-fb69aa9c2818" providerId="AD" clId="Web-{D06D63D3-2A3D-A1C6-FBF7-7FFAF49AE9D8}" dt="2020-09-17T06:36:59.796" v="12" actId="20577"/>
          <ac:spMkLst>
            <pc:docMk/>
            <pc:sldMk cId="2717783919" sldId="296"/>
            <ac:spMk id="3" creationId="{00000000-0000-0000-0000-000000000000}"/>
          </ac:spMkLst>
        </pc:spChg>
      </pc:sldChg>
      <pc:sldChg chg="modSp">
        <pc:chgData name="Jussi Karjalainen" userId="S::jussi.karjalainen@edu.lempaala.fi::c98f9176-d281-43ce-a526-fb69aa9c2818" providerId="AD" clId="Web-{D06D63D3-2A3D-A1C6-FBF7-7FFAF49AE9D8}" dt="2020-09-17T06:39:48.781" v="47"/>
        <pc:sldMkLst>
          <pc:docMk/>
          <pc:sldMk cId="3346674530" sldId="300"/>
        </pc:sldMkLst>
        <pc:graphicFrameChg chg="mod modGraphic">
          <ac:chgData name="Jussi Karjalainen" userId="S::jussi.karjalainen@edu.lempaala.fi::c98f9176-d281-43ce-a526-fb69aa9c2818" providerId="AD" clId="Web-{D06D63D3-2A3D-A1C6-FBF7-7FFAF49AE9D8}" dt="2020-09-17T06:39:48.781" v="47"/>
          <ac:graphicFrameMkLst>
            <pc:docMk/>
            <pc:sldMk cId="3346674530" sldId="300"/>
            <ac:graphicFrameMk id="7" creationId="{00000000-0000-0000-0000-000000000000}"/>
          </ac:graphicFrameMkLst>
        </pc:graphicFrameChg>
      </pc:sldChg>
      <pc:sldChg chg="modSp del">
        <pc:chgData name="Jussi Karjalainen" userId="S::jussi.karjalainen@edu.lempaala.fi::c98f9176-d281-43ce-a526-fb69aa9c2818" providerId="AD" clId="Web-{D06D63D3-2A3D-A1C6-FBF7-7FFAF49AE9D8}" dt="2020-09-17T06:39:19.047" v="16"/>
        <pc:sldMkLst>
          <pc:docMk/>
          <pc:sldMk cId="1655546007" sldId="303"/>
        </pc:sldMkLst>
        <pc:spChg chg="mod">
          <ac:chgData name="Jussi Karjalainen" userId="S::jussi.karjalainen@edu.lempaala.fi::c98f9176-d281-43ce-a526-fb69aa9c2818" providerId="AD" clId="Web-{D06D63D3-2A3D-A1C6-FBF7-7FFAF49AE9D8}" dt="2020-09-17T06:38:51.156" v="15" actId="14100"/>
          <ac:spMkLst>
            <pc:docMk/>
            <pc:sldMk cId="1655546007" sldId="303"/>
            <ac:spMk id="3" creationId="{00000000-0000-0000-0000-000000000000}"/>
          </ac:spMkLst>
        </pc:spChg>
      </pc:sldChg>
      <pc:sldChg chg="del">
        <pc:chgData name="Jussi Karjalainen" userId="S::jussi.karjalainen@edu.lempaala.fi::c98f9176-d281-43ce-a526-fb69aa9c2818" providerId="AD" clId="Web-{D06D63D3-2A3D-A1C6-FBF7-7FFAF49AE9D8}" dt="2020-09-17T06:39:28.344" v="17"/>
        <pc:sldMkLst>
          <pc:docMk/>
          <pc:sldMk cId="2206010583" sldId="304"/>
        </pc:sldMkLst>
      </pc:sldChg>
    </pc:docChg>
  </pc:docChgLst>
  <pc:docChgLst>
    <pc:chgData name="Jussi Karjalainen" userId="S::jussi.karjalainen@edu.lempaala.fi::c98f9176-d281-43ce-a526-fb69aa9c2818" providerId="AD" clId="Web-{304A9992-43E7-EEDE-C7FA-53662BE63F23}"/>
    <pc:docChg chg="modSld">
      <pc:chgData name="Jussi Karjalainen" userId="S::jussi.karjalainen@edu.lempaala.fi::c98f9176-d281-43ce-a526-fb69aa9c2818" providerId="AD" clId="Web-{304A9992-43E7-EEDE-C7FA-53662BE63F23}" dt="2021-09-09T10:12:03.100" v="21"/>
      <pc:docMkLst>
        <pc:docMk/>
      </pc:docMkLst>
      <pc:sldChg chg="modSp">
        <pc:chgData name="Jussi Karjalainen" userId="S::jussi.karjalainen@edu.lempaala.fi::c98f9176-d281-43ce-a526-fb69aa9c2818" providerId="AD" clId="Web-{304A9992-43E7-EEDE-C7FA-53662BE63F23}" dt="2021-09-09T10:12:03.100" v="21"/>
        <pc:sldMkLst>
          <pc:docMk/>
          <pc:sldMk cId="3346674530" sldId="300"/>
        </pc:sldMkLst>
        <pc:graphicFrameChg chg="mod modGraphic">
          <ac:chgData name="Jussi Karjalainen" userId="S::jussi.karjalainen@edu.lempaala.fi::c98f9176-d281-43ce-a526-fb69aa9c2818" providerId="AD" clId="Web-{304A9992-43E7-EEDE-C7FA-53662BE63F23}" dt="2021-09-09T10:12:03.100" v="21"/>
          <ac:graphicFrameMkLst>
            <pc:docMk/>
            <pc:sldMk cId="3346674530" sldId="300"/>
            <ac:graphicFrameMk id="7" creationId="{00000000-0000-0000-0000-000000000000}"/>
          </ac:graphicFrameMkLst>
        </pc:graphicFrameChg>
      </pc:sldChg>
    </pc:docChg>
  </pc:docChgLst>
  <pc:docChgLst>
    <pc:chgData name="Kristiina Marttila" userId="S::kristiina.marttila@edu.lempaala.fi::7ab1e981-430e-42c8-9251-ccc6baae9514" providerId="AD" clId="Web-{BD4A79DF-AE77-1946-6DE1-27FFA7291A31}"/>
    <pc:docChg chg="modSld">
      <pc:chgData name="Kristiina Marttila" userId="S::kristiina.marttila@edu.lempaala.fi::7ab1e981-430e-42c8-9251-ccc6baae9514" providerId="AD" clId="Web-{BD4A79DF-AE77-1946-6DE1-27FFA7291A31}" dt="2020-10-06T05:26:30.828" v="9"/>
      <pc:docMkLst>
        <pc:docMk/>
      </pc:docMkLst>
      <pc:sldChg chg="modSp">
        <pc:chgData name="Kristiina Marttila" userId="S::kristiina.marttila@edu.lempaala.fi::7ab1e981-430e-42c8-9251-ccc6baae9514" providerId="AD" clId="Web-{BD4A79DF-AE77-1946-6DE1-27FFA7291A31}" dt="2020-10-06T05:21:15.315" v="2" actId="20577"/>
        <pc:sldMkLst>
          <pc:docMk/>
          <pc:sldMk cId="98659641" sldId="298"/>
        </pc:sldMkLst>
        <pc:spChg chg="mod">
          <ac:chgData name="Kristiina Marttila" userId="S::kristiina.marttila@edu.lempaala.fi::7ab1e981-430e-42c8-9251-ccc6baae9514" providerId="AD" clId="Web-{BD4A79DF-AE77-1946-6DE1-27FFA7291A31}" dt="2020-10-06T05:21:15.315" v="2" actId="20577"/>
          <ac:spMkLst>
            <pc:docMk/>
            <pc:sldMk cId="98659641" sldId="298"/>
            <ac:spMk id="3" creationId="{00000000-0000-0000-0000-000000000000}"/>
          </ac:spMkLst>
        </pc:spChg>
      </pc:sldChg>
      <pc:sldChg chg="modSp">
        <pc:chgData name="Kristiina Marttila" userId="S::kristiina.marttila@edu.lempaala.fi::7ab1e981-430e-42c8-9251-ccc6baae9514" providerId="AD" clId="Web-{BD4A79DF-AE77-1946-6DE1-27FFA7291A31}" dt="2020-10-06T05:26:30.828" v="9"/>
        <pc:sldMkLst>
          <pc:docMk/>
          <pc:sldMk cId="3346674530" sldId="300"/>
        </pc:sldMkLst>
        <pc:graphicFrameChg chg="mod modGraphic">
          <ac:chgData name="Kristiina Marttila" userId="S::kristiina.marttila@edu.lempaala.fi::7ab1e981-430e-42c8-9251-ccc6baae9514" providerId="AD" clId="Web-{BD4A79DF-AE77-1946-6DE1-27FFA7291A31}" dt="2020-10-06T05:26:30.828" v="9"/>
          <ac:graphicFrameMkLst>
            <pc:docMk/>
            <pc:sldMk cId="3346674530" sldId="300"/>
            <ac:graphicFrameMk id="7" creationId="{00000000-0000-0000-0000-000000000000}"/>
          </ac:graphicFrameMkLst>
        </pc:graphicFrameChg>
      </pc:sldChg>
    </pc:docChg>
  </pc:docChgLst>
  <pc:docChgLst>
    <pc:chgData name="Jussi Karjalainen" userId="S::jussi.karjalainen@edu.lempaala.fi::c98f9176-d281-43ce-a526-fb69aa9c2818" providerId="AD" clId="Web-{6B5CC255-23AA-69E7-4049-3A69C599B8EC}"/>
    <pc:docChg chg="modSld">
      <pc:chgData name="Jussi Karjalainen" userId="S::jussi.karjalainen@edu.lempaala.fi::c98f9176-d281-43ce-a526-fb69aa9c2818" providerId="AD" clId="Web-{6B5CC255-23AA-69E7-4049-3A69C599B8EC}" dt="2020-09-18T11:51:08.012" v="7"/>
      <pc:docMkLst>
        <pc:docMk/>
      </pc:docMkLst>
      <pc:sldChg chg="modSp">
        <pc:chgData name="Jussi Karjalainen" userId="S::jussi.karjalainen@edu.lempaala.fi::c98f9176-d281-43ce-a526-fb69aa9c2818" providerId="AD" clId="Web-{6B5CC255-23AA-69E7-4049-3A69C599B8EC}" dt="2020-09-18T11:51:08.012" v="7"/>
        <pc:sldMkLst>
          <pc:docMk/>
          <pc:sldMk cId="3346674530" sldId="300"/>
        </pc:sldMkLst>
        <pc:graphicFrameChg chg="mod modGraphic">
          <ac:chgData name="Jussi Karjalainen" userId="S::jussi.karjalainen@edu.lempaala.fi::c98f9176-d281-43ce-a526-fb69aa9c2818" providerId="AD" clId="Web-{6B5CC255-23AA-69E7-4049-3A69C599B8EC}" dt="2020-09-18T11:51:08.012" v="7"/>
          <ac:graphicFrameMkLst>
            <pc:docMk/>
            <pc:sldMk cId="3346674530" sldId="300"/>
            <ac:graphicFrameMk id="7" creationId="{00000000-0000-0000-0000-000000000000}"/>
          </ac:graphicFrameMkLst>
        </pc:graphicFrameChg>
      </pc:sldChg>
    </pc:docChg>
  </pc:docChgLst>
  <pc:docChgLst>
    <pc:chgData name="Jussi Karjalainen" userId="S::jussi.karjalainen@edu.lempaala.fi::c98f9176-d281-43ce-a526-fb69aa9c2818" providerId="AD" clId="Web-{EE2C25A9-F93D-B550-8CAC-1FE87281FD64}"/>
    <pc:docChg chg="modSld">
      <pc:chgData name="Jussi Karjalainen" userId="S::jussi.karjalainen@edu.lempaala.fi::c98f9176-d281-43ce-a526-fb69aa9c2818" providerId="AD" clId="Web-{EE2C25A9-F93D-B550-8CAC-1FE87281FD64}" dt="2020-10-06T05:51:52.650" v="388" actId="20577"/>
      <pc:docMkLst>
        <pc:docMk/>
      </pc:docMkLst>
      <pc:sldChg chg="modSp">
        <pc:chgData name="Jussi Karjalainen" userId="S::jussi.karjalainen@edu.lempaala.fi::c98f9176-d281-43ce-a526-fb69aa9c2818" providerId="AD" clId="Web-{EE2C25A9-F93D-B550-8CAC-1FE87281FD64}" dt="2020-10-06T05:25:18.573" v="22" actId="20577"/>
        <pc:sldMkLst>
          <pc:docMk/>
          <pc:sldMk cId="3884564845" sldId="297"/>
        </pc:sldMkLst>
        <pc:spChg chg="mod">
          <ac:chgData name="Jussi Karjalainen" userId="S::jussi.karjalainen@edu.lempaala.fi::c98f9176-d281-43ce-a526-fb69aa9c2818" providerId="AD" clId="Web-{EE2C25A9-F93D-B550-8CAC-1FE87281FD64}" dt="2020-10-06T05:25:18.573" v="22" actId="20577"/>
          <ac:spMkLst>
            <pc:docMk/>
            <pc:sldMk cId="3884564845" sldId="297"/>
            <ac:spMk id="3" creationId="{00000000-0000-0000-0000-000000000000}"/>
          </ac:spMkLst>
        </pc:spChg>
      </pc:sldChg>
      <pc:sldChg chg="modSp">
        <pc:chgData name="Jussi Karjalainen" userId="S::jussi.karjalainen@edu.lempaala.fi::c98f9176-d281-43ce-a526-fb69aa9c2818" providerId="AD" clId="Web-{EE2C25A9-F93D-B550-8CAC-1FE87281FD64}" dt="2020-10-06T05:49:18.477" v="258"/>
        <pc:sldMkLst>
          <pc:docMk/>
          <pc:sldMk cId="3346674530" sldId="300"/>
        </pc:sldMkLst>
        <pc:graphicFrameChg chg="mod modGraphic">
          <ac:chgData name="Jussi Karjalainen" userId="S::jussi.karjalainen@edu.lempaala.fi::c98f9176-d281-43ce-a526-fb69aa9c2818" providerId="AD" clId="Web-{EE2C25A9-F93D-B550-8CAC-1FE87281FD64}" dt="2020-10-06T05:49:18.477" v="258"/>
          <ac:graphicFrameMkLst>
            <pc:docMk/>
            <pc:sldMk cId="3346674530" sldId="300"/>
            <ac:graphicFrameMk id="7" creationId="{00000000-0000-0000-0000-000000000000}"/>
          </ac:graphicFrameMkLst>
        </pc:graphicFrameChg>
      </pc:sldChg>
      <pc:sldChg chg="modSp">
        <pc:chgData name="Jussi Karjalainen" userId="S::jussi.karjalainen@edu.lempaala.fi::c98f9176-d281-43ce-a526-fb69aa9c2818" providerId="AD" clId="Web-{EE2C25A9-F93D-B550-8CAC-1FE87281FD64}" dt="2020-10-06T05:51:52.650" v="387" actId="20577"/>
        <pc:sldMkLst>
          <pc:docMk/>
          <pc:sldMk cId="1453498029" sldId="305"/>
        </pc:sldMkLst>
        <pc:spChg chg="mod">
          <ac:chgData name="Jussi Karjalainen" userId="S::jussi.karjalainen@edu.lempaala.fi::c98f9176-d281-43ce-a526-fb69aa9c2818" providerId="AD" clId="Web-{EE2C25A9-F93D-B550-8CAC-1FE87281FD64}" dt="2020-10-06T05:51:52.650" v="387" actId="20577"/>
          <ac:spMkLst>
            <pc:docMk/>
            <pc:sldMk cId="1453498029" sldId="305"/>
            <ac:spMk id="3" creationId="{00000000-0000-0000-0000-000000000000}"/>
          </ac:spMkLst>
        </pc:spChg>
      </pc:sldChg>
    </pc:docChg>
  </pc:docChgLst>
  <pc:docChgLst>
    <pc:chgData name="Jussi Karjalainen" userId="S::jussi.karjalainen@edu.lempaala.fi::c98f9176-d281-43ce-a526-fb69aa9c2818" providerId="AD" clId="Web-{95E22F14-B531-85A8-B4B3-F64BFE154D01}"/>
    <pc:docChg chg="delSld modSld">
      <pc:chgData name="Jussi Karjalainen" userId="S::jussi.karjalainen@edu.lempaala.fi::c98f9176-d281-43ce-a526-fb69aa9c2818" providerId="AD" clId="Web-{95E22F14-B531-85A8-B4B3-F64BFE154D01}" dt="2020-09-07T10:37:03.032" v="1617"/>
      <pc:docMkLst>
        <pc:docMk/>
      </pc:docMkLst>
      <pc:sldChg chg="modSp">
        <pc:chgData name="Jussi Karjalainen" userId="S::jussi.karjalainen@edu.lempaala.fi::c98f9176-d281-43ce-a526-fb69aa9c2818" providerId="AD" clId="Web-{95E22F14-B531-85A8-B4B3-F64BFE154D01}" dt="2020-09-02T10:32:03.732" v="16" actId="20577"/>
        <pc:sldMkLst>
          <pc:docMk/>
          <pc:sldMk cId="1770557270" sldId="295"/>
        </pc:sldMkLst>
        <pc:spChg chg="mod">
          <ac:chgData name="Jussi Karjalainen" userId="S::jussi.karjalainen@edu.lempaala.fi::c98f9176-d281-43ce-a526-fb69aa9c2818" providerId="AD" clId="Web-{95E22F14-B531-85A8-B4B3-F64BFE154D01}" dt="2020-09-02T10:32:03.732" v="16" actId="20577"/>
          <ac:spMkLst>
            <pc:docMk/>
            <pc:sldMk cId="1770557270" sldId="295"/>
            <ac:spMk id="2" creationId="{00000000-0000-0000-0000-000000000000}"/>
          </ac:spMkLst>
        </pc:spChg>
      </pc:sldChg>
      <pc:sldChg chg="modSp">
        <pc:chgData name="Jussi Karjalainen" userId="S::jussi.karjalainen@edu.lempaala.fi::c98f9176-d281-43ce-a526-fb69aa9c2818" providerId="AD" clId="Web-{95E22F14-B531-85A8-B4B3-F64BFE154D01}" dt="2020-09-07T09:33:00.430" v="179" actId="20577"/>
        <pc:sldMkLst>
          <pc:docMk/>
          <pc:sldMk cId="2717783919" sldId="296"/>
        </pc:sldMkLst>
        <pc:spChg chg="mod">
          <ac:chgData name="Jussi Karjalainen" userId="S::jussi.karjalainen@edu.lempaala.fi::c98f9176-d281-43ce-a526-fb69aa9c2818" providerId="AD" clId="Web-{95E22F14-B531-85A8-B4B3-F64BFE154D01}" dt="2020-09-07T09:33:00.430" v="179" actId="20577"/>
          <ac:spMkLst>
            <pc:docMk/>
            <pc:sldMk cId="2717783919" sldId="296"/>
            <ac:spMk id="2" creationId="{00000000-0000-0000-0000-000000000000}"/>
          </ac:spMkLst>
        </pc:spChg>
        <pc:spChg chg="mod">
          <ac:chgData name="Jussi Karjalainen" userId="S::jussi.karjalainen@edu.lempaala.fi::c98f9176-d281-43ce-a526-fb69aa9c2818" providerId="AD" clId="Web-{95E22F14-B531-85A8-B4B3-F64BFE154D01}" dt="2020-09-07T09:32:55.290" v="176" actId="20577"/>
          <ac:spMkLst>
            <pc:docMk/>
            <pc:sldMk cId="2717783919" sldId="296"/>
            <ac:spMk id="3" creationId="{00000000-0000-0000-0000-000000000000}"/>
          </ac:spMkLst>
        </pc:spChg>
      </pc:sldChg>
      <pc:sldChg chg="modSp">
        <pc:chgData name="Jussi Karjalainen" userId="S::jussi.karjalainen@edu.lempaala.fi::c98f9176-d281-43ce-a526-fb69aa9c2818" providerId="AD" clId="Web-{95E22F14-B531-85A8-B4B3-F64BFE154D01}" dt="2020-09-07T10:28:23.818" v="1207" actId="20577"/>
        <pc:sldMkLst>
          <pc:docMk/>
          <pc:sldMk cId="3884564845" sldId="297"/>
        </pc:sldMkLst>
        <pc:spChg chg="mod">
          <ac:chgData name="Jussi Karjalainen" userId="S::jussi.karjalainen@edu.lempaala.fi::c98f9176-d281-43ce-a526-fb69aa9c2818" providerId="AD" clId="Web-{95E22F14-B531-85A8-B4B3-F64BFE154D01}" dt="2020-09-07T10:28:23.818" v="1207" actId="20577"/>
          <ac:spMkLst>
            <pc:docMk/>
            <pc:sldMk cId="3884564845" sldId="297"/>
            <ac:spMk id="3" creationId="{00000000-0000-0000-0000-000000000000}"/>
          </ac:spMkLst>
        </pc:spChg>
      </pc:sldChg>
      <pc:sldChg chg="modSp">
        <pc:chgData name="Jussi Karjalainen" userId="S::jussi.karjalainen@edu.lempaala.fi::c98f9176-d281-43ce-a526-fb69aa9c2818" providerId="AD" clId="Web-{95E22F14-B531-85A8-B4B3-F64BFE154D01}" dt="2020-09-07T10:20:07.901" v="911" actId="20577"/>
        <pc:sldMkLst>
          <pc:docMk/>
          <pc:sldMk cId="98659641" sldId="298"/>
        </pc:sldMkLst>
        <pc:spChg chg="mod">
          <ac:chgData name="Jussi Karjalainen" userId="S::jussi.karjalainen@edu.lempaala.fi::c98f9176-d281-43ce-a526-fb69aa9c2818" providerId="AD" clId="Web-{95E22F14-B531-85A8-B4B3-F64BFE154D01}" dt="2020-09-07T10:20:07.901" v="911" actId="20577"/>
          <ac:spMkLst>
            <pc:docMk/>
            <pc:sldMk cId="98659641" sldId="298"/>
            <ac:spMk id="3" creationId="{00000000-0000-0000-0000-000000000000}"/>
          </ac:spMkLst>
        </pc:spChg>
      </pc:sldChg>
      <pc:sldChg chg="modSp">
        <pc:chgData name="Jussi Karjalainen" userId="S::jussi.karjalainen@edu.lempaala.fi::c98f9176-d281-43ce-a526-fb69aa9c2818" providerId="AD" clId="Web-{95E22F14-B531-85A8-B4B3-F64BFE154D01}" dt="2020-09-07T10:03:17.675" v="754" actId="20577"/>
        <pc:sldMkLst>
          <pc:docMk/>
          <pc:sldMk cId="3853884076" sldId="299"/>
        </pc:sldMkLst>
        <pc:spChg chg="mod">
          <ac:chgData name="Jussi Karjalainen" userId="S::jussi.karjalainen@edu.lempaala.fi::c98f9176-d281-43ce-a526-fb69aa9c2818" providerId="AD" clId="Web-{95E22F14-B531-85A8-B4B3-F64BFE154D01}" dt="2020-09-07T09:47:08.466" v="393" actId="14100"/>
          <ac:spMkLst>
            <pc:docMk/>
            <pc:sldMk cId="3853884076" sldId="299"/>
            <ac:spMk id="2" creationId="{00000000-0000-0000-0000-000000000000}"/>
          </ac:spMkLst>
        </pc:spChg>
        <pc:spChg chg="mod">
          <ac:chgData name="Jussi Karjalainen" userId="S::jussi.karjalainen@edu.lempaala.fi::c98f9176-d281-43ce-a526-fb69aa9c2818" providerId="AD" clId="Web-{95E22F14-B531-85A8-B4B3-F64BFE154D01}" dt="2020-09-07T10:03:17.675" v="754" actId="20577"/>
          <ac:spMkLst>
            <pc:docMk/>
            <pc:sldMk cId="3853884076" sldId="299"/>
            <ac:spMk id="3" creationId="{00000000-0000-0000-0000-000000000000}"/>
          </ac:spMkLst>
        </pc:spChg>
      </pc:sldChg>
      <pc:sldChg chg="modSp">
        <pc:chgData name="Jussi Karjalainen" userId="S::jussi.karjalainen@edu.lempaala.fi::c98f9176-d281-43ce-a526-fb69aa9c2818" providerId="AD" clId="Web-{95E22F14-B531-85A8-B4B3-F64BFE154D01}" dt="2020-09-07T10:36:49.360" v="1616"/>
        <pc:sldMkLst>
          <pc:docMk/>
          <pc:sldMk cId="3346674530" sldId="300"/>
        </pc:sldMkLst>
        <pc:graphicFrameChg chg="mod modGraphic">
          <ac:chgData name="Jussi Karjalainen" userId="S::jussi.karjalainen@edu.lempaala.fi::c98f9176-d281-43ce-a526-fb69aa9c2818" providerId="AD" clId="Web-{95E22F14-B531-85A8-B4B3-F64BFE154D01}" dt="2020-09-07T10:36:49.360" v="1616"/>
          <ac:graphicFrameMkLst>
            <pc:docMk/>
            <pc:sldMk cId="3346674530" sldId="300"/>
            <ac:graphicFrameMk id="7" creationId="{00000000-0000-0000-0000-000000000000}"/>
          </ac:graphicFrameMkLst>
        </pc:graphicFrameChg>
      </pc:sldChg>
      <pc:sldChg chg="del">
        <pc:chgData name="Jussi Karjalainen" userId="S::jussi.karjalainen@edu.lempaala.fi::c98f9176-d281-43ce-a526-fb69aa9c2818" providerId="AD" clId="Web-{95E22F14-B531-85A8-B4B3-F64BFE154D01}" dt="2020-09-07T10:37:03.032" v="1617"/>
        <pc:sldMkLst>
          <pc:docMk/>
          <pc:sldMk cId="403119786" sldId="302"/>
        </pc:sldMkLst>
      </pc:sldChg>
    </pc:docChg>
  </pc:docChgLst>
  <pc:docChgLst>
    <pc:chgData name="Jussi Karjalainen" userId="S::jussi.karjalainen@edu.lempaala.fi::c98f9176-d281-43ce-a526-fb69aa9c2818" providerId="AD" clId="Web-{33DC62B2-5E2C-2E3D-E437-FCD339C39515}"/>
    <pc:docChg chg="modSld">
      <pc:chgData name="Jussi Karjalainen" userId="S::jussi.karjalainen@edu.lempaala.fi::c98f9176-d281-43ce-a526-fb69aa9c2818" providerId="AD" clId="Web-{33DC62B2-5E2C-2E3D-E437-FCD339C39515}" dt="2020-09-18T11:38:32.872" v="511"/>
      <pc:docMkLst>
        <pc:docMk/>
      </pc:docMkLst>
      <pc:sldChg chg="modSp">
        <pc:chgData name="Jussi Karjalainen" userId="S::jussi.karjalainen@edu.lempaala.fi::c98f9176-d281-43ce-a526-fb69aa9c2818" providerId="AD" clId="Web-{33DC62B2-5E2C-2E3D-E437-FCD339C39515}" dt="2020-09-18T11:33:17.602" v="193" actId="20577"/>
        <pc:sldMkLst>
          <pc:docMk/>
          <pc:sldMk cId="3853884076" sldId="299"/>
        </pc:sldMkLst>
        <pc:spChg chg="mod">
          <ac:chgData name="Jussi Karjalainen" userId="S::jussi.karjalainen@edu.lempaala.fi::c98f9176-d281-43ce-a526-fb69aa9c2818" providerId="AD" clId="Web-{33DC62B2-5E2C-2E3D-E437-FCD339C39515}" dt="2020-09-18T11:33:17.602" v="193" actId="20577"/>
          <ac:spMkLst>
            <pc:docMk/>
            <pc:sldMk cId="3853884076" sldId="299"/>
            <ac:spMk id="3" creationId="{00000000-0000-0000-0000-000000000000}"/>
          </ac:spMkLst>
        </pc:spChg>
      </pc:sldChg>
      <pc:sldChg chg="modSp">
        <pc:chgData name="Jussi Karjalainen" userId="S::jussi.karjalainen@edu.lempaala.fi::c98f9176-d281-43ce-a526-fb69aa9c2818" providerId="AD" clId="Web-{33DC62B2-5E2C-2E3D-E437-FCD339C39515}" dt="2020-09-18T11:38:32.872" v="511"/>
        <pc:sldMkLst>
          <pc:docMk/>
          <pc:sldMk cId="3346674530" sldId="300"/>
        </pc:sldMkLst>
        <pc:graphicFrameChg chg="mod modGraphic">
          <ac:chgData name="Jussi Karjalainen" userId="S::jussi.karjalainen@edu.lempaala.fi::c98f9176-d281-43ce-a526-fb69aa9c2818" providerId="AD" clId="Web-{33DC62B2-5E2C-2E3D-E437-FCD339C39515}" dt="2020-09-18T11:38:32.872" v="511"/>
          <ac:graphicFrameMkLst>
            <pc:docMk/>
            <pc:sldMk cId="3346674530" sldId="300"/>
            <ac:graphicFrameMk id="7" creationId="{00000000-0000-0000-0000-000000000000}"/>
          </ac:graphicFrameMkLst>
        </pc:graphicFrameChg>
      </pc:sldChg>
    </pc:docChg>
  </pc:docChgLst>
  <pc:docChgLst>
    <pc:chgData name="Jussi Karjalainen" userId="S::jussi.karjalainen@edu.lempaala.fi::c98f9176-d281-43ce-a526-fb69aa9c2818" providerId="AD" clId="Web-{F853FB4C-A030-C31A-E161-689C82F94567}"/>
    <pc:docChg chg="modSld">
      <pc:chgData name="Jussi Karjalainen" userId="S::jussi.karjalainen@edu.lempaala.fi::c98f9176-d281-43ce-a526-fb69aa9c2818" providerId="AD" clId="Web-{F853FB4C-A030-C31A-E161-689C82F94567}" dt="2020-09-21T11:51:26.023" v="721"/>
      <pc:docMkLst>
        <pc:docMk/>
      </pc:docMkLst>
      <pc:sldChg chg="modSp">
        <pc:chgData name="Jussi Karjalainen" userId="S::jussi.karjalainen@edu.lempaala.fi::c98f9176-d281-43ce-a526-fb69aa9c2818" providerId="AD" clId="Web-{F853FB4C-A030-C31A-E161-689C82F94567}" dt="2020-09-21T11:51:26.023" v="721"/>
        <pc:sldMkLst>
          <pc:docMk/>
          <pc:sldMk cId="3346674530" sldId="300"/>
        </pc:sldMkLst>
        <pc:spChg chg="mod">
          <ac:chgData name="Jussi Karjalainen" userId="S::jussi.karjalainen@edu.lempaala.fi::c98f9176-d281-43ce-a526-fb69aa9c2818" providerId="AD" clId="Web-{F853FB4C-A030-C31A-E161-689C82F94567}" dt="2020-09-21T05:45:09.100" v="254" actId="14100"/>
          <ac:spMkLst>
            <pc:docMk/>
            <pc:sldMk cId="3346674530" sldId="300"/>
            <ac:spMk id="2" creationId="{00000000-0000-0000-0000-000000000000}"/>
          </ac:spMkLst>
        </pc:spChg>
        <pc:graphicFrameChg chg="mod modGraphic">
          <ac:chgData name="Jussi Karjalainen" userId="S::jussi.karjalainen@edu.lempaala.fi::c98f9176-d281-43ce-a526-fb69aa9c2818" providerId="AD" clId="Web-{F853FB4C-A030-C31A-E161-689C82F94567}" dt="2020-09-21T11:51:26.023" v="721"/>
          <ac:graphicFrameMkLst>
            <pc:docMk/>
            <pc:sldMk cId="3346674530" sldId="300"/>
            <ac:graphicFrameMk id="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CE7E-6E86-C042-A5E2-25A46B3C386A}" type="datetimeFigureOut">
              <a:rPr lang="fi-FI" smtClean="0"/>
              <a:t>9.9.2021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D00FF-EE06-A746-B168-918D6BB36FB3}" type="slidenum">
              <a:rPr lang="fi-FI" smtClean="0"/>
              <a:t>‹#›</a:t>
            </a:fld>
            <a:endParaRPr lang="fi-FI"/>
          </a:p>
        </p:txBody>
      </p:sp>
    </p:spTree>
    <p:extLst>
      <p:ext uri="{BB962C8B-B14F-4D97-AF65-F5344CB8AC3E}">
        <p14:creationId xmlns:p14="http://schemas.microsoft.com/office/powerpoint/2010/main" val="28762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53089"/>
            <a:ext cx="7824893" cy="577653"/>
          </a:xfrm>
        </p:spPr>
        <p:txBody>
          <a:bodyPr anchor="t" anchorCtr="0">
            <a:normAutofit/>
          </a:bodyPr>
          <a:lstStyle>
            <a:lvl1pPr algn="l">
              <a:defRPr sz="3600" baseline="0">
                <a:solidFill>
                  <a:schemeClr val="bg1"/>
                </a:solidFill>
              </a:defRPr>
            </a:lvl1pPr>
          </a:lstStyle>
          <a:p>
            <a:r>
              <a:rPr lang="fi-FI"/>
              <a:t>Muokkaa perustyyl. napsautt.</a:t>
            </a:r>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30743"/>
            <a:ext cx="7824893" cy="544379"/>
          </a:xfrm>
        </p:spPr>
        <p:txBody>
          <a:bodyPr anchor="t">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9.9.2021</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10" name="Picture 9">
            <a:extLst>
              <a:ext uri="{FF2B5EF4-FFF2-40B4-BE49-F238E27FC236}">
                <a16:creationId xmlns:a16="http://schemas.microsoft.com/office/drawing/2014/main" id="{901D4218-42F2-E148-91DB-682AD9E2A168}"/>
              </a:ext>
            </a:extLst>
          </p:cNvPr>
          <p:cNvPicPr>
            <a:picLocks noChangeAspect="1"/>
          </p:cNvPicPr>
          <p:nvPr userDrawn="1"/>
        </p:nvPicPr>
        <p:blipFill>
          <a:blip r:embed="rId2"/>
          <a:stretch>
            <a:fillRect/>
          </a:stretch>
        </p:blipFill>
        <p:spPr>
          <a:xfrm>
            <a:off x="9616966" y="3881708"/>
            <a:ext cx="1788028" cy="2312954"/>
          </a:xfrm>
          <a:prstGeom prst="rect">
            <a:avLst/>
          </a:prstGeom>
        </p:spPr>
      </p:pic>
      <p:pic>
        <p:nvPicPr>
          <p:cNvPr id="15" name="Picture 14">
            <a:extLst>
              <a:ext uri="{FF2B5EF4-FFF2-40B4-BE49-F238E27FC236}">
                <a16:creationId xmlns:a16="http://schemas.microsoft.com/office/drawing/2014/main" id="{FFF9E1BB-6DF6-834B-A355-E7A9513EC75E}"/>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12294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va ja teksti sin pohja tyt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9.9.2021</a:t>
            </a:fld>
            <a:endParaRPr lang="fi-FI"/>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perustyyl. napsautt.</a:t>
            </a:r>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F99BB97-3E19-E844-A5C1-83C405A0F084}"/>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29016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iotsikkodia val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perustyyl. napsautt.</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144271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aliotsikkodia vanhuk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perustyyl. napsautt.</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1D8ADA04-EB76-384B-846E-FA172318B75F}"/>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75423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liotsikkodia lap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perustyyl. napsautt.</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0A34AB4F-C50E-1844-9CBF-7328E7EE660D}"/>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95505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aliotsikkodi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FDB207-A2AE-4641-811C-293FC86046F3}"/>
              </a:ext>
            </a:extLst>
          </p:cNvPr>
          <p:cNvSpPr>
            <a:spLocks noGrp="1"/>
          </p:cNvSpPr>
          <p:nvPr>
            <p:ph type="dt" sz="half" idx="10"/>
          </p:nvPr>
        </p:nvSpPr>
        <p:spPr/>
        <p:txBody>
          <a:bodyPr/>
          <a:lstStyle/>
          <a:p>
            <a:fld id="{D9120612-9D9F-E941-8D29-81AF8DFC6C0C}" type="datetime1">
              <a:rPr lang="fi-FI" smtClean="0"/>
              <a:t>9.9.2021</a:t>
            </a:fld>
            <a:endParaRPr lang="fi-FI"/>
          </a:p>
        </p:txBody>
      </p:sp>
      <p:sp>
        <p:nvSpPr>
          <p:cNvPr id="4" name="Footer Placeholder 3">
            <a:extLst>
              <a:ext uri="{FF2B5EF4-FFF2-40B4-BE49-F238E27FC236}">
                <a16:creationId xmlns:a16="http://schemas.microsoft.com/office/drawing/2014/main" id="{AC7D344B-699C-834A-B62D-7F51A51C3559}"/>
              </a:ext>
            </a:extLst>
          </p:cNvPr>
          <p:cNvSpPr>
            <a:spLocks noGrp="1"/>
          </p:cNvSpPr>
          <p:nvPr>
            <p:ph type="ftr" sz="quarter" idx="11"/>
          </p:nvPr>
        </p:nvSpPr>
        <p:spPr/>
        <p:txBody>
          <a:bodyPr/>
          <a:lstStyle/>
          <a:p>
            <a:r>
              <a:rPr lang="fi-FI"/>
              <a:t>www.lempaala.fi</a:t>
            </a:r>
          </a:p>
        </p:txBody>
      </p:sp>
      <p:sp>
        <p:nvSpPr>
          <p:cNvPr id="5" name="Slide Number Placeholder 4">
            <a:extLst>
              <a:ext uri="{FF2B5EF4-FFF2-40B4-BE49-F238E27FC236}">
                <a16:creationId xmlns:a16="http://schemas.microsoft.com/office/drawing/2014/main" id="{20D8BE77-5A33-2D44-8433-166D84087A8B}"/>
              </a:ext>
            </a:extLst>
          </p:cNvPr>
          <p:cNvSpPr>
            <a:spLocks noGrp="1"/>
          </p:cNvSpPr>
          <p:nvPr>
            <p:ph type="sldNum" sz="quarter" idx="12"/>
          </p:nvPr>
        </p:nvSpPr>
        <p:spPr/>
        <p:txBody>
          <a:bodyPr/>
          <a:lstStyle/>
          <a:p>
            <a:fld id="{9045EDEB-1447-2245-AC24-1810F05F8ECB}" type="slidenum">
              <a:rPr lang="fi-FI" smtClean="0"/>
              <a:pPr/>
              <a:t>‹#›</a:t>
            </a:fld>
            <a:endParaRPr lang="fi-FI"/>
          </a:p>
        </p:txBody>
      </p:sp>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perustyyl. napsautt.</a:t>
            </a:r>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54504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aliotsikkodia pojat rannall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perustyyl. napsautt.</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3" name="Rectangle 12">
            <a:extLst>
              <a:ext uri="{FF2B5EF4-FFF2-40B4-BE49-F238E27FC236}">
                <a16:creationId xmlns:a16="http://schemas.microsoft.com/office/drawing/2014/main" id="{A57136DE-60E7-8C4C-BBB1-08DDF1F1F0ED}"/>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F9D4D224-CCDC-EA46-97B6-306426B0900B}"/>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357208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Valiotsikkodia festaripar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perustyyl. napsautt.</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3" name="Rectangle 12">
            <a:extLst>
              <a:ext uri="{FF2B5EF4-FFF2-40B4-BE49-F238E27FC236}">
                <a16:creationId xmlns:a16="http://schemas.microsoft.com/office/drawing/2014/main" id="{BD60E8A3-5909-9E4C-A6B2-32D91FA7BA6C}"/>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7C8F2D1E-80B9-5343-BC8E-6EE83AE0C36D}"/>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106221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i sin pohj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944A1-1EBB-1148-A842-A8D361BEAAD9}"/>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8" name="Picture 7">
            <a:extLst>
              <a:ext uri="{FF2B5EF4-FFF2-40B4-BE49-F238E27FC236}">
                <a16:creationId xmlns:a16="http://schemas.microsoft.com/office/drawing/2014/main" id="{AF5584E3-541C-7149-9746-8378EEB138E2}"/>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322C2555-3AF2-4C47-ADCF-C20F7F2954BD}"/>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9.9.2021</a:t>
            </a:fld>
            <a:endParaRPr lang="fi-FI"/>
          </a:p>
        </p:txBody>
      </p:sp>
      <p:sp>
        <p:nvSpPr>
          <p:cNvPr id="4" name="Footer Placeholder 3">
            <a:extLst>
              <a:ext uri="{FF2B5EF4-FFF2-40B4-BE49-F238E27FC236}">
                <a16:creationId xmlns:a16="http://schemas.microsoft.com/office/drawing/2014/main" id="{DC161311-916D-B14C-928A-72B5F8C6D39B}"/>
              </a:ext>
            </a:extLst>
          </p:cNvPr>
          <p:cNvSpPr>
            <a:spLocks noGrp="1"/>
          </p:cNvSpPr>
          <p:nvPr>
            <p:ph type="ftr" sz="quarter" idx="11"/>
          </p:nvPr>
        </p:nvSpPr>
        <p:spPr/>
        <p:txBody>
          <a:bodyPr/>
          <a:lstStyle>
            <a:lvl1pPr>
              <a:defRPr>
                <a:solidFill>
                  <a:schemeClr val="bg1"/>
                </a:solidFill>
              </a:defRPr>
            </a:lvl1pPr>
          </a:lstStyle>
          <a:p>
            <a:r>
              <a:rPr lang="fi-FI"/>
              <a:t>www.lempaala.fi</a:t>
            </a:r>
          </a:p>
        </p:txBody>
      </p:sp>
      <p:sp>
        <p:nvSpPr>
          <p:cNvPr id="5" name="Slide Number Placeholder 4">
            <a:extLst>
              <a:ext uri="{FF2B5EF4-FFF2-40B4-BE49-F238E27FC236}">
                <a16:creationId xmlns:a16="http://schemas.microsoft.com/office/drawing/2014/main" id="{F22CDD22-87EA-7B43-9A2B-F80910F45E44}"/>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a:p>
        </p:txBody>
      </p:sp>
      <p:cxnSp>
        <p:nvCxnSpPr>
          <p:cNvPr id="9" name="Straight Connector 8">
            <a:extLst>
              <a:ext uri="{FF2B5EF4-FFF2-40B4-BE49-F238E27FC236}">
                <a16:creationId xmlns:a16="http://schemas.microsoft.com/office/drawing/2014/main" id="{63FEF9FF-525B-7B4B-B87D-3371C9946A02}"/>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09E4BB5-BE3E-6942-8612-D59621E621D3}"/>
              </a:ext>
            </a:extLst>
          </p:cNvPr>
          <p:cNvSpPr>
            <a:spLocks noGrp="1"/>
          </p:cNvSpPr>
          <p:nvPr>
            <p:ph type="title"/>
          </p:nvPr>
        </p:nvSpPr>
        <p:spPr>
          <a:xfrm>
            <a:off x="838200" y="528320"/>
            <a:ext cx="7052733" cy="1121091"/>
          </a:xfrm>
        </p:spPr>
        <p:txBody>
          <a:bodyPr>
            <a:normAutofit/>
          </a:bodyPr>
          <a:lstStyle>
            <a:lvl1pPr>
              <a:defRPr sz="3000">
                <a:solidFill>
                  <a:schemeClr val="bg1"/>
                </a:solidFill>
              </a:defRPr>
            </a:lvl1pPr>
          </a:lstStyle>
          <a:p>
            <a:r>
              <a:rPr lang="fi-FI"/>
              <a:t>Muokkaa perustyyl. napsautt.</a:t>
            </a:r>
          </a:p>
        </p:txBody>
      </p:sp>
      <p:sp>
        <p:nvSpPr>
          <p:cNvPr id="11" name="Content Placeholder 2">
            <a:extLst>
              <a:ext uri="{FF2B5EF4-FFF2-40B4-BE49-F238E27FC236}">
                <a16:creationId xmlns:a16="http://schemas.microsoft.com/office/drawing/2014/main" id="{A26588EA-426C-124E-9E66-CFE4F7BCE84E}"/>
              </a:ext>
            </a:extLst>
          </p:cNvPr>
          <p:cNvSpPr>
            <a:spLocks noGrp="1"/>
          </p:cNvSpPr>
          <p:nvPr>
            <p:ph idx="1"/>
          </p:nvPr>
        </p:nvSpPr>
        <p:spPr>
          <a:xfrm>
            <a:off x="838200" y="1649411"/>
            <a:ext cx="7052733" cy="4341815"/>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2" name="Picture 11">
            <a:extLst>
              <a:ext uri="{FF2B5EF4-FFF2-40B4-BE49-F238E27FC236}">
                <a16:creationId xmlns:a16="http://schemas.microsoft.com/office/drawing/2014/main" id="{65209BF1-523F-4447-85D8-D036BE9E7CE2}"/>
              </a:ext>
            </a:extLst>
          </p:cNvPr>
          <p:cNvPicPr>
            <a:picLocks noChangeAspect="1"/>
          </p:cNvPicPr>
          <p:nvPr userDrawn="1"/>
        </p:nvPicPr>
        <p:blipFill rotWithShape="1">
          <a:blip r:embed="rId3"/>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16027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i valk po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0F3B-141A-4C4D-B0CD-9AA2EB23F2FF}"/>
              </a:ext>
            </a:extLst>
          </p:cNvPr>
          <p:cNvSpPr>
            <a:spLocks noGrp="1"/>
          </p:cNvSpPr>
          <p:nvPr>
            <p:ph type="title"/>
          </p:nvPr>
        </p:nvSpPr>
        <p:spPr/>
        <p:txBody>
          <a:bodyPr>
            <a:normAutofit/>
          </a:bodyPr>
          <a:lstStyle>
            <a:lvl1pPr>
              <a:defRPr sz="3000"/>
            </a:lvl1pPr>
          </a:lstStyle>
          <a:p>
            <a:r>
              <a:rPr lang="fi-FI"/>
              <a:t>Muokkaa perustyyl. napsautt.</a:t>
            </a:r>
          </a:p>
        </p:txBody>
      </p:sp>
      <p:sp>
        <p:nvSpPr>
          <p:cNvPr id="3" name="Content Placeholder 2">
            <a:extLst>
              <a:ext uri="{FF2B5EF4-FFF2-40B4-BE49-F238E27FC236}">
                <a16:creationId xmlns:a16="http://schemas.microsoft.com/office/drawing/2014/main" id="{3DD6110F-385F-644C-9E29-88DFEDE4C81D}"/>
              </a:ext>
            </a:extLst>
          </p:cNvPr>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9.9.2021</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8" name="Picture 7">
            <a:extLst>
              <a:ext uri="{FF2B5EF4-FFF2-40B4-BE49-F238E27FC236}">
                <a16:creationId xmlns:a16="http://schemas.microsoft.com/office/drawing/2014/main" id="{8C4A5B8F-940E-2E4F-AF87-59CF7F091316}"/>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26591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co pohja val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9.9.2021</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cxnSp>
        <p:nvCxnSpPr>
          <p:cNvPr id="9" name="Straight Connector 8">
            <a:extLst>
              <a:ext uri="{FF2B5EF4-FFF2-40B4-BE49-F238E27FC236}">
                <a16:creationId xmlns:a16="http://schemas.microsoft.com/office/drawing/2014/main" id="{0BA9A1C2-A3AC-9047-877F-FAD70F2C90B0}"/>
              </a:ext>
            </a:extLst>
          </p:cNvPr>
          <p:cNvCxnSpPr>
            <a:cxnSpLocks/>
          </p:cNvCxnSpPr>
          <p:nvPr userDrawn="1"/>
        </p:nvCxnSpPr>
        <p:spPr>
          <a:xfrm flipH="1">
            <a:off x="838200" y="6305273"/>
            <a:ext cx="1051560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66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7F8D02FC-C83E-464B-8FFC-732388BC0151}"/>
              </a:ext>
            </a:extLst>
          </p:cNvPr>
          <p:cNvPicPr>
            <a:picLocks noChangeAspect="1"/>
          </p:cNvPicPr>
          <p:nvPr userDrawn="1"/>
        </p:nvPicPr>
        <p:blipFill>
          <a:blip r:embed="rId2">
            <a:alphaModFix/>
          </a:blip>
          <a:stretch>
            <a:fillRect/>
          </a:stretch>
        </p:blipFill>
        <p:spPr>
          <a:xfrm>
            <a:off x="9616965" y="3881707"/>
            <a:ext cx="1788029" cy="2312955"/>
          </a:xfrm>
          <a:prstGeom prst="rect">
            <a:avLst/>
          </a:prstGeom>
        </p:spPr>
      </p:pic>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70023"/>
            <a:ext cx="7824893" cy="577653"/>
          </a:xfrm>
        </p:spPr>
        <p:txBody>
          <a:bodyPr anchor="t" anchorCtr="0">
            <a:normAutofit/>
          </a:bodyPr>
          <a:lstStyle>
            <a:lvl1pPr algn="l">
              <a:defRPr sz="3600" baseline="0">
                <a:solidFill>
                  <a:schemeClr val="accent1"/>
                </a:solidFill>
              </a:defRPr>
            </a:lvl1pPr>
          </a:lstStyle>
          <a:p>
            <a:r>
              <a:rPr lang="fi-FI"/>
              <a:t>Muokkaa perustyyl. napsautt.</a:t>
            </a:r>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47677"/>
            <a:ext cx="7824893" cy="544379"/>
          </a:xfrm>
        </p:spPr>
        <p:txBody>
          <a:bodyPr anchor="t">
            <a:normAutofit/>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9.9.2021</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sp>
        <p:nvSpPr>
          <p:cNvPr id="7" name="Rectangle 6">
            <a:extLst>
              <a:ext uri="{FF2B5EF4-FFF2-40B4-BE49-F238E27FC236}">
                <a16:creationId xmlns:a16="http://schemas.microsoft.com/office/drawing/2014/main" id="{4470276B-9D6C-874B-92AA-C4017436BB2C}"/>
              </a:ext>
            </a:extLst>
          </p:cNvPr>
          <p:cNvSpPr/>
          <p:nvPr userDrawn="1"/>
        </p:nvSpPr>
        <p:spPr>
          <a:xfrm>
            <a:off x="401654" y="6194662"/>
            <a:ext cx="4238079" cy="58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13">
            <a:extLst>
              <a:ext uri="{FF2B5EF4-FFF2-40B4-BE49-F238E27FC236}">
                <a16:creationId xmlns:a16="http://schemas.microsoft.com/office/drawing/2014/main" id="{9CF0F4B5-1464-954C-86C9-A63E5E55D2C9}"/>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407424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 ja teksti valk pohj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9.9.2021</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icture Placeholder 2">
            <a:extLst>
              <a:ext uri="{FF2B5EF4-FFF2-40B4-BE49-F238E27FC236}">
                <a16:creationId xmlns:a16="http://schemas.microsoft.com/office/drawing/2014/main" id="{5282BEEE-8B9B-7144-8BB7-E734A2C14222}"/>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8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uva ja teksti valk pohja naulau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9.9.2021</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61E115E-9B16-9446-9632-F6D8937418B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8081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 ja teksti poika uimass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9.9.2021</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47EF89B-EBDB-A745-924E-7EB058F998E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6373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 ja teksti sin pohj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9.9.2021</a:t>
            </a:fld>
            <a:endParaRPr lang="fi-FI"/>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perustyyl. napsautt.</a:t>
            </a:r>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icture Placeholder 2">
            <a:extLst>
              <a:ext uri="{FF2B5EF4-FFF2-40B4-BE49-F238E27FC236}">
                <a16:creationId xmlns:a16="http://schemas.microsoft.com/office/drawing/2014/main" id="{9F4A2FFB-0CAB-AA4F-8EE9-2717F5AE1E04}"/>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4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uva ja teksti sin pohja irokees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9.9.2021</a:t>
            </a:fld>
            <a:endParaRPr lang="fi-FI"/>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perustyyl. napsautt.</a:t>
            </a:r>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B325B5E-CA41-E147-92CA-FDF9A9C8064B}"/>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15076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62828B-6922-8744-BE2E-EF7D47124510}"/>
              </a:ext>
            </a:extLst>
          </p:cNvPr>
          <p:cNvSpPr>
            <a:spLocks noGrp="1"/>
          </p:cNvSpPr>
          <p:nvPr>
            <p:ph type="title"/>
          </p:nvPr>
        </p:nvSpPr>
        <p:spPr>
          <a:xfrm>
            <a:off x="838200" y="528320"/>
            <a:ext cx="7052733" cy="1121091"/>
          </a:xfrm>
          <a:prstGeom prst="rect">
            <a:avLst/>
          </a:prstGeom>
        </p:spPr>
        <p:txBody>
          <a:bodyPr vert="horz" lIns="91440" tIns="45720" rIns="91440" bIns="45720" rtlCol="0" anchor="ctr">
            <a:normAutofit/>
          </a:bodyPr>
          <a:lstStyle/>
          <a:p>
            <a:r>
              <a:rPr lang="fi-FI"/>
              <a:t>Muokkaa perustyyl. napsautt.</a:t>
            </a:r>
          </a:p>
        </p:txBody>
      </p:sp>
      <p:sp>
        <p:nvSpPr>
          <p:cNvPr id="3" name="Text Placeholder 2">
            <a:extLst>
              <a:ext uri="{FF2B5EF4-FFF2-40B4-BE49-F238E27FC236}">
                <a16:creationId xmlns:a16="http://schemas.microsoft.com/office/drawing/2014/main" id="{66756F45-7214-F44E-8FE7-23D05D8AA740}"/>
              </a:ext>
            </a:extLst>
          </p:cNvPr>
          <p:cNvSpPr>
            <a:spLocks noGrp="1"/>
          </p:cNvSpPr>
          <p:nvPr>
            <p:ph type="body" idx="1"/>
          </p:nvPr>
        </p:nvSpPr>
        <p:spPr>
          <a:xfrm>
            <a:off x="838200" y="1649411"/>
            <a:ext cx="7052733" cy="43418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056F601-0676-EB4A-8C83-2C3F435A8F78}"/>
              </a:ext>
            </a:extLst>
          </p:cNvPr>
          <p:cNvSpPr>
            <a:spLocks noGrp="1"/>
          </p:cNvSpPr>
          <p:nvPr>
            <p:ph type="dt" sz="half" idx="2"/>
          </p:nvPr>
        </p:nvSpPr>
        <p:spPr>
          <a:xfrm>
            <a:off x="2716107" y="6356350"/>
            <a:ext cx="138345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D9120612-9D9F-E941-8D29-81AF8DFC6C0C}" type="datetime1">
              <a:rPr lang="fi-FI" smtClean="0"/>
              <a:t>9.9.2021</a:t>
            </a:fld>
            <a:endParaRPr lang="fi-FI"/>
          </a:p>
        </p:txBody>
      </p:sp>
      <p:sp>
        <p:nvSpPr>
          <p:cNvPr id="5" name="Footer Placeholder 4">
            <a:extLst>
              <a:ext uri="{FF2B5EF4-FFF2-40B4-BE49-F238E27FC236}">
                <a16:creationId xmlns:a16="http://schemas.microsoft.com/office/drawing/2014/main" id="{1BF54168-8D3A-3548-9E74-C9A287F90A81}"/>
              </a:ext>
            </a:extLst>
          </p:cNvPr>
          <p:cNvSpPr>
            <a:spLocks noGrp="1"/>
          </p:cNvSpPr>
          <p:nvPr>
            <p:ph type="ftr" sz="quarter" idx="3"/>
          </p:nvPr>
        </p:nvSpPr>
        <p:spPr>
          <a:xfrm>
            <a:off x="1429173" y="6356350"/>
            <a:ext cx="1286934"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i-FI" err="1"/>
              <a:t>www.lempaala.fi</a:t>
            </a:r>
            <a:endParaRPr lang="fi-FI"/>
          </a:p>
        </p:txBody>
      </p:sp>
      <p:sp>
        <p:nvSpPr>
          <p:cNvPr id="6" name="Slide Number Placeholder 5">
            <a:extLst>
              <a:ext uri="{FF2B5EF4-FFF2-40B4-BE49-F238E27FC236}">
                <a16:creationId xmlns:a16="http://schemas.microsoft.com/office/drawing/2014/main" id="{17FBB11E-0472-564C-908E-752DCBACBBE8}"/>
              </a:ext>
            </a:extLst>
          </p:cNvPr>
          <p:cNvSpPr>
            <a:spLocks noGrp="1"/>
          </p:cNvSpPr>
          <p:nvPr>
            <p:ph type="sldNum" sz="quarter" idx="4"/>
          </p:nvPr>
        </p:nvSpPr>
        <p:spPr>
          <a:xfrm>
            <a:off x="838200" y="6356350"/>
            <a:ext cx="59097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9045EDEB-1447-2245-AC24-1810F05F8ECB}" type="slidenum">
              <a:rPr lang="fi-FI" smtClean="0"/>
              <a:pPr/>
              <a:t>‹#›</a:t>
            </a:fld>
            <a:endParaRPr lang="fi-FI"/>
          </a:p>
        </p:txBody>
      </p:sp>
      <p:pic>
        <p:nvPicPr>
          <p:cNvPr id="7" name="Content Placeholder 8">
            <a:extLst>
              <a:ext uri="{FF2B5EF4-FFF2-40B4-BE49-F238E27FC236}">
                <a16:creationId xmlns:a16="http://schemas.microsoft.com/office/drawing/2014/main" id="{E184364A-7490-A04E-A760-DE753AA48CE5}"/>
              </a:ext>
            </a:extLst>
          </p:cNvPr>
          <p:cNvPicPr>
            <a:picLocks noChangeAspect="1"/>
          </p:cNvPicPr>
          <p:nvPr userDrawn="1"/>
        </p:nvPicPr>
        <p:blipFill>
          <a:blip r:embed="rId19"/>
          <a:stretch>
            <a:fillRect/>
          </a:stretch>
        </p:blipFill>
        <p:spPr>
          <a:xfrm>
            <a:off x="10335259" y="4751865"/>
            <a:ext cx="1384300" cy="1790700"/>
          </a:xfrm>
          <a:prstGeom prst="rect">
            <a:avLst/>
          </a:prstGeom>
        </p:spPr>
      </p:pic>
      <p:cxnSp>
        <p:nvCxnSpPr>
          <p:cNvPr id="8" name="Straight Connector 7">
            <a:extLst>
              <a:ext uri="{FF2B5EF4-FFF2-40B4-BE49-F238E27FC236}">
                <a16:creationId xmlns:a16="http://schemas.microsoft.com/office/drawing/2014/main" id="{3EE839E1-8595-654B-A805-685E2F2FCE0F}"/>
              </a:ext>
            </a:extLst>
          </p:cNvPr>
          <p:cNvCxnSpPr/>
          <p:nvPr userDrawn="1"/>
        </p:nvCxnSpPr>
        <p:spPr>
          <a:xfrm flipH="1">
            <a:off x="838200" y="6356350"/>
            <a:ext cx="9001539"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26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4" r:id="rId4"/>
    <p:sldLayoutId id="2147483660" r:id="rId5"/>
    <p:sldLayoutId id="2147483672" r:id="rId6"/>
    <p:sldLayoutId id="2147483671" r:id="rId7"/>
    <p:sldLayoutId id="2147483661" r:id="rId8"/>
    <p:sldLayoutId id="2147483674" r:id="rId9"/>
    <p:sldLayoutId id="2147483673" r:id="rId10"/>
    <p:sldLayoutId id="2147483662" r:id="rId11"/>
    <p:sldLayoutId id="2147483668" r:id="rId12"/>
    <p:sldLayoutId id="2147483667" r:id="rId13"/>
    <p:sldLayoutId id="2147483665" r:id="rId14"/>
    <p:sldLayoutId id="2147483670" r:id="rId15"/>
    <p:sldLayoutId id="2147483669" r:id="rId16"/>
    <p:sldLayoutId id="2147483663" r:id="rId17"/>
  </p:sldLayoutIdLst>
  <p:hf hdr="0"/>
  <p:txStyles>
    <p:titleStyle>
      <a:lvl1pPr algn="l" defTabSz="914400" rtl="0" eaLnBrk="1" latinLnBrk="0" hangingPunct="1">
        <a:lnSpc>
          <a:spcPct val="90000"/>
        </a:lnSpc>
        <a:spcBef>
          <a:spcPct val="0"/>
        </a:spcBef>
        <a:buNone/>
        <a:defRPr sz="3000" b="0" i="0" kern="1200">
          <a:solidFill>
            <a:srgbClr val="00539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093-121C-F74E-B6AE-7D0FAB8B4801}"/>
              </a:ext>
            </a:extLst>
          </p:cNvPr>
          <p:cNvSpPr>
            <a:spLocks noGrp="1"/>
          </p:cNvSpPr>
          <p:nvPr>
            <p:ph type="ctrTitle"/>
          </p:nvPr>
        </p:nvSpPr>
        <p:spPr>
          <a:xfrm>
            <a:off x="806814" y="4961611"/>
            <a:ext cx="7824893" cy="577653"/>
          </a:xfrm>
        </p:spPr>
        <p:txBody>
          <a:bodyPr>
            <a:normAutofit fontScale="90000"/>
          </a:bodyPr>
          <a:lstStyle/>
          <a:p>
            <a:r>
              <a:rPr lang="fi-FI" sz="2400" cap="small"/>
              <a:t>Lempäälän kunnan </a:t>
            </a:r>
            <a:r>
              <a:rPr lang="fi-FI" sz="2400" cap="small" err="1"/>
              <a:t>esi</a:t>
            </a:r>
            <a:r>
              <a:rPr lang="fi-FI" sz="2400" cap="small"/>
              <a:t>- ja perusopetuksen</a:t>
            </a:r>
            <a:br>
              <a:rPr lang="fi-FI" cap="small"/>
            </a:br>
            <a:r>
              <a:rPr lang="fi-FI" cap="small"/>
              <a:t>tasa-arvo- ja yhdenvertaisuussuunnitelma </a:t>
            </a:r>
            <a:r>
              <a:rPr lang="fi-FI" sz="2700" cap="small"/>
              <a:t>2020-2023</a:t>
            </a:r>
            <a:endParaRPr lang="fi-FI" sz="2700"/>
          </a:p>
        </p:txBody>
      </p:sp>
    </p:spTree>
    <p:extLst>
      <p:ext uri="{BB962C8B-B14F-4D97-AF65-F5344CB8AC3E}">
        <p14:creationId xmlns:p14="http://schemas.microsoft.com/office/powerpoint/2010/main" val="3795097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22290" y="684412"/>
            <a:ext cx="9323231" cy="4341815"/>
          </a:xfrm>
        </p:spPr>
        <p:txBody>
          <a:bodyPr/>
          <a:lstStyle/>
          <a:p>
            <a:pPr lvl="0"/>
            <a:r>
              <a:rPr lang="fi-FI" sz="1600"/>
              <a:t>Toimintasuunnitelmissa on hyvä pohtia koulun toimintatapoja tasa-arvokyselyn pohjalta nousseiden asioiden tukemiseksi:</a:t>
            </a:r>
          </a:p>
          <a:p>
            <a:pPr marL="0" lvl="0" indent="0">
              <a:buNone/>
            </a:pPr>
            <a:endParaRPr lang="fi-FI" sz="1600"/>
          </a:p>
          <a:p>
            <a:pPr lvl="1"/>
            <a:r>
              <a:rPr lang="fi-FI" sz="1600"/>
              <a:t>Millaiset toimet tukevat jokaisen huomiointia yksilönä ja millaiset seikat vaarantavat sitä?</a:t>
            </a:r>
          </a:p>
          <a:p>
            <a:pPr lvl="1"/>
            <a:r>
              <a:rPr lang="fi-FI" sz="1600"/>
              <a:t>Millaisin toimin luodaan ilmapiiri, jossa erilaisuutta osataan arvostaa ja hyödyntää moninaisuutena?</a:t>
            </a:r>
          </a:p>
          <a:p>
            <a:pPr lvl="1"/>
            <a:r>
              <a:rPr lang="fi-FI" sz="1600"/>
              <a:t>Millaiset asiat luovat toimintakulttuuria, jossa syrjintää tai häirintää ei hyväksytä?</a:t>
            </a:r>
          </a:p>
          <a:p>
            <a:pPr lvl="1"/>
            <a:r>
              <a:rPr lang="fi-FI" sz="1600"/>
              <a:t>Millaiset toimintatavat auttavat jakamaan huomiota tasapuolisemmin niin tukea tarvitseville kuin muillekin?</a:t>
            </a:r>
          </a:p>
          <a:p>
            <a:pPr lvl="1"/>
            <a:r>
              <a:rPr lang="fi-FI" sz="1600"/>
              <a:t>Miten tasa-arvon ja yhdenvertaisuuden edistämisessä huomioidaan huoli liiallisesta tasapäistämisestä? </a:t>
            </a:r>
          </a:p>
          <a:p>
            <a:endParaRPr lang="fi-FI"/>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10</a:t>
            </a:fld>
            <a:endParaRPr lang="fi-FI"/>
          </a:p>
        </p:txBody>
      </p:sp>
    </p:spTree>
    <p:extLst>
      <p:ext uri="{BB962C8B-B14F-4D97-AF65-F5344CB8AC3E}">
        <p14:creationId xmlns:p14="http://schemas.microsoft.com/office/powerpoint/2010/main" val="328209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45758"/>
            <a:ext cx="7052733" cy="1121091"/>
          </a:xfrm>
        </p:spPr>
        <p:txBody>
          <a:bodyPr/>
          <a:lstStyle/>
          <a:p>
            <a:r>
              <a:rPr lang="fi-FI"/>
              <a:t>7 </a:t>
            </a:r>
            <a:r>
              <a:rPr lang="fi-FI" sz="2800"/>
              <a:t>SUUNNITELMASTA TOIMINNAKSI</a:t>
            </a:r>
          </a:p>
        </p:txBody>
      </p:sp>
      <p:sp>
        <p:nvSpPr>
          <p:cNvPr id="3" name="Sisällön paikkamerkki 2"/>
          <p:cNvSpPr>
            <a:spLocks noGrp="1"/>
          </p:cNvSpPr>
          <p:nvPr>
            <p:ph idx="1"/>
          </p:nvPr>
        </p:nvSpPr>
        <p:spPr>
          <a:xfrm>
            <a:off x="838200" y="1466849"/>
            <a:ext cx="8421710" cy="4341815"/>
          </a:xfrm>
        </p:spPr>
        <p:txBody>
          <a:bodyPr>
            <a:normAutofit/>
          </a:bodyPr>
          <a:lstStyle/>
          <a:p>
            <a:pPr>
              <a:spcAft>
                <a:spcPts val="600"/>
              </a:spcAft>
            </a:pPr>
            <a:r>
              <a:rPr lang="fi-FI" sz="1600"/>
              <a:t>Koulujen suunnitelmien on tärkeää sisältää listaus selkeistä toimenpiteistä ja niiden aikataulusta sekä vastuuhenkilöistä.</a:t>
            </a:r>
          </a:p>
          <a:p>
            <a:pPr>
              <a:spcAft>
                <a:spcPts val="600"/>
              </a:spcAft>
            </a:pPr>
            <a:r>
              <a:rPr lang="fi-FI" sz="1600"/>
              <a:t>Koulun johdon tärkeä tehtävä on tukea tasa-arvotyön edistämistä käytännössä.</a:t>
            </a:r>
          </a:p>
          <a:p>
            <a:pPr>
              <a:spcAft>
                <a:spcPts val="600"/>
              </a:spcAft>
            </a:pPr>
            <a:r>
              <a:rPr lang="fi-FI" sz="1600"/>
              <a:t>Tasa-arvon ja yhdenvertaisuuden vaaliminen on koko koulun asia. Tasa-arvoa ja yhdenvertaisuutta onkin hyvä käsitellä yhteisesti. Mitä enemmän tiedämme tasa-arvosta ja yhdenvertaisuudesta, sitä paremmin voimme jokainen pyrkiä toimimaan ja kunnioittamaan toisia.</a:t>
            </a:r>
          </a:p>
          <a:p>
            <a:endParaRPr lang="fi-FI" sz="1600"/>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11</a:t>
            </a:fld>
            <a:endParaRPr lang="fi-FI"/>
          </a:p>
        </p:txBody>
      </p:sp>
    </p:spTree>
    <p:extLst>
      <p:ext uri="{BB962C8B-B14F-4D97-AF65-F5344CB8AC3E}">
        <p14:creationId xmlns:p14="http://schemas.microsoft.com/office/powerpoint/2010/main" val="121577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5169" y="360894"/>
            <a:ext cx="10469451" cy="1121091"/>
          </a:xfrm>
        </p:spPr>
        <p:txBody>
          <a:bodyPr>
            <a:normAutofit/>
          </a:bodyPr>
          <a:lstStyle/>
          <a:p>
            <a:r>
              <a:rPr lang="fi-FI"/>
              <a:t>8 </a:t>
            </a:r>
            <a:r>
              <a:rPr lang="fi-FI" sz="2800"/>
              <a:t>KOULUJEN TOIMINNALLISTEN SUUNNITELMIEN SISÄLTÖ </a:t>
            </a:r>
          </a:p>
        </p:txBody>
      </p:sp>
      <p:sp>
        <p:nvSpPr>
          <p:cNvPr id="3" name="Sisällön paikkamerkki 2"/>
          <p:cNvSpPr>
            <a:spLocks noGrp="1"/>
          </p:cNvSpPr>
          <p:nvPr>
            <p:ph idx="1"/>
          </p:nvPr>
        </p:nvSpPr>
        <p:spPr>
          <a:xfrm>
            <a:off x="735169" y="1625911"/>
            <a:ext cx="8421710" cy="4341815"/>
          </a:xfrm>
        </p:spPr>
        <p:txBody>
          <a:bodyPr>
            <a:normAutofit/>
          </a:bodyPr>
          <a:lstStyle/>
          <a:p>
            <a:pPr lvl="1">
              <a:buFont typeface="Wingdings" panose="05000000000000000000" pitchFamily="2" charset="2"/>
              <a:buChar char="ü"/>
            </a:pPr>
            <a:r>
              <a:rPr lang="fi-FI" sz="1600" b="1">
                <a:solidFill>
                  <a:schemeClr val="accent1"/>
                </a:solidFill>
              </a:rPr>
              <a:t>Tarvittavat toimenpiteet tasa-arvon ja yhdenvertaisuuden edistämiseksi</a:t>
            </a:r>
          </a:p>
          <a:p>
            <a:pPr marL="1314450" lvl="2" indent="-457200"/>
            <a:r>
              <a:rPr lang="fi-FI" sz="1600">
                <a:solidFill>
                  <a:schemeClr val="accent1"/>
                </a:solidFill>
              </a:rPr>
              <a:t>Aikataulut, vastuuhenkilöt</a:t>
            </a:r>
          </a:p>
          <a:p>
            <a:pPr lvl="1">
              <a:buFont typeface="Wingdings" panose="05000000000000000000" pitchFamily="2" charset="2"/>
              <a:buChar char="ü"/>
            </a:pPr>
            <a:r>
              <a:rPr lang="fi-FI" sz="1600" b="1">
                <a:solidFill>
                  <a:schemeClr val="accent1"/>
                </a:solidFill>
              </a:rPr>
              <a:t>Arvio aikaisempaan tasa-arvosuunnitelmaan sisältyneiden toimenpiteiden toteuttamisesta ja tuloksista</a:t>
            </a:r>
          </a:p>
          <a:p>
            <a:pPr lvl="1">
              <a:buFont typeface="Wingdings" panose="05000000000000000000" pitchFamily="2" charset="2"/>
              <a:buChar char="ü"/>
            </a:pPr>
            <a:r>
              <a:rPr lang="fi-FI" sz="1600" b="1">
                <a:solidFill>
                  <a:schemeClr val="accent1"/>
                </a:solidFill>
              </a:rPr>
              <a:t>Kiinnitetty erityisesti huomiota</a:t>
            </a:r>
            <a:r>
              <a:rPr lang="fi-FI" sz="1600">
                <a:solidFill>
                  <a:schemeClr val="accent1"/>
                </a:solidFill>
              </a:rPr>
              <a:t>:</a:t>
            </a:r>
          </a:p>
          <a:p>
            <a:pPr lvl="2">
              <a:buClr>
                <a:srgbClr val="009139"/>
              </a:buClr>
            </a:pPr>
            <a:r>
              <a:rPr lang="fi-FI" sz="1600">
                <a:solidFill>
                  <a:schemeClr val="accent1"/>
                </a:solidFill>
              </a:rPr>
              <a:t>Oppilasvalintoihin, opetuksen järjestämiseen, arviointiin, oppimiseroihin sekä seksuaalisen ja sukupuoleen perustuvan häirinnän ehkäisemiseen ja poistamiseen</a:t>
            </a:r>
          </a:p>
          <a:p>
            <a:pPr lvl="1">
              <a:buClr>
                <a:srgbClr val="009139"/>
              </a:buClr>
              <a:buFont typeface="Wingdings" panose="05000000000000000000" pitchFamily="2" charset="2"/>
              <a:buChar char="ü"/>
            </a:pPr>
            <a:r>
              <a:rPr lang="fi-FI" sz="1600">
                <a:solidFill>
                  <a:schemeClr val="accent1"/>
                </a:solidFill>
              </a:rPr>
              <a:t>Toimintatavat kyselyistä esiin nousseiden seikkojen edistämiseksi</a:t>
            </a:r>
          </a:p>
          <a:p>
            <a:pPr lvl="2">
              <a:buClr>
                <a:srgbClr val="009139"/>
              </a:buClr>
            </a:pPr>
            <a:r>
              <a:rPr lang="fi-FI" sz="1600">
                <a:solidFill>
                  <a:schemeClr val="accent1"/>
                </a:solidFill>
              </a:rPr>
              <a:t>Myös kouluterveyskysely</a:t>
            </a:r>
          </a:p>
          <a:p>
            <a:pPr lvl="1">
              <a:buClr>
                <a:srgbClr val="009139"/>
              </a:buClr>
              <a:buFont typeface="Wingdings" panose="05000000000000000000" pitchFamily="2" charset="2"/>
              <a:buChar char="ü"/>
            </a:pPr>
            <a:r>
              <a:rPr lang="fi-FI" sz="1600">
                <a:solidFill>
                  <a:schemeClr val="accent1"/>
                </a:solidFill>
              </a:rPr>
              <a:t>Tiedottaminen suunnitelmasta</a:t>
            </a:r>
          </a:p>
          <a:p>
            <a:pPr lvl="2">
              <a:buClr>
                <a:srgbClr val="009139"/>
              </a:buClr>
            </a:pPr>
            <a:r>
              <a:rPr lang="fi-FI" sz="1600">
                <a:solidFill>
                  <a:schemeClr val="accent1"/>
                </a:solidFill>
              </a:rPr>
              <a:t>Oppilaille, henkilökunnalle ja vanhemmille</a:t>
            </a:r>
          </a:p>
          <a:p>
            <a:pPr lvl="1">
              <a:buFont typeface="Wingdings" panose="05000000000000000000" pitchFamily="2" charset="2"/>
              <a:buChar char="ü"/>
            </a:pPr>
            <a:r>
              <a:rPr lang="fi-FI" sz="1600" b="1">
                <a:solidFill>
                  <a:schemeClr val="accent1"/>
                </a:solidFill>
              </a:rPr>
              <a:t>Selvitys oppilaitoksen tasa-arvotilanteesta</a:t>
            </a:r>
          </a:p>
          <a:p>
            <a:endParaRPr lang="fi-FI" sz="1600"/>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12</a:t>
            </a:fld>
            <a:endParaRPr lang="fi-FI"/>
          </a:p>
        </p:txBody>
      </p:sp>
    </p:spTree>
    <p:extLst>
      <p:ext uri="{BB962C8B-B14F-4D97-AF65-F5344CB8AC3E}">
        <p14:creationId xmlns:p14="http://schemas.microsoft.com/office/powerpoint/2010/main" val="196149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909845" y="4953138"/>
            <a:ext cx="7824893" cy="2713668"/>
          </a:xfrm>
        </p:spPr>
        <p:txBody>
          <a:bodyPr>
            <a:normAutofit/>
          </a:bodyPr>
          <a:lstStyle/>
          <a:p>
            <a:r>
              <a:rPr lang="fi-FI" sz="2400">
                <a:latin typeface="Arial"/>
                <a:cs typeface="Arial"/>
              </a:rPr>
              <a:t>SÄÄKSJÄRVEN KOULUN  </a:t>
            </a:r>
            <a:br>
              <a:rPr lang="fi-FI" sz="2400"/>
            </a:br>
            <a:r>
              <a:rPr lang="fi-FI" sz="2400">
                <a:latin typeface="Arial"/>
                <a:cs typeface="Arial"/>
              </a:rPr>
              <a:t>TASA-ARVO- JA YHDENVERTAISUUSSUUNNITELMA</a:t>
            </a:r>
            <a:br>
              <a:rPr lang="fi-FI" sz="2400"/>
            </a:br>
            <a:endParaRPr lang="fi-FI" sz="2400"/>
          </a:p>
        </p:txBody>
      </p:sp>
      <p:sp>
        <p:nvSpPr>
          <p:cNvPr id="3" name="Alaotsikko 2"/>
          <p:cNvSpPr>
            <a:spLocks noGrp="1"/>
          </p:cNvSpPr>
          <p:nvPr>
            <p:ph type="subTitle" idx="1"/>
          </p:nvPr>
        </p:nvSpPr>
        <p:spPr>
          <a:xfrm>
            <a:off x="1012876" y="5855746"/>
            <a:ext cx="7824893" cy="544379"/>
          </a:xfrm>
        </p:spPr>
        <p:txBody>
          <a:bodyPr/>
          <a:lstStyle/>
          <a:p>
            <a:r>
              <a:rPr lang="fi-FI"/>
              <a:t>2020-2023</a:t>
            </a:r>
          </a:p>
        </p:txBody>
      </p:sp>
    </p:spTree>
    <p:extLst>
      <p:ext uri="{BB962C8B-B14F-4D97-AF65-F5344CB8AC3E}">
        <p14:creationId xmlns:p14="http://schemas.microsoft.com/office/powerpoint/2010/main" val="177055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98228" y="345758"/>
            <a:ext cx="10005811" cy="1121091"/>
          </a:xfrm>
        </p:spPr>
        <p:txBody>
          <a:bodyPr>
            <a:normAutofit/>
          </a:bodyPr>
          <a:lstStyle/>
          <a:p>
            <a:r>
              <a:rPr lang="fi-FI" sz="2800">
                <a:latin typeface="Arial"/>
                <a:cs typeface="Arial"/>
              </a:rPr>
              <a:t>SÄÄKSJÄRVEN KOULUN TASA-ARVO- JA YHDENVERTAISUUSSUUNNITELMA</a:t>
            </a:r>
          </a:p>
        </p:txBody>
      </p:sp>
      <p:sp>
        <p:nvSpPr>
          <p:cNvPr id="3" name="Sisällön paikkamerkki 2"/>
          <p:cNvSpPr>
            <a:spLocks noGrp="1"/>
          </p:cNvSpPr>
          <p:nvPr>
            <p:ph idx="1"/>
          </p:nvPr>
        </p:nvSpPr>
        <p:spPr>
          <a:xfrm>
            <a:off x="838200" y="1649411"/>
            <a:ext cx="9489458" cy="4341815"/>
          </a:xfrm>
        </p:spPr>
        <p:txBody>
          <a:bodyPr vert="horz" lIns="91440" tIns="45720" rIns="91440" bIns="45720" rtlCol="0" anchor="t">
            <a:normAutofit/>
          </a:bodyPr>
          <a:lstStyle/>
          <a:p>
            <a:r>
              <a:rPr lang="fi-FI">
                <a:latin typeface="Arial"/>
                <a:cs typeface="Arial"/>
              </a:rPr>
              <a:t>Sääksjärven koulun suunnitelma tarkentaa Lempäälän kunnan suunnitelmaa.</a:t>
            </a:r>
          </a:p>
          <a:p>
            <a:pPr marL="285750" indent="-285750">
              <a:lnSpc>
                <a:spcPct val="100000"/>
              </a:lnSpc>
              <a:spcBef>
                <a:spcPts val="0"/>
              </a:spcBef>
              <a:spcAft>
                <a:spcPts val="600"/>
              </a:spcAft>
              <a:buFont typeface="Arial,Sans-Serif" panose="020B0604020202020204" pitchFamily="34" charset="0"/>
            </a:pPr>
            <a:r>
              <a:rPr lang="fi-FI">
                <a:solidFill>
                  <a:schemeClr val="accent1"/>
                </a:solidFill>
                <a:latin typeface="Arial"/>
                <a:cs typeface="Arial"/>
              </a:rPr>
              <a:t>Tasa-arvolla tarkoitetaan tässä suunnitelmassa naisten ja miesten välistä tasa-arvoa. </a:t>
            </a:r>
            <a:endParaRPr lang="en-US">
              <a:solidFill>
                <a:schemeClr val="accent1"/>
              </a:solidFill>
              <a:latin typeface="Arial"/>
              <a:cs typeface="Arial"/>
            </a:endParaRPr>
          </a:p>
          <a:p>
            <a:pPr marL="285750" indent="-285750">
              <a:lnSpc>
                <a:spcPct val="100000"/>
              </a:lnSpc>
              <a:spcBef>
                <a:spcPts val="0"/>
              </a:spcBef>
              <a:spcAft>
                <a:spcPts val="600"/>
              </a:spcAft>
              <a:buFont typeface="Arial,Sans-Serif" panose="020B0604020202020204" pitchFamily="34" charset="0"/>
            </a:pPr>
            <a:r>
              <a:rPr lang="fi-FI">
                <a:solidFill>
                  <a:schemeClr val="accent1"/>
                </a:solidFill>
                <a:latin typeface="Arial"/>
                <a:cs typeface="Arial"/>
              </a:rPr>
              <a:t>Yhdenvertaisuudella tarkoitetaan sitä, että kaikki ihmiset ovat samanarvoisia riippumatta heidän sukupuolestaan, iästään, alkuperästään, kansalaisuudestaan, kielestään, uskonnostaan/vakaumuksestaan, mielipiteestään, poliittisesta tai ammattiyhdistystoiminnastaan, perhesuhteistaan, vammastaan, terveydentilastaan, seksuaalisesta suuntautumisestaan tai muusta henkilöön liittyvästä syystä.</a:t>
            </a:r>
          </a:p>
          <a:p>
            <a:endParaRPr lang="fi-FI"/>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14</a:t>
            </a:fld>
            <a:endParaRPr lang="fi-FI"/>
          </a:p>
        </p:txBody>
      </p:sp>
    </p:spTree>
    <p:extLst>
      <p:ext uri="{BB962C8B-B14F-4D97-AF65-F5344CB8AC3E}">
        <p14:creationId xmlns:p14="http://schemas.microsoft.com/office/powerpoint/2010/main" val="271778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199" y="193736"/>
            <a:ext cx="10410557" cy="1121091"/>
          </a:xfrm>
        </p:spPr>
        <p:txBody>
          <a:bodyPr>
            <a:normAutofit/>
          </a:bodyPr>
          <a:lstStyle/>
          <a:p>
            <a:r>
              <a:rPr lang="fi-FI" sz="2800">
                <a:latin typeface="Arial"/>
                <a:cs typeface="Arial"/>
              </a:rPr>
              <a:t>TASA-ARVOISUUS SÄÄKSJÄRVEN KOULUSSA, TAVOITTEET</a:t>
            </a:r>
          </a:p>
        </p:txBody>
      </p:sp>
      <p:sp>
        <p:nvSpPr>
          <p:cNvPr id="3" name="Sisällön paikkamerkki 2"/>
          <p:cNvSpPr>
            <a:spLocks noGrp="1"/>
          </p:cNvSpPr>
          <p:nvPr>
            <p:ph idx="1"/>
          </p:nvPr>
        </p:nvSpPr>
        <p:spPr>
          <a:xfrm>
            <a:off x="838200" y="1314827"/>
            <a:ext cx="10619897" cy="5036825"/>
          </a:xfrm>
        </p:spPr>
        <p:txBody>
          <a:bodyPr vert="horz" lIns="91440" tIns="45720" rIns="91440" bIns="45720" rtlCol="0" anchor="t">
            <a:normAutofit/>
          </a:bodyPr>
          <a:lstStyle/>
          <a:p>
            <a:r>
              <a:rPr lang="fi-FI">
                <a:latin typeface="Arial"/>
                <a:cs typeface="Arial"/>
              </a:rPr>
              <a:t>Kaikkia kohdellaan tasa-arvoisesti, samanarvoisina ja arvokkaina.</a:t>
            </a:r>
          </a:p>
          <a:p>
            <a:r>
              <a:rPr lang="fi-FI">
                <a:latin typeface="Arial"/>
                <a:cs typeface="Arial"/>
              </a:rPr>
              <a:t>Koulussa kunnioitetaan yksilöllisyyttä, ja kaikkia koskevat samat säännöt.</a:t>
            </a:r>
          </a:p>
          <a:p>
            <a:r>
              <a:rPr lang="fi-FI">
                <a:latin typeface="Arial"/>
                <a:cs typeface="Arial"/>
              </a:rPr>
              <a:t>Kaikki kohtelevat toisiaan hyvin, samanarvoisesti ja kunnioittavasti.</a:t>
            </a:r>
          </a:p>
          <a:p>
            <a:r>
              <a:rPr lang="fi-FI">
                <a:latin typeface="Arial"/>
                <a:cs typeface="Arial"/>
              </a:rPr>
              <a:t>Jokainen voi oppia omien mahdollisuuksiensa rajoissa.</a:t>
            </a:r>
          </a:p>
          <a:p>
            <a:r>
              <a:rPr lang="fi-FI">
                <a:latin typeface="Arial"/>
                <a:cs typeface="Arial"/>
              </a:rPr>
              <a:t>Ketään ei syrjitä sukupuolen, sukupuoli-identiteetin ja sukupuolen ilmaisun vuoksi.</a:t>
            </a:r>
            <a:endParaRPr lang="fi-FI"/>
          </a:p>
          <a:p>
            <a:r>
              <a:rPr lang="fi-FI">
                <a:latin typeface="Arial"/>
                <a:cs typeface="Arial"/>
              </a:rPr>
              <a:t>Ketään ei syrjitä iän, alkuperän, kansalaisuuden, kielen, uskonnon, vakaumuksen, mielipiteiden, poliittisten näkemysten, vammaisuuden, seksuaalisen suuntautumisen ja muun henkilöön liittyvän syyn vuoksi.</a:t>
            </a:r>
          </a:p>
          <a:p>
            <a:r>
              <a:rPr lang="fi-FI">
                <a:latin typeface="Arial"/>
                <a:cs typeface="Arial"/>
              </a:rPr>
              <a:t>Tasa-arvoisessa koulussa ei kiusata. Toisia kuullaan ja autetaan.</a:t>
            </a:r>
            <a:endParaRPr lang="fi-FI"/>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15</a:t>
            </a:fld>
            <a:endParaRPr lang="fi-FI"/>
          </a:p>
        </p:txBody>
      </p:sp>
    </p:spTree>
    <p:extLst>
      <p:ext uri="{BB962C8B-B14F-4D97-AF65-F5344CB8AC3E}">
        <p14:creationId xmlns:p14="http://schemas.microsoft.com/office/powerpoint/2010/main" val="385388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27596"/>
            <a:ext cx="9323231" cy="1121091"/>
          </a:xfrm>
        </p:spPr>
        <p:txBody>
          <a:bodyPr>
            <a:normAutofit/>
          </a:bodyPr>
          <a:lstStyle/>
          <a:p>
            <a:r>
              <a:rPr lang="fi-FI" sz="2800"/>
              <a:t>SELVITYS OPPILAITOKSEN TASA-ARVOTILANTEESTA</a:t>
            </a:r>
          </a:p>
        </p:txBody>
      </p:sp>
      <p:sp>
        <p:nvSpPr>
          <p:cNvPr id="3" name="Sisällön paikkamerkki 2"/>
          <p:cNvSpPr>
            <a:spLocks noGrp="1"/>
          </p:cNvSpPr>
          <p:nvPr>
            <p:ph idx="1"/>
          </p:nvPr>
        </p:nvSpPr>
        <p:spPr>
          <a:xfrm>
            <a:off x="838200" y="1348687"/>
            <a:ext cx="10176095" cy="4341815"/>
          </a:xfrm>
        </p:spPr>
        <p:txBody>
          <a:bodyPr vert="horz" lIns="91440" tIns="45720" rIns="91440" bIns="45720" rtlCol="0" anchor="t">
            <a:normAutofit/>
          </a:bodyPr>
          <a:lstStyle/>
          <a:p>
            <a:r>
              <a:rPr lang="fi-FI">
                <a:latin typeface="Arial"/>
                <a:cs typeface="Arial"/>
              </a:rPr>
              <a:t>Hyvinvointiprofiilin osa-alueista tasa-arvon ja yhdenvertaisuuden mittareiksi nostetaan seuraavat:</a:t>
            </a:r>
            <a:endParaRPr lang="fi-FI"/>
          </a:p>
          <a:p>
            <a:pPr lvl="1"/>
            <a:r>
              <a:rPr lang="fi-FI">
                <a:latin typeface="Arial"/>
                <a:cs typeface="Arial"/>
              </a:rPr>
              <a:t>Koulukaverit hyväksyvät minut sellaisena kuin olen. 83% samaa tai täysin samaa mieltä (yläluokkien oppilaat)</a:t>
            </a:r>
          </a:p>
          <a:p>
            <a:pPr lvl="1"/>
            <a:r>
              <a:rPr lang="fi-FI">
                <a:latin typeface="Arial"/>
                <a:cs typeface="Arial"/>
              </a:rPr>
              <a:t>Minua pidetään koulussa ihmisenä, jolla on merkitystä. 72% oppilaista samaa tai täysin samaa mieltä (yläluokkien oppilaat)</a:t>
            </a:r>
          </a:p>
          <a:p>
            <a:pPr lvl="1"/>
            <a:r>
              <a:rPr lang="fi-FI">
                <a:latin typeface="Arial"/>
                <a:cs typeface="Arial"/>
              </a:rPr>
              <a:t>Opettajani ottavat mielipiteeni huomioon koulussa. 56% samaa tai täysin samaa mieltä (yläluokkien oppilaat)</a:t>
            </a:r>
          </a:p>
          <a:p>
            <a:pPr lvl="1"/>
            <a:r>
              <a:rPr lang="fi-FI">
                <a:latin typeface="Arial"/>
                <a:cs typeface="Arial"/>
              </a:rPr>
              <a:t>Pystyn työskentelemään monenlaisten oppilaiden kanssa. 83% samaa tai täysin samaa mieltä (yläluokkien oppilaat)</a:t>
            </a:r>
          </a:p>
          <a:p>
            <a:pPr lvl="1"/>
            <a:endParaRPr lang="fi-FI">
              <a:latin typeface="Arial"/>
              <a:cs typeface="Arial"/>
            </a:endParaRPr>
          </a:p>
          <a:p>
            <a:pPr lvl="1"/>
            <a:endParaRPr lang="fi-FI"/>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16</a:t>
            </a:fld>
            <a:endParaRPr lang="fi-FI"/>
          </a:p>
        </p:txBody>
      </p:sp>
    </p:spTree>
    <p:extLst>
      <p:ext uri="{BB962C8B-B14F-4D97-AF65-F5344CB8AC3E}">
        <p14:creationId xmlns:p14="http://schemas.microsoft.com/office/powerpoint/2010/main" val="98659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57580"/>
            <a:ext cx="10224752" cy="1121091"/>
          </a:xfrm>
        </p:spPr>
        <p:txBody>
          <a:bodyPr>
            <a:normAutofit/>
          </a:bodyPr>
          <a:lstStyle/>
          <a:p>
            <a:r>
              <a:rPr lang="fi-FI" sz="2800"/>
              <a:t>YHTEISÖLLISEN OPISKELUHUOLTORYHMÄN TAVOITTEET TASA-ARVOTYÖSSÄ 2020-2021</a:t>
            </a:r>
          </a:p>
        </p:txBody>
      </p:sp>
      <p:sp>
        <p:nvSpPr>
          <p:cNvPr id="3" name="Sisällön paikkamerkki 2"/>
          <p:cNvSpPr>
            <a:spLocks noGrp="1"/>
          </p:cNvSpPr>
          <p:nvPr>
            <p:ph idx="1"/>
          </p:nvPr>
        </p:nvSpPr>
        <p:spPr>
          <a:xfrm>
            <a:off x="838200" y="1579977"/>
            <a:ext cx="9950007" cy="4559529"/>
          </a:xfrm>
        </p:spPr>
        <p:txBody>
          <a:bodyPr vert="horz" lIns="91440" tIns="45720" rIns="91440" bIns="45720" rtlCol="0" anchor="t">
            <a:normAutofit/>
          </a:bodyPr>
          <a:lstStyle/>
          <a:p>
            <a:r>
              <a:rPr lang="fi-FI">
                <a:latin typeface="Arial"/>
                <a:cs typeface="Arial"/>
              </a:rPr>
              <a:t>Arvioida ja edistää tasa-arvo- ja yhdenvertaisuustilannetta Sääksjärven koulussa. </a:t>
            </a:r>
            <a:endParaRPr lang="fi-FI"/>
          </a:p>
          <a:p>
            <a:r>
              <a:rPr lang="fi-FI" err="1">
                <a:latin typeface="Arial"/>
                <a:cs typeface="Arial"/>
              </a:rPr>
              <a:t>Osallistaa</a:t>
            </a:r>
            <a:r>
              <a:rPr lang="fi-FI">
                <a:latin typeface="Arial"/>
                <a:cs typeface="Arial"/>
              </a:rPr>
              <a:t> henkilökuntaa, oppilaita ja huoltajia tasa-arvo- ja yhdenvertaisuustyössä.</a:t>
            </a:r>
          </a:p>
          <a:p>
            <a:r>
              <a:rPr lang="fi-FI">
                <a:latin typeface="Arial"/>
                <a:cs typeface="Arial"/>
              </a:rPr>
              <a:t>Purkaa rakenteita ja toimintamalleja, jotka voivat johtaa epätasa-arvoon tai vaarantaa yhdenvertaisuutta.</a:t>
            </a:r>
          </a:p>
          <a:p>
            <a:endParaRPr lang="fi-FI"/>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17</a:t>
            </a:fld>
            <a:endParaRPr lang="fi-FI"/>
          </a:p>
        </p:txBody>
      </p:sp>
    </p:spTree>
    <p:extLst>
      <p:ext uri="{BB962C8B-B14F-4D97-AF65-F5344CB8AC3E}">
        <p14:creationId xmlns:p14="http://schemas.microsoft.com/office/powerpoint/2010/main" val="388456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0874" y="322258"/>
            <a:ext cx="10905907" cy="542265"/>
          </a:xfrm>
        </p:spPr>
        <p:txBody>
          <a:bodyPr>
            <a:normAutofit/>
          </a:bodyPr>
          <a:lstStyle/>
          <a:p>
            <a:r>
              <a:rPr lang="fi-FI" sz="2800"/>
              <a:t>TARVITTAVAT TOIMENPITEET TASA-ARVON EDISTÄMISEKSI</a:t>
            </a:r>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1624909912"/>
              </p:ext>
            </p:extLst>
          </p:nvPr>
        </p:nvGraphicFramePr>
        <p:xfrm>
          <a:off x="835269" y="864577"/>
          <a:ext cx="10982130" cy="5829121"/>
        </p:xfrm>
        <a:graphic>
          <a:graphicData uri="http://schemas.openxmlformats.org/drawingml/2006/table">
            <a:tbl>
              <a:tblPr firstRow="1" bandRow="1">
                <a:tableStyleId>{5C22544A-7EE6-4342-B048-85BDC9FD1C3A}</a:tableStyleId>
              </a:tblPr>
              <a:tblGrid>
                <a:gridCol w="4187335">
                  <a:extLst>
                    <a:ext uri="{9D8B030D-6E8A-4147-A177-3AD203B41FA5}">
                      <a16:colId xmlns:a16="http://schemas.microsoft.com/office/drawing/2014/main" val="2149439076"/>
                    </a:ext>
                  </a:extLst>
                </a:gridCol>
                <a:gridCol w="2658016">
                  <a:extLst>
                    <a:ext uri="{9D8B030D-6E8A-4147-A177-3AD203B41FA5}">
                      <a16:colId xmlns:a16="http://schemas.microsoft.com/office/drawing/2014/main" val="889795163"/>
                    </a:ext>
                  </a:extLst>
                </a:gridCol>
                <a:gridCol w="2667000">
                  <a:extLst>
                    <a:ext uri="{9D8B030D-6E8A-4147-A177-3AD203B41FA5}">
                      <a16:colId xmlns:a16="http://schemas.microsoft.com/office/drawing/2014/main" val="4263396086"/>
                    </a:ext>
                  </a:extLst>
                </a:gridCol>
                <a:gridCol w="1469779">
                  <a:extLst>
                    <a:ext uri="{9D8B030D-6E8A-4147-A177-3AD203B41FA5}">
                      <a16:colId xmlns:a16="http://schemas.microsoft.com/office/drawing/2014/main" val="392355545"/>
                    </a:ext>
                  </a:extLst>
                </a:gridCol>
              </a:tblGrid>
              <a:tr h="341284">
                <a:tc>
                  <a:txBody>
                    <a:bodyPr/>
                    <a:lstStyle/>
                    <a:p>
                      <a:r>
                        <a:rPr lang="fi-FI" dirty="0"/>
                        <a:t>TOIMENPIDE</a:t>
                      </a:r>
                    </a:p>
                  </a:txBody>
                  <a:tcPr/>
                </a:tc>
                <a:tc>
                  <a:txBody>
                    <a:bodyPr/>
                    <a:lstStyle/>
                    <a:p>
                      <a:r>
                        <a:rPr lang="fi-FI" dirty="0"/>
                        <a:t>AIKATAULU</a:t>
                      </a:r>
                    </a:p>
                  </a:txBody>
                  <a:tcPr/>
                </a:tc>
                <a:tc>
                  <a:txBody>
                    <a:bodyPr/>
                    <a:lstStyle/>
                    <a:p>
                      <a:r>
                        <a:rPr lang="fi-FI" dirty="0"/>
                        <a:t>VASTUUHENKILÖ</a:t>
                      </a:r>
                    </a:p>
                  </a:txBody>
                  <a:tcPr/>
                </a:tc>
                <a:tc>
                  <a:txBody>
                    <a:bodyPr/>
                    <a:lstStyle/>
                    <a:p>
                      <a:r>
                        <a:rPr lang="fi-FI" dirty="0"/>
                        <a:t>ARVIOINTI</a:t>
                      </a:r>
                    </a:p>
                  </a:txBody>
                  <a:tcPr/>
                </a:tc>
                <a:extLst>
                  <a:ext uri="{0D108BD9-81ED-4DB2-BD59-A6C34878D82A}">
                    <a16:rowId xmlns:a16="http://schemas.microsoft.com/office/drawing/2014/main" val="1406748142"/>
                  </a:ext>
                </a:extLst>
              </a:tr>
              <a:tr h="568808">
                <a:tc>
                  <a:txBody>
                    <a:bodyPr/>
                    <a:lstStyle/>
                    <a:p>
                      <a:r>
                        <a:rPr lang="fi-FI" sz="1400" dirty="0"/>
                        <a:t>Tasa-arvo- ja yhdenvertaisuussuunnitelman valmistaminen vuosille 2020-2023</a:t>
                      </a:r>
                      <a:endParaRPr lang="fi-FI" dirty="0"/>
                    </a:p>
                  </a:txBody>
                  <a:tcPr/>
                </a:tc>
                <a:tc>
                  <a:txBody>
                    <a:bodyPr/>
                    <a:lstStyle/>
                    <a:p>
                      <a:r>
                        <a:rPr lang="fi-FI" sz="1400" dirty="0"/>
                        <a:t>Valmis 10/2020</a:t>
                      </a:r>
                    </a:p>
                  </a:txBody>
                  <a:tcPr/>
                </a:tc>
                <a:tc>
                  <a:txBody>
                    <a:bodyPr/>
                    <a:lstStyle/>
                    <a:p>
                      <a:r>
                        <a:rPr lang="fi-FI" sz="1400" dirty="0"/>
                        <a:t>rehtori</a:t>
                      </a:r>
                    </a:p>
                  </a:txBody>
                  <a:tcPr/>
                </a:tc>
                <a:tc>
                  <a:txBody>
                    <a:bodyPr/>
                    <a:lstStyle/>
                    <a:p>
                      <a:r>
                        <a:rPr lang="fi-FI" sz="1400" dirty="0"/>
                        <a:t>OHR</a:t>
                      </a:r>
                    </a:p>
                  </a:txBody>
                  <a:tcPr/>
                </a:tc>
                <a:extLst>
                  <a:ext uri="{0D108BD9-81ED-4DB2-BD59-A6C34878D82A}">
                    <a16:rowId xmlns:a16="http://schemas.microsoft.com/office/drawing/2014/main" val="1749271357"/>
                  </a:ext>
                </a:extLst>
              </a:tr>
              <a:tr h="471298">
                <a:tc>
                  <a:txBody>
                    <a:bodyPr/>
                    <a:lstStyle/>
                    <a:p>
                      <a:r>
                        <a:rPr lang="fi-FI" sz="1400" dirty="0"/>
                        <a:t>Suunnitelman jalkautus opetushenkilökunnalle</a:t>
                      </a:r>
                    </a:p>
                  </a:txBody>
                  <a:tcPr/>
                </a:tc>
                <a:tc>
                  <a:txBody>
                    <a:bodyPr/>
                    <a:lstStyle/>
                    <a:p>
                      <a:r>
                        <a:rPr lang="fi-FI" sz="1400" dirty="0"/>
                        <a:t>2020 loppuun mennessä. Esittely kokouksessa ja keskustelu</a:t>
                      </a:r>
                    </a:p>
                  </a:txBody>
                  <a:tcPr/>
                </a:tc>
                <a:tc>
                  <a:txBody>
                    <a:bodyPr/>
                    <a:lstStyle/>
                    <a:p>
                      <a:pPr lvl="0">
                        <a:buNone/>
                      </a:pPr>
                      <a:r>
                        <a:rPr lang="fi-FI" sz="1400" b="0" i="0" u="none" strike="noStrike" noProof="0" dirty="0"/>
                        <a:t>rehtori</a:t>
                      </a:r>
                      <a:endParaRPr lang="fi-FI" sz="1400" b="0" i="0" u="none" strike="noStrike" noProof="0" dirty="0">
                        <a:latin typeface="Calibri"/>
                      </a:endParaRPr>
                    </a:p>
                  </a:txBody>
                  <a:tcPr/>
                </a:tc>
                <a:tc>
                  <a:txBody>
                    <a:bodyPr/>
                    <a:lstStyle/>
                    <a:p>
                      <a:endParaRPr lang="fi-FI" sz="1400"/>
                    </a:p>
                  </a:txBody>
                  <a:tcPr/>
                </a:tc>
                <a:extLst>
                  <a:ext uri="{0D108BD9-81ED-4DB2-BD59-A6C34878D82A}">
                    <a16:rowId xmlns:a16="http://schemas.microsoft.com/office/drawing/2014/main" val="2672425837"/>
                  </a:ext>
                </a:extLst>
              </a:tr>
              <a:tr h="471298">
                <a:tc>
                  <a:txBody>
                    <a:bodyPr/>
                    <a:lstStyle/>
                    <a:p>
                      <a:pPr lvl="0">
                        <a:buNone/>
                      </a:pPr>
                      <a:r>
                        <a:rPr lang="fi-FI" sz="1400" dirty="0"/>
                        <a:t>Opetushenkilökunnan kouluttaminen tasa-arvo ja yhdenvertaisuusteemoissa</a:t>
                      </a:r>
                    </a:p>
                  </a:txBody>
                  <a:tcPr/>
                </a:tc>
                <a:tc>
                  <a:txBody>
                    <a:bodyPr/>
                    <a:lstStyle/>
                    <a:p>
                      <a:pPr lvl="0">
                        <a:buNone/>
                      </a:pPr>
                      <a:r>
                        <a:rPr lang="fi-FI" sz="1400" dirty="0"/>
                        <a:t>2020-2023</a:t>
                      </a:r>
                    </a:p>
                  </a:txBody>
                  <a:tcPr/>
                </a:tc>
                <a:tc>
                  <a:txBody>
                    <a:bodyPr/>
                    <a:lstStyle/>
                    <a:p>
                      <a:pPr lvl="0">
                        <a:buNone/>
                      </a:pPr>
                      <a:r>
                        <a:rPr lang="fi-FI" sz="1400" b="0" i="0" u="none" strike="noStrike" noProof="0" dirty="0"/>
                        <a:t>rehtori</a:t>
                      </a:r>
                    </a:p>
                  </a:txBody>
                  <a:tcPr/>
                </a:tc>
                <a:tc>
                  <a:txBody>
                    <a:bodyPr/>
                    <a:lstStyle/>
                    <a:p>
                      <a:pPr lvl="0">
                        <a:buNone/>
                      </a:pPr>
                      <a:endParaRPr lang="fi-FI" sz="1400"/>
                    </a:p>
                  </a:txBody>
                  <a:tcPr/>
                </a:tc>
                <a:extLst>
                  <a:ext uri="{0D108BD9-81ED-4DB2-BD59-A6C34878D82A}">
                    <a16:rowId xmlns:a16="http://schemas.microsoft.com/office/drawing/2014/main" val="596921999"/>
                  </a:ext>
                </a:extLst>
              </a:tr>
              <a:tr h="276278">
                <a:tc>
                  <a:txBody>
                    <a:bodyPr/>
                    <a:lstStyle/>
                    <a:p>
                      <a:pPr lvl="0">
                        <a:buNone/>
                      </a:pPr>
                      <a:r>
                        <a:rPr lang="fi-FI" sz="1400" b="0" i="0" u="none" strike="noStrike" noProof="0" dirty="0">
                          <a:latin typeface="Calibri"/>
                        </a:rPr>
                        <a:t>Suunnitelman jalkautus oppilaille</a:t>
                      </a:r>
                      <a:endParaRPr lang="fi-FI" dirty="0"/>
                    </a:p>
                  </a:txBody>
                  <a:tcPr/>
                </a:tc>
                <a:tc>
                  <a:txBody>
                    <a:bodyPr/>
                    <a:lstStyle/>
                    <a:p>
                      <a:pPr lvl="0">
                        <a:buNone/>
                      </a:pPr>
                      <a:r>
                        <a:rPr lang="fi-FI" sz="1400" b="0" i="0" u="none" strike="noStrike" noProof="0" dirty="0">
                          <a:latin typeface="Calibri"/>
                        </a:rPr>
                        <a:t>2020 loppuun mennessä</a:t>
                      </a:r>
                      <a:endParaRPr lang="fi-FI" dirty="0"/>
                    </a:p>
                  </a:txBody>
                  <a:tcPr/>
                </a:tc>
                <a:tc>
                  <a:txBody>
                    <a:bodyPr/>
                    <a:lstStyle/>
                    <a:p>
                      <a:pPr lvl="0">
                        <a:buNone/>
                      </a:pPr>
                      <a:r>
                        <a:rPr lang="fi-FI" sz="1400" dirty="0"/>
                        <a:t>Opettajat</a:t>
                      </a:r>
                    </a:p>
                  </a:txBody>
                  <a:tcPr/>
                </a:tc>
                <a:tc>
                  <a:txBody>
                    <a:bodyPr/>
                    <a:lstStyle/>
                    <a:p>
                      <a:pPr lvl="0">
                        <a:buNone/>
                      </a:pPr>
                      <a:endParaRPr lang="fi-FI" sz="1400"/>
                    </a:p>
                  </a:txBody>
                  <a:tcPr/>
                </a:tc>
                <a:extLst>
                  <a:ext uri="{0D108BD9-81ED-4DB2-BD59-A6C34878D82A}">
                    <a16:rowId xmlns:a16="http://schemas.microsoft.com/office/drawing/2014/main" val="3846727432"/>
                  </a:ext>
                </a:extLst>
              </a:tr>
              <a:tr h="276278">
                <a:tc>
                  <a:txBody>
                    <a:bodyPr/>
                    <a:lstStyle/>
                    <a:p>
                      <a:pPr lvl="0">
                        <a:buNone/>
                      </a:pPr>
                      <a:r>
                        <a:rPr lang="fi-FI" sz="1400" dirty="0"/>
                        <a:t>Koulun hyvinvointiprofiili joka toinen vuosi, mittari</a:t>
                      </a:r>
                    </a:p>
                  </a:txBody>
                  <a:tcPr/>
                </a:tc>
                <a:tc>
                  <a:txBody>
                    <a:bodyPr/>
                    <a:lstStyle/>
                    <a:p>
                      <a:pPr lvl="0">
                        <a:buNone/>
                      </a:pPr>
                      <a:endParaRPr lang="fi-FI" sz="1400" b="0" i="0" u="none" strike="noStrike" noProof="0">
                        <a:latin typeface="Calibri"/>
                      </a:endParaRPr>
                    </a:p>
                  </a:txBody>
                  <a:tcPr/>
                </a:tc>
                <a:tc>
                  <a:txBody>
                    <a:bodyPr/>
                    <a:lstStyle/>
                    <a:p>
                      <a:pPr lvl="0">
                        <a:buNone/>
                      </a:pPr>
                      <a:r>
                        <a:rPr lang="fi-FI" sz="1400" dirty="0"/>
                        <a:t>Rehtori</a:t>
                      </a:r>
                    </a:p>
                  </a:txBody>
                  <a:tcPr/>
                </a:tc>
                <a:tc>
                  <a:txBody>
                    <a:bodyPr/>
                    <a:lstStyle/>
                    <a:p>
                      <a:pPr lvl="0">
                        <a:buNone/>
                      </a:pPr>
                      <a:endParaRPr lang="fi-FI" sz="1400"/>
                    </a:p>
                  </a:txBody>
                  <a:tcPr/>
                </a:tc>
                <a:extLst>
                  <a:ext uri="{0D108BD9-81ED-4DB2-BD59-A6C34878D82A}">
                    <a16:rowId xmlns:a16="http://schemas.microsoft.com/office/drawing/2014/main" val="1545777971"/>
                  </a:ext>
                </a:extLst>
              </a:tr>
              <a:tr h="633814">
                <a:tc>
                  <a:txBody>
                    <a:bodyPr/>
                    <a:lstStyle/>
                    <a:p>
                      <a:pPr lvl="0">
                        <a:buNone/>
                      </a:pPr>
                      <a:r>
                        <a:rPr lang="fi-FI" sz="1400" dirty="0"/>
                        <a:t>Oppilaskunta ja tukioppilaat arvioivat Sääksjärven koulun tasa-arvon ja yhdenvertaisuuden toteutumista</a:t>
                      </a:r>
                      <a:endParaRPr lang="fi-FI" sz="1400" dirty="0" err="1"/>
                    </a:p>
                  </a:txBody>
                  <a:tcPr/>
                </a:tc>
                <a:tc>
                  <a:txBody>
                    <a:bodyPr/>
                    <a:lstStyle/>
                    <a:p>
                      <a:pPr lvl="0">
                        <a:buNone/>
                      </a:pPr>
                      <a:r>
                        <a:rPr lang="fi-FI" sz="1400" b="0" i="0" u="none" strike="noStrike" noProof="0" dirty="0">
                          <a:latin typeface="Calibri"/>
                        </a:rPr>
                        <a:t>Lukuvuoden 2021-2022 aikana</a:t>
                      </a:r>
                    </a:p>
                  </a:txBody>
                  <a:tcPr/>
                </a:tc>
                <a:tc>
                  <a:txBody>
                    <a:bodyPr/>
                    <a:lstStyle/>
                    <a:p>
                      <a:pPr lvl="0">
                        <a:buNone/>
                      </a:pPr>
                      <a:r>
                        <a:rPr lang="fi-FI" sz="1400" dirty="0"/>
                        <a:t>Oppilaskunnan ohjaavat opettajat, tukioppilaiden ohjaaja</a:t>
                      </a:r>
                    </a:p>
                  </a:txBody>
                  <a:tcPr/>
                </a:tc>
                <a:tc>
                  <a:txBody>
                    <a:bodyPr/>
                    <a:lstStyle/>
                    <a:p>
                      <a:pPr lvl="0">
                        <a:buNone/>
                      </a:pPr>
                      <a:endParaRPr lang="fi-FI" sz="1400"/>
                    </a:p>
                  </a:txBody>
                  <a:tcPr/>
                </a:tc>
                <a:extLst>
                  <a:ext uri="{0D108BD9-81ED-4DB2-BD59-A6C34878D82A}">
                    <a16:rowId xmlns:a16="http://schemas.microsoft.com/office/drawing/2014/main" val="3286678935"/>
                  </a:ext>
                </a:extLst>
              </a:tr>
              <a:tr h="471298">
                <a:tc>
                  <a:txBody>
                    <a:bodyPr/>
                    <a:lstStyle/>
                    <a:p>
                      <a:r>
                        <a:rPr lang="fi-FI" sz="1400" dirty="0"/>
                        <a:t>Koulun WC-tilojen nimeäminen sukupuolen moninaisuuden huomioivaksi</a:t>
                      </a:r>
                    </a:p>
                  </a:txBody>
                  <a:tcPr/>
                </a:tc>
                <a:tc>
                  <a:txBody>
                    <a:bodyPr/>
                    <a:lstStyle/>
                    <a:p>
                      <a:pPr lvl="0">
                        <a:buNone/>
                      </a:pPr>
                      <a:r>
                        <a:rPr lang="fi-FI" sz="1400" b="0" i="0" u="none" strike="noStrike" noProof="0" dirty="0">
                          <a:latin typeface="Calibri"/>
                        </a:rPr>
                        <a:t>Lukuvuoden 2020-2021 aikana </a:t>
                      </a:r>
                    </a:p>
                  </a:txBody>
                  <a:tcPr/>
                </a:tc>
                <a:tc>
                  <a:txBody>
                    <a:bodyPr/>
                    <a:lstStyle/>
                    <a:p>
                      <a:pPr lvl="0">
                        <a:buNone/>
                      </a:pPr>
                      <a:r>
                        <a:rPr lang="fi-FI" sz="1400" b="0" i="0" u="none" strike="noStrike" noProof="0" dirty="0">
                          <a:latin typeface="Calibri"/>
                        </a:rPr>
                        <a:t>rehtori</a:t>
                      </a:r>
                      <a:r>
                        <a:rPr lang="fi-FI" sz="1400" dirty="0"/>
                        <a:t> ja oppilaskunta</a:t>
                      </a:r>
                    </a:p>
                  </a:txBody>
                  <a:tcPr/>
                </a:tc>
                <a:tc>
                  <a:txBody>
                    <a:bodyPr/>
                    <a:lstStyle/>
                    <a:p>
                      <a:r>
                        <a:rPr lang="fi-FI" sz="1400" dirty="0"/>
                        <a:t>Oppilaskunta</a:t>
                      </a:r>
                    </a:p>
                  </a:txBody>
                  <a:tcPr/>
                </a:tc>
                <a:extLst>
                  <a:ext uri="{0D108BD9-81ED-4DB2-BD59-A6C34878D82A}">
                    <a16:rowId xmlns:a16="http://schemas.microsoft.com/office/drawing/2014/main" val="3299196019"/>
                  </a:ext>
                </a:extLst>
              </a:tr>
              <a:tr h="520052">
                <a:tc>
                  <a:txBody>
                    <a:bodyPr/>
                    <a:lstStyle/>
                    <a:p>
                      <a:pPr lvl="0" algn="l">
                        <a:lnSpc>
                          <a:spcPct val="100000"/>
                        </a:lnSpc>
                        <a:spcBef>
                          <a:spcPts val="0"/>
                        </a:spcBef>
                        <a:spcAft>
                          <a:spcPts val="0"/>
                        </a:spcAft>
                        <a:buNone/>
                      </a:pPr>
                      <a:r>
                        <a:rPr lang="fi-FI" sz="1400" b="0" i="0" u="none" strike="noStrike" noProof="0" dirty="0">
                          <a:latin typeface="Calibri"/>
                        </a:rPr>
                        <a:t>Oppilaiden mielipiteiden huomioon ottaminen. Oppilaskunnan kysely oppilaille.</a:t>
                      </a:r>
                    </a:p>
                  </a:txBody>
                  <a:tcPr/>
                </a:tc>
                <a:tc>
                  <a:txBody>
                    <a:bodyPr/>
                    <a:lstStyle/>
                    <a:p>
                      <a:pPr lvl="0">
                        <a:buNone/>
                      </a:pPr>
                      <a:r>
                        <a:rPr lang="fi-FI" sz="1400" b="0" i="0" u="none" strike="noStrike" noProof="0" dirty="0">
                          <a:latin typeface="Calibri"/>
                        </a:rPr>
                        <a:t>Lukuvuoden 2021-2022 aikana</a:t>
                      </a:r>
                      <a:endParaRPr lang="fi-FI" dirty="0"/>
                    </a:p>
                  </a:txBody>
                  <a:tcPr/>
                </a:tc>
                <a:tc>
                  <a:txBody>
                    <a:bodyPr/>
                    <a:lstStyle/>
                    <a:p>
                      <a:pPr lvl="0">
                        <a:buNone/>
                      </a:pPr>
                      <a:r>
                        <a:rPr lang="fi-FI" sz="1400" b="0" i="0" u="none" strike="noStrike" noProof="0" dirty="0">
                          <a:latin typeface="Calibri"/>
                        </a:rPr>
                        <a:t>oppilaskunta</a:t>
                      </a:r>
                      <a:endParaRPr lang="fi-FI" dirty="0"/>
                    </a:p>
                  </a:txBody>
                  <a:tcPr/>
                </a:tc>
                <a:tc>
                  <a:txBody>
                    <a:bodyPr/>
                    <a:lstStyle/>
                    <a:p>
                      <a:pPr lvl="0">
                        <a:buNone/>
                      </a:pPr>
                      <a:r>
                        <a:rPr lang="fi-FI" sz="1400" dirty="0"/>
                        <a:t>Hyvinvointiprofiili</a:t>
                      </a:r>
                    </a:p>
                  </a:txBody>
                  <a:tcPr/>
                </a:tc>
                <a:extLst>
                  <a:ext uri="{0D108BD9-81ED-4DB2-BD59-A6C34878D82A}">
                    <a16:rowId xmlns:a16="http://schemas.microsoft.com/office/drawing/2014/main" val="3117310878"/>
                  </a:ext>
                </a:extLst>
              </a:tr>
              <a:tr h="666318">
                <a:tc>
                  <a:txBody>
                    <a:bodyPr/>
                    <a:lstStyle/>
                    <a:p>
                      <a:pPr lvl="0">
                        <a:buNone/>
                      </a:pPr>
                      <a:r>
                        <a:rPr lang="fi-FI" sz="1400" b="0" i="0" u="none" strike="noStrike" noProof="0" dirty="0">
                          <a:latin typeface="Calibri"/>
                        </a:rPr>
                        <a:t>Oppilaiden mielipiteiden huomioon ottaminen oppitunneilla ja kouluarjessa. Yhdenvertaisuuspäivä, tietoa rasismista, rasistisista ilmaisuista ym.</a:t>
                      </a:r>
                      <a:endParaRPr lang="fi-FI" dirty="0"/>
                    </a:p>
                  </a:txBody>
                  <a:tcPr/>
                </a:tc>
                <a:tc>
                  <a:txBody>
                    <a:bodyPr/>
                    <a:lstStyle/>
                    <a:p>
                      <a:pPr lvl="0">
                        <a:buNone/>
                      </a:pPr>
                      <a:r>
                        <a:rPr lang="fi-FI" sz="1400" b="0" i="0" u="none" strike="noStrike" noProof="0" dirty="0">
                          <a:latin typeface="Calibri"/>
                        </a:rPr>
                        <a:t>Lukuvuoden 2021-2022 aikana</a:t>
                      </a:r>
                      <a:endParaRPr lang="fi-FI" dirty="0"/>
                    </a:p>
                  </a:txBody>
                  <a:tcPr/>
                </a:tc>
                <a:tc>
                  <a:txBody>
                    <a:bodyPr/>
                    <a:lstStyle/>
                    <a:p>
                      <a:pPr lvl="0">
                        <a:buNone/>
                      </a:pPr>
                      <a:r>
                        <a:rPr lang="fi-FI" sz="1400" b="0" i="0" u="none" strike="noStrike" noProof="0" dirty="0">
                          <a:latin typeface="Calibri"/>
                        </a:rPr>
                        <a:t>Opettajat, tukioppilaat</a:t>
                      </a:r>
                      <a:endParaRPr lang="fi-FI" dirty="0"/>
                    </a:p>
                  </a:txBody>
                  <a:tcPr/>
                </a:tc>
                <a:tc>
                  <a:txBody>
                    <a:bodyPr/>
                    <a:lstStyle/>
                    <a:p>
                      <a:pPr lvl="0">
                        <a:buNone/>
                      </a:pPr>
                      <a:r>
                        <a:rPr lang="fi-FI" sz="1400" b="0" i="0" u="none" strike="noStrike" noProof="0" dirty="0">
                          <a:latin typeface="Calibri"/>
                        </a:rPr>
                        <a:t>Hyvinvointiprofiili</a:t>
                      </a:r>
                      <a:endParaRPr lang="fi-FI" dirty="0"/>
                    </a:p>
                  </a:txBody>
                  <a:tcPr/>
                </a:tc>
                <a:extLst>
                  <a:ext uri="{0D108BD9-81ED-4DB2-BD59-A6C34878D82A}">
                    <a16:rowId xmlns:a16="http://schemas.microsoft.com/office/drawing/2014/main" val="1517390437"/>
                  </a:ext>
                </a:extLst>
              </a:tr>
              <a:tr h="845087">
                <a:tc>
                  <a:txBody>
                    <a:bodyPr/>
                    <a:lstStyle/>
                    <a:p>
                      <a:pPr lvl="0">
                        <a:buNone/>
                      </a:pPr>
                      <a:r>
                        <a:rPr lang="fi-FI" sz="1400" b="0" i="0" u="none" strike="noStrike" noProof="0" dirty="0">
                          <a:latin typeface="Calibri"/>
                        </a:rPr>
                        <a:t>Syrjinnästä vapaa koulu -julistautuminen</a:t>
                      </a:r>
                    </a:p>
                  </a:txBody>
                  <a:tcPr/>
                </a:tc>
                <a:tc>
                  <a:txBody>
                    <a:bodyPr/>
                    <a:lstStyle/>
                    <a:p>
                      <a:pPr lvl="0">
                        <a:buNone/>
                      </a:pPr>
                      <a:r>
                        <a:rPr lang="fi-FI" sz="1400" b="0" i="0" u="none" strike="noStrike" noProof="0" dirty="0">
                          <a:latin typeface="Calibri"/>
                        </a:rPr>
                        <a:t>Lukuvuoden 2020-2021 aikana</a:t>
                      </a:r>
                      <a:endParaRPr lang="fi-FI" dirty="0"/>
                    </a:p>
                  </a:txBody>
                  <a:tcPr/>
                </a:tc>
                <a:tc>
                  <a:txBody>
                    <a:bodyPr/>
                    <a:lstStyle/>
                    <a:p>
                      <a:pPr lvl="0">
                        <a:buNone/>
                      </a:pPr>
                      <a:r>
                        <a:rPr lang="fi-FI" sz="1400" dirty="0"/>
                        <a:t>Rehtori, opetushenkilökunta, oppilaat</a:t>
                      </a:r>
                    </a:p>
                  </a:txBody>
                  <a:tcPr/>
                </a:tc>
                <a:tc>
                  <a:txBody>
                    <a:bodyPr/>
                    <a:lstStyle/>
                    <a:p>
                      <a:pPr lvl="0">
                        <a:buNone/>
                      </a:pPr>
                      <a:endParaRPr lang="fi-FI" sz="1400"/>
                    </a:p>
                  </a:txBody>
                  <a:tcPr/>
                </a:tc>
                <a:extLst>
                  <a:ext uri="{0D108BD9-81ED-4DB2-BD59-A6C34878D82A}">
                    <a16:rowId xmlns:a16="http://schemas.microsoft.com/office/drawing/2014/main" val="266999943"/>
                  </a:ext>
                </a:extLst>
              </a:tr>
            </a:tbl>
          </a:graphicData>
        </a:graphic>
      </p:graphicFrame>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18</a:t>
            </a:fld>
            <a:endParaRPr lang="fi-FI"/>
          </a:p>
        </p:txBody>
      </p:sp>
    </p:spTree>
    <p:extLst>
      <p:ext uri="{BB962C8B-B14F-4D97-AF65-F5344CB8AC3E}">
        <p14:creationId xmlns:p14="http://schemas.microsoft.com/office/powerpoint/2010/main" val="334667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199" y="260101"/>
            <a:ext cx="7052733" cy="1121091"/>
          </a:xfrm>
        </p:spPr>
        <p:txBody>
          <a:bodyPr>
            <a:normAutofit/>
          </a:bodyPr>
          <a:lstStyle/>
          <a:p>
            <a:r>
              <a:rPr lang="fi-FI" sz="2800"/>
              <a:t>TIEDOTTAMINEN TASA-ARVOASIOISTA</a:t>
            </a:r>
          </a:p>
        </p:txBody>
      </p:sp>
      <p:sp>
        <p:nvSpPr>
          <p:cNvPr id="3" name="Sisällön paikkamerkki 2"/>
          <p:cNvSpPr>
            <a:spLocks noGrp="1"/>
          </p:cNvSpPr>
          <p:nvPr>
            <p:ph idx="1"/>
          </p:nvPr>
        </p:nvSpPr>
        <p:spPr>
          <a:xfrm>
            <a:off x="838200" y="1388837"/>
            <a:ext cx="9338733" cy="4370569"/>
          </a:xfrm>
        </p:spPr>
        <p:txBody>
          <a:bodyPr vert="horz" lIns="91440" tIns="45720" rIns="91440" bIns="45720" rtlCol="0" anchor="t">
            <a:normAutofit/>
          </a:bodyPr>
          <a:lstStyle/>
          <a:p>
            <a:r>
              <a:rPr lang="fi-FI">
                <a:latin typeface="Arial"/>
                <a:cs typeface="Arial"/>
              </a:rPr>
              <a:t>Suunnitelma lukuvuosisuunnitelman liitteenä ja koulun kotisivulla</a:t>
            </a:r>
          </a:p>
          <a:p>
            <a:r>
              <a:rPr lang="fi-FI">
                <a:latin typeface="Arial"/>
                <a:cs typeface="Arial"/>
              </a:rPr>
              <a:t>Suunnitelman esittely opetushenkilökunnan kokouksessa</a:t>
            </a:r>
            <a:endParaRPr lang="fi-FI"/>
          </a:p>
          <a:p>
            <a:r>
              <a:rPr lang="fi-FI">
                <a:latin typeface="Arial"/>
                <a:cs typeface="Arial"/>
              </a:rPr>
              <a:t>Suunnitelman esittely oppilaskunnan hallituksen kokouksessa</a:t>
            </a:r>
          </a:p>
          <a:p>
            <a:r>
              <a:rPr lang="fi-FI">
                <a:latin typeface="Arial"/>
                <a:cs typeface="Arial"/>
              </a:rPr>
              <a:t>Toimenpiteiden esittely </a:t>
            </a:r>
            <a:endParaRPr lang="fi-FI"/>
          </a:p>
          <a:p>
            <a:endParaRPr lang="fi-FI"/>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19</a:t>
            </a:fld>
            <a:endParaRPr lang="fi-FI"/>
          </a:p>
        </p:txBody>
      </p:sp>
    </p:spTree>
    <p:extLst>
      <p:ext uri="{BB962C8B-B14F-4D97-AF65-F5344CB8AC3E}">
        <p14:creationId xmlns:p14="http://schemas.microsoft.com/office/powerpoint/2010/main" val="145349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5090-A7C6-FC4E-85D2-26C8CBF193F7}"/>
              </a:ext>
            </a:extLst>
          </p:cNvPr>
          <p:cNvSpPr>
            <a:spLocks noGrp="1"/>
          </p:cNvSpPr>
          <p:nvPr>
            <p:ph type="title"/>
          </p:nvPr>
        </p:nvSpPr>
        <p:spPr>
          <a:xfrm>
            <a:off x="863099" y="257863"/>
            <a:ext cx="7052733" cy="1121091"/>
          </a:xfrm>
        </p:spPr>
        <p:txBody>
          <a:bodyPr>
            <a:normAutofit/>
          </a:bodyPr>
          <a:lstStyle/>
          <a:p>
            <a:r>
              <a:rPr lang="fi-FI" sz="2800"/>
              <a:t>SISÄLTÖ </a:t>
            </a:r>
          </a:p>
        </p:txBody>
      </p:sp>
      <p:sp>
        <p:nvSpPr>
          <p:cNvPr id="3" name="Content Placeholder 2">
            <a:extLst>
              <a:ext uri="{FF2B5EF4-FFF2-40B4-BE49-F238E27FC236}">
                <a16:creationId xmlns:a16="http://schemas.microsoft.com/office/drawing/2014/main" id="{A412AE4A-B58B-2B4B-B1CC-6548E646956B}"/>
              </a:ext>
            </a:extLst>
          </p:cNvPr>
          <p:cNvSpPr>
            <a:spLocks noGrp="1"/>
          </p:cNvSpPr>
          <p:nvPr>
            <p:ph idx="1"/>
          </p:nvPr>
        </p:nvSpPr>
        <p:spPr>
          <a:xfrm>
            <a:off x="863098" y="1263045"/>
            <a:ext cx="8512722" cy="4341815"/>
          </a:xfrm>
        </p:spPr>
        <p:txBody>
          <a:bodyPr/>
          <a:lstStyle/>
          <a:p>
            <a:pPr marL="457200" indent="-457200">
              <a:buFont typeface="+mj-lt"/>
              <a:buAutoNum type="arabicPeriod"/>
            </a:pPr>
            <a:r>
              <a:rPr lang="fi-FI">
                <a:solidFill>
                  <a:schemeClr val="accent1"/>
                </a:solidFill>
              </a:rPr>
              <a:t>Tasa-arvo- ja yhdenvertaisuussuunnitelman tarkoitus</a:t>
            </a:r>
          </a:p>
          <a:p>
            <a:pPr marL="457200" indent="-457200">
              <a:buFont typeface="+mj-lt"/>
              <a:buAutoNum type="arabicPeriod"/>
            </a:pPr>
            <a:r>
              <a:rPr lang="fi-FI">
                <a:solidFill>
                  <a:schemeClr val="accent1"/>
                </a:solidFill>
              </a:rPr>
              <a:t>Tasa-arvoinen ja yhdenvertainen koulu</a:t>
            </a:r>
          </a:p>
          <a:p>
            <a:pPr marL="457200" indent="-457200">
              <a:buFont typeface="+mj-lt"/>
              <a:buAutoNum type="arabicPeriod"/>
            </a:pPr>
            <a:r>
              <a:rPr lang="fi-FI">
                <a:solidFill>
                  <a:schemeClr val="accent1"/>
                </a:solidFill>
              </a:rPr>
              <a:t>Tasa-arvon ja yhdenvertaisuuden edistäminen</a:t>
            </a:r>
          </a:p>
          <a:p>
            <a:pPr marL="457200" indent="-457200">
              <a:buFont typeface="+mj-lt"/>
              <a:buAutoNum type="arabicPeriod"/>
            </a:pPr>
            <a:r>
              <a:rPr lang="fi-FI">
                <a:solidFill>
                  <a:schemeClr val="accent1"/>
                </a:solidFill>
              </a:rPr>
              <a:t>Seuranta ja arviointi</a:t>
            </a:r>
          </a:p>
          <a:p>
            <a:pPr marL="457200" indent="-457200">
              <a:buFont typeface="+mj-lt"/>
              <a:buAutoNum type="arabicPeriod"/>
            </a:pPr>
            <a:r>
              <a:rPr lang="fi-FI">
                <a:solidFill>
                  <a:schemeClr val="accent1"/>
                </a:solidFill>
              </a:rPr>
              <a:t>Koulujen toiminnalliset tasa-arvo- ja yhdenvertaisuussuunnitelmat</a:t>
            </a:r>
          </a:p>
          <a:p>
            <a:pPr marL="457200" indent="-457200">
              <a:buFont typeface="+mj-lt"/>
              <a:buAutoNum type="arabicPeriod"/>
            </a:pPr>
            <a:r>
              <a:rPr lang="fi-FI">
                <a:solidFill>
                  <a:schemeClr val="accent1"/>
                </a:solidFill>
              </a:rPr>
              <a:t>Tasa-arvo- ja yhdenvertaisuussuunnittelun painopisteet Lempäälässä</a:t>
            </a:r>
          </a:p>
          <a:p>
            <a:pPr marL="457200" indent="-457200">
              <a:buFont typeface="+mj-lt"/>
              <a:buAutoNum type="arabicPeriod"/>
            </a:pPr>
            <a:r>
              <a:rPr lang="fi-FI">
                <a:solidFill>
                  <a:schemeClr val="accent1"/>
                </a:solidFill>
              </a:rPr>
              <a:t>Suunnitelmasta toiminnaksi</a:t>
            </a:r>
          </a:p>
          <a:p>
            <a:pPr marL="457200" indent="-457200">
              <a:buFont typeface="+mj-lt"/>
              <a:buAutoNum type="arabicPeriod"/>
            </a:pPr>
            <a:r>
              <a:rPr lang="fi-FI">
                <a:solidFill>
                  <a:schemeClr val="accent1"/>
                </a:solidFill>
              </a:rPr>
              <a:t>Koulujen toiminnallisten suunnitelmien sisältö</a:t>
            </a:r>
          </a:p>
          <a:p>
            <a:pPr marL="0" indent="0">
              <a:buNone/>
            </a:pPr>
            <a:endParaRPr lang="fi-FI"/>
          </a:p>
          <a:p>
            <a:endParaRPr lang="fi-FI"/>
          </a:p>
        </p:txBody>
      </p:sp>
      <p:sp>
        <p:nvSpPr>
          <p:cNvPr id="4" name="Date Placeholder 3">
            <a:extLst>
              <a:ext uri="{FF2B5EF4-FFF2-40B4-BE49-F238E27FC236}">
                <a16:creationId xmlns:a16="http://schemas.microsoft.com/office/drawing/2014/main" id="{2615B5C6-2F7B-104C-9CBF-DCABEFA9A819}"/>
              </a:ext>
            </a:extLst>
          </p:cNvPr>
          <p:cNvSpPr>
            <a:spLocks noGrp="1"/>
          </p:cNvSpPr>
          <p:nvPr>
            <p:ph type="dt" sz="half" idx="10"/>
          </p:nvPr>
        </p:nvSpPr>
        <p:spPr/>
        <p:txBody>
          <a:bodyPr/>
          <a:lstStyle/>
          <a:p>
            <a:fld id="{14C91373-0667-4247-A3FF-E6F7521193C4}" type="datetime1">
              <a:rPr lang="fi-FI" smtClean="0"/>
              <a:t>9.9.2021</a:t>
            </a:fld>
            <a:endParaRPr lang="fi-FI"/>
          </a:p>
        </p:txBody>
      </p:sp>
      <p:sp>
        <p:nvSpPr>
          <p:cNvPr id="5" name="Footer Placeholder 4">
            <a:extLst>
              <a:ext uri="{FF2B5EF4-FFF2-40B4-BE49-F238E27FC236}">
                <a16:creationId xmlns:a16="http://schemas.microsoft.com/office/drawing/2014/main" id="{F0BF36D6-0C24-F24C-834C-6A04C11E2061}"/>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8F09BF1B-AD28-7F48-BCD9-DBE625C0F338}"/>
              </a:ext>
            </a:extLst>
          </p:cNvPr>
          <p:cNvSpPr>
            <a:spLocks noGrp="1"/>
          </p:cNvSpPr>
          <p:nvPr>
            <p:ph type="sldNum" sz="quarter" idx="12"/>
          </p:nvPr>
        </p:nvSpPr>
        <p:spPr/>
        <p:txBody>
          <a:bodyPr/>
          <a:lstStyle/>
          <a:p>
            <a:fld id="{9045EDEB-1447-2245-AC24-1810F05F8ECB}" type="slidenum">
              <a:rPr lang="fi-FI" smtClean="0"/>
              <a:t>2</a:t>
            </a:fld>
            <a:endParaRPr lang="fi-FI"/>
          </a:p>
        </p:txBody>
      </p:sp>
    </p:spTree>
    <p:extLst>
      <p:ext uri="{BB962C8B-B14F-4D97-AF65-F5344CB8AC3E}">
        <p14:creationId xmlns:p14="http://schemas.microsoft.com/office/powerpoint/2010/main" val="344827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824246" y="463641"/>
            <a:ext cx="6838683" cy="584775"/>
          </a:xfrm>
          <a:prstGeom prst="rect">
            <a:avLst/>
          </a:prstGeom>
          <a:noFill/>
        </p:spPr>
        <p:txBody>
          <a:bodyPr wrap="square" rtlCol="0">
            <a:spAutoFit/>
          </a:bodyPr>
          <a:lstStyle/>
          <a:p>
            <a:r>
              <a:rPr lang="fi-FI" sz="3200">
                <a:solidFill>
                  <a:schemeClr val="accent1"/>
                </a:solidFill>
                <a:latin typeface="Arial" panose="020B0604020202020204" pitchFamily="34" charset="0"/>
                <a:cs typeface="Arial" panose="020B0604020202020204" pitchFamily="34" charset="0"/>
              </a:rPr>
              <a:t>1 </a:t>
            </a:r>
            <a:r>
              <a:rPr lang="fi-FI" sz="2800">
                <a:solidFill>
                  <a:schemeClr val="accent1"/>
                </a:solidFill>
                <a:latin typeface="Arial" panose="020B0604020202020204" pitchFamily="34" charset="0"/>
                <a:cs typeface="Arial" panose="020B0604020202020204" pitchFamily="34" charset="0"/>
              </a:rPr>
              <a:t>SUUNNITELMAN TARKOITUS</a:t>
            </a:r>
          </a:p>
        </p:txBody>
      </p:sp>
      <p:sp>
        <p:nvSpPr>
          <p:cNvPr id="4" name="Suorakulmio 3"/>
          <p:cNvSpPr/>
          <p:nvPr/>
        </p:nvSpPr>
        <p:spPr>
          <a:xfrm>
            <a:off x="824246" y="1170739"/>
            <a:ext cx="9079608" cy="2862322"/>
          </a:xfrm>
          <a:prstGeom prst="rect">
            <a:avLst/>
          </a:prstGeom>
        </p:spPr>
        <p:txBody>
          <a:bodyPr wrap="square">
            <a:spAutoFit/>
          </a:bodyPr>
          <a:lstStyle/>
          <a:p>
            <a:pPr marL="285750" indent="-285750">
              <a:spcAft>
                <a:spcPts val="600"/>
              </a:spcAft>
              <a:buFont typeface="Arial" panose="020B0604020202020204" pitchFamily="34" charset="0"/>
              <a:buChar char="•"/>
            </a:pPr>
            <a:r>
              <a:rPr lang="fi-FI" sz="1600">
                <a:solidFill>
                  <a:schemeClr val="accent1"/>
                </a:solidFill>
                <a:latin typeface="Arial" panose="020B0604020202020204" pitchFamily="34" charset="0"/>
                <a:cs typeface="Arial" panose="020B0604020202020204" pitchFamily="34" charset="0"/>
              </a:rPr>
              <a:t>Tasa-arvo ja yhdenvertaisuussuunnitelman tehtävänä on sitouttaa oppilaat ja henkilöstö yhdessä edistämään tasa-arvoa ja yhdenvertaisuutta koulussa.</a:t>
            </a:r>
          </a:p>
          <a:p>
            <a:pPr marL="285750" indent="-285750">
              <a:spcAft>
                <a:spcPts val="600"/>
              </a:spcAft>
              <a:buFont typeface="Arial" panose="020B0604020202020204" pitchFamily="34" charset="0"/>
              <a:buChar char="•"/>
            </a:pPr>
            <a:r>
              <a:rPr lang="fi-FI" sz="1600">
                <a:solidFill>
                  <a:schemeClr val="accent1"/>
                </a:solidFill>
                <a:latin typeface="Arial" panose="020B0604020202020204" pitchFamily="34" charset="0"/>
                <a:cs typeface="Arial" panose="020B0604020202020204" pitchFamily="34" charset="0"/>
              </a:rPr>
              <a:t>Suunnitelmalla on tarkoitus tukea ja ohjata kouluja tasa-arvo- ja yhdenvertaisuustyöhön ja varmistaa järjestelmällisen tasa-arvotyön toteuttaminen. </a:t>
            </a:r>
          </a:p>
          <a:p>
            <a:pPr marL="285750" indent="-285750">
              <a:spcAft>
                <a:spcPts val="600"/>
              </a:spcAft>
              <a:buFont typeface="Arial" panose="020B0604020202020204" pitchFamily="34" charset="0"/>
              <a:buChar char="•"/>
            </a:pPr>
            <a:r>
              <a:rPr lang="fi-FI" sz="1600">
                <a:solidFill>
                  <a:schemeClr val="accent1"/>
                </a:solidFill>
                <a:latin typeface="Arial" panose="020B0604020202020204" pitchFamily="34" charset="0"/>
                <a:cs typeface="Arial" panose="020B0604020202020204" pitchFamily="34" charset="0"/>
              </a:rPr>
              <a:t>Lähtökohtana toiminnalle on tasa-arvo ja yhdenvertaisuus ja niiden edistäminen kaikissa Lempäälän kunnan </a:t>
            </a:r>
            <a:r>
              <a:rPr lang="fi-FI" sz="1600" err="1">
                <a:solidFill>
                  <a:schemeClr val="accent1"/>
                </a:solidFill>
                <a:latin typeface="Arial" panose="020B0604020202020204" pitchFamily="34" charset="0"/>
                <a:cs typeface="Arial" panose="020B0604020202020204" pitchFamily="34" charset="0"/>
              </a:rPr>
              <a:t>esi</a:t>
            </a:r>
            <a:r>
              <a:rPr lang="fi-FI" sz="1600">
                <a:solidFill>
                  <a:schemeClr val="accent1"/>
                </a:solidFill>
                <a:latin typeface="Arial" panose="020B0604020202020204" pitchFamily="34" charset="0"/>
                <a:cs typeface="Arial" panose="020B0604020202020204" pitchFamily="34" charset="0"/>
              </a:rPr>
              <a:t>- ja perusopetuksen kouluissa.</a:t>
            </a:r>
          </a:p>
          <a:p>
            <a:pPr marL="285750" indent="-285750">
              <a:spcAft>
                <a:spcPts val="600"/>
              </a:spcAft>
              <a:buFont typeface="Arial" panose="020B0604020202020204" pitchFamily="34" charset="0"/>
              <a:buChar char="•"/>
            </a:pPr>
            <a:r>
              <a:rPr lang="fi-FI" sz="1600">
                <a:solidFill>
                  <a:schemeClr val="accent1"/>
                </a:solidFill>
                <a:latin typeface="Arial" panose="020B0604020202020204" pitchFamily="34" charset="0"/>
                <a:cs typeface="Arial" panose="020B0604020202020204" pitchFamily="34" charset="0"/>
              </a:rPr>
              <a:t>Suunnitelma perustuu tasa-arvo- ja yhdenvertaisuuslakeihin, jotka velvoittavat suunnitelmien tekemiseen.</a:t>
            </a:r>
          </a:p>
          <a:p>
            <a:pPr marL="742950" lvl="1" indent="-285750">
              <a:spcAft>
                <a:spcPts val="600"/>
              </a:spcAft>
              <a:buFont typeface="Arial" panose="020B0604020202020204" pitchFamily="34" charset="0"/>
              <a:buChar char="•"/>
            </a:pPr>
            <a:r>
              <a:rPr lang="fi-FI" sz="1600">
                <a:latin typeface="Arial" panose="020B0604020202020204" pitchFamily="34" charset="0"/>
                <a:cs typeface="Arial" panose="020B0604020202020204" pitchFamily="34" charset="0"/>
              </a:rPr>
              <a:t>Tämän suunnitelman laatimisessa on hyödynnetty koulujen hyvinvointiprofiilikyselystä saatuja tuloksia tasa-arvoon ja yhdenvertaisuuteen liittyen.</a:t>
            </a:r>
          </a:p>
        </p:txBody>
      </p:sp>
      <p:sp>
        <p:nvSpPr>
          <p:cNvPr id="6" name="Tekstiruutu 5"/>
          <p:cNvSpPr txBox="1"/>
          <p:nvPr/>
        </p:nvSpPr>
        <p:spPr>
          <a:xfrm>
            <a:off x="1312775" y="4367158"/>
            <a:ext cx="3845213" cy="1694166"/>
          </a:xfrm>
          <a:prstGeom prst="rect">
            <a:avLst/>
          </a:prstGeom>
          <a:solidFill>
            <a:schemeClr val="accent6"/>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spcAft>
                <a:spcPts val="600"/>
              </a:spcAft>
            </a:pPr>
            <a:r>
              <a:rPr lang="fi-FI" sz="1200">
                <a:solidFill>
                  <a:schemeClr val="accent1"/>
                </a:solidFill>
                <a:latin typeface="Arial" panose="020B0604020202020204" pitchFamily="34" charset="0"/>
                <a:cs typeface="Arial" panose="020B0604020202020204" pitchFamily="34" charset="0"/>
              </a:rPr>
              <a:t>Tasa-arvosuunnitelman laatimisesta säätää laki naisten ja miesten välisestä tasa-arvosta (609/1986) ja koulujen tasa-arvosuunnitelmista määrää lakiin tehty muutos (1329/2014). Suunnitelma laaditaan joko vuosittaiseksi tai enintään kolmeksi vuodeksi kerralla. Oppilaitoksen tasa-arvosuunnitelman on tarkoitus tukea sukupuolten tasa-arvon edistämistä kaikessa koulun toiminnassa. </a:t>
            </a:r>
          </a:p>
        </p:txBody>
      </p:sp>
      <p:sp>
        <p:nvSpPr>
          <p:cNvPr id="5" name="Suorakulmio 4"/>
          <p:cNvSpPr/>
          <p:nvPr/>
        </p:nvSpPr>
        <p:spPr>
          <a:xfrm>
            <a:off x="5415563" y="4367158"/>
            <a:ext cx="3625405" cy="1569660"/>
          </a:xfrm>
          <a:prstGeom prst="rect">
            <a:avLst/>
          </a:prstGeom>
          <a:solidFill>
            <a:schemeClr val="accent6"/>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pPr>
              <a:spcAft>
                <a:spcPts val="600"/>
              </a:spcAft>
            </a:pPr>
            <a:r>
              <a:rPr lang="fi-FI" sz="1200">
                <a:solidFill>
                  <a:schemeClr val="accent1"/>
                </a:solidFill>
                <a:latin typeface="Arial" panose="020B0604020202020204" pitchFamily="34" charset="0"/>
                <a:cs typeface="Arial" panose="020B0604020202020204" pitchFamily="34" charset="0"/>
              </a:rPr>
              <a:t>Yhdenvertaisuuslain (1325/2014) tarkoitus on turvata yhdenvertainen kohtelu ja estää syrjintä kaikenlaisilla perusteilla. Koulutuksen järjestäjän ja tämän ylläpitämän oppilaitoksen on yhdenvertaisuuslain 6 § mukaan arvioitava yhdenvertaisuuden toteutumista toiminnassaan ja ryhdyttävä tarvittaviin toimenpiteisiin yhdenvertaisuuden toteutumisen edistämiseksi. </a:t>
            </a:r>
          </a:p>
        </p:txBody>
      </p:sp>
    </p:spTree>
    <p:extLst>
      <p:ext uri="{BB962C8B-B14F-4D97-AF65-F5344CB8AC3E}">
        <p14:creationId xmlns:p14="http://schemas.microsoft.com/office/powerpoint/2010/main" val="3927596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734094" y="488726"/>
            <a:ext cx="10367495" cy="584775"/>
          </a:xfrm>
          <a:prstGeom prst="rect">
            <a:avLst/>
          </a:prstGeom>
          <a:noFill/>
        </p:spPr>
        <p:txBody>
          <a:bodyPr wrap="square" rtlCol="0">
            <a:spAutoFit/>
          </a:bodyPr>
          <a:lstStyle/>
          <a:p>
            <a:r>
              <a:rPr lang="fi-FI" sz="3200">
                <a:solidFill>
                  <a:schemeClr val="accent1"/>
                </a:solidFill>
                <a:latin typeface="Arial" panose="020B0604020202020204" pitchFamily="34" charset="0"/>
                <a:cs typeface="Arial" panose="020B0604020202020204" pitchFamily="34" charset="0"/>
              </a:rPr>
              <a:t>2 </a:t>
            </a:r>
            <a:r>
              <a:rPr lang="fi-FI" sz="2800">
                <a:solidFill>
                  <a:schemeClr val="accent1"/>
                </a:solidFill>
                <a:latin typeface="Arial" panose="020B0604020202020204" pitchFamily="34" charset="0"/>
                <a:cs typeface="Arial" panose="020B0604020202020204" pitchFamily="34" charset="0"/>
              </a:rPr>
              <a:t>TASA-ARVOINEN JA YHDENVERTAINEN KOULU</a:t>
            </a:r>
          </a:p>
        </p:txBody>
      </p:sp>
      <p:sp>
        <p:nvSpPr>
          <p:cNvPr id="3" name="Suorakulmio 2"/>
          <p:cNvSpPr/>
          <p:nvPr/>
        </p:nvSpPr>
        <p:spPr>
          <a:xfrm>
            <a:off x="734096" y="1188897"/>
            <a:ext cx="9337184" cy="1646605"/>
          </a:xfrm>
          <a:prstGeom prst="rect">
            <a:avLst/>
          </a:prstGeom>
        </p:spPr>
        <p:txBody>
          <a:bodyPr wrap="square">
            <a:spAutoFit/>
          </a:bodyPr>
          <a:lstStyle/>
          <a:p>
            <a:pPr marL="285750" indent="-285750">
              <a:spcAft>
                <a:spcPts val="600"/>
              </a:spcAft>
              <a:buFont typeface="Arial" panose="020B0604020202020204" pitchFamily="34" charset="0"/>
              <a:buChar char="•"/>
            </a:pPr>
            <a:r>
              <a:rPr lang="fi-FI" sz="1600">
                <a:solidFill>
                  <a:schemeClr val="accent1"/>
                </a:solidFill>
                <a:latin typeface="Arial" panose="020B0604020202020204" pitchFamily="34" charset="0"/>
                <a:cs typeface="Arial" panose="020B0604020202020204" pitchFamily="34" charset="0"/>
              </a:rPr>
              <a:t>Tasa-arvotyön lähtökohtana on tarjota jokaiselle kouluympäristö, jossa on yhdenvertaiset mahdollisuudet oppimiseen ja työskentelyyn riippumatta henkilön sukupuolesta, taustasta, iästä,  tai muista henkilöön liittyvistä syistä.</a:t>
            </a:r>
          </a:p>
          <a:p>
            <a:pPr marL="285750" indent="-285750">
              <a:spcAft>
                <a:spcPts val="600"/>
              </a:spcAft>
              <a:buFont typeface="Arial" panose="020B0604020202020204" pitchFamily="34" charset="0"/>
              <a:buChar char="•"/>
            </a:pPr>
            <a:r>
              <a:rPr lang="fi-FI" sz="1600">
                <a:solidFill>
                  <a:schemeClr val="accent1"/>
                </a:solidFill>
                <a:latin typeface="Arial" panose="020B0604020202020204" pitchFamily="34" charset="0"/>
                <a:cs typeface="Arial" panose="020B0604020202020204" pitchFamily="34" charset="0"/>
              </a:rPr>
              <a:t>Koulujen tehtävänä on omalla toiminnallaan edistää kulttuuria, jossa tasa-arvoa tai yhdenvertaisuutta loukkaavaa syrjintää ja häirintää ei hyväksytä. Myöskään naisten ja miesten asettaminen keskenään erilaiseen tai epäedulliseen asemaan ei ole sallittua.</a:t>
            </a:r>
          </a:p>
        </p:txBody>
      </p:sp>
      <p:sp>
        <p:nvSpPr>
          <p:cNvPr id="5" name="Suorakulmio 4"/>
          <p:cNvSpPr/>
          <p:nvPr/>
        </p:nvSpPr>
        <p:spPr>
          <a:xfrm>
            <a:off x="1412381" y="3046286"/>
            <a:ext cx="3649016" cy="738664"/>
          </a:xfrm>
          <a:prstGeom prst="rect">
            <a:avLst/>
          </a:prstGeom>
          <a:solidFill>
            <a:schemeClr val="accent6"/>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i-FI" sz="1400">
                <a:solidFill>
                  <a:schemeClr val="accent1"/>
                </a:solidFill>
                <a:latin typeface="Arial" panose="020B0604020202020204" pitchFamily="34" charset="0"/>
                <a:cs typeface="Arial" panose="020B0604020202020204" pitchFamily="34" charset="0"/>
              </a:rPr>
              <a:t>Tasa-arvolaissa mainitut syrjintäperusteet ovat sukupuoli, sukupuoli-identiteetti ja sukupuolen ilmaisu.</a:t>
            </a:r>
          </a:p>
        </p:txBody>
      </p:sp>
      <p:sp>
        <p:nvSpPr>
          <p:cNvPr id="6" name="Suorakulmio 5"/>
          <p:cNvSpPr/>
          <p:nvPr/>
        </p:nvSpPr>
        <p:spPr>
          <a:xfrm>
            <a:off x="5402688" y="3060626"/>
            <a:ext cx="4241443" cy="1169551"/>
          </a:xfrm>
          <a:prstGeom prst="rect">
            <a:avLst/>
          </a:prstGeom>
          <a:solidFill>
            <a:schemeClr val="accent6"/>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spcAft>
                <a:spcPts val="600"/>
              </a:spcAft>
            </a:pPr>
            <a:r>
              <a:rPr lang="fi-FI" sz="1400">
                <a:solidFill>
                  <a:schemeClr val="accent1"/>
                </a:solidFill>
                <a:latin typeface="Arial" panose="020B0604020202020204" pitchFamily="34" charset="0"/>
                <a:cs typeface="Arial" panose="020B0604020202020204" pitchFamily="34" charset="0"/>
              </a:rPr>
              <a:t>Yhdenvertaisuuslain mukaiset syrjintäperusteet ovat ikä, alkuperä, kansalaisuus, kieli, uskonto, vakaumus, mielipide, politiikka, ay-toiminta, vammaisuus, seksuaalinen suuntautuminen ja muu henkilöön liittyvä syy. </a:t>
            </a:r>
          </a:p>
        </p:txBody>
      </p:sp>
      <p:sp>
        <p:nvSpPr>
          <p:cNvPr id="7" name="Suorakulmio 6"/>
          <p:cNvSpPr/>
          <p:nvPr/>
        </p:nvSpPr>
        <p:spPr>
          <a:xfrm>
            <a:off x="734095" y="4498484"/>
            <a:ext cx="9697792" cy="2000548"/>
          </a:xfrm>
          <a:prstGeom prst="rect">
            <a:avLst/>
          </a:prstGeom>
        </p:spPr>
        <p:txBody>
          <a:bodyPr wrap="square">
            <a:spAutoFit/>
          </a:bodyPr>
          <a:lstStyle/>
          <a:p>
            <a:pPr marL="285750" indent="-285750">
              <a:spcAft>
                <a:spcPts val="600"/>
              </a:spcAft>
              <a:buFont typeface="Arial" panose="020B0604020202020204" pitchFamily="34" charset="0"/>
              <a:buChar char="•"/>
            </a:pPr>
            <a:r>
              <a:rPr lang="fi-FI" sz="1600">
                <a:solidFill>
                  <a:schemeClr val="accent1"/>
                </a:solidFill>
                <a:latin typeface="Arial" panose="020B0604020202020204" pitchFamily="34" charset="0"/>
                <a:cs typeface="Arial" panose="020B0604020202020204" pitchFamily="34" charset="0"/>
              </a:rPr>
              <a:t>Tasa-arvolla tarkoitetaan tässä suunnitelmassa naisten ja miesten välistä tasa-arvoa. </a:t>
            </a:r>
          </a:p>
          <a:p>
            <a:pPr marL="285750" indent="-285750">
              <a:spcAft>
                <a:spcPts val="600"/>
              </a:spcAft>
              <a:buFont typeface="Arial" panose="020B0604020202020204" pitchFamily="34" charset="0"/>
              <a:buChar char="•"/>
            </a:pPr>
            <a:r>
              <a:rPr lang="fi-FI" sz="1600">
                <a:solidFill>
                  <a:schemeClr val="accent1"/>
                </a:solidFill>
                <a:latin typeface="Arial" panose="020B0604020202020204" pitchFamily="34" charset="0"/>
                <a:cs typeface="Arial" panose="020B0604020202020204" pitchFamily="34" charset="0"/>
              </a:rPr>
              <a:t>Yhdenvertaisuudella tarkoitetaan sitä, että kaikki ihmiset ovat samanarvoisia riippumatta heidän sukupuolestaan, iästään, alkuperästään, kansalaisuudestaan, kielestään, uskonnostaan/vakaumuksestaan, mielipiteestään, poliittisesta tai ammattiyhdistystoiminnastaan, perhesuhteistaan, vammastaan, terveydentilastaan, seksuaalisesta suuntautumisestaan tai muusta henkilöön liittyvästä syystä.</a:t>
            </a:r>
          </a:p>
          <a:p>
            <a:pPr>
              <a:spcAft>
                <a:spcPts val="600"/>
              </a:spcAft>
            </a:pPr>
            <a:endParaRPr lang="fi-FI"/>
          </a:p>
        </p:txBody>
      </p:sp>
    </p:spTree>
    <p:extLst>
      <p:ext uri="{BB962C8B-B14F-4D97-AF65-F5344CB8AC3E}">
        <p14:creationId xmlns:p14="http://schemas.microsoft.com/office/powerpoint/2010/main" val="242718389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1346131"/>
            <a:ext cx="9605493" cy="4609721"/>
          </a:xfrm>
        </p:spPr>
        <p:txBody>
          <a:bodyPr>
            <a:noAutofit/>
          </a:bodyPr>
          <a:lstStyle/>
          <a:p>
            <a:pPr>
              <a:spcAft>
                <a:spcPts val="600"/>
              </a:spcAft>
            </a:pPr>
            <a:r>
              <a:rPr lang="fi-FI" sz="1600"/>
              <a:t>Tasa-arvoa ja yhdenvertaisuutta edistetään kouluissa ja opetuksessa lasten ikä ja kehitys huomioon ottaen. </a:t>
            </a:r>
          </a:p>
          <a:p>
            <a:pPr>
              <a:spcAft>
                <a:spcPts val="600"/>
              </a:spcAft>
            </a:pPr>
            <a:r>
              <a:rPr lang="fi-FI" sz="1600"/>
              <a:t>Koulujen tasa-arvo- ja yhdenvertaisuustyössä on tärkeää huomioida asennekasvatus sekä tasa-arvoa tukevien ajattelu- ja toimintatapojen vahvistaminen.</a:t>
            </a:r>
          </a:p>
          <a:p>
            <a:pPr>
              <a:spcAft>
                <a:spcPts val="600"/>
              </a:spcAft>
            </a:pPr>
            <a:r>
              <a:rPr lang="fi-FI" sz="1600"/>
              <a:t>Koulujen suorittamissa oppilasvalinnoissa tulee noudattaa tasa-arvoa ja yhdenvertaisuutta edistäviä menettelyitä. Henkilöön liittyvät tekijät eivät saa vaikuttaa koulutukseen pääsemiseen.</a:t>
            </a:r>
          </a:p>
          <a:p>
            <a:pPr>
              <a:spcAft>
                <a:spcPts val="600"/>
              </a:spcAft>
            </a:pPr>
            <a:r>
              <a:rPr lang="fi-FI" sz="1600"/>
              <a:t>Kouluissa pyritään opetuksessa ja siihen liittyvissä oppimateriaaleissa huomioimaan tasa-arvo- ja yhdenvertaisuusnäkökohdat. Opetuksessa ja ohjauksessa huomioidaan mm. sukupuolitietoisuus, jonka tavoitteena on lisätä tietoisuutta yhteiskunnassa vallitsevista sukupuoleen liittyvistä asenteista ja odotuksista yhdessä oppilaiden kanssa.</a:t>
            </a:r>
          </a:p>
          <a:p>
            <a:pPr>
              <a:spcAft>
                <a:spcPts val="600"/>
              </a:spcAft>
            </a:pPr>
            <a:r>
              <a:rPr lang="fi-FI" sz="1600"/>
              <a:t>Oppimiserojen huomioinnissa ja tuen tarjoamisessa toimitaan tasa-arvoa ja yhdenvertaisuutta vaalien huomioiden oppilaan yksilölliset tarpeet. Oppimiserot ja niihin reagoiminen eivät saa heikentää oppilaan tasa-arvoa tai yhdenvertaisuutta suhteessa muihin.</a:t>
            </a:r>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5</a:t>
            </a:fld>
            <a:endParaRPr lang="fi-FI"/>
          </a:p>
        </p:txBody>
      </p:sp>
      <p:sp>
        <p:nvSpPr>
          <p:cNvPr id="8" name="Otsikko 7"/>
          <p:cNvSpPr>
            <a:spLocks noGrp="1"/>
          </p:cNvSpPr>
          <p:nvPr>
            <p:ph type="title"/>
          </p:nvPr>
        </p:nvSpPr>
        <p:spPr>
          <a:xfrm>
            <a:off x="838200" y="225040"/>
            <a:ext cx="10958848" cy="1121091"/>
          </a:xfrm>
        </p:spPr>
        <p:txBody>
          <a:bodyPr>
            <a:normAutofit/>
          </a:bodyPr>
          <a:lstStyle/>
          <a:p>
            <a:r>
              <a:rPr lang="fi-FI" sz="3200"/>
              <a:t>3 </a:t>
            </a:r>
            <a:r>
              <a:rPr lang="fi-FI" sz="2800"/>
              <a:t>TASA-ARVON JA YHDENVERTAISUUDEN EDISTÄMINEN</a:t>
            </a:r>
          </a:p>
        </p:txBody>
      </p:sp>
    </p:spTree>
    <p:extLst>
      <p:ext uri="{BB962C8B-B14F-4D97-AF65-F5344CB8AC3E}">
        <p14:creationId xmlns:p14="http://schemas.microsoft.com/office/powerpoint/2010/main" val="200994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35169" y="622274"/>
            <a:ext cx="8537620" cy="5033943"/>
          </a:xfrm>
        </p:spPr>
        <p:txBody>
          <a:bodyPr/>
          <a:lstStyle/>
          <a:p>
            <a:pPr>
              <a:spcAft>
                <a:spcPts val="600"/>
              </a:spcAft>
            </a:pPr>
            <a:r>
              <a:rPr lang="fi-FI" sz="1600"/>
              <a:t>Opintosuoritusten arviointi toteutetaan kunnan yhteisiin opetussuunnitelman mukaisiin kriteereihin perustuen, jotka ovat valtakunnallisesti hyväksyttyjen arviointiperiaatteiden mukaiset. Arvioinnin perustana ovat tasa-arvo ja yhdenvertaisuus.</a:t>
            </a:r>
          </a:p>
          <a:p>
            <a:pPr>
              <a:spcAft>
                <a:spcPts val="600"/>
              </a:spcAft>
            </a:pPr>
            <a:r>
              <a:rPr lang="fi-FI" sz="1600"/>
              <a:t>Tasa-arvolaki kieltää seksuaalisen ja sukupuoleen perustuvan häirinnän oppilaitoksissa. Sukupuoleen perustuvaan tai seksuaaliseen häirintään tulee kouluissa puuttua välittömästi. Tärkeää on saavuttaa tieto häirinnästä nopeasti luokanopettajan tai –valvojan kautta rehtorille. Kun häirintä  on saatettu oppilaitoksen vastuullisen edustajan tietoon on oppilaitos tai yhteisö tällöin velvollinen ryhtymään toimenpiteisiin häirinnän poistamiseksi.</a:t>
            </a:r>
          </a:p>
          <a:p>
            <a:endParaRPr lang="fi-FI"/>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6</a:t>
            </a:fld>
            <a:endParaRPr lang="fi-FI"/>
          </a:p>
        </p:txBody>
      </p:sp>
    </p:spTree>
    <p:extLst>
      <p:ext uri="{BB962C8B-B14F-4D97-AF65-F5344CB8AC3E}">
        <p14:creationId xmlns:p14="http://schemas.microsoft.com/office/powerpoint/2010/main" val="173841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430991"/>
            <a:ext cx="7052733" cy="1121091"/>
          </a:xfrm>
        </p:spPr>
        <p:txBody>
          <a:bodyPr>
            <a:normAutofit/>
          </a:bodyPr>
          <a:lstStyle/>
          <a:p>
            <a:r>
              <a:rPr lang="fi-FI" sz="3200" cap="small"/>
              <a:t>4 </a:t>
            </a:r>
            <a:r>
              <a:rPr lang="fi-FI" sz="2800">
                <a:solidFill>
                  <a:schemeClr val="accent1"/>
                </a:solidFill>
              </a:rPr>
              <a:t>SEURANTA JA ARVIOINTI</a:t>
            </a:r>
            <a:br>
              <a:rPr lang="fi-FI" sz="2800">
                <a:solidFill>
                  <a:schemeClr val="accent1"/>
                </a:solidFill>
              </a:rPr>
            </a:br>
            <a:endParaRPr lang="fi-FI" sz="2800"/>
          </a:p>
        </p:txBody>
      </p:sp>
      <p:sp>
        <p:nvSpPr>
          <p:cNvPr id="3" name="Sisällön paikkamerkki 2"/>
          <p:cNvSpPr>
            <a:spLocks noGrp="1"/>
          </p:cNvSpPr>
          <p:nvPr>
            <p:ph idx="1"/>
          </p:nvPr>
        </p:nvSpPr>
        <p:spPr>
          <a:xfrm>
            <a:off x="838200" y="1325669"/>
            <a:ext cx="8923986" cy="4341815"/>
          </a:xfrm>
        </p:spPr>
        <p:txBody>
          <a:bodyPr>
            <a:normAutofit/>
          </a:bodyPr>
          <a:lstStyle/>
          <a:p>
            <a:pPr>
              <a:spcAft>
                <a:spcPts val="600"/>
              </a:spcAft>
            </a:pPr>
            <a:r>
              <a:rPr lang="fi-FI" sz="1700">
                <a:solidFill>
                  <a:schemeClr val="accent1"/>
                </a:solidFill>
              </a:rPr>
              <a:t>Kunnallista tasa-arvosuunnitelmaa päivitetään seuraavan kerran loppuvuodesta 2023. </a:t>
            </a:r>
          </a:p>
          <a:p>
            <a:pPr>
              <a:spcAft>
                <a:spcPts val="600"/>
              </a:spcAft>
            </a:pPr>
            <a:r>
              <a:rPr lang="fi-FI" sz="1700"/>
              <a:t>Kouluissa toteutuvan tasa-arvon ja yhdenvertaisuuden oma arviointi, seuranta ja suunnitelman laadinta ovat yhteisöllisen opiskeluhuoltoryhmän vastuulla. </a:t>
            </a:r>
          </a:p>
          <a:p>
            <a:pPr>
              <a:spcAft>
                <a:spcPts val="600"/>
              </a:spcAft>
            </a:pPr>
            <a:r>
              <a:rPr lang="fi-FI" sz="1700"/>
              <a:t>Koulukohtaiset kehittämiskohteet ja toimenpiteet sekä aiempien toimien arviointi kirjataan </a:t>
            </a:r>
            <a:r>
              <a:rPr lang="fi-FI" sz="1700" b="1"/>
              <a:t>vuosittain</a:t>
            </a:r>
            <a:r>
              <a:rPr lang="fi-FI" sz="1700"/>
              <a:t> opetussuunnitelmaan perustuvaan suunnitelmaan.</a:t>
            </a:r>
          </a:p>
          <a:p>
            <a:r>
              <a:rPr lang="fi-FI" sz="1700"/>
              <a:t>Arvioinnissa tulee huomioida sovittujen toimenpiteiden ja niiden vaikutusten arviointi. Toimenpiteiden onnistumisen arvioinnissa on hyvä huomioida ainakin:</a:t>
            </a:r>
          </a:p>
          <a:p>
            <a:pPr marL="0" indent="0">
              <a:buNone/>
            </a:pPr>
            <a:endParaRPr lang="fi-FI" sz="1700"/>
          </a:p>
          <a:p>
            <a:pPr lvl="1"/>
            <a:r>
              <a:rPr lang="fi-FI" sz="1700"/>
              <a:t>Ovatko toimenpiteet olleet riittävän tehokkaita?</a:t>
            </a:r>
          </a:p>
          <a:p>
            <a:pPr lvl="1"/>
            <a:r>
              <a:rPr lang="fi-FI" sz="1700"/>
              <a:t>Jos tuloksia ei ole saavutettu, mistä tämä johtuu?</a:t>
            </a:r>
          </a:p>
          <a:p>
            <a:pPr lvl="1"/>
            <a:r>
              <a:rPr lang="fi-FI" sz="1700"/>
              <a:t>Arvioinnin perusteella muodostetaan koulun kehityskohteet ja konkreettiset toimenpiteet tasa-arvon- ja yhdenvertaisuuden edistämiseksi </a:t>
            </a:r>
          </a:p>
          <a:p>
            <a:endParaRPr lang="fi-FI"/>
          </a:p>
          <a:p>
            <a:endParaRPr lang="fi-FI"/>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7</a:t>
            </a:fld>
            <a:endParaRPr lang="fi-FI"/>
          </a:p>
        </p:txBody>
      </p:sp>
    </p:spTree>
    <p:extLst>
      <p:ext uri="{BB962C8B-B14F-4D97-AF65-F5344CB8AC3E}">
        <p14:creationId xmlns:p14="http://schemas.microsoft.com/office/powerpoint/2010/main" val="17226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199" y="528320"/>
            <a:ext cx="10636877" cy="1121091"/>
          </a:xfrm>
        </p:spPr>
        <p:txBody>
          <a:bodyPr>
            <a:normAutofit/>
          </a:bodyPr>
          <a:lstStyle/>
          <a:p>
            <a:r>
              <a:rPr lang="fi-FI" sz="3200"/>
              <a:t>5 </a:t>
            </a:r>
            <a:r>
              <a:rPr lang="fi-FI" sz="2800"/>
              <a:t>KOULUJEN TOIMINNALLISET TASA-ARVO- JA YHDENVERTAISUUSSUUNNITELMAT</a:t>
            </a:r>
          </a:p>
        </p:txBody>
      </p:sp>
      <p:sp>
        <p:nvSpPr>
          <p:cNvPr id="3" name="Sisällön paikkamerkki 2"/>
          <p:cNvSpPr>
            <a:spLocks noGrp="1"/>
          </p:cNvSpPr>
          <p:nvPr>
            <p:ph idx="1"/>
          </p:nvPr>
        </p:nvSpPr>
        <p:spPr>
          <a:xfrm>
            <a:off x="838199" y="1820009"/>
            <a:ext cx="10160358" cy="4341815"/>
          </a:xfrm>
        </p:spPr>
        <p:txBody>
          <a:bodyPr>
            <a:normAutofit/>
          </a:bodyPr>
          <a:lstStyle/>
          <a:p>
            <a:r>
              <a:rPr lang="fi-FI" sz="1600"/>
              <a:t>Lempäälän kunnan koulut laativat omat tasa-arvo- ja yhdenvertaisuussuunnitelmansa kolmeksi vuodeksi kunnalliseen suunnitelmaan pohjautuen.</a:t>
            </a:r>
          </a:p>
          <a:p>
            <a:r>
              <a:rPr lang="fi-FI" sz="1600"/>
              <a:t>Koulujen omien suunnitelmien laatimisesta vastaa </a:t>
            </a:r>
            <a:r>
              <a:rPr lang="fi-FI" sz="1600" b="1"/>
              <a:t>yhteisöllinen opiskeluhuoltoryhmä</a:t>
            </a:r>
            <a:r>
              <a:rPr lang="fi-FI" sz="1600"/>
              <a:t>. </a:t>
            </a:r>
          </a:p>
          <a:p>
            <a:pPr lvl="1"/>
            <a:r>
              <a:rPr lang="fi-FI" sz="1600"/>
              <a:t>Työryhmään tulee kuulua kyseisen koulun henkilöstön, huoltajien sekä oppilaiden edustus. Lisäksi on työryhmään on hyvä kuulua sekä miehiä että naisia ja oppilaita eri ikäluokilta</a:t>
            </a:r>
          </a:p>
          <a:p>
            <a:r>
              <a:rPr lang="fi-FI" sz="1600">
                <a:solidFill>
                  <a:schemeClr val="accent1"/>
                </a:solidFill>
              </a:rPr>
              <a:t>Suunnitelman laadinnassa hyödynnetään koulujen hyvinvointiprofiili -kyselyn kautta saatuja koulukohtaisia tuloksia tasa-arvotilanteesta.</a:t>
            </a:r>
          </a:p>
          <a:p>
            <a:r>
              <a:rPr lang="fi-FI" sz="1600"/>
              <a:t>Seuranta ja arviointi toteutetaan vuosittain opetussuunnitelmaan perustuvassa suunnitelmassa.</a:t>
            </a:r>
          </a:p>
          <a:p>
            <a:endParaRPr lang="fi-FI" sz="1600"/>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8</a:t>
            </a:fld>
            <a:endParaRPr lang="fi-FI"/>
          </a:p>
        </p:txBody>
      </p:sp>
    </p:spTree>
    <p:extLst>
      <p:ext uri="{BB962C8B-B14F-4D97-AF65-F5344CB8AC3E}">
        <p14:creationId xmlns:p14="http://schemas.microsoft.com/office/powerpoint/2010/main" val="316378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28320"/>
            <a:ext cx="10070206" cy="1121091"/>
          </a:xfrm>
        </p:spPr>
        <p:txBody>
          <a:bodyPr>
            <a:normAutofit fontScale="90000"/>
          </a:bodyPr>
          <a:lstStyle/>
          <a:p>
            <a:r>
              <a:rPr lang="fi-FI" sz="3200"/>
              <a:t>6. </a:t>
            </a:r>
            <a:r>
              <a:rPr lang="fi-FI" sz="3100"/>
              <a:t>TASA-ARVO JA YHDENVERTAISUUSSUUNNITELUN </a:t>
            </a:r>
            <a:br>
              <a:rPr lang="fi-FI" sz="3100"/>
            </a:br>
            <a:r>
              <a:rPr lang="fi-FI" sz="3100"/>
              <a:t>PAINOPISTEET LEMPÄÄLÄSSÄ</a:t>
            </a:r>
          </a:p>
        </p:txBody>
      </p:sp>
      <p:sp>
        <p:nvSpPr>
          <p:cNvPr id="3" name="Sisällön paikkamerkki 2"/>
          <p:cNvSpPr>
            <a:spLocks noGrp="1"/>
          </p:cNvSpPr>
          <p:nvPr>
            <p:ph idx="1"/>
          </p:nvPr>
        </p:nvSpPr>
        <p:spPr>
          <a:xfrm>
            <a:off x="838200" y="1831973"/>
            <a:ext cx="9877023" cy="4341815"/>
          </a:xfrm>
        </p:spPr>
        <p:txBody>
          <a:bodyPr>
            <a:normAutofit/>
          </a:bodyPr>
          <a:lstStyle/>
          <a:p>
            <a:r>
              <a:rPr lang="fi-FI" sz="1600">
                <a:solidFill>
                  <a:schemeClr val="accent1"/>
                </a:solidFill>
              </a:rPr>
              <a:t>Kunnallisesti koulujen tasa-arvotilannetta on selvitetty vuoteen 2016 asti Koulun toiminnan arviointi -kyselyllä, joka toteutettiin joka kolmas vuosi.</a:t>
            </a:r>
          </a:p>
          <a:p>
            <a:r>
              <a:rPr lang="fi-FI" sz="1600"/>
              <a:t>Tasa-arvokysymysten avulla kartoitettiin oppilaiden, henkilöstön ja vanhempien näkemyksiä tasa-arvon toteutumisesta kouluissa sekä siitä millainen tasa-arvoinen koulu heidän mielestään olisi. </a:t>
            </a:r>
          </a:p>
          <a:p>
            <a:pPr marL="742950" lvl="2" indent="-342900"/>
            <a:r>
              <a:rPr lang="fi-FI" sz="1600"/>
              <a:t>Jokainen koulu on saanut kyselyn koulukohtaiset tulokset</a:t>
            </a:r>
          </a:p>
          <a:p>
            <a:pPr marL="342900" lvl="1" indent="-342900"/>
            <a:r>
              <a:rPr lang="fi-FI" sz="1600"/>
              <a:t>Vastaajien näkemyksissä tasa-arvoisemmasta koulusta korostuu tasavertaisten lähtökohtien tarjoaminen jokaiselle taustasta, sukupuolesta, kansalaisuudesta, perhetilanteesta ym. riippumatta.</a:t>
            </a:r>
          </a:p>
          <a:p>
            <a:pPr marL="742950" lvl="2" indent="-342900"/>
            <a:r>
              <a:rPr lang="fi-FI" sz="1600"/>
              <a:t>jokaisen kohtelu ja huomiointi yksilönä</a:t>
            </a:r>
          </a:p>
          <a:p>
            <a:pPr marL="742950" lvl="2" indent="-342900"/>
            <a:r>
              <a:rPr lang="fi-FI" sz="1600"/>
              <a:t>kunnioitetaan toisia ja erilaisuutta, ei kiusata</a:t>
            </a:r>
          </a:p>
          <a:p>
            <a:pPr marL="742950" lvl="2" indent="-342900"/>
            <a:r>
              <a:rPr lang="fi-FI" sz="1600"/>
              <a:t>muiden oppilaiden huomiointi tukea tarvitsevien rinnalla</a:t>
            </a:r>
          </a:p>
          <a:p>
            <a:pPr marL="742950" lvl="2" indent="-342900"/>
            <a:r>
              <a:rPr lang="fi-FI" sz="1600"/>
              <a:t>tasa-arvo ei tarkoita tasapäistämistä</a:t>
            </a:r>
          </a:p>
          <a:p>
            <a:r>
              <a:rPr lang="fi-FI" sz="1600">
                <a:solidFill>
                  <a:schemeClr val="accent1"/>
                </a:solidFill>
              </a:rPr>
              <a:t>Vuodesta 2018 lähtien on siirrytty keräämään tietoa koulujen hyvinvointiprofiilien kautta. Hyvinvointiprofiiliin vastaa vuosittain oppilaat 4. luokasta ylöspäin sekä koulujen henkilöstö joka toinen vuosi.</a:t>
            </a:r>
          </a:p>
          <a:p>
            <a:endParaRPr lang="fi-FI" sz="1600"/>
          </a:p>
        </p:txBody>
      </p:sp>
      <p:sp>
        <p:nvSpPr>
          <p:cNvPr id="4" name="Päivämäärän paikkamerkki 3"/>
          <p:cNvSpPr>
            <a:spLocks noGrp="1"/>
          </p:cNvSpPr>
          <p:nvPr>
            <p:ph type="dt" sz="half" idx="10"/>
          </p:nvPr>
        </p:nvSpPr>
        <p:spPr/>
        <p:txBody>
          <a:bodyPr/>
          <a:lstStyle/>
          <a:p>
            <a:fld id="{14C91373-0667-4247-A3FF-E6F7521193C4}" type="datetime1">
              <a:rPr lang="fi-FI" smtClean="0"/>
              <a:t>9.9.2021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9</a:t>
            </a:fld>
            <a:endParaRPr lang="fi-FI"/>
          </a:p>
        </p:txBody>
      </p:sp>
    </p:spTree>
    <p:extLst>
      <p:ext uri="{BB962C8B-B14F-4D97-AF65-F5344CB8AC3E}">
        <p14:creationId xmlns:p14="http://schemas.microsoft.com/office/powerpoint/2010/main" val="1976997361"/>
      </p:ext>
    </p:extLst>
  </p:cSld>
  <p:clrMapOvr>
    <a:masterClrMapping/>
  </p:clrMapOvr>
</p:sld>
</file>

<file path=ppt/theme/theme1.xml><?xml version="1.0" encoding="utf-8"?>
<a:theme xmlns:a="http://schemas.openxmlformats.org/drawingml/2006/main" name="Office-teema">
  <a:themeElements>
    <a:clrScheme name="Lempaala_varit">
      <a:dk1>
        <a:srgbClr val="000000"/>
      </a:dk1>
      <a:lt1>
        <a:srgbClr val="FFFFFF"/>
      </a:lt1>
      <a:dk2>
        <a:srgbClr val="44546A"/>
      </a:dk2>
      <a:lt2>
        <a:srgbClr val="E7E6E6"/>
      </a:lt2>
      <a:accent1>
        <a:srgbClr val="005493"/>
      </a:accent1>
      <a:accent2>
        <a:srgbClr val="00AED9"/>
      </a:accent2>
      <a:accent3>
        <a:srgbClr val="7BBF4F"/>
      </a:accent3>
      <a:accent4>
        <a:srgbClr val="0080BB"/>
      </a:accent4>
      <a:accent5>
        <a:srgbClr val="ADD0EA"/>
      </a:accent5>
      <a:accent6>
        <a:srgbClr val="A9D89C"/>
      </a:accent6>
      <a:hlink>
        <a:srgbClr val="0563C1"/>
      </a:hlink>
      <a:folHlink>
        <a:srgbClr val="D675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5FE4FE0-C4E4-4067-B862-DC8BE4780E40}" vid="{E2F7A277-F990-43C8-A4B3-22FDEBC5B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C5F8E6A154F8C040902E07569A116358" ma:contentTypeVersion="" ma:contentTypeDescription="Luo uusi asiakirja." ma:contentTypeScope="" ma:versionID="7c8eb93c8c6badda01b6347db148c783">
  <xsd:schema xmlns:xsd="http://www.w3.org/2001/XMLSchema" xmlns:xs="http://www.w3.org/2001/XMLSchema" xmlns:p="http://schemas.microsoft.com/office/2006/metadata/properties" xmlns:ns2="563168be-8a7e-4cc2-aca9-ec98e04f4d48" xmlns:ns3="2fc36758-8f38-45ae-b7c9-e034d8c685d2" targetNamespace="http://schemas.microsoft.com/office/2006/metadata/properties" ma:root="true" ma:fieldsID="ad4644fd77edd953a7bc754cbdd6060c" ns2:_="" ns3:_="">
    <xsd:import namespace="563168be-8a7e-4cc2-aca9-ec98e04f4d48"/>
    <xsd:import namespace="2fc36758-8f38-45ae-b7c9-e034d8c685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168be-8a7e-4cc2-aca9-ec98e04f4d4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c36758-8f38-45ae-b7c9-e034d8c685d2"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2FBBE2-6C1C-4851-96E1-31A55D1100B4}">
  <ds:schemaRefs>
    <ds:schemaRef ds:uri="http://schemas.microsoft.com/sharepoint/v3/contenttype/forms"/>
  </ds:schemaRefs>
</ds:datastoreItem>
</file>

<file path=customXml/itemProps2.xml><?xml version="1.0" encoding="utf-8"?>
<ds:datastoreItem xmlns:ds="http://schemas.openxmlformats.org/officeDocument/2006/customXml" ds:itemID="{DDEAA929-C179-4026-9ADB-577DB3CAC371}">
  <ds:schemaRefs>
    <ds:schemaRef ds:uri="7b865278-4599-4774-a467-1e247d2efa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BB012F-5B08-455C-B39F-21269EA12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168be-8a7e-4cc2-aca9-ec98e04f4d48"/>
    <ds:schemaRef ds:uri="2fc36758-8f38-45ae-b7c9-e034d8c68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Laajakuva</PresentationFormat>
  <Slides>19</Slides>
  <Notes>0</Notes>
  <HiddenSlides>0</HiddenSlides>
  <ScaleCrop>false</ScaleCrop>
  <HeadingPairs>
    <vt:vector size="4" baseType="variant">
      <vt:variant>
        <vt:lpstr>Teema</vt:lpstr>
      </vt:variant>
      <vt:variant>
        <vt:i4>1</vt:i4>
      </vt:variant>
      <vt:variant>
        <vt:lpstr>Dian otsikot</vt:lpstr>
      </vt:variant>
      <vt:variant>
        <vt:i4>19</vt:i4>
      </vt:variant>
    </vt:vector>
  </HeadingPairs>
  <TitlesOfParts>
    <vt:vector size="20" baseType="lpstr">
      <vt:lpstr>Office-teema</vt:lpstr>
      <vt:lpstr>Lempäälän kunnan esi- ja perusopetuksen tasa-arvo- ja yhdenvertaisuussuunnitelma 2020-2023</vt:lpstr>
      <vt:lpstr>SISÄLTÖ </vt:lpstr>
      <vt:lpstr>PowerPoint-esitys</vt:lpstr>
      <vt:lpstr>PowerPoint-esitys</vt:lpstr>
      <vt:lpstr>3 TASA-ARVON JA YHDENVERTAISUUDEN EDISTÄMINEN</vt:lpstr>
      <vt:lpstr>PowerPoint-esitys</vt:lpstr>
      <vt:lpstr>4 SEURANTA JA ARVIOINTI </vt:lpstr>
      <vt:lpstr>5 KOULUJEN TOIMINNALLISET TASA-ARVO- JA YHDENVERTAISUUSSUUNNITELMAT</vt:lpstr>
      <vt:lpstr>6. TASA-ARVO JA YHDENVERTAISUUSSUUNNITELUN  PAINOPISTEET LEMPÄÄLÄSSÄ</vt:lpstr>
      <vt:lpstr>PowerPoint-esitys</vt:lpstr>
      <vt:lpstr>7 SUUNNITELMASTA TOIMINNAKSI</vt:lpstr>
      <vt:lpstr>8 KOULUJEN TOIMINNALLISTEN SUUNNITELMIEN SISÄLTÖ </vt:lpstr>
      <vt:lpstr>SÄÄKSJÄRVEN KOULUN   TASA-ARVO- JA YHDENVERTAISUUSSUUNNITELMA </vt:lpstr>
      <vt:lpstr>SÄÄKSJÄRVEN KOULUN TASA-ARVO- JA YHDENVERTAISUUSSUUNNITELMA</vt:lpstr>
      <vt:lpstr>TASA-ARVOISUUS SÄÄKSJÄRVEN KOULUSSA, TAVOITTEET</vt:lpstr>
      <vt:lpstr>SELVITYS OPPILAITOKSEN TASA-ARVOTILANTEESTA</vt:lpstr>
      <vt:lpstr>YHTEISÖLLISEN OPISKELUHUOLTORYHMÄN TAVOITTEET TASA-ARVOTYÖSSÄ 2020-2021</vt:lpstr>
      <vt:lpstr>TARVITTAVAT TOIMENPITEET TASA-ARVON EDISTÄMISEKSI</vt:lpstr>
      <vt:lpstr>TIEDOTTAMINEN TASA-ARVOASIOISTA</vt:lpstr>
    </vt:vector>
  </TitlesOfParts>
  <Company>Seutu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Lempäälän kunnan esi- ja perusopetuksen tasa-arvo- ja yhdenvertaisuussuunnitelma 2020-2023</dc:title>
  <dc:creator>Ylä-Himanka Tuija</dc:creator>
  <cp:revision>6</cp:revision>
  <dcterms:created xsi:type="dcterms:W3CDTF">2019-11-11T09:37:33Z</dcterms:created>
  <dcterms:modified xsi:type="dcterms:W3CDTF">2021-09-09T10:12:10Z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694740646</vt:i4>
  </property>
  <property fmtid="{D5CDD505-2E9C-101B-9397-08002B2CF9AE}" pid="3" name="_NewReviewCycle">
    <vt:lpwstr/>
  </property>
  <property fmtid="{D5CDD505-2E9C-101B-9397-08002B2CF9AE}" pid="4" name="_EmailSubject">
    <vt:lpwstr>Tasa-arvo- ja yhdenvertaisuussuunnitelman pohja</vt:lpwstr>
  </property>
  <property fmtid="{D5CDD505-2E9C-101B-9397-08002B2CF9AE}" pid="5" name="_AuthorEmail">
    <vt:lpwstr>Tuija.Yla-Himanka@lempaala.fi</vt:lpwstr>
  </property>
  <property fmtid="{D5CDD505-2E9C-101B-9397-08002B2CF9AE}" pid="6" name="_AuthorEmailDisplayName">
    <vt:lpwstr>Ylä-Himanka Tuija</vt:lpwstr>
  </property>
  <property fmtid="{D5CDD505-2E9C-101B-9397-08002B2CF9AE}" pid="7" name="_PreviousAdHocReviewCycleID">
    <vt:i4>-2135119555</vt:i4>
  </property>
  <property fmtid="{D5CDD505-2E9C-101B-9397-08002B2CF9AE}" pid="8" name="ContentTypeId">
    <vt:lpwstr>0x010100C5F8E6A154F8C040902E07569A116358</vt:lpwstr>
  </property>
</Properties>
</file>