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79" r:id="rId2"/>
    <p:sldId id="260" r:id="rId3"/>
    <p:sldId id="287" r:id="rId4"/>
    <p:sldId id="289" r:id="rId5"/>
    <p:sldId id="288" r:id="rId6"/>
    <p:sldId id="290" r:id="rId7"/>
    <p:sldId id="256" r:id="rId8"/>
    <p:sldId id="257" r:id="rId9"/>
    <p:sldId id="261" r:id="rId10"/>
    <p:sldId id="262" r:id="rId11"/>
    <p:sldId id="259" r:id="rId12"/>
    <p:sldId id="286" r:id="rId13"/>
    <p:sldId id="28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0"/>
  </p:normalViewPr>
  <p:slideViewPr>
    <p:cSldViewPr snapToGrid="0" snapToObjects="1">
      <p:cViewPr varScale="1">
        <p:scale>
          <a:sx n="108" d="100"/>
          <a:sy n="108" d="100"/>
        </p:scale>
        <p:origin x="132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8.9.2021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4271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8.9.2021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4504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8.9.2021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305273"/>
            <a:ext cx="105156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8.9.2021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8.9.2021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8.9.2021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8.9.2021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8.9.2021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www.lempaala.fi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4" r:id="rId4"/>
    <p:sldLayoutId id="2147483660" r:id="rId5"/>
    <p:sldLayoutId id="2147483672" r:id="rId6"/>
    <p:sldLayoutId id="2147483671" r:id="rId7"/>
    <p:sldLayoutId id="2147483661" r:id="rId8"/>
    <p:sldLayoutId id="2147483674" r:id="rId9"/>
    <p:sldLayoutId id="2147483673" r:id="rId10"/>
    <p:sldLayoutId id="2147483662" r:id="rId11"/>
    <p:sldLayoutId id="2147483668" r:id="rId12"/>
    <p:sldLayoutId id="2147483667" r:id="rId13"/>
    <p:sldLayoutId id="2147483665" r:id="rId14"/>
    <p:sldLayoutId id="2147483670" r:id="rId15"/>
    <p:sldLayoutId id="2147483669" r:id="rId16"/>
    <p:sldLayoutId id="214748366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LaYDdNfsVE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B093-121C-F74E-B6AE-7D0FAB8B4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204" y="4444716"/>
            <a:ext cx="7824893" cy="577653"/>
          </a:xfrm>
        </p:spPr>
        <p:txBody>
          <a:bodyPr>
            <a:normAutofit fontScale="90000"/>
          </a:bodyPr>
          <a:lstStyle/>
          <a:p>
            <a:r>
              <a:rPr lang="fi-FI" dirty="0"/>
              <a:t>Sääksjärven yläkoulu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B1E36-5F4C-2F43-8D87-4D6CBA8A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04" y="5123616"/>
            <a:ext cx="7824893" cy="544379"/>
          </a:xfrm>
        </p:spPr>
        <p:txBody>
          <a:bodyPr/>
          <a:lstStyle/>
          <a:p>
            <a:r>
              <a:rPr lang="fi-FI" dirty="0"/>
              <a:t>5-6 luokkien vanhempainilta 8.9.2021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5DF2D1-AA84-4A28-8827-E778F3A20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028" y="0"/>
            <a:ext cx="6868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315884"/>
            <a:ext cx="8405553" cy="5960225"/>
          </a:xfrm>
        </p:spPr>
        <p:txBody>
          <a:bodyPr>
            <a:normAutofit fontScale="85000" lnSpcReduction="20000"/>
          </a:bodyPr>
          <a:lstStyle/>
          <a:p>
            <a:r>
              <a:rPr lang="fi-FI" sz="3300" dirty="0"/>
              <a:t>Tukitoimien käyttö suunnitellaan oppilaan tarpeiden mukaisesti yhdessä oppilaan ja huoltajien kanssa.</a:t>
            </a:r>
          </a:p>
          <a:p>
            <a:pPr marL="0" indent="0">
              <a:buNone/>
            </a:pPr>
            <a:endParaRPr lang="fi-FI" sz="3300" dirty="0"/>
          </a:p>
          <a:p>
            <a:r>
              <a:rPr lang="fi-FI" sz="3300" dirty="0"/>
              <a:t>Tukitoimia on monenlaisia, mm.</a:t>
            </a:r>
          </a:p>
          <a:p>
            <a:pPr lvl="2"/>
            <a:r>
              <a:rPr lang="fi-FI" sz="2600" dirty="0"/>
              <a:t>Ohjeet lyhyesti</a:t>
            </a:r>
          </a:p>
          <a:p>
            <a:pPr lvl="2"/>
            <a:r>
              <a:rPr lang="fi-FI" sz="2600" dirty="0"/>
              <a:t>Ohjeiden kirjoittaminen taululle</a:t>
            </a:r>
          </a:p>
          <a:p>
            <a:pPr lvl="2"/>
            <a:r>
              <a:rPr lang="fi-FI" sz="2600" dirty="0"/>
              <a:t>Eriyttäminen: esim. oppituntitehtävätyypit ja -määrät, läksymäärä</a:t>
            </a:r>
          </a:p>
          <a:p>
            <a:pPr lvl="2"/>
            <a:r>
              <a:rPr lang="fi-FI" sz="2600" dirty="0"/>
              <a:t>Läksyjen merkitseminen taululle</a:t>
            </a:r>
          </a:p>
          <a:p>
            <a:pPr lvl="2"/>
            <a:r>
              <a:rPr lang="fi-FI" sz="2600" dirty="0"/>
              <a:t>Päiväohjelman kirjoittaminen taululle</a:t>
            </a:r>
          </a:p>
          <a:p>
            <a:pPr lvl="2"/>
            <a:r>
              <a:rPr lang="fi-FI" sz="2600" dirty="0"/>
              <a:t>Työskentelyn tauottaminen</a:t>
            </a:r>
          </a:p>
          <a:p>
            <a:pPr lvl="2"/>
            <a:r>
              <a:rPr lang="fi-FI" sz="2600" dirty="0"/>
              <a:t>Tukiopetus</a:t>
            </a:r>
          </a:p>
          <a:p>
            <a:pPr lvl="2"/>
            <a:r>
              <a:rPr lang="fi-FI" sz="2600" dirty="0"/>
              <a:t>Läksytuki: läksyjen tekeminen aikuisen kanssa koulussa koulupäivän päätteeksi</a:t>
            </a:r>
          </a:p>
          <a:p>
            <a:pPr lvl="2"/>
            <a:r>
              <a:rPr lang="fi-FI" sz="2600" dirty="0"/>
              <a:t>Vihkomuistiinpanot aikuisen kirjoittamana / monisteena / koneella kirjoittamalla</a:t>
            </a:r>
          </a:p>
          <a:p>
            <a:pPr lvl="2"/>
            <a:r>
              <a:rPr lang="fi-FI" sz="2600" dirty="0"/>
              <a:t>Oppituntitehtävien jakaminen osavaiheisiin</a:t>
            </a:r>
          </a:p>
          <a:p>
            <a:pPr lvl="2"/>
            <a:r>
              <a:rPr lang="fi-FI" sz="2600" dirty="0"/>
              <a:t>Sopimusten käyttö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215447" y="6361776"/>
            <a:ext cx="675486" cy="365125"/>
          </a:xfrm>
        </p:spPr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29173" y="6356350"/>
            <a:ext cx="5503642" cy="365125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Carita Grönmark, erityisopettaja ja tukipalvelukoordinaattori, Lempäälä, Sääksjärven koulu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4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7181230" y="6356350"/>
            <a:ext cx="815614" cy="365125"/>
          </a:xfrm>
        </p:spPr>
        <p:txBody>
          <a:bodyPr/>
          <a:lstStyle/>
          <a:p>
            <a:fld id="{D9120612-9D9F-E941-8D29-81AF8DFC6C0C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429172" y="6356350"/>
            <a:ext cx="5232885" cy="365125"/>
          </a:xfrm>
        </p:spPr>
        <p:txBody>
          <a:bodyPr/>
          <a:lstStyle/>
          <a:p>
            <a:r>
              <a:rPr lang="fi-FI" dirty="0"/>
              <a:t>Carita Grönmark, erityisopettaja ja tukipalvelukoordinaattori, Lempäälä, Sääksjärven koulu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844963" y="293486"/>
            <a:ext cx="7709378" cy="1134295"/>
          </a:xfrm>
        </p:spPr>
        <p:txBody>
          <a:bodyPr>
            <a:normAutofit/>
          </a:bodyPr>
          <a:lstStyle/>
          <a:p>
            <a:r>
              <a:rPr lang="fi-FI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KOLMIPORTAINEN TUKI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838200" y="1427781"/>
            <a:ext cx="9386455" cy="4437283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rgbClr val="00B050"/>
                </a:solidFill>
              </a:rPr>
              <a:t>Valtakunnallisen opetussuunnitelman mukaisesti jokainen oppilas on jollakin tuen portaalla. </a:t>
            </a:r>
          </a:p>
          <a:p>
            <a:r>
              <a:rPr lang="fi-FI" sz="2800" dirty="0">
                <a:solidFill>
                  <a:srgbClr val="00B050"/>
                </a:solidFill>
              </a:rPr>
              <a:t>Tuen portaat ovat yleinen tuki, tehostettu tuki ja erityinen tuki. </a:t>
            </a:r>
          </a:p>
          <a:p>
            <a:pPr lvl="2"/>
            <a:r>
              <a:rPr lang="fi-FI" sz="2400" dirty="0" err="1">
                <a:solidFill>
                  <a:srgbClr val="00B050"/>
                </a:solidFill>
              </a:rPr>
              <a:t>Sääksillä</a:t>
            </a:r>
            <a:r>
              <a:rPr lang="fi-FI" sz="2400" dirty="0">
                <a:solidFill>
                  <a:srgbClr val="00B050"/>
                </a:solidFill>
              </a:rPr>
              <a:t> </a:t>
            </a:r>
          </a:p>
          <a:p>
            <a:pPr lvl="3"/>
            <a:r>
              <a:rPr lang="fi-FI" sz="2400" dirty="0">
                <a:solidFill>
                  <a:srgbClr val="00B050"/>
                </a:solidFill>
              </a:rPr>
              <a:t>Erityisessä tuessa olevista oppilaista päävastuu on erityisopettajalla. </a:t>
            </a:r>
          </a:p>
          <a:p>
            <a:pPr lvl="3"/>
            <a:r>
              <a:rPr lang="fi-FI" sz="2400" dirty="0">
                <a:solidFill>
                  <a:srgbClr val="00B050"/>
                </a:solidFill>
              </a:rPr>
              <a:t>Tehostetun ja yleisen tuen oppilaista päävastuu on luokanopettajalla. </a:t>
            </a:r>
          </a:p>
          <a:p>
            <a:r>
              <a:rPr lang="fi-FI" sz="2800" dirty="0">
                <a:solidFill>
                  <a:srgbClr val="00B050"/>
                </a:solidFill>
              </a:rPr>
              <a:t>Seuraavassa opetushallitukselta video tuen eri portaista: 	</a:t>
            </a:r>
            <a:r>
              <a:rPr lang="fi-FI" sz="2800" u="sng" dirty="0">
                <a:solidFill>
                  <a:srgbClr val="00B050"/>
                </a:solidFill>
                <a:hlinkClick r:id="rId2"/>
              </a:rPr>
              <a:t>Oppimisen ja koulunkäynnin tuki</a:t>
            </a:r>
            <a:r>
              <a:rPr lang="fi-FI" sz="2800" dirty="0">
                <a:solidFill>
                  <a:srgbClr val="00B050"/>
                </a:solidFill>
              </a:rPr>
              <a:t> </a:t>
            </a:r>
            <a:r>
              <a:rPr lang="fi-FI" sz="1800" dirty="0">
                <a:solidFill>
                  <a:srgbClr val="00B050"/>
                </a:solidFill>
              </a:rPr>
              <a:t>(Lähde: oph.fi)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9147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A60C3D-B62B-4BA8-9F14-83C4D028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755967"/>
          </a:xfrm>
        </p:spPr>
        <p:txBody>
          <a:bodyPr/>
          <a:lstStyle/>
          <a:p>
            <a:r>
              <a:rPr lang="fi-FI" dirty="0"/>
              <a:t>Opiskeluhuolto on…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C2E698-4F85-4E65-91FD-3A81EFCB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287"/>
            <a:ext cx="5123213" cy="4706939"/>
          </a:xfrm>
        </p:spPr>
        <p:txBody>
          <a:bodyPr/>
          <a:lstStyle/>
          <a:p>
            <a:r>
              <a:rPr lang="fi-FI" dirty="0"/>
              <a:t>ennaltaehkäisevää työtä </a:t>
            </a:r>
          </a:p>
          <a:p>
            <a:pPr lvl="1"/>
            <a:r>
              <a:rPr lang="fi-FI" dirty="0"/>
              <a:t>tunne- ja vuorovaikutustaitojen harjoittelu </a:t>
            </a:r>
          </a:p>
          <a:p>
            <a:pPr lvl="1"/>
            <a:r>
              <a:rPr lang="fi-FI" dirty="0"/>
              <a:t>mielenterveystaidot; mikä ylläpitää hyvinvointia ja onnellisuutta </a:t>
            </a:r>
          </a:p>
          <a:p>
            <a:r>
              <a:rPr lang="fi-FI" dirty="0"/>
              <a:t>kokonaisvaltaisuus/yhteisöllinen opiskeluhuolto </a:t>
            </a:r>
          </a:p>
          <a:p>
            <a:pPr lvl="1"/>
            <a:r>
              <a:rPr lang="fi-FI" dirty="0"/>
              <a:t>kouluyhteisö, luokat, ammatillinen yhteistyö </a:t>
            </a:r>
          </a:p>
          <a:p>
            <a:r>
              <a:rPr lang="fi-FI" dirty="0"/>
              <a:t>palveluohjaus, konsultaatio </a:t>
            </a:r>
          </a:p>
          <a:p>
            <a:pPr lvl="1"/>
            <a:r>
              <a:rPr lang="fi-FI" dirty="0"/>
              <a:t>yksittäiset oppilaat, perheet, toiset toimijat/palveluntuottajat, verkostoyhteistyö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96D586-BEC6-4B8E-90D6-DE9A99D0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1348BD-9623-4BE8-BF31-52C6203F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69A063-967B-4EF7-8224-AF112A3F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12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79A9D01-D775-4B75-B7CA-2EBB33435A6A}"/>
              </a:ext>
            </a:extLst>
          </p:cNvPr>
          <p:cNvSpPr txBox="1"/>
          <p:nvPr/>
        </p:nvSpPr>
        <p:spPr>
          <a:xfrm>
            <a:off x="5908965" y="866899"/>
            <a:ext cx="464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• kuraattori Joni Kumlander p. 050 383 9709 </a:t>
            </a:r>
          </a:p>
          <a:p>
            <a:r>
              <a:rPr lang="fi-FI" dirty="0"/>
              <a:t>• Psykologi: rekrytointi käynnissä p. 050 383 9726 </a:t>
            </a:r>
          </a:p>
          <a:p>
            <a:r>
              <a:rPr lang="fi-FI" dirty="0"/>
              <a:t>• Kouluterveydenhoitaja Virpi Paloniemi p. 050 383 3056 </a:t>
            </a:r>
          </a:p>
          <a:p>
            <a:r>
              <a:rPr lang="fi-FI" dirty="0"/>
              <a:t>• Psykiatrinen sairaanhoitaja Elina Kapari </a:t>
            </a:r>
          </a:p>
          <a:p>
            <a:endParaRPr lang="fi-FI" dirty="0"/>
          </a:p>
          <a:p>
            <a:r>
              <a:rPr lang="fi-FI" dirty="0"/>
              <a:t>Yhteydenotot muiden työntekijöiden kautta Vanhempien yhteydenotot ensisijaisesti </a:t>
            </a:r>
            <a:r>
              <a:rPr lang="fi-FI" dirty="0" err="1"/>
              <a:t>wilman</a:t>
            </a:r>
            <a:r>
              <a:rPr lang="fi-FI" dirty="0"/>
              <a:t> kautta, tekstiviestillä tai sähköpostitse (etunimi.sukunimi@lempaala.fi) Palveluihin voi ohjautua myös opettajan tai muun koulun henkilökunnan kautta.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”Haasteet tekevät elämästämme mielenkiintoista, ja niiden voittaminen tekee elämästämme tarkoituksellista.” J. J. </a:t>
            </a:r>
            <a:r>
              <a:rPr lang="fi-FI" dirty="0" err="1"/>
              <a:t>Marine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16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empäälä_Logo_animation_liquid_1.mp4">
            <a:hlinkClick r:id="" action="ppaction://media"/>
            <a:extLst>
              <a:ext uri="{FF2B5EF4-FFF2-40B4-BE49-F238E27FC236}">
                <a16:creationId xmlns:a16="http://schemas.microsoft.com/office/drawing/2014/main" id="{D49171A6-2C12-5C4B-B8C7-902D9266B2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Illan ohjelma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9001991" cy="4341815"/>
          </a:xfrm>
        </p:spPr>
        <p:txBody>
          <a:bodyPr/>
          <a:lstStyle/>
          <a:p>
            <a:r>
              <a:rPr lang="fi-FI" sz="3200" dirty="0"/>
              <a:t>17:30 - Yhteinen osuus, </a:t>
            </a:r>
            <a:r>
              <a:rPr lang="fi-FI" sz="1800" dirty="0"/>
              <a:t>rehtori Jussi Karjalainen (tallennetaan)</a:t>
            </a:r>
          </a:p>
          <a:p>
            <a:pPr lvl="1"/>
            <a:r>
              <a:rPr lang="fi-FI" sz="3200" dirty="0"/>
              <a:t>Ajankohtaista Sääksjärvellä</a:t>
            </a:r>
          </a:p>
          <a:p>
            <a:pPr lvl="1"/>
            <a:r>
              <a:rPr lang="fi-FI" sz="3200" dirty="0"/>
              <a:t>Oppimisen ja koulunkäynnin tuki</a:t>
            </a:r>
          </a:p>
          <a:p>
            <a:pPr lvl="1"/>
            <a:endParaRPr lang="fi-FI" sz="3200" dirty="0"/>
          </a:p>
          <a:p>
            <a:pPr lvl="1"/>
            <a:endParaRPr lang="fi-FI" sz="3200" dirty="0"/>
          </a:p>
          <a:p>
            <a:r>
              <a:rPr lang="fi-FI" sz="3200" dirty="0"/>
              <a:t>n. 17:50 – Luokkakohtaiset osuudet, luokanopettajat</a:t>
            </a:r>
          </a:p>
          <a:p>
            <a:pPr lvl="1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2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492A28A-3755-4C70-B453-0DE37E118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088" y="10198"/>
            <a:ext cx="1567912" cy="15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A57972-1A1D-4B6C-8FF9-8DBAEACC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502316"/>
          </a:xfrm>
        </p:spPr>
        <p:txBody>
          <a:bodyPr>
            <a:normAutofit fontScale="90000"/>
          </a:bodyPr>
          <a:lstStyle/>
          <a:p>
            <a:r>
              <a:rPr lang="fi-FI" dirty="0"/>
              <a:t>Sääksjärven yläkoulu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E0779A-ABC9-4825-91F6-A5351DF2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845"/>
            <a:ext cx="10205852" cy="490383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Yhtenäiskoulusta yläkouluksi</a:t>
            </a:r>
          </a:p>
          <a:p>
            <a:pPr lvl="1"/>
            <a:r>
              <a:rPr lang="fi-FI" dirty="0"/>
              <a:t>Säilytettävät ja kehitettävät asiat</a:t>
            </a:r>
          </a:p>
          <a:p>
            <a:r>
              <a:rPr lang="fi-FI" dirty="0"/>
              <a:t>380 oppilasta, 31 omaa opettajaa, 11 yhteistä opettajaa, 6 koulunkäynninohjaajaa</a:t>
            </a:r>
          </a:p>
          <a:p>
            <a:r>
              <a:rPr lang="fi-FI" dirty="0"/>
              <a:t>Opetustilat päärakennuksessa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Liikkuva koulu</a:t>
            </a:r>
          </a:p>
          <a:p>
            <a:pPr lvl="1"/>
            <a:r>
              <a:rPr lang="fi-FI" dirty="0"/>
              <a:t>Koulupäivän rakenne</a:t>
            </a:r>
          </a:p>
          <a:p>
            <a:r>
              <a:rPr lang="fi-FI" dirty="0"/>
              <a:t>Vihreä lippu –koulu</a:t>
            </a:r>
          </a:p>
          <a:p>
            <a:pPr lvl="1"/>
            <a:r>
              <a:rPr lang="fi-FI" dirty="0"/>
              <a:t>Ympäristökasvatus ja arjen teot</a:t>
            </a:r>
          </a:p>
          <a:p>
            <a:r>
              <a:rPr lang="fi-FI" dirty="0"/>
              <a:t>Liikuntaluokka</a:t>
            </a:r>
          </a:p>
          <a:p>
            <a:pPr lvl="1"/>
            <a:r>
              <a:rPr lang="fi-FI" dirty="0"/>
              <a:t>Oppilasvalinta ja soveltuvuuskokeet</a:t>
            </a:r>
          </a:p>
          <a:p>
            <a:r>
              <a:rPr lang="fi-FI" dirty="0"/>
              <a:t>Huomaa hyvä, positiivinen pedagogiikka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1627B4-92E2-46FC-9C40-993940FD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DA6E4F-E4F4-4E01-AD96-3AE8B257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F81DB3-36A1-4CD4-983B-8ADC9EEC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3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874B35-97A2-4CCC-BA0C-44009EB1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96" y="0"/>
            <a:ext cx="156680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F668C4-EC24-4A7B-A028-7D570554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FE44CB-D834-4BE8-8F27-8B42D042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287058-1ED5-48A2-B5F3-348CA35E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705B39-594B-4F59-B9CF-BEC9424D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7F2E1C-6348-4968-8127-32266A25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4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EE07488-D582-428B-A1C0-C187768E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3" y="0"/>
            <a:ext cx="12145754" cy="6858000"/>
          </a:xfrm>
          <a:prstGeom prst="rect">
            <a:avLst/>
          </a:prstGeom>
        </p:spPr>
      </p:pic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97947481-7446-4E6E-9218-F56AD86F87AD}"/>
              </a:ext>
            </a:extLst>
          </p:cNvPr>
          <p:cNvSpPr/>
          <p:nvPr/>
        </p:nvSpPr>
        <p:spPr>
          <a:xfrm>
            <a:off x="8597735" y="5082639"/>
            <a:ext cx="3431969" cy="8075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Nivelvaihearviointi, tiedonsiirto 7. luokalle. Lomake kotona täytettäväksi </a:t>
            </a:r>
          </a:p>
        </p:txBody>
      </p:sp>
    </p:spTree>
    <p:extLst>
      <p:ext uri="{BB962C8B-B14F-4D97-AF65-F5344CB8AC3E}">
        <p14:creationId xmlns:p14="http://schemas.microsoft.com/office/powerpoint/2010/main" val="374553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06539-0189-42C0-93B9-2A33D6D2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8400803" cy="755967"/>
          </a:xfrm>
        </p:spPr>
        <p:txBody>
          <a:bodyPr/>
          <a:lstStyle/>
          <a:p>
            <a:r>
              <a:rPr lang="fi-FI" dirty="0"/>
              <a:t>Koronapandemian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27F341-3BFB-4286-B8EF-46948050E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287"/>
            <a:ext cx="10894621" cy="5072063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Kasvomaskien</a:t>
            </a:r>
            <a:r>
              <a:rPr lang="fi-FI" dirty="0"/>
              <a:t> käyttövelvoite henkilökunnalla, käyttösuositus 6-9 luokkien oppilailla</a:t>
            </a:r>
          </a:p>
          <a:p>
            <a:r>
              <a:rPr lang="fi-FI" dirty="0"/>
              <a:t>Kotiin kannattaa jäädä, mikäli lapsella on flunssaan tai koronaan viittaavia lieviäkin oireita.</a:t>
            </a:r>
          </a:p>
          <a:p>
            <a:r>
              <a:rPr lang="fi-FI" dirty="0"/>
              <a:t>Koronarokotukset 12 vuotta täyttäneille jatkuvat. Lisätietoa kunnan kotisivulla. Rokotuksia </a:t>
            </a:r>
            <a:r>
              <a:rPr lang="fi-FI" dirty="0" err="1"/>
              <a:t>tultanee</a:t>
            </a:r>
            <a:r>
              <a:rPr lang="fi-FI" dirty="0"/>
              <a:t> jatkamaan myös koululla.</a:t>
            </a:r>
          </a:p>
          <a:p>
            <a:r>
              <a:rPr lang="fi-FI" dirty="0"/>
              <a:t>Mikäli lapsi on altistunut tai sairastunut, ottavat terveydenhoitoviranomaiset yhteyttä. </a:t>
            </a:r>
          </a:p>
          <a:p>
            <a:r>
              <a:rPr lang="fi-FI" dirty="0"/>
              <a:t>Mikäli lapsi määrätään eristykseen (=sairastunut), on oppilas pois koulusta sairausperusteella. Ilmoittakaa sairauspoissaolosta koululle.</a:t>
            </a:r>
          </a:p>
          <a:p>
            <a:r>
              <a:rPr lang="fi-FI" dirty="0"/>
              <a:t>Mikäli lapsi määrätään karanteeniin (=altistunut), on oppilas etäopetuksessa. Ilmoittakaa karanteenista koululle.</a:t>
            </a:r>
          </a:p>
          <a:p>
            <a:r>
              <a:rPr lang="fi-FI" dirty="0"/>
              <a:t>Mikäli lapsi on käynyt koronatestissä ja hän on saanut negatiivisen tuloksen, niin hän voi palata kouluun kun oireet alkavat helpottamaan.</a:t>
            </a:r>
          </a:p>
          <a:p>
            <a:endParaRPr lang="fi-FI" dirty="0"/>
          </a:p>
          <a:p>
            <a:r>
              <a:rPr lang="fi-FI" dirty="0" err="1"/>
              <a:t>Luokkatasot</a:t>
            </a:r>
            <a:r>
              <a:rPr lang="fi-FI" dirty="0"/>
              <a:t> pidetään erillään, luokat erillään mahdollisuuksien mukaan.</a:t>
            </a:r>
          </a:p>
          <a:p>
            <a:r>
              <a:rPr lang="fi-FI" dirty="0"/>
              <a:t>Retkien ja vierailujen sekä vierailijoiden rajoitukset.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FA2896-9F7A-4B3B-B31D-1D57C65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4D26D3-6E13-4B22-8531-E93FB407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06A434-4503-43E4-9B2C-B11B0846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52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751418-1908-48B6-9C14-0BD9F9CD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415577"/>
          </a:xfrm>
        </p:spPr>
        <p:txBody>
          <a:bodyPr>
            <a:normAutofit fontScale="90000"/>
          </a:bodyPr>
          <a:lstStyle/>
          <a:p>
            <a:r>
              <a:rPr lang="fi-FI" dirty="0"/>
              <a:t>Luokkaretket ja leirikoulut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9A536E-18E0-4F0A-84F5-3881AFDA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9" y="943897"/>
            <a:ext cx="10119852" cy="538578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Toistaiseksi suunnitellaan kevätlukukauden retkiä.</a:t>
            </a:r>
          </a:p>
          <a:p>
            <a:r>
              <a:rPr lang="fi-FI" dirty="0"/>
              <a:t>Leirikoulujen rahoitus, linjauksia mm. oikeusasiamiehen ratkaisusta EOAK/5984/2018</a:t>
            </a:r>
          </a:p>
          <a:p>
            <a:pPr lvl="1"/>
            <a:r>
              <a:rPr lang="fi-FI" dirty="0"/>
              <a:t>Koululla ei ole mahdollisuutta kustantaa luokkien leirikouluja. </a:t>
            </a:r>
          </a:p>
          <a:p>
            <a:pPr lvl="1"/>
            <a:r>
              <a:rPr lang="fi-FI" dirty="0"/>
              <a:t>Opintokäynnit ja </a:t>
            </a:r>
            <a:r>
              <a:rPr lang="fi-FI" dirty="0" err="1"/>
              <a:t>ops:n</a:t>
            </a:r>
            <a:r>
              <a:rPr lang="fi-FI" dirty="0"/>
              <a:t> mukaisen opetuksen koulu kustantaa (=maksuton perusopetus).</a:t>
            </a:r>
          </a:p>
          <a:p>
            <a:pPr lvl="1"/>
            <a:r>
              <a:rPr lang="fi-FI" dirty="0"/>
              <a:t>Päätöksen leirikoulusta tekevät huoltajat.</a:t>
            </a:r>
          </a:p>
          <a:p>
            <a:pPr lvl="1"/>
            <a:r>
              <a:rPr lang="fi-FI" dirty="0"/>
              <a:t>Leirikoulu toteutetaan oppilaiden ja huoltajien keräämillä vavoilla. Varainkeruu on vapaaehtoista. Oppilaalla on oikeus osallistua leirikouluun huolimatta siitä, onko hän osallistunut varojen keräykseen.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/>
              <a:t>Päätös leirikoulusta tehdään luokkakohtaisesti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/>
              <a:t>Koko luokka kerää yhteistä pottia leirikoulun toteuttamiseksi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i-FI" dirty="0"/>
              <a:t>Suosittelen oppilaiden tekemää työtä. Voi olla myös kuukausikeräys tai könttäsumma.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i-FI" dirty="0"/>
              <a:t>Mikäli haasteita osallistua könttäsummakeräykseen, koulun lahjoituskassa auttaa.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/>
              <a:t>Luokkatoimikunta/huoltajat laativat sopimuksen leirikouluvarojen keräämisestä, käyttämisestä ja mahdollisesta jakamisesta jos käyttöä ei tule.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i-FI" dirty="0"/>
          </a:p>
          <a:p>
            <a:r>
              <a:rPr lang="fi-FI" dirty="0"/>
              <a:t>Esimerkiksi. Luokkaretki Sappeeseen maksaa yhteensä 600€. Tällä kustannetaan osalle oppilaista vuokravälineet, osalle lippu ja kaikille matkat.</a:t>
            </a:r>
          </a:p>
          <a:p>
            <a:pPr lvl="2">
              <a:buFont typeface="Symbol" panose="05050102010706020507" pitchFamily="18" charset="2"/>
              <a:buChar char="Þ"/>
            </a:pPr>
            <a:endParaRPr lang="fi-FI" dirty="0"/>
          </a:p>
          <a:p>
            <a:pPr lvl="1">
              <a:buFont typeface="Symbol" panose="05050102010706020507" pitchFamily="18" charset="2"/>
              <a:buChar char="Þ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D4C802-EB06-4AFE-981D-F9EA6654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BEDFB9-F472-4E84-A725-CC379C7E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F63134-BD3C-4F04-A6F7-D3A06AC8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55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rot="20780053">
            <a:off x="1208272" y="4737022"/>
            <a:ext cx="7824893" cy="655542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FFFF00"/>
                </a:solidFill>
              </a:rPr>
              <a:t>OPPIMISEN JA KOULUNKÄYNNIN TUKI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52706" y="5763253"/>
            <a:ext cx="5441912" cy="544379"/>
          </a:xfrm>
        </p:spPr>
        <p:txBody>
          <a:bodyPr/>
          <a:lstStyle/>
          <a:p>
            <a:r>
              <a:rPr lang="fi-FI" dirty="0"/>
              <a:t>Sääksjärven koulu, vanhempainilta 8.9.2021</a:t>
            </a:r>
          </a:p>
        </p:txBody>
      </p:sp>
    </p:spTree>
    <p:extLst>
      <p:ext uri="{BB962C8B-B14F-4D97-AF65-F5344CB8AC3E}">
        <p14:creationId xmlns:p14="http://schemas.microsoft.com/office/powerpoint/2010/main" val="217001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1000" y="327286"/>
            <a:ext cx="7052733" cy="921789"/>
          </a:xfrm>
        </p:spPr>
        <p:txBody>
          <a:bodyPr>
            <a:normAutofit/>
          </a:bodyPr>
          <a:lstStyle/>
          <a:p>
            <a:r>
              <a:rPr lang="fi-FI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TUKI 5.-6. LUOKILLA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431637"/>
            <a:ext cx="10253353" cy="4559590"/>
          </a:xfrm>
        </p:spPr>
        <p:txBody>
          <a:bodyPr>
            <a:normAutofit/>
          </a:bodyPr>
          <a:lstStyle/>
          <a:p>
            <a:r>
              <a:rPr lang="fi-FI" sz="2800" dirty="0"/>
              <a:t>Luokanopettajien ja oppiaineita opettavien opettajien lisäksi 5.-6.luokilla työskentelevät</a:t>
            </a:r>
          </a:p>
          <a:p>
            <a:pPr lvl="1"/>
            <a:r>
              <a:rPr lang="fi-FI" sz="2800" dirty="0"/>
              <a:t>erityisopettaja Carita Grönmark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Wilma /puh. 050 38 33 910</a:t>
            </a:r>
            <a:endParaRPr lang="fi-FI" sz="1600" dirty="0"/>
          </a:p>
          <a:p>
            <a:pPr lvl="1"/>
            <a:r>
              <a:rPr lang="fi-FI" sz="2800" dirty="0"/>
              <a:t>ohjaajat Maiju Kivi ja Aki Björksten</a:t>
            </a:r>
          </a:p>
          <a:p>
            <a:r>
              <a:rPr lang="fi-FI" sz="2800" dirty="0"/>
              <a:t>Erityisope vastaa yhdessä luokanopettajien kanssa oppilaiden oppimisen ja koulunkäynnin tukemisesta.</a:t>
            </a:r>
          </a:p>
          <a:p>
            <a:r>
              <a:rPr lang="fi-FI" sz="2800" dirty="0"/>
              <a:t>Opettajat toteuttavat luokissaan kouluarjessa erilaisia oppimista tukevia keinoja yhteistyössä erityisopettajan ja ohjaajien kanssa.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79101" y="6356349"/>
            <a:ext cx="1383453" cy="365125"/>
          </a:xfrm>
        </p:spPr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29173" y="6356350"/>
            <a:ext cx="5389638" cy="365125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Carita Grönmark, erityisopettaja ja tukipalvelukoordinaattori, Lempäälä, Sääksjärven koulu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43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35460"/>
            <a:ext cx="7326472" cy="5897610"/>
          </a:xfrm>
        </p:spPr>
        <p:txBody>
          <a:bodyPr>
            <a:noAutofit/>
          </a:bodyPr>
          <a:lstStyle/>
          <a:p>
            <a:r>
              <a:rPr lang="fi-FI" sz="2800" dirty="0" err="1"/>
              <a:t>Sääksillä</a:t>
            </a:r>
            <a:r>
              <a:rPr lang="fi-FI" sz="2800" dirty="0"/>
              <a:t> oppiminen ja sen tukeminen tapahtuu </a:t>
            </a:r>
          </a:p>
          <a:p>
            <a:pPr lvl="2"/>
            <a:r>
              <a:rPr lang="fi-FI" sz="2800" dirty="0"/>
              <a:t>kotiluokassa eli oppilaan omassa luokassa</a:t>
            </a:r>
          </a:p>
          <a:p>
            <a:pPr lvl="4"/>
            <a:r>
              <a:rPr lang="fi-FI" sz="2600" dirty="0"/>
              <a:t>Opettajan tuki </a:t>
            </a:r>
          </a:p>
          <a:p>
            <a:pPr lvl="4"/>
            <a:r>
              <a:rPr lang="fi-FI" sz="2600" dirty="0"/>
              <a:t>Opettajan tuen lisäksi tukea antaa ohjaaja (Wilmassa terminä Avustajapalvelu)</a:t>
            </a:r>
          </a:p>
          <a:p>
            <a:pPr lvl="4"/>
            <a:r>
              <a:rPr lang="fi-FI" sz="2600" dirty="0"/>
              <a:t>Opettajan tuen lisäksi tukea antaa erityisope (Wilmassa terminä Samanaikaisopetus)</a:t>
            </a:r>
          </a:p>
          <a:p>
            <a:pPr lvl="2"/>
            <a:r>
              <a:rPr lang="fi-FI" sz="2800" dirty="0"/>
              <a:t>pienryhmässä </a:t>
            </a:r>
          </a:p>
          <a:p>
            <a:pPr lvl="4"/>
            <a:r>
              <a:rPr lang="fi-FI" sz="2600" dirty="0"/>
              <a:t>Erityisopen luokassa</a:t>
            </a:r>
          </a:p>
          <a:p>
            <a:pPr lvl="4"/>
            <a:r>
              <a:rPr lang="fi-FI" sz="2600" dirty="0"/>
              <a:t>Oppilaita enimmillään 8</a:t>
            </a:r>
          </a:p>
          <a:p>
            <a:pPr marL="1828800" lvl="4" indent="0">
              <a:buNone/>
            </a:pPr>
            <a:endParaRPr lang="fi-FI" sz="2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149715" y="6356349"/>
            <a:ext cx="783551" cy="365125"/>
          </a:xfrm>
        </p:spPr>
        <p:txBody>
          <a:bodyPr/>
          <a:lstStyle/>
          <a:p>
            <a:fld id="{14C91373-0667-4247-A3FF-E6F7521193C4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29173" y="6356350"/>
            <a:ext cx="5287511" cy="365125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Carita Grönmark, erityisopettaja ja tukipalvelukoordinaattori, Lempäälä, Sääksjärven koulu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64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FE4FE0-C4E4-4067-B862-DC8BE4780E40}" vid="{E2F7A277-F990-43C8-A4B3-22FDEBC5B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802</Words>
  <Application>Microsoft Office PowerPoint</Application>
  <PresentationFormat>Laajakuva</PresentationFormat>
  <Paragraphs>137</Paragraphs>
  <Slides>13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Office-teema</vt:lpstr>
      <vt:lpstr>Sääksjärven yläkoulu</vt:lpstr>
      <vt:lpstr>Illan ohjelma</vt:lpstr>
      <vt:lpstr>Sääksjärven yläkoulu</vt:lpstr>
      <vt:lpstr>PowerPoint-esitys</vt:lpstr>
      <vt:lpstr>Koronapandemian ehkäisy</vt:lpstr>
      <vt:lpstr>Luokkaretket ja leirikoulut</vt:lpstr>
      <vt:lpstr>OPPIMISEN JA KOULUNKÄYNNIN TUKI</vt:lpstr>
      <vt:lpstr>TUKI 5.-6. LUOKILLA</vt:lpstr>
      <vt:lpstr>PowerPoint-esitys</vt:lpstr>
      <vt:lpstr>PowerPoint-esitys</vt:lpstr>
      <vt:lpstr>KOLMIPORTAINEN TUKI</vt:lpstr>
      <vt:lpstr>Opiskeluhuolto on… </vt:lpstr>
      <vt:lpstr>PowerPoint-esitys</vt:lpstr>
    </vt:vector>
  </TitlesOfParts>
  <Company>Seutu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Sääksjärven yläkoulu</dc:title>
  <dc:creator>Karjalainen Jussi</dc:creator>
  <cp:lastModifiedBy>Karjalainen Jussi</cp:lastModifiedBy>
  <cp:revision>18</cp:revision>
  <dcterms:created xsi:type="dcterms:W3CDTF">2021-09-08T07:35:53Z</dcterms:created>
  <dcterms:modified xsi:type="dcterms:W3CDTF">2021-09-09T05:32:37Z</dcterms:modified>
</cp:coreProperties>
</file>