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79" r:id="rId2"/>
    <p:sldId id="260" r:id="rId3"/>
    <p:sldId id="280" r:id="rId4"/>
    <p:sldId id="281" r:id="rId5"/>
    <p:sldId id="289" r:id="rId6"/>
    <p:sldId id="290" r:id="rId7"/>
    <p:sldId id="288" r:id="rId8"/>
    <p:sldId id="291" r:id="rId9"/>
    <p:sldId id="292" r:id="rId10"/>
    <p:sldId id="287" r:id="rId11"/>
    <p:sldId id="284" r:id="rId12"/>
    <p:sldId id="293" r:id="rId13"/>
    <p:sldId id="294" r:id="rId14"/>
    <p:sldId id="295" r:id="rId15"/>
    <p:sldId id="285" r:id="rId16"/>
    <p:sldId id="286" r:id="rId17"/>
    <p:sldId id="282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6"/>
    <a:srgbClr val="84BF41"/>
    <a:srgbClr val="00ADDC"/>
    <a:srgbClr val="0E7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80"/>
  </p:normalViewPr>
  <p:slideViewPr>
    <p:cSldViewPr snapToGrid="0" snapToObjects="1">
      <p:cViewPr varScale="1">
        <p:scale>
          <a:sx n="116" d="100"/>
          <a:sy n="116" d="100"/>
        </p:scale>
        <p:origin x="10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9CE7E-6E86-C042-A5E2-25A46B3C386A}" type="datetimeFigureOut">
              <a:rPr lang="fi-FI" smtClean="0"/>
              <a:t>22.9.2021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D00FF-EE06-A746-B168-918D6BB36FB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62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3CAFBA-2457-0E41-8151-0C9EDEEB7E6C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DA7BF-0FCD-E749-8B40-A2B088974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907" y="4853089"/>
            <a:ext cx="7824893" cy="577653"/>
          </a:xfrm>
        </p:spPr>
        <p:txBody>
          <a:bodyPr anchor="t" anchorCtr="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0C921-2328-8D4C-9B3A-2174D953A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907" y="5430743"/>
            <a:ext cx="7824893" cy="54437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C0CD5-BF3B-FC4A-BDC7-DD334427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11C9-1641-5145-9C3F-782C3287AA42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DA0FE-D8C8-B14E-BA13-A6E9F81C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C92EE-DC5E-9142-B105-E379F319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D4218-42F2-E148-91DB-682AD9E2A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16966" y="3881708"/>
            <a:ext cx="1788028" cy="2312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F9E1BB-6DF6-834B-A355-E7A9513EC7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781" y="92607"/>
            <a:ext cx="7567342" cy="45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teksti sin pohja ty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0F472-9316-4E45-972A-74E812E15B7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44AB-5DFF-6B45-B581-9F232164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18712-EC7A-EA44-B75E-280D247A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22.9.2021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D286-6EED-3640-B034-A7D0F60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38F8-1BE8-3345-A7DA-781B4EA6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951D9-70B9-4444-B9B0-6D35BC4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0F99F7-C7C8-4442-9957-381ECC14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95BE3E-1E2E-4B49-9667-564872F7B84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F99BB97-3E19-E844-A5C1-83C405A0F0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dia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3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7ADDF-5AF1-4D43-A44A-E6F538817A41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09779B3-056A-B34E-8860-A19B1C6F279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-2"/>
            <a:ext cx="7189695" cy="68580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44271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iotsikkodia vanhuk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3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7ADDF-5AF1-4D43-A44A-E6F538817A41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ADA04-EB76-384B-846E-FA172318B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3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iotsikkodia lap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53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7ADDF-5AF1-4D43-A44A-E6F538817A41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4AB4F-C50E-1844-9CBF-7328E7EE66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5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DB207-A2AE-4641-811C-293FC860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22.9.2021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D344B-699C-834A-B62D-7F51A51C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8BE77-5A33-2D44-8433-166D8408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A52B8D-87A4-8E40-B503-315CCD323A3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16759-23FE-3B4F-ADCC-FD470A971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09779B3-056A-B34E-8860-A19B1C6F279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" y="-2"/>
            <a:ext cx="7189695" cy="68580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4504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iotsikkodia pojat rann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A52B8D-87A4-8E40-B503-315CCD323A3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16759-23FE-3B4F-ADCC-FD470A971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136DE-60E7-8C4C-BBB1-08DDF1F1F0ED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4D224-CCDC-EA46-97B6-306426B090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liotsikkodia festari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A52B8D-87A4-8E40-B503-315CCD323A3E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A4B0A3-35F1-B04F-88BE-C6543FAF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16759-23FE-3B4F-ADCC-FD470A971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D61BD8-D0D8-3149-94DF-053F8C30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2" y="1897786"/>
            <a:ext cx="3126516" cy="106351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EE873F4-27D3-D842-97C6-911DAB90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802" y="2961297"/>
            <a:ext cx="4094703" cy="14563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0E8A3-5909-9E4C-A6B2-32D91FA7BA6C}"/>
              </a:ext>
            </a:extLst>
          </p:cNvPr>
          <p:cNvSpPr/>
          <p:nvPr userDrawn="1"/>
        </p:nvSpPr>
        <p:spPr>
          <a:xfrm>
            <a:off x="-1" y="6230203"/>
            <a:ext cx="10010634" cy="627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F2D1E-80B9-5343-BC8E-6EE83AE0C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si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4944A1-1EBB-1148-A842-A8D361BEAAD9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584E3-541C-7149-9746-8378EEB13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C2555-3AF2-4C47-ADCF-C20F7F29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22.9.2021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61311-916D-B14C-928A-72B5F8C6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CDD22-87EA-7B43-9A2B-F80910F4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FEF9FF-525B-7B4B-B87D-3371C994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09E4BB5-BE3E-6942-8612-D59621E6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1121091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6588EA-426C-124E-9E66-CFE4F7BC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411"/>
            <a:ext cx="7052733" cy="43418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09BF1-523F-4447-85D8-D036BE9E7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 valk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F3B-141A-4C4D-B0CD-9AA2EB23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6110F-385F-644C-9E29-88DFEDE4C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F438-2082-F948-936E-974CF26A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05069-CBC3-1E41-85F0-83125578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E11AA-75AF-CD4B-B5E5-F33BCCC2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A5B8F-940E-2E4F-AF87-59CF7F091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908" r="8591" b="547"/>
          <a:stretch/>
        </p:blipFill>
        <p:spPr>
          <a:xfrm>
            <a:off x="7660955" y="0"/>
            <a:ext cx="4531045" cy="29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pohja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F438-2082-F948-936E-974CF26A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05069-CBC3-1E41-85F0-83125578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E11AA-75AF-CD4B-B5E5-F33BCCC2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A9A1C2-A3AC-9047-877F-FAD70F2C90B0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6305273"/>
            <a:ext cx="105156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66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7F8D02FC-C83E-464B-8FFC-732388BC0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6965" y="3881707"/>
            <a:ext cx="1788029" cy="2312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DA7BF-0FCD-E749-8B40-A2B088974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907" y="4870023"/>
            <a:ext cx="7824893" cy="577653"/>
          </a:xfrm>
        </p:spPr>
        <p:txBody>
          <a:bodyPr anchor="t" anchorCtr="0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0C921-2328-8D4C-9B3A-2174D953A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907" y="5447677"/>
            <a:ext cx="7824893" cy="54437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C0CD5-BF3B-FC4A-BDC7-DD334427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11C9-1641-5145-9C3F-782C3287AA42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DA0FE-D8C8-B14E-BA13-A6E9F81C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C92EE-DC5E-9142-B105-E379F319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0276B-9D6C-874B-92AA-C4017436BB2C}"/>
              </a:ext>
            </a:extLst>
          </p:cNvPr>
          <p:cNvSpPr/>
          <p:nvPr userDrawn="1"/>
        </p:nvSpPr>
        <p:spPr>
          <a:xfrm>
            <a:off x="401654" y="6194662"/>
            <a:ext cx="4238079" cy="58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0F4B5-1464-954C-86C9-A63E5E55D2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781" y="92607"/>
            <a:ext cx="7567342" cy="45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4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valk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C601-8BB9-754D-BDAF-092FB43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22.9.2021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171C-9153-6044-AFD1-62202D85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0212-7EBB-3341-9082-9D9986E7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70EC77-5F95-8349-98D2-6A27C33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29188-496A-4C46-A94A-2C3B8361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282BEEE-8B9B-7144-8BB7-E734A2C1422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3175"/>
            <a:ext cx="4006608" cy="6356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66F5E-9425-FA42-907B-74CA2B151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8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teksti valk pohja naul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C601-8BB9-754D-BDAF-092FB43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22.9.2021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171C-9153-6044-AFD1-62202D85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0212-7EBB-3341-9082-9D9986E7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70EC77-5F95-8349-98D2-6A27C33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29188-496A-4C46-A94A-2C3B8361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66F5E-9425-FA42-907B-74CA2B151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1E115E-9B16-9446-9632-F6D893741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teksti poika uima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C601-8BB9-754D-BDAF-092FB436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0612-9D9F-E941-8D29-81AF8DFC6C0C}" type="datetime1">
              <a:rPr lang="fi-FI" smtClean="0"/>
              <a:t>22.9.2021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171C-9153-6044-AFD1-62202D85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80212-7EBB-3341-9082-9D9986E7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70EC77-5F95-8349-98D2-6A27C33F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29188-496A-4C46-A94A-2C3B8361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966F5E-9425-FA42-907B-74CA2B15144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47EF89B-EBDB-A745-924E-7EB058F998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si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0F472-9316-4E45-972A-74E812E15B7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44AB-5DFF-6B45-B581-9F232164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18712-EC7A-EA44-B75E-280D247A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22.9.2021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D286-6EED-3640-B034-A7D0F60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38F8-1BE8-3345-A7DA-781B4EA6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951D9-70B9-4444-B9B0-6D35BC4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0F99F7-C7C8-4442-9957-381ECC14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4A2FFB-0CAB-AA4F-8EE9-2717F5AE1E0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3175"/>
            <a:ext cx="4006608" cy="6356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95BE3E-1E2E-4B49-9667-564872F7B84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4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 ja teksti sin pohja irokee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50F472-9316-4E45-972A-74E812E15B75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053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844AB-5DFF-6B45-B581-9F232164C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633" y="4778519"/>
            <a:ext cx="1386000" cy="1792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118712-EC7A-EA44-B75E-280D247A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20612-9D9F-E941-8D29-81AF8DFC6C0C}" type="datetime1">
              <a:rPr lang="fi-FI" smtClean="0"/>
              <a:pPr/>
              <a:t>22.9.2021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1D286-6EED-3640-B034-A7D0F601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www.lempaala.fi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838F8-1BE8-3345-A7DA-781B4EA6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C951D9-70B9-4444-B9B0-6D35BC4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0F99F7-C7C8-4442-9957-381ECC14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5467954" cy="443728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95BE3E-1E2E-4B49-9667-564872F7B84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56350"/>
            <a:ext cx="9839740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B325B5E-CA41-E147-92CA-FDF9A9C8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98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62828B-6922-8744-BE2E-EF7D4712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1121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6F45-7214-F44E-8FE7-23D05D8AA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9411"/>
            <a:ext cx="7052733" cy="434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6F601-0676-EB4A-8C83-2C3F435A8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16107" y="6356350"/>
            <a:ext cx="1383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120612-9D9F-E941-8D29-81AF8DFC6C0C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4168-8D3A-3548-9E74-C9A287F90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29173" y="6356350"/>
            <a:ext cx="1286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 err="1"/>
              <a:t>www.lempaala.fi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BB11E-0472-564C-908E-752DCBAC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59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45EDEB-1447-2245-AC24-1810F05F8EC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E184364A-7490-A04E-A760-DE753AA48CE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335259" y="4751865"/>
            <a:ext cx="1384300" cy="1790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E839E1-8595-654B-A805-685E2F2FCE0F}"/>
              </a:ext>
            </a:extLst>
          </p:cNvPr>
          <p:cNvCxnSpPr/>
          <p:nvPr userDrawn="1"/>
        </p:nvCxnSpPr>
        <p:spPr>
          <a:xfrm flipH="1">
            <a:off x="838200" y="6356350"/>
            <a:ext cx="9001539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6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4" r:id="rId4"/>
    <p:sldLayoutId id="2147483660" r:id="rId5"/>
    <p:sldLayoutId id="2147483672" r:id="rId6"/>
    <p:sldLayoutId id="2147483671" r:id="rId7"/>
    <p:sldLayoutId id="2147483661" r:id="rId8"/>
    <p:sldLayoutId id="2147483674" r:id="rId9"/>
    <p:sldLayoutId id="2147483673" r:id="rId10"/>
    <p:sldLayoutId id="2147483662" r:id="rId11"/>
    <p:sldLayoutId id="2147483668" r:id="rId12"/>
    <p:sldLayoutId id="2147483667" r:id="rId13"/>
    <p:sldLayoutId id="2147483665" r:id="rId14"/>
    <p:sldLayoutId id="2147483670" r:id="rId15"/>
    <p:sldLayoutId id="2147483669" r:id="rId16"/>
    <p:sldLayoutId id="214748366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00539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539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mpaala.fi/sosiaali-ja-terveys/perhe-ja-sosiaalipalvelut/perhekeskuspalvelut/perhekeskusverkoston-palvelut/vinkkeja-lasten-ja-nuorten-vanhemmille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B093-121C-F74E-B6AE-7D0FAB8B4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Sääksjärven yläkoulu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B1E36-5F4C-2F43-8D87-4D6CBA8AC5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8. ja 9. luokkien vanhempainilta 22.9.2021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509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D176753-1DDA-47F1-AA6C-FB8BF262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120612-9D9F-E941-8D29-81AF8DFC6C0C}" type="datetime1">
              <a:rPr lang="fi-FI" smtClean="0"/>
              <a:pPr>
                <a:spcAft>
                  <a:spcPts val="600"/>
                </a:spcAft>
              </a:pPr>
              <a:t>22.9.2021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95275A-503C-4263-ADB7-AE97F2A2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4930D90-2A58-452A-AB2F-CE0C32BD5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78DB9820-3955-43A8-824D-CDEEECD1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>
            <a:normAutofit/>
          </a:bodyPr>
          <a:lstStyle/>
          <a:p>
            <a:r>
              <a:rPr lang="en-US" sz="3200" b="1" dirty="0"/>
              <a:t>OPO 8. ja 9. -</a:t>
            </a:r>
            <a:r>
              <a:rPr lang="en-US" sz="3200" b="1" dirty="0" err="1"/>
              <a:t>luokilla</a:t>
            </a:r>
            <a:endParaRPr lang="en-US" sz="3200" b="1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B7C0EE1-D280-41D1-9242-81B8CCFA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6" y="1649410"/>
            <a:ext cx="7696389" cy="443728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8. </a:t>
            </a:r>
            <a:r>
              <a:rPr lang="en-US" sz="2800" b="1" dirty="0" err="1"/>
              <a:t>luokka</a:t>
            </a:r>
            <a:endParaRPr lang="en-US" sz="2800" b="1" dirty="0"/>
          </a:p>
          <a:p>
            <a:pPr lvl="1"/>
            <a:r>
              <a:rPr lang="en-US" sz="2400" dirty="0" err="1"/>
              <a:t>opon</a:t>
            </a:r>
            <a:r>
              <a:rPr lang="en-US" sz="2400" dirty="0"/>
              <a:t> </a:t>
            </a:r>
            <a:r>
              <a:rPr lang="en-US" sz="2400" dirty="0" err="1"/>
              <a:t>ohjaukset</a:t>
            </a:r>
            <a:r>
              <a:rPr lang="en-US" sz="2400" dirty="0"/>
              <a:t> </a:t>
            </a:r>
            <a:r>
              <a:rPr lang="en-US" sz="2400" dirty="0" err="1"/>
              <a:t>keväällä</a:t>
            </a:r>
            <a:r>
              <a:rPr lang="en-US" sz="2400" dirty="0"/>
              <a:t> 2022</a:t>
            </a:r>
          </a:p>
          <a:p>
            <a:pPr lvl="1"/>
            <a:r>
              <a:rPr lang="en-US" sz="2400" dirty="0" err="1"/>
              <a:t>lyhyiden</a:t>
            </a:r>
            <a:r>
              <a:rPr lang="en-US" sz="2400" dirty="0"/>
              <a:t> </a:t>
            </a:r>
            <a:r>
              <a:rPr lang="en-US" sz="2400" dirty="0" err="1"/>
              <a:t>valinnaisaineiden</a:t>
            </a:r>
            <a:r>
              <a:rPr lang="en-US" sz="2400" dirty="0"/>
              <a:t> </a:t>
            </a:r>
            <a:r>
              <a:rPr lang="en-US" sz="2400" dirty="0" err="1"/>
              <a:t>valinta</a:t>
            </a:r>
            <a:r>
              <a:rPr lang="en-US" sz="2400" dirty="0"/>
              <a:t> 9. </a:t>
            </a:r>
            <a:r>
              <a:rPr lang="en-US" sz="2400" dirty="0" err="1"/>
              <a:t>luokalle</a:t>
            </a:r>
            <a:endParaRPr lang="en-US" sz="2400" dirty="0"/>
          </a:p>
          <a:p>
            <a:pPr lvl="1"/>
            <a:r>
              <a:rPr lang="en-US" sz="2400" dirty="0"/>
              <a:t>JOPO -</a:t>
            </a:r>
            <a:r>
              <a:rPr lang="en-US" sz="2400" dirty="0" err="1"/>
              <a:t>luokalle</a:t>
            </a:r>
            <a:r>
              <a:rPr lang="en-US" sz="2400" dirty="0"/>
              <a:t> </a:t>
            </a:r>
            <a:r>
              <a:rPr lang="en-US" sz="2400" dirty="0" err="1"/>
              <a:t>haku</a:t>
            </a:r>
            <a:r>
              <a:rPr lang="en-US" sz="2400" dirty="0"/>
              <a:t> </a:t>
            </a:r>
            <a:r>
              <a:rPr lang="en-US" sz="2400" dirty="0" err="1"/>
              <a:t>keväällä</a:t>
            </a:r>
            <a:r>
              <a:rPr lang="en-US" sz="2400" dirty="0"/>
              <a:t> 2022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800" b="1" dirty="0"/>
              <a:t>9. </a:t>
            </a:r>
            <a:r>
              <a:rPr lang="en-US" sz="2800" b="1" dirty="0" err="1"/>
              <a:t>luokka</a:t>
            </a:r>
            <a:endParaRPr lang="en-US" sz="2800" b="1" dirty="0"/>
          </a:p>
          <a:p>
            <a:pPr lvl="1"/>
            <a:r>
              <a:rPr lang="en-US" sz="2400" dirty="0" err="1"/>
              <a:t>syksy</a:t>
            </a:r>
            <a:r>
              <a:rPr lang="en-US" sz="2400" dirty="0"/>
              <a:t> 2021 ja </a:t>
            </a:r>
            <a:r>
              <a:rPr lang="en-US" sz="2400" dirty="0" err="1"/>
              <a:t>kevät</a:t>
            </a:r>
            <a:r>
              <a:rPr lang="en-US" sz="2400" dirty="0"/>
              <a:t> 2022</a:t>
            </a:r>
          </a:p>
          <a:p>
            <a:pPr lvl="1"/>
            <a:r>
              <a:rPr lang="en-US" sz="2400" dirty="0" err="1"/>
              <a:t>ohjauskeskustelut</a:t>
            </a:r>
            <a:r>
              <a:rPr lang="en-US" sz="2400" dirty="0"/>
              <a:t> (</a:t>
            </a:r>
            <a:r>
              <a:rPr lang="en-US" sz="2400" dirty="0" err="1"/>
              <a:t>huoltajat</a:t>
            </a:r>
            <a:r>
              <a:rPr lang="en-US" sz="2400" dirty="0"/>
              <a:t> </a:t>
            </a:r>
            <a:r>
              <a:rPr lang="en-US" sz="2400" dirty="0" err="1"/>
              <a:t>tarvittaessa</a:t>
            </a:r>
            <a:r>
              <a:rPr lang="en-US" sz="2400" dirty="0"/>
              <a:t> </a:t>
            </a:r>
            <a:r>
              <a:rPr lang="en-US" sz="2400" dirty="0" err="1"/>
              <a:t>mukana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yhteishaku ja </a:t>
            </a:r>
            <a:r>
              <a:rPr lang="en-US" sz="2400" dirty="0" err="1"/>
              <a:t>jatko-opinnot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Kuvan paikkamerkki 8" descr="Haapametsä syksyllä">
            <a:extLst>
              <a:ext uri="{FF2B5EF4-FFF2-40B4-BE49-F238E27FC236}">
                <a16:creationId xmlns:a16="http://schemas.microsoft.com/office/drawing/2014/main" id="{672531E2-0E99-44DF-BE3B-2D64F801A07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7380" r="30473" b="1"/>
          <a:stretch/>
        </p:blipFill>
        <p:spPr>
          <a:xfrm>
            <a:off x="20" y="-3175"/>
            <a:ext cx="4006588" cy="6356350"/>
          </a:xfrm>
          <a:noFill/>
        </p:spPr>
      </p:pic>
    </p:spTree>
    <p:extLst>
      <p:ext uri="{BB962C8B-B14F-4D97-AF65-F5344CB8AC3E}">
        <p14:creationId xmlns:p14="http://schemas.microsoft.com/office/powerpoint/2010/main" val="351641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mpäälä_Logo_animation_liquid_1.mp4">
            <a:hlinkClick r:id="" action="ppaction://media"/>
            <a:extLst>
              <a:ext uri="{FF2B5EF4-FFF2-40B4-BE49-F238E27FC236}">
                <a16:creationId xmlns:a16="http://schemas.microsoft.com/office/drawing/2014/main" id="{D49171A6-2C12-5C4B-B8C7-902D9266B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 descr="Valkoisia lamppuja ja joukosta erottuva keltainen lamppu">
            <a:extLst>
              <a:ext uri="{FF2B5EF4-FFF2-40B4-BE49-F238E27FC236}">
                <a16:creationId xmlns:a16="http://schemas.microsoft.com/office/drawing/2014/main" id="{B0CADF23-DC25-4AF3-990F-EDFFD6D17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55477C4-BB05-4DF9-81C2-8C99053F5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791" y="2654968"/>
            <a:ext cx="4527884" cy="3897732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solidFill>
                  <a:schemeClr val="bg1"/>
                </a:solidFill>
              </a:rPr>
              <a:t>TET 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bg1"/>
                </a:solidFill>
              </a:rPr>
              <a:t>työelämään tutustuminen Sääksjärven koululla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sz="2400" dirty="0">
                <a:solidFill>
                  <a:schemeClr val="bg1"/>
                </a:solidFill>
              </a:rPr>
              <a:t>9 </a:t>
            </a:r>
            <a:r>
              <a:rPr lang="fi-FI" sz="2400" dirty="0" err="1">
                <a:solidFill>
                  <a:schemeClr val="bg1"/>
                </a:solidFill>
              </a:rPr>
              <a:t>lk</a:t>
            </a:r>
            <a:r>
              <a:rPr lang="fi-FI" sz="2400" dirty="0">
                <a:solidFill>
                  <a:schemeClr val="bg1"/>
                </a:solidFill>
              </a:rPr>
              <a:t> vko 43, 25.10. - 29.10.2021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sz="2400" dirty="0">
                <a:solidFill>
                  <a:schemeClr val="bg1"/>
                </a:solidFill>
              </a:rPr>
              <a:t>9 </a:t>
            </a:r>
            <a:r>
              <a:rPr lang="fi-FI" sz="2400" dirty="0" err="1">
                <a:solidFill>
                  <a:schemeClr val="bg1"/>
                </a:solidFill>
              </a:rPr>
              <a:t>lk</a:t>
            </a:r>
            <a:r>
              <a:rPr lang="fi-FI" sz="2400" dirty="0">
                <a:solidFill>
                  <a:schemeClr val="bg1"/>
                </a:solidFill>
              </a:rPr>
              <a:t> vko 5, 31.1. - 4.2.2022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sz="2400" dirty="0">
                <a:solidFill>
                  <a:schemeClr val="bg1"/>
                </a:solidFill>
              </a:rPr>
              <a:t>8 </a:t>
            </a:r>
            <a:r>
              <a:rPr lang="fi-FI" sz="2400" dirty="0" err="1">
                <a:solidFill>
                  <a:schemeClr val="bg1"/>
                </a:solidFill>
              </a:rPr>
              <a:t>lk</a:t>
            </a:r>
            <a:r>
              <a:rPr lang="fi-FI" sz="2400" dirty="0">
                <a:solidFill>
                  <a:schemeClr val="bg1"/>
                </a:solidFill>
              </a:rPr>
              <a:t> vko 20, 16.5. - 20.5.2022</a:t>
            </a:r>
          </a:p>
        </p:txBody>
      </p:sp>
    </p:spTree>
    <p:extLst>
      <p:ext uri="{BB962C8B-B14F-4D97-AF65-F5344CB8AC3E}">
        <p14:creationId xmlns:p14="http://schemas.microsoft.com/office/powerpoint/2010/main" val="3927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124329-2FDB-4CC3-A454-838DD374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0FB989-1DCF-4336-9299-01F310DF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3238A8-9B6A-4401-B6FE-DD663423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A3B8789B-50B5-447B-A7F5-C307341F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/>
          <a:lstStyle/>
          <a:p>
            <a:r>
              <a:rPr lang="en-US" dirty="0"/>
              <a:t>JATKO-OPINNOT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56D37F01-8E7A-4D45-8FAD-E08496236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649410"/>
            <a:ext cx="7229664" cy="44372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Yhteishaku </a:t>
            </a:r>
            <a:r>
              <a:rPr lang="en-US" sz="2400" dirty="0" err="1"/>
              <a:t>ammatilliseen</a:t>
            </a:r>
            <a:r>
              <a:rPr lang="en-US" sz="2400" dirty="0"/>
              <a:t> ja </a:t>
            </a:r>
            <a:r>
              <a:rPr lang="en-US" sz="2400" dirty="0" err="1"/>
              <a:t>lukiokoulutukseen</a:t>
            </a:r>
            <a:r>
              <a:rPr lang="en-US" sz="2400" dirty="0"/>
              <a:t> </a:t>
            </a:r>
            <a:r>
              <a:rPr lang="en-US" sz="2400" dirty="0" err="1"/>
              <a:t>helmi-maaliskuussa</a:t>
            </a:r>
            <a:r>
              <a:rPr lang="en-US" sz="2400" dirty="0"/>
              <a:t> 2022</a:t>
            </a:r>
          </a:p>
          <a:p>
            <a:pPr>
              <a:lnSpc>
                <a:spcPct val="100000"/>
              </a:lnSpc>
            </a:pPr>
            <a:r>
              <a:rPr lang="en-US" sz="2400" dirty="0" err="1"/>
              <a:t>Lempäälän</a:t>
            </a:r>
            <a:r>
              <a:rPr lang="en-US" sz="2400" dirty="0"/>
              <a:t> </a:t>
            </a:r>
            <a:r>
              <a:rPr lang="en-US" sz="2400" dirty="0" err="1"/>
              <a:t>jatko-opintoilta</a:t>
            </a:r>
            <a:r>
              <a:rPr lang="en-US" sz="2400" dirty="0"/>
              <a:t> </a:t>
            </a:r>
            <a:r>
              <a:rPr lang="en-US" sz="2400" b="1" dirty="0" err="1"/>
              <a:t>ke</a:t>
            </a:r>
            <a:r>
              <a:rPr lang="en-US" sz="2400" b="1" dirty="0"/>
              <a:t> 17.11.2021 </a:t>
            </a:r>
            <a:r>
              <a:rPr lang="en-US" sz="2400" b="1" dirty="0" err="1"/>
              <a:t>klo</a:t>
            </a:r>
            <a:r>
              <a:rPr lang="en-US" sz="2400" b="1" dirty="0"/>
              <a:t> 17.30 </a:t>
            </a:r>
            <a:r>
              <a:rPr lang="en-US" sz="2400" dirty="0" err="1"/>
              <a:t>etänä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 err="1"/>
              <a:t>Ysien</a:t>
            </a:r>
            <a:r>
              <a:rPr lang="en-US" sz="2400" dirty="0"/>
              <a:t> </a:t>
            </a:r>
            <a:r>
              <a:rPr lang="en-US" sz="2400" dirty="0" err="1"/>
              <a:t>tutustumiset</a:t>
            </a:r>
            <a:r>
              <a:rPr lang="en-US" sz="2400" dirty="0"/>
              <a:t> </a:t>
            </a:r>
            <a:r>
              <a:rPr lang="en-US" sz="2400" dirty="0" err="1"/>
              <a:t>oppilaitoksiin</a:t>
            </a:r>
            <a:r>
              <a:rPr lang="en-US" sz="2400" dirty="0"/>
              <a:t> </a:t>
            </a:r>
            <a:r>
              <a:rPr lang="en-US" sz="2400" dirty="0" err="1"/>
              <a:t>loppusyksystä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 err="1"/>
              <a:t>Yhteishakutiedote</a:t>
            </a:r>
            <a:r>
              <a:rPr lang="en-US" sz="2400" dirty="0"/>
              <a:t> </a:t>
            </a:r>
            <a:r>
              <a:rPr lang="en-US" sz="2400" dirty="0" err="1"/>
              <a:t>tulossa</a:t>
            </a:r>
            <a:r>
              <a:rPr lang="en-US" sz="2400" dirty="0"/>
              <a:t> </a:t>
            </a:r>
            <a:r>
              <a:rPr lang="en-US" sz="2400" dirty="0" err="1"/>
              <a:t>Wilmalla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 err="1"/>
              <a:t>huoltajan</a:t>
            </a:r>
            <a:r>
              <a:rPr lang="en-US" dirty="0"/>
              <a:t> </a:t>
            </a:r>
            <a:r>
              <a:rPr lang="en-US" dirty="0" err="1"/>
              <a:t>kuuleminen</a:t>
            </a:r>
            <a:r>
              <a:rPr lang="en-US" dirty="0"/>
              <a:t> </a:t>
            </a:r>
            <a:r>
              <a:rPr lang="en-US" dirty="0" err="1"/>
              <a:t>yhteishauissa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err="1"/>
              <a:t>yhteishaun</a:t>
            </a:r>
            <a:r>
              <a:rPr lang="en-US" dirty="0"/>
              <a:t> </a:t>
            </a:r>
            <a:r>
              <a:rPr lang="en-US" dirty="0" err="1"/>
              <a:t>harjoittelu</a:t>
            </a:r>
            <a:r>
              <a:rPr lang="en-US" dirty="0"/>
              <a:t> DEMO-</a:t>
            </a:r>
            <a:r>
              <a:rPr lang="en-US" dirty="0" err="1"/>
              <a:t>haku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Sisällön paikkamerkki 11" descr="Lintuja lentämässä muodostelmassa">
            <a:extLst>
              <a:ext uri="{FF2B5EF4-FFF2-40B4-BE49-F238E27FC236}">
                <a16:creationId xmlns:a16="http://schemas.microsoft.com/office/drawing/2014/main" id="{FD17D070-89C0-4560-AB6C-8CC9562F3EC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4930" r="42682" b="2"/>
          <a:stretch/>
        </p:blipFill>
        <p:spPr>
          <a:xfrm>
            <a:off x="20" y="-3175"/>
            <a:ext cx="4006588" cy="6356350"/>
          </a:xfrm>
          <a:noFill/>
        </p:spPr>
      </p:pic>
    </p:spTree>
    <p:extLst>
      <p:ext uri="{BB962C8B-B14F-4D97-AF65-F5344CB8AC3E}">
        <p14:creationId xmlns:p14="http://schemas.microsoft.com/office/powerpoint/2010/main" val="176091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B5C6-2F7B-104C-9CBF-DCABEFA9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F36D6-0C24-F24C-834C-6A04C11E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9BF1B-AD28-7F48-BCD9-DBE625C0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13</a:t>
            </a:fld>
            <a:endParaRPr lang="fi-FI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F8B4797B-A7D8-40F6-A60E-1E38BAEA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/>
          <a:lstStyle/>
          <a:p>
            <a:r>
              <a:rPr lang="en-US" b="1" dirty="0" err="1"/>
              <a:t>Oppivelvollisuuden</a:t>
            </a:r>
            <a:r>
              <a:rPr lang="en-US" b="1" dirty="0"/>
              <a:t> </a:t>
            </a:r>
            <a:r>
              <a:rPr lang="en-US" b="1" dirty="0" err="1"/>
              <a:t>laajentuminen</a:t>
            </a:r>
            <a:r>
              <a:rPr lang="en-US" b="1" dirty="0"/>
              <a:t> 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7CCF381-57DB-48FB-8BD4-CF9F4B7A3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231" y="1781562"/>
            <a:ext cx="5467954" cy="4437283"/>
          </a:xfrm>
        </p:spPr>
        <p:txBody>
          <a:bodyPr>
            <a:normAutofit/>
          </a:bodyPr>
          <a:lstStyle/>
          <a:p>
            <a:r>
              <a:rPr lang="fi-FI" sz="2200" b="1" i="0" dirty="0">
                <a:effectLst/>
                <a:latin typeface="Open Sans" panose="020B0606030504020204" pitchFamily="34" charset="0"/>
              </a:rPr>
              <a:t>18 ikävuoteen </a:t>
            </a:r>
            <a:r>
              <a:rPr lang="fi-FI" sz="2200" b="0" i="0" dirty="0">
                <a:effectLst/>
                <a:latin typeface="Open Sans" panose="020B0606030504020204" pitchFamily="34" charset="0"/>
              </a:rPr>
              <a:t>tai ylioppilastutkinnon tai ammatillisen </a:t>
            </a:r>
            <a:r>
              <a:rPr lang="fi-FI" sz="2200" dirty="0">
                <a:latin typeface="Open Sans" panose="020B0606030504020204" pitchFamily="34" charset="0"/>
              </a:rPr>
              <a:t>tutkinnon suorittamiseen asti</a:t>
            </a:r>
            <a:endParaRPr lang="fi-FI" sz="2200" b="0" i="0" dirty="0">
              <a:effectLst/>
              <a:latin typeface="Open Sans" panose="020B0606030504020204" pitchFamily="34" charset="0"/>
            </a:endParaRPr>
          </a:p>
          <a:p>
            <a:r>
              <a:rPr lang="fi-FI" sz="2200" b="1" i="0" dirty="0">
                <a:effectLst/>
                <a:latin typeface="Open Sans" panose="020B0606030504020204" pitchFamily="34" charset="0"/>
              </a:rPr>
              <a:t>velvollisuus hakea </a:t>
            </a:r>
            <a:r>
              <a:rPr lang="fi-FI" sz="2200" b="0" i="0" dirty="0">
                <a:effectLst/>
                <a:latin typeface="Open Sans" panose="020B0606030504020204" pitchFamily="34" charset="0"/>
              </a:rPr>
              <a:t>jatko-opintoihin</a:t>
            </a:r>
          </a:p>
          <a:p>
            <a:r>
              <a:rPr lang="fi-FI" sz="2200" b="0" i="0" dirty="0">
                <a:effectLst/>
                <a:latin typeface="Open Sans" panose="020B0606030504020204" pitchFamily="34" charset="0"/>
              </a:rPr>
              <a:t>oppivelvollisuutta </a:t>
            </a:r>
            <a:r>
              <a:rPr lang="fi-FI" sz="2200" b="1" i="0" dirty="0">
                <a:effectLst/>
                <a:latin typeface="Open Sans" panose="020B0606030504020204" pitchFamily="34" charset="0"/>
              </a:rPr>
              <a:t>voi suorittaa</a:t>
            </a:r>
          </a:p>
          <a:p>
            <a:pPr lvl="1"/>
            <a:r>
              <a:rPr lang="fi-FI" b="0" i="0" dirty="0">
                <a:effectLst/>
                <a:latin typeface="Open Sans" panose="020B0606030504020204" pitchFamily="34" charset="0"/>
              </a:rPr>
              <a:t>lukiokoulutuksessa</a:t>
            </a:r>
          </a:p>
          <a:p>
            <a:pPr lvl="1"/>
            <a:r>
              <a:rPr lang="fi-FI" b="0" i="0" dirty="0">
                <a:effectLst/>
                <a:latin typeface="Open Sans" panose="020B0606030504020204" pitchFamily="34" charset="0"/>
              </a:rPr>
              <a:t>ammatillisessa koulutuksessa</a:t>
            </a:r>
          </a:p>
          <a:p>
            <a:pPr lvl="1"/>
            <a:r>
              <a:rPr lang="fi-FI" b="0" i="0" dirty="0">
                <a:effectLst/>
                <a:latin typeface="Open Sans" panose="020B0606030504020204" pitchFamily="34" charset="0"/>
              </a:rPr>
              <a:t>tutkintokoulutukseen valmentavassa koulutuksessa (TUVA)  </a:t>
            </a:r>
          </a:p>
          <a:p>
            <a:pPr lvl="1"/>
            <a:r>
              <a:rPr lang="fi-FI" dirty="0">
                <a:latin typeface="Open Sans" panose="020B0606030504020204" pitchFamily="34" charset="0"/>
              </a:rPr>
              <a:t>k</a:t>
            </a:r>
            <a:r>
              <a:rPr lang="fi-FI" b="0" i="0" dirty="0">
                <a:effectLst/>
                <a:latin typeface="Open Sans" panose="020B0606030504020204" pitchFamily="34" charset="0"/>
              </a:rPr>
              <a:t>ansanopistojen oppivelvollisille suunnatussa koulutuksessa</a:t>
            </a:r>
          </a:p>
          <a:p>
            <a:r>
              <a:rPr lang="fi-FI" sz="2200" b="0" i="0" dirty="0">
                <a:effectLst/>
                <a:latin typeface="Open Sans" panose="020B0606030504020204" pitchFamily="34" charset="0"/>
              </a:rPr>
              <a:t>2. asteen opiskelu on </a:t>
            </a:r>
            <a:r>
              <a:rPr lang="fi-FI" sz="2200" b="1" i="0" dirty="0">
                <a:effectLst/>
                <a:latin typeface="Open Sans" panose="020B0606030504020204" pitchFamily="34" charset="0"/>
              </a:rPr>
              <a:t>maksutonta</a:t>
            </a:r>
            <a:r>
              <a:rPr lang="fi-FI" sz="2200" b="0" i="0" dirty="0">
                <a:effectLst/>
                <a:latin typeface="Open Sans" panose="020B0606030504020204" pitchFamily="34" charset="0"/>
              </a:rPr>
              <a:t> </a:t>
            </a:r>
          </a:p>
          <a:p>
            <a:pPr lvl="1"/>
            <a:endParaRPr lang="fi-FI" b="0" i="0" dirty="0">
              <a:effectLst/>
              <a:latin typeface="Open Sans" panose="020B060603050402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8" name="Sisällön paikkamerkki 7" descr="Koira tutkinnan kukka">
            <a:extLst>
              <a:ext uri="{FF2B5EF4-FFF2-40B4-BE49-F238E27FC236}">
                <a16:creationId xmlns:a16="http://schemas.microsoft.com/office/drawing/2014/main" id="{C958DAB3-ACCC-4BA6-B7E0-D1D51250956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1480" r="26446" b="2"/>
          <a:stretch/>
        </p:blipFill>
        <p:spPr>
          <a:xfrm>
            <a:off x="20" y="-3175"/>
            <a:ext cx="4006588" cy="6356350"/>
          </a:xfrm>
          <a:noFill/>
        </p:spPr>
      </p:pic>
    </p:spTree>
    <p:extLst>
      <p:ext uri="{BB962C8B-B14F-4D97-AF65-F5344CB8AC3E}">
        <p14:creationId xmlns:p14="http://schemas.microsoft.com/office/powerpoint/2010/main" val="3957218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B5C6-2F7B-104C-9CBF-DCABEFA9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C91373-0667-4247-A3FF-E6F7521193C4}" type="datetime1">
              <a:rPr lang="fi-FI" smtClean="0"/>
              <a:pPr>
                <a:spcAft>
                  <a:spcPts val="600"/>
                </a:spcAft>
              </a:pPr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F36D6-0C24-F24C-834C-6A04C11E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9BF1B-AD28-7F48-BCD9-DBE625C0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14</a:t>
            </a:fld>
            <a:endParaRPr lang="fi-FI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F8B4797B-A7D8-40F6-A60E-1E38BAEA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787" y="528319"/>
            <a:ext cx="5467954" cy="1134295"/>
          </a:xfrm>
        </p:spPr>
        <p:txBody>
          <a:bodyPr/>
          <a:lstStyle/>
          <a:p>
            <a:r>
              <a:rPr lang="en-US" b="1" dirty="0" err="1"/>
              <a:t>Oppivelvollisuuden</a:t>
            </a:r>
            <a:r>
              <a:rPr lang="en-US" b="1" dirty="0"/>
              <a:t> </a:t>
            </a:r>
            <a:r>
              <a:rPr lang="en-US" b="1" dirty="0" err="1"/>
              <a:t>laajentuminen</a:t>
            </a:r>
            <a:r>
              <a:rPr lang="en-US" b="1" dirty="0"/>
              <a:t> 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7CCF381-57DB-48FB-8BD4-CF9F4B7A3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787" y="1930177"/>
            <a:ext cx="5694634" cy="4437283"/>
          </a:xfrm>
        </p:spPr>
        <p:txBody>
          <a:bodyPr>
            <a:normAutofit/>
          </a:bodyPr>
          <a:lstStyle/>
          <a:p>
            <a:pPr algn="l"/>
            <a:r>
              <a:rPr lang="fi-FI" sz="2400" b="1" i="0" dirty="0">
                <a:effectLst/>
                <a:latin typeface="Open Sans" panose="020B0606030504020204" pitchFamily="34" charset="0"/>
              </a:rPr>
              <a:t>Perusopetuksen ohjaus- ja valvontavastuu</a:t>
            </a:r>
          </a:p>
          <a:p>
            <a:pPr lvl="1"/>
            <a:r>
              <a:rPr lang="fi-FI" sz="2400" b="0" i="0" dirty="0">
                <a:effectLst/>
                <a:latin typeface="Open Sans" panose="020B0606030504020204" pitchFamily="34" charset="0"/>
              </a:rPr>
              <a:t>jatko-opintoihin hakeutuminen</a:t>
            </a:r>
          </a:p>
          <a:p>
            <a:pPr lvl="1"/>
            <a:r>
              <a:rPr lang="fi-FI" sz="2400" b="0" i="0" dirty="0">
                <a:effectLst/>
                <a:latin typeface="Open Sans" panose="020B0606030504020204" pitchFamily="34" charset="0"/>
              </a:rPr>
              <a:t>opiskelupaikan vastaanottaminen</a:t>
            </a:r>
          </a:p>
          <a:p>
            <a:pPr lvl="1"/>
            <a:r>
              <a:rPr lang="fi-FI" sz="2400" dirty="0">
                <a:latin typeface="Open Sans" panose="020B0606030504020204" pitchFamily="34" charset="0"/>
              </a:rPr>
              <a:t>opintojen aloittaminen</a:t>
            </a:r>
          </a:p>
          <a:p>
            <a:pPr lvl="1"/>
            <a:endParaRPr lang="fi-FI" sz="2400" dirty="0">
              <a:latin typeface="Open Sans" panose="020B0606030504020204" pitchFamily="34" charset="0"/>
            </a:endParaRPr>
          </a:p>
          <a:p>
            <a:r>
              <a:rPr lang="fi-FI" sz="2400" b="1" i="0" dirty="0">
                <a:effectLst/>
                <a:latin typeface="Open Sans" panose="020B0606030504020204" pitchFamily="34" charset="0"/>
              </a:rPr>
              <a:t>Opinto-ohjausta vahvistetaan</a:t>
            </a:r>
          </a:p>
          <a:p>
            <a:endParaRPr lang="fi-FI" sz="2400" b="1" i="0" dirty="0">
              <a:effectLst/>
              <a:latin typeface="Open Sans" panose="020B0606030504020204" pitchFamily="34" charset="0"/>
            </a:endParaRPr>
          </a:p>
          <a:p>
            <a:r>
              <a:rPr lang="fi-FI" sz="2400" b="1" i="0" dirty="0">
                <a:effectLst/>
                <a:latin typeface="Open Sans" panose="020B0606030504020204" pitchFamily="34" charset="0"/>
              </a:rPr>
              <a:t>Yhteishakua uudistetaan</a:t>
            </a:r>
          </a:p>
          <a:p>
            <a:pPr lvl="1"/>
            <a:endParaRPr lang="fi-FI" sz="2400" dirty="0">
              <a:latin typeface="Open Sans" panose="020B0606030504020204" pitchFamily="34" charset="0"/>
            </a:endParaRPr>
          </a:p>
          <a:p>
            <a:pPr lvl="1"/>
            <a:endParaRPr lang="fi-FI" sz="2400" dirty="0">
              <a:latin typeface="Open Sans" panose="020B0606030504020204" pitchFamily="34" charset="0"/>
            </a:endParaRPr>
          </a:p>
          <a:p>
            <a:endParaRPr lang="en-US" sz="2400" dirty="0"/>
          </a:p>
        </p:txBody>
      </p:sp>
      <p:pic>
        <p:nvPicPr>
          <p:cNvPr id="8" name="Sisällön paikkamerkki 7" descr="Koira tutkinnan kukka">
            <a:extLst>
              <a:ext uri="{FF2B5EF4-FFF2-40B4-BE49-F238E27FC236}">
                <a16:creationId xmlns:a16="http://schemas.microsoft.com/office/drawing/2014/main" id="{C958DAB3-ACCC-4BA6-B7E0-D1D51250956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1480" r="26446" b="2"/>
          <a:stretch/>
        </p:blipFill>
        <p:spPr>
          <a:xfrm>
            <a:off x="20" y="-3175"/>
            <a:ext cx="4006588" cy="6356350"/>
          </a:xfrm>
          <a:noFill/>
        </p:spPr>
      </p:pic>
    </p:spTree>
    <p:extLst>
      <p:ext uri="{BB962C8B-B14F-4D97-AF65-F5344CB8AC3E}">
        <p14:creationId xmlns:p14="http://schemas.microsoft.com/office/powerpoint/2010/main" val="275412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5F66E2C-65B3-4523-A3F6-E2C55A91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77" y="1772815"/>
            <a:ext cx="7390556" cy="437913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D955997-C05B-458C-87A5-7FE6163CCD3D}"/>
              </a:ext>
            </a:extLst>
          </p:cNvPr>
          <p:cNvSpPr txBox="1"/>
          <p:nvPr/>
        </p:nvSpPr>
        <p:spPr>
          <a:xfrm>
            <a:off x="9984432" y="1080319"/>
            <a:ext cx="1152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hlinkClick r:id="rId3"/>
              </a:rPr>
              <a:t>Vinkkejä lasten ja nuorten vanhemmille - Lempäälä (lempaala.fi)</a:t>
            </a:r>
            <a:endParaRPr lang="fi-FI" sz="14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1147F3E-2A28-4026-A7D1-ACEABD7E4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377" y="653134"/>
            <a:ext cx="7390556" cy="1072887"/>
          </a:xfrm>
          <a:prstGeom prst="rect">
            <a:avLst/>
          </a:prstGeom>
        </p:spPr>
      </p:pic>
      <p:pic>
        <p:nvPicPr>
          <p:cNvPr id="1026" name="Picture 2" descr="https://euc-powerpoint.officeapps.live.com/pods/GetClipboardImage.ashx?Id=729ba988-c52a-4328-8f2d-37df1f8cbaef&amp;DC=GEU8&amp;pkey=4b309a01-a2c2-4fd0-8268-836f0c5a0b57&amp;wdwaccluster=GEU8">
            <a:extLst>
              <a:ext uri="{FF2B5EF4-FFF2-40B4-BE49-F238E27FC236}">
                <a16:creationId xmlns:a16="http://schemas.microsoft.com/office/drawing/2014/main" id="{E28C15C6-E21F-469B-AB1B-45879EF8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0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A60C3D-B62B-4BA8-9F14-83C4D028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755967"/>
          </a:xfrm>
        </p:spPr>
        <p:txBody>
          <a:bodyPr/>
          <a:lstStyle/>
          <a:p>
            <a:r>
              <a:rPr lang="fi-FI" dirty="0"/>
              <a:t>Opiskeluhuolto on…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C2E698-4F85-4E65-91FD-3A81EFCB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287"/>
            <a:ext cx="5123213" cy="4706939"/>
          </a:xfrm>
        </p:spPr>
        <p:txBody>
          <a:bodyPr/>
          <a:lstStyle/>
          <a:p>
            <a:r>
              <a:rPr lang="fi-FI" dirty="0"/>
              <a:t>ennaltaehkäisevää työtä </a:t>
            </a:r>
          </a:p>
          <a:p>
            <a:pPr lvl="1"/>
            <a:r>
              <a:rPr lang="fi-FI" dirty="0"/>
              <a:t>tunne- ja vuorovaikutustaitojen harjoittelu </a:t>
            </a:r>
          </a:p>
          <a:p>
            <a:pPr lvl="1"/>
            <a:r>
              <a:rPr lang="fi-FI" dirty="0"/>
              <a:t>mielenterveystaidot; mikä ylläpitää hyvinvointia ja onnellisuutta </a:t>
            </a:r>
          </a:p>
          <a:p>
            <a:r>
              <a:rPr lang="fi-FI" dirty="0"/>
              <a:t>kokonaisvaltaisuus/yhteisöllinen opiskeluhuolto </a:t>
            </a:r>
          </a:p>
          <a:p>
            <a:pPr lvl="1"/>
            <a:r>
              <a:rPr lang="fi-FI" dirty="0"/>
              <a:t>kouluyhteisö, luokat, ammatillinen yhteistyö </a:t>
            </a:r>
          </a:p>
          <a:p>
            <a:r>
              <a:rPr lang="fi-FI" dirty="0"/>
              <a:t>palveluohjaus, konsultaatio </a:t>
            </a:r>
          </a:p>
          <a:p>
            <a:pPr lvl="1"/>
            <a:r>
              <a:rPr lang="fi-FI" dirty="0"/>
              <a:t>yksittäiset oppilaat, perheet, toiset toimijat/palveluntuottajat, verkostoyhteistyö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96D586-BEC6-4B8E-90D6-DE9A99D0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1348BD-9623-4BE8-BF31-52C6203F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69A063-967B-4EF7-8224-AF112A3F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16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79A9D01-D775-4B75-B7CA-2EBB33435A6A}"/>
              </a:ext>
            </a:extLst>
          </p:cNvPr>
          <p:cNvSpPr txBox="1"/>
          <p:nvPr/>
        </p:nvSpPr>
        <p:spPr>
          <a:xfrm>
            <a:off x="5908965" y="420370"/>
            <a:ext cx="48538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Kuraattori Joni Kumlander p. 050 383 9709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Psykologi: rekrytointi käynnissä p. 050 383 9726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Kouluterveydenhoitaja Sini-Maaria Kärnä p. 050 383 3056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Psykiatrinen sairaanhoitaja Elina Kapari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Kouluyhteisöohjaaja Jari Haapasalmi 050 383 9635</a:t>
            </a:r>
          </a:p>
          <a:p>
            <a:endParaRPr lang="fi-FI" dirty="0"/>
          </a:p>
          <a:p>
            <a:r>
              <a:rPr lang="fi-FI" dirty="0"/>
              <a:t>Yhteydenotot muiden työntekijöiden kautta Vanhempien yhteydenotot ensisijaisesti </a:t>
            </a:r>
            <a:r>
              <a:rPr lang="fi-FI" dirty="0" err="1"/>
              <a:t>wilman</a:t>
            </a:r>
            <a:r>
              <a:rPr lang="fi-FI" dirty="0"/>
              <a:t> kautta, tekstiviestillä tai sähköpostitse (etunimi.sukunimi@lempaala.fi) Palveluihin voi ohjautua myös opettajan tai muun koulun henkilökunnan kautta.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”Haasteet tekevät elämästämme mielenkiintoista, ja niiden voittaminen tekee elämästämme tarkoituksellista.” J. J. </a:t>
            </a:r>
            <a:r>
              <a:rPr lang="fi-FI" dirty="0" err="1"/>
              <a:t>Marine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916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837A1E-4290-4231-A0E3-61B0C66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04D7DA-2AFA-4065-B90C-BD3E779BB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411"/>
            <a:ext cx="9403080" cy="4341815"/>
          </a:xfrm>
        </p:spPr>
        <p:txBody>
          <a:bodyPr/>
          <a:lstStyle/>
          <a:p>
            <a:pPr algn="ctr"/>
            <a:r>
              <a:rPr lang="fi-FI" sz="8800" dirty="0"/>
              <a:t>Kiitos !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Tämä esitys löytyy huomisesta alkaen koulun kotisivuilta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32B463-C7D2-4A51-BA32-6492304A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E98735-C21F-47F8-8D9A-E2EEF379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DA2E93-8862-448D-A052-1C8EF391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741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45090-A7C6-FC4E-85D2-26C8CBF1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1"/>
            <a:ext cx="7052733" cy="755966"/>
          </a:xfrm>
        </p:spPr>
        <p:txBody>
          <a:bodyPr>
            <a:noAutofit/>
          </a:bodyPr>
          <a:lstStyle/>
          <a:p>
            <a:r>
              <a:rPr lang="fi-FI" sz="3200" dirty="0"/>
              <a:t>Illan ohjelma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2AE4A-B58B-2B4B-B1CC-6548E6469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411"/>
            <a:ext cx="9690463" cy="4341815"/>
          </a:xfrm>
        </p:spPr>
        <p:txBody>
          <a:bodyPr>
            <a:normAutofit lnSpcReduction="10000"/>
          </a:bodyPr>
          <a:lstStyle/>
          <a:p>
            <a:r>
              <a:rPr lang="fi-FI" sz="3200" dirty="0"/>
              <a:t>17:30 - Yhteinen osuus, tallennetaan</a:t>
            </a:r>
          </a:p>
          <a:p>
            <a:pPr lvl="1"/>
            <a:r>
              <a:rPr lang="fi-FI" sz="3200" dirty="0"/>
              <a:t>Ajankohtaista Sääksjärvellä, rehtori</a:t>
            </a:r>
          </a:p>
          <a:p>
            <a:pPr lvl="1"/>
            <a:r>
              <a:rPr lang="fi-FI" sz="3200" dirty="0"/>
              <a:t>Arviointi 8. ja 9. vuosiluokilla, rehtori</a:t>
            </a:r>
          </a:p>
          <a:p>
            <a:pPr lvl="1"/>
            <a:r>
              <a:rPr lang="fi-FI" sz="3200" dirty="0"/>
              <a:t>Opinto-ohjaus, oppilaanohjaaja</a:t>
            </a:r>
          </a:p>
          <a:p>
            <a:pPr lvl="1"/>
            <a:r>
              <a:rPr lang="fi-FI" sz="3200" dirty="0"/>
              <a:t>Oppimisen ja koulunkäynnin tuki, erityisopettaja</a:t>
            </a:r>
          </a:p>
          <a:p>
            <a:pPr lvl="1"/>
            <a:r>
              <a:rPr lang="fi-FI" sz="3200" dirty="0"/>
              <a:t>Opiskeluhuolto, kouluyhteisöohjaaja ja rehtori</a:t>
            </a:r>
          </a:p>
          <a:p>
            <a:pPr lvl="1"/>
            <a:endParaRPr lang="fi-FI" sz="3200" dirty="0"/>
          </a:p>
          <a:p>
            <a:pPr lvl="1"/>
            <a:endParaRPr lang="fi-FI" sz="3200" dirty="0"/>
          </a:p>
          <a:p>
            <a:r>
              <a:rPr lang="fi-FI" sz="3200" dirty="0"/>
              <a:t>n. 18:00 – Luokkakohtaiset osuudet, luokanvalvojat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B5C6-2F7B-104C-9CBF-DCABEFA9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F36D6-0C24-F24C-834C-6A04C11E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9BF1B-AD28-7F48-BCD9-DBE625C0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8271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B5EE0-325E-41F9-AD72-D435287B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Sääksjärven yläkoulu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86A92C-98A9-40EE-8E22-DD7A6014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411"/>
            <a:ext cx="8998131" cy="434181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Yhtenäiskoulusta yläkouluksi, luokat 5-9</a:t>
            </a:r>
          </a:p>
          <a:p>
            <a:pPr lvl="1"/>
            <a:r>
              <a:rPr lang="fi-FI" dirty="0"/>
              <a:t>Säilytettävät ja kehitettävät asiat</a:t>
            </a:r>
          </a:p>
          <a:p>
            <a:pPr lvl="1"/>
            <a:r>
              <a:rPr lang="fi-FI" dirty="0"/>
              <a:t>Vuosiluokilla 7-9 muutos 420 oppilasta -&gt; 263 oppilasta</a:t>
            </a:r>
          </a:p>
          <a:p>
            <a:r>
              <a:rPr lang="fi-FI" dirty="0"/>
              <a:t>381 oppilasta, 31 omaa opettajaa, 11 yhteistä opettajaa, 6 koulunkäynninohjaajaa</a:t>
            </a:r>
          </a:p>
          <a:p>
            <a:r>
              <a:rPr lang="fi-FI" dirty="0"/>
              <a:t>Opetustilat päärakennuksessa</a:t>
            </a:r>
          </a:p>
          <a:p>
            <a:endParaRPr lang="fi-FI" dirty="0"/>
          </a:p>
          <a:p>
            <a:r>
              <a:rPr lang="fi-FI" dirty="0"/>
              <a:t>Liikkuva koulu</a:t>
            </a:r>
          </a:p>
          <a:p>
            <a:pPr lvl="1"/>
            <a:r>
              <a:rPr lang="fi-FI" dirty="0"/>
              <a:t>Koulupäivän rakenne</a:t>
            </a:r>
          </a:p>
          <a:p>
            <a:r>
              <a:rPr lang="fi-FI" dirty="0"/>
              <a:t>Vihreä lippu –koulu</a:t>
            </a:r>
          </a:p>
          <a:p>
            <a:pPr lvl="1"/>
            <a:r>
              <a:rPr lang="fi-FI" dirty="0"/>
              <a:t>Ympäristökasvatus ja arjen teot</a:t>
            </a:r>
          </a:p>
          <a:p>
            <a:r>
              <a:rPr lang="fi-FI" dirty="0"/>
              <a:t>Liikuntaluokka</a:t>
            </a:r>
          </a:p>
          <a:p>
            <a:r>
              <a:rPr lang="fi-FI" dirty="0"/>
              <a:t>Huomaa hyvä, positiivinen pedagogiikka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7B84F2-B6FF-42FB-918C-1005760D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9665A2-1951-40B8-B832-BCF8BFF4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0A496D1-900F-46D6-B476-5C7B6D69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3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CA7D68A-A7D0-477F-BA05-42B611E8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309" y="308509"/>
            <a:ext cx="2388325" cy="23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E32C42-3E0D-40A6-8BB8-4078F3A01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E70452-8C63-4C35-87FA-5D8E31F09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C96BC-A78C-4814-87FC-0F7FF9A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9BC74B-7086-4C24-B999-45096811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90282D-9CA8-4FD5-9473-7BBF27D9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4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476C7C4-72D6-4B1B-AFCC-9139FE15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2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355C8D-FAB1-4F4D-97AC-6F799649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1"/>
            <a:ext cx="10317480" cy="451394"/>
          </a:xfrm>
        </p:spPr>
        <p:txBody>
          <a:bodyPr>
            <a:normAutofit fontScale="90000"/>
          </a:bodyPr>
          <a:lstStyle/>
          <a:p>
            <a:r>
              <a:rPr lang="fi-FI" dirty="0"/>
              <a:t>Tavoite- ja arviointikeskustelut, formatiivinen arviointi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F35992-08D7-4BCF-83E8-E461D5A6F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469"/>
            <a:ext cx="9585960" cy="5219881"/>
          </a:xfrm>
        </p:spPr>
        <p:txBody>
          <a:bodyPr/>
          <a:lstStyle/>
          <a:p>
            <a:r>
              <a:rPr lang="fi-FI" dirty="0"/>
              <a:t>Jatkuvaa arviointia ja palautteen antamista. Auttaa oppilaita hahmottamaan ja ymmärtämään mitä heidän on tarkoitus oppia, mitä he ovat jo oppineet ja miten he voivat edistää omaa oppimistaan ja parantaa suoriutumistaan. </a:t>
            </a:r>
          </a:p>
          <a:p>
            <a:r>
              <a:rPr lang="fi-FI" dirty="0"/>
              <a:t>Positiivinen palaute, hyvän huomaaminen teemana 2021-2022.</a:t>
            </a:r>
          </a:p>
          <a:p>
            <a:r>
              <a:rPr lang="fi-FI" dirty="0"/>
              <a:t>Tavoitekeskustelu käydään luokanvalvojan kanssa painottuen käyttäytymiseen ja työskentelytaitoihin ja siitä tiedotetaan huoltajia. </a:t>
            </a:r>
          </a:p>
          <a:p>
            <a:r>
              <a:rPr lang="fi-FI" dirty="0"/>
              <a:t>Oppiainekohtainen tavoitteenasettelu toteutetaan aineenopettajan ja oppilaan kesken kyseisen oppiaineen kurssin alkaessa. 8. vuosiluokalla Sääksjärven yläkoulussa keskitytään oppiaineisiin MA, FY, KE, UE, UO, UI, ET, TE, LI . Vuosiluokalla 9. tulevat AI, YH, OPO, EN, RU (SA, RA).</a:t>
            </a:r>
          </a:p>
          <a:p>
            <a:r>
              <a:rPr lang="fi-FI" dirty="0"/>
              <a:t>Arviointikeskustelut marras-helmikuussa. Keskustelussa opettaja antaa oppilaalle palautetta oppimisen edistymisestä, työskentelystä ja käyttäytymisestä. Samalla voidaan yhteisesti miettiä kevään tavoitteita.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F5E202-6A2A-4EB1-BA5F-6384115F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3D91CC-D796-4759-BE42-43EE1962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86C7321-3C17-4C31-A7AF-ECDF6C32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79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A506A3-C0B1-4E3C-A826-C3D42DED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1"/>
            <a:ext cx="9834154" cy="477520"/>
          </a:xfrm>
        </p:spPr>
        <p:txBody>
          <a:bodyPr>
            <a:normAutofit fontScale="90000"/>
          </a:bodyPr>
          <a:lstStyle/>
          <a:p>
            <a:r>
              <a:rPr lang="fi-FI" dirty="0"/>
              <a:t>Kurssit, jaksot, todistukset ja numerot, summatiivinen arviointi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4A0E67-6B6A-40DB-A00D-8BAC1CCD6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395"/>
            <a:ext cx="9925594" cy="526895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Lukuvuoden oppimäärä on jaettu kursseihin. Kurssin pituus voi olla ½ vuotta tai 1 vuosi. Kurssi arvioidaan sen päätyttyä. Kevään kurssiarviointia ei tule todistukseen näkyville vaan se näkyy Wilmassa.</a:t>
            </a:r>
          </a:p>
          <a:p>
            <a:r>
              <a:rPr lang="fi-FI" dirty="0"/>
              <a:t>Lukuvuositodistuksen numero on koko lukuvuoden osaamisen tason kuvaus.</a:t>
            </a:r>
          </a:p>
          <a:p>
            <a:pPr lvl="1"/>
            <a:r>
              <a:rPr lang="fi-FI" dirty="0"/>
              <a:t>Esimerkiksi: </a:t>
            </a:r>
          </a:p>
          <a:p>
            <a:pPr lvl="2"/>
            <a:r>
              <a:rPr lang="fi-FI" dirty="0"/>
              <a:t>MA03 =syksyn matematiikan kurssi, jaksoarviointi joulutodistuksessa 22.12.2021</a:t>
            </a:r>
          </a:p>
          <a:p>
            <a:pPr lvl="2"/>
            <a:r>
              <a:rPr lang="fi-FI" dirty="0"/>
              <a:t>MA04 =kevään matematiikan kurssi, kurssin arviointi näkyy Wilmassa</a:t>
            </a:r>
          </a:p>
          <a:p>
            <a:pPr lvl="2"/>
            <a:r>
              <a:rPr lang="fi-FI" dirty="0"/>
              <a:t>MA, matematiikka =lukuvuosiarviointi lukuvuositodistuksessa 4.6.2022</a:t>
            </a:r>
          </a:p>
          <a:p>
            <a:pPr lvl="2"/>
            <a:r>
              <a:rPr lang="fi-FI" dirty="0"/>
              <a:t>UEEV04 = 8. luokan ev.lut. uskonto, oppiaine jonka kurssi on koko lukuvuoden mittainen ja lukuvuosiarviointi lukuvuositodistuksessa 4.6.2022</a:t>
            </a:r>
          </a:p>
          <a:p>
            <a:r>
              <a:rPr lang="fi-FI" dirty="0"/>
              <a:t>Lukuvuosi on jaettu neljään jaksoon. Käytännössä 1. ja 2. jakso ovat identtiset, samoin 3. ja 4.</a:t>
            </a:r>
          </a:p>
          <a:p>
            <a:r>
              <a:rPr lang="fi-FI" dirty="0"/>
              <a:t>Jaksotodistus 22.12.2021</a:t>
            </a:r>
          </a:p>
          <a:p>
            <a:r>
              <a:rPr lang="fi-FI" dirty="0"/>
              <a:t>Lukuvuositodistus 8. vuosiluokalla 4.6.2022</a:t>
            </a:r>
          </a:p>
          <a:p>
            <a:r>
              <a:rPr lang="fi-FI" dirty="0"/>
              <a:t>Päättötodistus 9. vuosiluokalla 4.6.2022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2E66C0-8A98-4E64-B014-D80CF8A7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0B847C-80CC-4BBC-A278-CE8229EE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E67C819-6DD0-431A-9AB0-2FC6A161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728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F06539-0189-42C0-93B9-2A33D6D2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8400803" cy="755967"/>
          </a:xfrm>
        </p:spPr>
        <p:txBody>
          <a:bodyPr/>
          <a:lstStyle/>
          <a:p>
            <a:r>
              <a:rPr lang="fi-FI" dirty="0"/>
              <a:t>Koronapandemian ehkäisy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27F341-3BFB-4286-B8EF-46948050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287"/>
            <a:ext cx="10894621" cy="5072063"/>
          </a:xfrm>
        </p:spPr>
        <p:txBody>
          <a:bodyPr>
            <a:normAutofit lnSpcReduction="10000"/>
          </a:bodyPr>
          <a:lstStyle/>
          <a:p>
            <a:r>
              <a:rPr lang="fi-FI" b="1" dirty="0" err="1"/>
              <a:t>Kasvomaskien</a:t>
            </a:r>
            <a:r>
              <a:rPr lang="fi-FI" b="1" dirty="0"/>
              <a:t> käyttövelvoite henkilökunnalla, käyttösuositus 6-9 luokkien oppilailla</a:t>
            </a:r>
          </a:p>
          <a:p>
            <a:r>
              <a:rPr lang="fi-FI" dirty="0"/>
              <a:t>Kotiin kannattaa jäädä, mikäli lapsella on flunssaan tai koronaan viittaavia lieviäkin oireita.</a:t>
            </a:r>
          </a:p>
          <a:p>
            <a:r>
              <a:rPr lang="fi-FI" b="1" dirty="0"/>
              <a:t>Koronarokotukset 12 vuotta täyttäneille jatkuvat.</a:t>
            </a:r>
            <a:r>
              <a:rPr lang="fi-FI" dirty="0"/>
              <a:t> Lisätietoa kunnan kotisivulla. Rokotuksia </a:t>
            </a:r>
            <a:r>
              <a:rPr lang="fi-FI" dirty="0" err="1"/>
              <a:t>tultanee</a:t>
            </a:r>
            <a:r>
              <a:rPr lang="fi-FI" dirty="0"/>
              <a:t> jatkamaan myös koululla.</a:t>
            </a:r>
          </a:p>
          <a:p>
            <a:r>
              <a:rPr lang="fi-FI" dirty="0"/>
              <a:t>Mikäli lapsi on altistunut tai sairastunut, ottavat terveydenhoitoviranomaiset yhteyttä. </a:t>
            </a:r>
          </a:p>
          <a:p>
            <a:r>
              <a:rPr lang="fi-FI" dirty="0"/>
              <a:t>Mikäli lapsi määrätään eristykseen (=sairastunut), on oppilas pois koulusta sairausperusteella. Ilmoittakaa sairauspoissaolosta koululle.</a:t>
            </a:r>
          </a:p>
          <a:p>
            <a:r>
              <a:rPr lang="fi-FI" b="1" dirty="0"/>
              <a:t>Mikäli lapsi määrätään karanteeniin (=altistunut), on oppilas etäopetuksessa</a:t>
            </a:r>
            <a:r>
              <a:rPr lang="fi-FI" dirty="0"/>
              <a:t>. Ilmoittakaa karanteenista koululle.</a:t>
            </a:r>
          </a:p>
          <a:p>
            <a:r>
              <a:rPr lang="fi-FI" dirty="0"/>
              <a:t>Mikäli lapsi on käynyt koronatestissä ja hän on saanut negatiivisen tuloksen, niin hän voi palata kouluun kun oireet alkavat helpottamaan.</a:t>
            </a:r>
          </a:p>
          <a:p>
            <a:endParaRPr lang="fi-FI" dirty="0"/>
          </a:p>
          <a:p>
            <a:r>
              <a:rPr lang="fi-FI" b="1" dirty="0" err="1"/>
              <a:t>Luokkatasot</a:t>
            </a:r>
            <a:r>
              <a:rPr lang="fi-FI" b="1" dirty="0"/>
              <a:t> pidetään erillään</a:t>
            </a:r>
            <a:r>
              <a:rPr lang="fi-FI" dirty="0"/>
              <a:t>, luokat erillään mahdollisuuksien mukaan.</a:t>
            </a:r>
          </a:p>
          <a:p>
            <a:r>
              <a:rPr lang="fi-FI" b="1" dirty="0"/>
              <a:t>Pienimuotoiset retket ja vierailut ok.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FA2896-9F7A-4B3B-B31D-1D57C653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1373-0667-4247-A3FF-E6F7521193C4}" type="datetime1">
              <a:rPr lang="fi-FI" smtClean="0"/>
              <a:t>22.9.2021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4D26D3-6E13-4B22-8531-E93FB407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06A434-4503-43E4-9B2C-B11B0846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EDEB-1447-2245-AC24-1810F05F8ECB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452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751418-1908-48B6-9C14-0BD9F9CD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320"/>
            <a:ext cx="7052733" cy="415577"/>
          </a:xfrm>
        </p:spPr>
        <p:txBody>
          <a:bodyPr>
            <a:normAutofit fontScale="90000"/>
          </a:bodyPr>
          <a:lstStyle/>
          <a:p>
            <a:r>
              <a:rPr lang="fi-FI" dirty="0"/>
              <a:t>Luokkaretket ja leirikoulut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A536E-18E0-4F0A-84F5-3881AFDAC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9" y="943897"/>
            <a:ext cx="10119852" cy="538578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Toistaiseksi suunnitellaan pienimuotoisia syksyn retkiä ja kevätlukukauden retkiä.</a:t>
            </a:r>
          </a:p>
          <a:p>
            <a:r>
              <a:rPr lang="fi-FI" dirty="0"/>
              <a:t>Leirikoulujen rahoitus, linjauksia mm. oikeusasiamiehen ratkaisusta EOAK/5984/2018</a:t>
            </a:r>
          </a:p>
          <a:p>
            <a:pPr lvl="1"/>
            <a:r>
              <a:rPr lang="fi-FI" dirty="0"/>
              <a:t>Koululla ei ole mahdollisuutta kustantaa luokkien leirikouluja. </a:t>
            </a:r>
          </a:p>
          <a:p>
            <a:pPr lvl="1"/>
            <a:r>
              <a:rPr lang="fi-FI" dirty="0"/>
              <a:t>Opintokäynnit ja </a:t>
            </a:r>
            <a:r>
              <a:rPr lang="fi-FI" dirty="0" err="1"/>
              <a:t>ops:n</a:t>
            </a:r>
            <a:r>
              <a:rPr lang="fi-FI" dirty="0"/>
              <a:t> mukaisen opetuksen koulu kustantaa (=maksuton perusopetus).</a:t>
            </a:r>
          </a:p>
          <a:p>
            <a:pPr lvl="1"/>
            <a:r>
              <a:rPr lang="fi-FI" dirty="0"/>
              <a:t>Päätöksen leirikoulusta tekevät huoltajat.</a:t>
            </a:r>
          </a:p>
          <a:p>
            <a:pPr lvl="1"/>
            <a:r>
              <a:rPr lang="fi-FI" dirty="0"/>
              <a:t>Leirikoulu toteutetaan oppilaiden ja huoltajien keräämillä vavoilla. Varainkeruu on vapaaehtoista. Oppilaalla on oikeus osallistua leirikouluun huolimatta siitä, onko hän osallistunut varojen keräykseen.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i-FI" dirty="0"/>
              <a:t>Päätös leirikoulusta tehdään luokkakohtaisesti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i-FI" dirty="0"/>
              <a:t>Koko luokka kerää yhteistä pottia leirikoulun toteuttamiseksi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i-FI" dirty="0"/>
              <a:t>Suosittelen oppilaiden tekemää työtä. Voi olla myös kuukausikeräys tai könttäsumma. 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i-FI" dirty="0"/>
              <a:t>Mikäli haasteita osallistua könttäsummakeräykseen, koulun lahjoituskassa auttaa.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i-FI" dirty="0"/>
              <a:t>Luokkatoimikunta/huoltajat laativat sopimuksen leirikouluvarojen keräämisestä, käyttämisestä ja mahdollisesta jakamisesta jos käyttöä ei tule.</a:t>
            </a:r>
          </a:p>
          <a:p>
            <a:pPr lvl="1">
              <a:buFont typeface="Symbol" panose="05050102010706020507" pitchFamily="18" charset="2"/>
              <a:buChar char="Þ"/>
            </a:pPr>
            <a:endParaRPr lang="fi-FI" dirty="0"/>
          </a:p>
          <a:p>
            <a:r>
              <a:rPr lang="fi-FI" dirty="0"/>
              <a:t>Esimerkiksi. Luokkaretki Sappeeseen maksaa yhteensä 600€. Tällä kustannetaan osalle oppilaista vuokravälineet, osalle lippu ja kaikille matkat.</a:t>
            </a:r>
          </a:p>
          <a:p>
            <a:pPr lvl="2">
              <a:buFont typeface="Symbol" panose="05050102010706020507" pitchFamily="18" charset="2"/>
              <a:buChar char="Þ"/>
            </a:pPr>
            <a:endParaRPr lang="fi-FI" dirty="0"/>
          </a:p>
          <a:p>
            <a:pPr lvl="1">
              <a:buFont typeface="Symbol" panose="05050102010706020507" pitchFamily="18" charset="2"/>
              <a:buChar char="Þ"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D4C802-EB06-4AFE-981D-F9EA6654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91373-0667-4247-A3FF-E6F7521193C4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22.9.2021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BEDFB9-F472-4E84-A725-CC379C7E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www.lempaala.fi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F63134-BD3C-4F04-A6F7-D3A06AC8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5EDEB-1447-2245-AC24-1810F05F8ECB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5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86E7391D-35D4-4ECE-8491-CCA174C2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16107" y="6356350"/>
            <a:ext cx="138345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120612-9D9F-E941-8D29-81AF8DFC6C0C}" type="datetime1">
              <a:rPr lang="fi-FI" smtClean="0"/>
              <a:pPr>
                <a:spcAft>
                  <a:spcPts val="600"/>
                </a:spcAft>
              </a:pPr>
              <a:t>22.9.2021</a:t>
            </a:fld>
            <a:endParaRPr lang="fi-FI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649F9A1-2464-4B6D-B010-7F8901B80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9173" y="6356350"/>
            <a:ext cx="12869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www.lempaala.fi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FBE7BEB-7932-45A3-8BB3-ADB255CF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5909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45EDEB-1447-2245-AC24-1810F05F8ECB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6B093-121C-F74E-B6AE-7D0FAB8B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801" y="293576"/>
            <a:ext cx="4094703" cy="106351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Sääksjärven koulun 8. ja 9. –luokkien vanhempainilta 22.9.2021</a:t>
            </a:r>
          </a:p>
        </p:txBody>
      </p:sp>
      <p:pic>
        <p:nvPicPr>
          <p:cNvPr id="5" name="Kuva 4" descr="Taustakuva, jossa keltaisia ja punaisia syksyn lehtiä">
            <a:extLst>
              <a:ext uri="{FF2B5EF4-FFF2-40B4-BE49-F238E27FC236}">
                <a16:creationId xmlns:a16="http://schemas.microsoft.com/office/drawing/2014/main" id="{E0DB0B1B-F18A-492C-B8D6-E53DCB722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2" r="3338" b="-2"/>
          <a:stretch/>
        </p:blipFill>
        <p:spPr>
          <a:xfrm>
            <a:off x="-1" y="0"/>
            <a:ext cx="7189695" cy="6858002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DDB1E36-5F4C-2F43-8D87-4D6CBA8A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9033" y="1870434"/>
            <a:ext cx="4094703" cy="3864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opinto-ohjaaja Tanja Ruohonen</a:t>
            </a:r>
          </a:p>
          <a:p>
            <a:pPr marL="0" indent="0">
              <a:buNone/>
            </a:pPr>
            <a:endParaRPr lang="fi-FI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400" dirty="0"/>
              <a:t>opo 8. ja 9. -luokilla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400" dirty="0" err="1"/>
              <a:t>TET:it</a:t>
            </a:r>
            <a:endParaRPr lang="fi-FI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400" dirty="0"/>
              <a:t>jatko-opinnot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400" dirty="0"/>
              <a:t>oppivelvollisuuden laajentuminen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759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Lempaala_vari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493"/>
      </a:accent1>
      <a:accent2>
        <a:srgbClr val="00AED9"/>
      </a:accent2>
      <a:accent3>
        <a:srgbClr val="7BBF4F"/>
      </a:accent3>
      <a:accent4>
        <a:srgbClr val="0080BB"/>
      </a:accent4>
      <a:accent5>
        <a:srgbClr val="ADD0EA"/>
      </a:accent5>
      <a:accent6>
        <a:srgbClr val="A9D89C"/>
      </a:accent6>
      <a:hlink>
        <a:srgbClr val="0563C1"/>
      </a:hlink>
      <a:folHlink>
        <a:srgbClr val="D6752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D5FE4FE0-C4E4-4067-B862-DC8BE4780E40}" vid="{E2F7A277-F990-43C8-A4B3-22FDEBC5B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1074</Words>
  <Application>Microsoft Office PowerPoint</Application>
  <PresentationFormat>Laajakuva</PresentationFormat>
  <Paragraphs>185</Paragraphs>
  <Slides>17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3" baseType="lpstr">
      <vt:lpstr>Arial</vt:lpstr>
      <vt:lpstr>Calibri</vt:lpstr>
      <vt:lpstr>Open Sans</vt:lpstr>
      <vt:lpstr>Symbol</vt:lpstr>
      <vt:lpstr>Wingdings</vt:lpstr>
      <vt:lpstr>Office-teema</vt:lpstr>
      <vt:lpstr>Sääksjärven yläkoulu</vt:lpstr>
      <vt:lpstr>Illan ohjelma</vt:lpstr>
      <vt:lpstr>Sääksjärven yläkoulu</vt:lpstr>
      <vt:lpstr>PowerPoint-esitys</vt:lpstr>
      <vt:lpstr>Tavoite- ja arviointikeskustelut, formatiivinen arviointi</vt:lpstr>
      <vt:lpstr>Kurssit, jaksot, todistukset ja numerot, summatiivinen arviointi</vt:lpstr>
      <vt:lpstr>Koronapandemian ehkäisy</vt:lpstr>
      <vt:lpstr>Luokkaretket ja leirikoulut</vt:lpstr>
      <vt:lpstr>Sääksjärven koulun 8. ja 9. –luokkien vanhempainilta 22.9.2021</vt:lpstr>
      <vt:lpstr>OPO 8. ja 9. -luokilla</vt:lpstr>
      <vt:lpstr>PowerPoint-esitys</vt:lpstr>
      <vt:lpstr>JATKO-OPINNOT</vt:lpstr>
      <vt:lpstr>Oppivelvollisuuden laajentuminen </vt:lpstr>
      <vt:lpstr>Oppivelvollisuuden laajentuminen </vt:lpstr>
      <vt:lpstr>PowerPoint-esitys</vt:lpstr>
      <vt:lpstr>Opiskeluhuolto on… </vt:lpstr>
      <vt:lpstr> </vt:lpstr>
    </vt:vector>
  </TitlesOfParts>
  <Company>Seutu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Karjalainen Jussi</dc:creator>
  <cp:lastModifiedBy>Karjalainen Jussi</cp:lastModifiedBy>
  <cp:revision>27</cp:revision>
  <dcterms:created xsi:type="dcterms:W3CDTF">2021-09-15T05:05:20Z</dcterms:created>
  <dcterms:modified xsi:type="dcterms:W3CDTF">2021-09-22T15:04:34Z</dcterms:modified>
</cp:coreProperties>
</file>