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79" r:id="rId2"/>
    <p:sldId id="260" r:id="rId3"/>
    <p:sldId id="280" r:id="rId4"/>
    <p:sldId id="281" r:id="rId5"/>
    <p:sldId id="289" r:id="rId6"/>
    <p:sldId id="290" r:id="rId7"/>
    <p:sldId id="288" r:id="rId8"/>
    <p:sldId id="291" r:id="rId9"/>
    <p:sldId id="292" r:id="rId10"/>
    <p:sldId id="293" r:id="rId11"/>
    <p:sldId id="284" r:id="rId12"/>
    <p:sldId id="285" r:id="rId13"/>
    <p:sldId id="294" r:id="rId14"/>
    <p:sldId id="286" r:id="rId15"/>
    <p:sldId id="282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6"/>
    <a:srgbClr val="84BF41"/>
    <a:srgbClr val="00ADDC"/>
    <a:srgbClr val="0E7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80"/>
  </p:normalViewPr>
  <p:slideViewPr>
    <p:cSldViewPr snapToGrid="0" snapToObjects="1">
      <p:cViewPr varScale="1">
        <p:scale>
          <a:sx n="116" d="100"/>
          <a:sy n="116" d="100"/>
        </p:scale>
        <p:origin x="102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9CE7E-6E86-C042-A5E2-25A46B3C386A}" type="datetimeFigureOut">
              <a:rPr lang="fi-FI" smtClean="0"/>
              <a:t>15.9.2021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D00FF-EE06-A746-B168-918D6BB36F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62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7" y="4853089"/>
            <a:ext cx="7824893" cy="577653"/>
          </a:xfrm>
        </p:spPr>
        <p:txBody>
          <a:bodyPr anchor="t" anchorCtr="0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0C921-2328-8D4C-9B3A-2174D953A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907" y="5430743"/>
            <a:ext cx="7824893" cy="54437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1C9-1641-5145-9C3F-782C3287AA42}" type="datetime1">
              <a:rPr lang="fi-FI" smtClean="0"/>
              <a:t>15.9.2021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1D4218-42F2-E148-91DB-682AD9E2A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6966" y="3881708"/>
            <a:ext cx="1788028" cy="23129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F9E1BB-6DF6-834B-A355-E7A9513EC7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781" y="92607"/>
            <a:ext cx="7567342" cy="450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4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 sin pohja ty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50F472-9316-4E45-972A-74E812E15B75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D844AB-5DFF-6B45-B581-9F232164C1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118712-EC7A-EA44-B75E-280D247A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/>
              <a:pPr/>
              <a:t>15.9.2021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1D286-6EED-3640-B034-A7D0F601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838F8-1BE8-3345-A7DA-781B4EA6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C951D9-70B9-4444-B9B0-6D35BC43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0F99F7-C7C8-4442-9957-381ECC14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95BE3E-1E2E-4B49-9667-564872F7B846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F99BB97-3E19-E844-A5C1-83C405A0F0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5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dia 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539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7ADDF-5AF1-4D43-A44A-E6F538817A41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09779B3-056A-B34E-8860-A19B1C6F279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2"/>
            <a:ext cx="7189695" cy="68580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442714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liotsikkodia vanhuk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539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7ADDF-5AF1-4D43-A44A-E6F538817A41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8ADA04-EB76-384B-846E-FA172318B7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32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iotsikkodia lap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539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7ADDF-5AF1-4D43-A44A-E6F538817A41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4AB4F-C50E-1844-9CBF-7328E7EE66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57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FDB207-A2AE-4641-811C-293FC860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/>
              <a:t>15.9.2021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7D344B-699C-834A-B62D-7F51A51C3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8BE77-5A33-2D44-8433-166D8408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A52B8D-87A4-8E40-B503-315CCD323A3E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916759-23FE-3B4F-ADCC-FD470A971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09779B3-056A-B34E-8860-A19B1C6F279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2"/>
            <a:ext cx="7189695" cy="68580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545047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liotsikkodia pojat ran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FA52B8D-87A4-8E40-B503-315CCD323A3E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916759-23FE-3B4F-ADCC-FD470A971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7136DE-60E7-8C4C-BBB1-08DDF1F1F0ED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D4D224-CCDC-EA46-97B6-306426B090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88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liotsikkodia festarip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FA52B8D-87A4-8E40-B503-315CCD323A3E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916759-23FE-3B4F-ADCC-FD470A971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60E8A3-5909-9E4C-A6B2-32D91FA7BA6C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F2D1E-80B9-5343-BC8E-6EE83AE0C3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13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si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64944A1-1EBB-1148-A842-A8D361BEAAD9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5584E3-541C-7149-9746-8378EEB138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C2555-3AF2-4C47-ADCF-C20F7F29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/>
              <a:pPr/>
              <a:t>15.9.2021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61311-916D-B14C-928A-72B5F8C6D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CDD22-87EA-7B43-9A2B-F80910F4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FEF9FF-525B-7B4B-B87D-3371C9946A02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709E4BB5-BE3E-6942-8612-D59621E62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0"/>
            <a:ext cx="7052733" cy="1121091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6588EA-426C-124E-9E66-CFE4F7BCE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9411"/>
            <a:ext cx="7052733" cy="434181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209BF1-523F-4447-85D8-D036BE9E7C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71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A26749-43BB-4FA4-9999-D1BA8DE96AA6}" type="datetime1">
              <a:rPr lang="fi-FI" smtClean="0"/>
              <a:pPr/>
              <a:t>15.9.2021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1308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 valk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30F3B-141A-4C4D-B0CD-9AA2EB23F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6110F-385F-644C-9E29-88DFEDE4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15.9.2021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E11AA-75AF-CD4B-B5E5-F33BCCC2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4A5B8F-940E-2E4F-AF87-59CF7F0913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1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 pohja 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15.9.2021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E11AA-75AF-CD4B-B5E5-F33BCCC2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A9A1C2-A3AC-9047-877F-FAD70F2C90B0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6305273"/>
            <a:ext cx="1051560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66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7F8D02FC-C83E-464B-8FFC-732388BC01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16965" y="3881707"/>
            <a:ext cx="1788029" cy="23129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7" y="4870023"/>
            <a:ext cx="7824893" cy="577653"/>
          </a:xfrm>
        </p:spPr>
        <p:txBody>
          <a:bodyPr anchor="t" anchorCtr="0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0C921-2328-8D4C-9B3A-2174D953A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907" y="5447677"/>
            <a:ext cx="7824893" cy="54437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1C9-1641-5145-9C3F-782C3287AA42}" type="datetime1">
              <a:rPr lang="fi-FI" smtClean="0"/>
              <a:t>15.9.2021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70276B-9D6C-874B-92AA-C4017436BB2C}"/>
              </a:ext>
            </a:extLst>
          </p:cNvPr>
          <p:cNvSpPr/>
          <p:nvPr userDrawn="1"/>
        </p:nvSpPr>
        <p:spPr>
          <a:xfrm>
            <a:off x="401654" y="6194662"/>
            <a:ext cx="4238079" cy="587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F0F4B5-1464-954C-86C9-A63E5E55D2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781" y="92607"/>
            <a:ext cx="7567342" cy="450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4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valk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/>
              <a:t>15.9.2021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80212-7EBB-3341-9082-9D9986E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282BEEE-8B9B-7144-8BB7-E734A2C1422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-3175"/>
            <a:ext cx="4006608" cy="6356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66F5E-9425-FA42-907B-74CA2B15144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8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 valk pohja naul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/>
              <a:t>15.9.2021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80212-7EBB-3341-9082-9D9986E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66F5E-9425-FA42-907B-74CA2B15144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61E115E-9B16-9446-9632-F6D8937418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 poika uim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/>
              <a:t>15.9.2021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80212-7EBB-3341-9082-9D9986E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66F5E-9425-FA42-907B-74CA2B15144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47EF89B-EBDB-A745-924E-7EB058F998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8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si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50F472-9316-4E45-972A-74E812E15B75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D844AB-5DFF-6B45-B581-9F232164C1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118712-EC7A-EA44-B75E-280D247A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/>
              <a:pPr/>
              <a:t>15.9.2021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1D286-6EED-3640-B034-A7D0F601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838F8-1BE8-3345-A7DA-781B4EA6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C951D9-70B9-4444-B9B0-6D35BC43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0F99F7-C7C8-4442-9957-381ECC14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F4A2FFB-0CAB-AA4F-8EE9-2717F5AE1E0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-3175"/>
            <a:ext cx="4006608" cy="6356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95BE3E-1E2E-4B49-9667-564872F7B846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84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ja teksti sin pohja iroke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50F472-9316-4E45-972A-74E812E15B75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D844AB-5DFF-6B45-B581-9F232164C1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118712-EC7A-EA44-B75E-280D247A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/>
              <a:pPr/>
              <a:t>15.9.2021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1D286-6EED-3640-B034-A7D0F601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838F8-1BE8-3345-A7DA-781B4EA6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C951D9-70B9-4444-B9B0-6D35BC43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0F99F7-C7C8-4442-9957-381ECC14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95BE3E-1E2E-4B49-9667-564872F7B846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B325B5E-CA41-E147-92CA-FDF9A9C806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62828B-6922-8744-BE2E-EF7D47124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0"/>
            <a:ext cx="7052733" cy="1121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56F45-7214-F44E-8FE7-23D05D8AA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49411"/>
            <a:ext cx="7052733" cy="434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6F601-0676-EB4A-8C83-2C3F435A8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16107" y="6356350"/>
            <a:ext cx="13834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120612-9D9F-E941-8D29-81AF8DFC6C0C}" type="datetime1">
              <a:rPr lang="fi-FI" smtClean="0"/>
              <a:t>15.9.2021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4168-8D3A-3548-9E74-C9A287F90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29173" y="6356350"/>
            <a:ext cx="12869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 err="1"/>
              <a:t>www.lempaala.fi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BB11E-0472-564C-908E-752DCBACB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59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E184364A-7490-A04E-A760-DE753AA48CE5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335259" y="4751865"/>
            <a:ext cx="1384300" cy="17907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E839E1-8595-654B-A805-685E2F2FCE0F}"/>
              </a:ext>
            </a:extLst>
          </p:cNvPr>
          <p:cNvCxnSpPr/>
          <p:nvPr userDrawn="1"/>
        </p:nvCxnSpPr>
        <p:spPr>
          <a:xfrm flipH="1">
            <a:off x="838200" y="6356350"/>
            <a:ext cx="9001539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26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64" r:id="rId4"/>
    <p:sldLayoutId id="2147483660" r:id="rId5"/>
    <p:sldLayoutId id="2147483672" r:id="rId6"/>
    <p:sldLayoutId id="2147483671" r:id="rId7"/>
    <p:sldLayoutId id="2147483661" r:id="rId8"/>
    <p:sldLayoutId id="2147483674" r:id="rId9"/>
    <p:sldLayoutId id="2147483673" r:id="rId10"/>
    <p:sldLayoutId id="2147483662" r:id="rId11"/>
    <p:sldLayoutId id="2147483668" r:id="rId12"/>
    <p:sldLayoutId id="2147483667" r:id="rId13"/>
    <p:sldLayoutId id="2147483665" r:id="rId14"/>
    <p:sldLayoutId id="2147483670" r:id="rId15"/>
    <p:sldLayoutId id="2147483669" r:id="rId16"/>
    <p:sldLayoutId id="2147483663" r:id="rId17"/>
    <p:sldLayoutId id="2147483675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>
          <a:solidFill>
            <a:srgbClr val="00539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mpaala.fi/sosiaali-ja-terveys/perhe-ja-sosiaalipalvelut/perhekeskuspalvelut/perhekeskusverkoston-palvelut/vinkkeja-lasten-ja-nuorten-vanhemmille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tanja.ruohonen@lempaala.fi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6B093-121C-F74E-B6AE-7D0FAB8B48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Sääksjärven yläkoulu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B1E36-5F4C-2F43-8D87-4D6CBA8AC5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7. luokkien vanhempainilta 15.9.2021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5097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/>
              <a:t>15.9.2021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151784" y="683831"/>
            <a:ext cx="5900228" cy="549033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2400" dirty="0">
                <a:latin typeface="Arial"/>
                <a:cs typeface="Arial"/>
              </a:rPr>
              <a:t>VALINNAISAINEEN VALINTA</a:t>
            </a:r>
            <a:br>
              <a:rPr lang="fi-FI" sz="2400" dirty="0"/>
            </a:br>
            <a:br>
              <a:rPr lang="fi-FI" sz="2400" dirty="0"/>
            </a:br>
            <a:r>
              <a:rPr lang="fi-FI" sz="2400" dirty="0">
                <a:latin typeface="Arial"/>
                <a:cs typeface="Arial"/>
              </a:rPr>
              <a:t>8. ja 9. -luokille valitaan kaksi valinnaisainetta seiskaluokalla</a:t>
            </a:r>
            <a:br>
              <a:rPr lang="fi-FI" sz="2400" dirty="0">
                <a:latin typeface="Arial"/>
                <a:cs typeface="Arial"/>
              </a:rPr>
            </a:br>
            <a:br>
              <a:rPr lang="fi-FI" sz="2400" dirty="0"/>
            </a:br>
            <a:r>
              <a:rPr lang="fi-FI" sz="2400" b="1" dirty="0">
                <a:latin typeface="Arial"/>
                <a:cs typeface="Arial"/>
              </a:rPr>
              <a:t>1. Syventäviä taide- ja taitoaineita:</a:t>
            </a:r>
            <a:br>
              <a:rPr lang="fi-FI" sz="2400" b="1" dirty="0">
                <a:latin typeface="Arial"/>
                <a:cs typeface="Arial"/>
              </a:rPr>
            </a:br>
            <a:r>
              <a:rPr lang="fi-FI" sz="2400" dirty="0">
                <a:latin typeface="Arial"/>
                <a:cs typeface="Arial"/>
              </a:rPr>
              <a:t>kotitalous*</a:t>
            </a:r>
            <a:br>
              <a:rPr lang="fi-FI" sz="2400" dirty="0"/>
            </a:br>
            <a:r>
              <a:rPr lang="fi-FI" sz="2400" dirty="0">
                <a:latin typeface="Arial"/>
                <a:cs typeface="Arial"/>
              </a:rPr>
              <a:t>käsityö* </a:t>
            </a:r>
            <a:br>
              <a:rPr lang="fi-FI" sz="2400" dirty="0"/>
            </a:br>
            <a:r>
              <a:rPr lang="fi-FI" sz="2400" dirty="0">
                <a:latin typeface="Arial"/>
                <a:cs typeface="Arial"/>
              </a:rPr>
              <a:t>kuvataide*</a:t>
            </a:r>
            <a:br>
              <a:rPr lang="fi-FI" sz="2400" dirty="0"/>
            </a:br>
            <a:r>
              <a:rPr lang="fi-FI" sz="2400" dirty="0">
                <a:latin typeface="Arial"/>
                <a:cs typeface="Arial"/>
              </a:rPr>
              <a:t>liikunta</a:t>
            </a:r>
            <a:br>
              <a:rPr lang="fi-FI" sz="2400" dirty="0"/>
            </a:br>
            <a:r>
              <a:rPr lang="fi-FI" sz="2400" dirty="0">
                <a:latin typeface="Arial"/>
                <a:cs typeface="Arial"/>
              </a:rPr>
              <a:t>musiikki</a:t>
            </a:r>
            <a:br>
              <a:rPr lang="fi-FI" sz="2400" dirty="0">
                <a:latin typeface="Arial"/>
                <a:cs typeface="Arial"/>
              </a:rPr>
            </a:br>
            <a:r>
              <a:rPr lang="fi-FI" sz="2000" dirty="0">
                <a:latin typeface="Arial"/>
                <a:cs typeface="Arial"/>
              </a:rPr>
              <a:t>* kaikille yhteiset opinnot päättyy 7. -luokalla</a:t>
            </a:r>
            <a:br>
              <a:rPr lang="fi-FI" sz="2000" dirty="0"/>
            </a:br>
            <a:br>
              <a:rPr lang="fi-FI" sz="2400" dirty="0"/>
            </a:br>
            <a:r>
              <a:rPr lang="fi-FI" sz="2400" b="1" dirty="0">
                <a:latin typeface="Arial"/>
                <a:cs typeface="Arial"/>
              </a:rPr>
              <a:t>2. Muita valinnaisia esim. </a:t>
            </a:r>
            <a:br>
              <a:rPr lang="fi-FI" sz="2400" b="1" dirty="0">
                <a:latin typeface="Arial"/>
                <a:cs typeface="Arial"/>
              </a:rPr>
            </a:br>
            <a:r>
              <a:rPr lang="fi-FI" sz="2400" dirty="0">
                <a:latin typeface="Arial"/>
                <a:cs typeface="Arial"/>
              </a:rPr>
              <a:t>kieliä, luovaa ilmaisua, tietotekniikkaa, matematiikkaa, erilaista liikuntaa, käden taitoja, taidetta...</a:t>
            </a:r>
            <a:br>
              <a:rPr lang="fi-FI" sz="2400" dirty="0"/>
            </a:br>
            <a:endParaRPr lang="fi-FI" sz="2400" dirty="0"/>
          </a:p>
        </p:txBody>
      </p:sp>
      <p:sp>
        <p:nvSpPr>
          <p:cNvPr id="9" name="Kuvaselitepilvi 8"/>
          <p:cNvSpPr/>
          <p:nvPr/>
        </p:nvSpPr>
        <p:spPr>
          <a:xfrm>
            <a:off x="9362996" y="2191913"/>
            <a:ext cx="2425800" cy="1512383"/>
          </a:xfrm>
          <a:prstGeom prst="cloudCallout">
            <a:avLst>
              <a:gd name="adj1" fmla="val 54646"/>
              <a:gd name="adj2" fmla="val 8313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9782632" y="2404430"/>
            <a:ext cx="1805613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2000" dirty="0">
                <a:latin typeface="Courier New"/>
                <a:cs typeface="Courier New"/>
              </a:rPr>
              <a:t>AITO KIINNOSTUS TÄRKEÄÄ</a:t>
            </a:r>
          </a:p>
          <a:p>
            <a:endParaRPr lang="fi-FI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44453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7B5B4C74-AF6C-4DDA-90A4-3E6A1F526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136458"/>
            <a:ext cx="10157354" cy="1397000"/>
          </a:xfrm>
        </p:spPr>
        <p:txBody>
          <a:bodyPr>
            <a:normAutofit/>
          </a:bodyPr>
          <a:lstStyle/>
          <a:p>
            <a:r>
              <a:rPr lang="fi-FI" b="1" dirty="0"/>
              <a:t>Yläkouluopiskelu</a:t>
            </a:r>
            <a:br>
              <a:rPr lang="fi-FI" dirty="0"/>
            </a:br>
            <a:r>
              <a:rPr lang="fi-FI" sz="2400" dirty="0"/>
              <a:t>Mikä muuttunut eniten yläkoulussa 7 -luokkalaisten mielestä?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72CDB59-9B6A-404B-B8F1-9AA127375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/>
              <a:t>15.9.2021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1DD4878-3E86-450A-A0B3-364C6200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9CF994E-5330-4A2A-9D18-A2BD5A3EA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11</a:t>
            </a:fld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93E57E6-88D7-4234-BF31-A8768C086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03" y="1546457"/>
            <a:ext cx="10903342" cy="517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35F66E2C-65B3-4523-A3F6-E2C55A918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377" y="1772815"/>
            <a:ext cx="7390556" cy="4379138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ED955997-C05B-458C-87A5-7FE6163CCD3D}"/>
              </a:ext>
            </a:extLst>
          </p:cNvPr>
          <p:cNvSpPr txBox="1"/>
          <p:nvPr/>
        </p:nvSpPr>
        <p:spPr>
          <a:xfrm>
            <a:off x="9984432" y="1080319"/>
            <a:ext cx="11521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hlinkClick r:id="rId3"/>
              </a:rPr>
              <a:t>Vinkkejä lasten ja nuorten vanhemmille - Lempäälä (lempaala.fi)</a:t>
            </a:r>
            <a:endParaRPr lang="fi-FI" sz="1400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1147F3E-2A28-4026-A7D1-ACEABD7E4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377" y="653134"/>
            <a:ext cx="7390556" cy="107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02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1ADA90-EB7F-4721-9693-230241991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0"/>
            <a:ext cx="9788912" cy="1121091"/>
          </a:xfrm>
        </p:spPr>
        <p:txBody>
          <a:bodyPr/>
          <a:lstStyle/>
          <a:p>
            <a:r>
              <a:rPr lang="fi-FI" dirty="0"/>
              <a:t>Oppimisen ja koulunkäynnin tuki 7. luokalla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F5C683-BBBE-4A40-8982-8F6028364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Erityisopettaja Tanja Railo 044 423 5119</a:t>
            </a:r>
          </a:p>
          <a:p>
            <a:r>
              <a:rPr lang="fi-FI" dirty="0"/>
              <a:t>Koulunkäynninohjaaja Katja Voutilainen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9C3398D-D6A8-477A-A0FF-560E47B0E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15.9.2021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5DBE4F9-DE42-44EE-8797-2DDE68A1E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8DE5FE3-3798-4FC0-A35E-6D74A2A63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7483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A60C3D-B62B-4BA8-9F14-83C4D0284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0"/>
            <a:ext cx="7052733" cy="755967"/>
          </a:xfrm>
        </p:spPr>
        <p:txBody>
          <a:bodyPr/>
          <a:lstStyle/>
          <a:p>
            <a:r>
              <a:rPr lang="fi-FI" dirty="0"/>
              <a:t>Opiskeluhuolto on…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C2E698-4F85-4E65-91FD-3A81EFCB8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4287"/>
            <a:ext cx="5123213" cy="4706939"/>
          </a:xfrm>
        </p:spPr>
        <p:txBody>
          <a:bodyPr/>
          <a:lstStyle/>
          <a:p>
            <a:r>
              <a:rPr lang="fi-FI" dirty="0"/>
              <a:t>ennaltaehkäisevää työtä </a:t>
            </a:r>
          </a:p>
          <a:p>
            <a:pPr lvl="1"/>
            <a:r>
              <a:rPr lang="fi-FI" dirty="0"/>
              <a:t>tunne- ja vuorovaikutustaitojen harjoittelu </a:t>
            </a:r>
          </a:p>
          <a:p>
            <a:pPr lvl="1"/>
            <a:r>
              <a:rPr lang="fi-FI" dirty="0"/>
              <a:t>mielenterveystaidot; mikä ylläpitää hyvinvointia ja onnellisuutta </a:t>
            </a:r>
          </a:p>
          <a:p>
            <a:r>
              <a:rPr lang="fi-FI" dirty="0"/>
              <a:t>kokonaisvaltaisuus/yhteisöllinen opiskeluhuolto </a:t>
            </a:r>
          </a:p>
          <a:p>
            <a:pPr lvl="1"/>
            <a:r>
              <a:rPr lang="fi-FI" dirty="0"/>
              <a:t>kouluyhteisö, luokat, ammatillinen yhteistyö </a:t>
            </a:r>
          </a:p>
          <a:p>
            <a:r>
              <a:rPr lang="fi-FI" dirty="0"/>
              <a:t>palveluohjaus, konsultaatio </a:t>
            </a:r>
          </a:p>
          <a:p>
            <a:pPr lvl="1"/>
            <a:r>
              <a:rPr lang="fi-FI" dirty="0"/>
              <a:t>yksittäiset oppilaat, perheet, toiset toimijat/palveluntuottajat, verkostoyhteistyö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96D586-BEC6-4B8E-90D6-DE9A99D04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15.9.2021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01348BD-9623-4BE8-BF31-52C6203F5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69A063-967B-4EF7-8224-AF112A3F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14</a:t>
            </a:fld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79A9D01-D775-4B75-B7CA-2EBB33435A6A}"/>
              </a:ext>
            </a:extLst>
          </p:cNvPr>
          <p:cNvSpPr txBox="1"/>
          <p:nvPr/>
        </p:nvSpPr>
        <p:spPr>
          <a:xfrm>
            <a:off x="5908965" y="420370"/>
            <a:ext cx="485386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Kuraattori Joni Kumlander p. 050 383 9709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Psykologi: rekrytointi käynnissä p. 050 383 9726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Kouluterveydenhoitaja Virpi Paloniemi p. 050 383 3056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Psykiatrinen sairaanhoitaja Elina Kapari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Kouluyhteisöohjaaja Jari Haapasalmi 050 383 9635</a:t>
            </a:r>
          </a:p>
          <a:p>
            <a:endParaRPr lang="fi-FI" dirty="0"/>
          </a:p>
          <a:p>
            <a:r>
              <a:rPr lang="fi-FI" dirty="0"/>
              <a:t>Yhteydenotot muiden työntekijöiden kautta Vanhempien yhteydenotot ensisijaisesti </a:t>
            </a:r>
            <a:r>
              <a:rPr lang="fi-FI" dirty="0" err="1"/>
              <a:t>wilman</a:t>
            </a:r>
            <a:r>
              <a:rPr lang="fi-FI" dirty="0"/>
              <a:t> kautta, tekstiviestillä tai sähköpostitse (etunimi.sukunimi@lempaala.fi) Palveluihin voi ohjautua myös opettajan tai muun koulun henkilökunnan kautta. 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”Haasteet tekevät elämästämme mielenkiintoista, ja niiden voittaminen tekee elämästämme tarkoituksellista.” J. J. </a:t>
            </a:r>
            <a:r>
              <a:rPr lang="fi-FI" dirty="0" err="1"/>
              <a:t>Marine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9164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837A1E-4290-4231-A0E3-61B0C66EE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04D7DA-2AFA-4065-B90C-BD3E779BB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9411"/>
            <a:ext cx="9403080" cy="4341815"/>
          </a:xfrm>
        </p:spPr>
        <p:txBody>
          <a:bodyPr/>
          <a:lstStyle/>
          <a:p>
            <a:pPr algn="ctr"/>
            <a:r>
              <a:rPr lang="fi-FI" sz="8800" dirty="0"/>
              <a:t>Kiitos !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Tämä esitys löytyy huomisesta alkaen koulun kotisivuilta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732B463-C7D2-4A51-BA32-6492304AA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15.9.2021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8E98735-C21F-47F8-8D9A-E2EEF3797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0DA2E93-8862-448D-A052-1C8EF391B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1741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45090-A7C6-FC4E-85D2-26C8CBF19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1"/>
            <a:ext cx="7052733" cy="755966"/>
          </a:xfrm>
        </p:spPr>
        <p:txBody>
          <a:bodyPr>
            <a:noAutofit/>
          </a:bodyPr>
          <a:lstStyle/>
          <a:p>
            <a:r>
              <a:rPr lang="fi-FI" sz="3200" dirty="0"/>
              <a:t>Illan ohjelma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2AE4A-B58B-2B4B-B1CC-6548E6469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9411"/>
            <a:ext cx="9690463" cy="4341815"/>
          </a:xfrm>
        </p:spPr>
        <p:txBody>
          <a:bodyPr>
            <a:normAutofit fontScale="92500" lnSpcReduction="10000"/>
          </a:bodyPr>
          <a:lstStyle/>
          <a:p>
            <a:r>
              <a:rPr lang="fi-FI" sz="3200" dirty="0"/>
              <a:t>17:30 - Yhteinen osuus, tallennetaan (huom. tallennus </a:t>
            </a:r>
            <a:r>
              <a:rPr lang="fi-FI" sz="3200"/>
              <a:t>ei toteutunut)</a:t>
            </a:r>
            <a:endParaRPr lang="fi-FI" sz="1800" dirty="0"/>
          </a:p>
          <a:p>
            <a:pPr lvl="1"/>
            <a:r>
              <a:rPr lang="fi-FI" sz="3200" dirty="0"/>
              <a:t>Ajankohtaista Sääksjärvellä, rehtori</a:t>
            </a:r>
          </a:p>
          <a:p>
            <a:pPr lvl="1"/>
            <a:r>
              <a:rPr lang="fi-FI" sz="3200" dirty="0"/>
              <a:t>Arviointi 7. vuosiluokalla, rehtori</a:t>
            </a:r>
          </a:p>
          <a:p>
            <a:pPr lvl="1"/>
            <a:r>
              <a:rPr lang="fi-FI" sz="3200" dirty="0"/>
              <a:t>Opinto-ohjaus, oppilaanohjaaja</a:t>
            </a:r>
          </a:p>
          <a:p>
            <a:pPr lvl="1"/>
            <a:r>
              <a:rPr lang="fi-FI" sz="3200" dirty="0"/>
              <a:t>Oppimisen ja koulunkäynnin tuki, erityisopettaja</a:t>
            </a:r>
          </a:p>
          <a:p>
            <a:pPr lvl="1"/>
            <a:r>
              <a:rPr lang="fi-FI" sz="3200" dirty="0"/>
              <a:t>Opiskeluhuolto, kouluyhteisöohjaaja ja rehtori</a:t>
            </a:r>
          </a:p>
          <a:p>
            <a:pPr lvl="1"/>
            <a:endParaRPr lang="fi-FI" sz="3200" dirty="0"/>
          </a:p>
          <a:p>
            <a:pPr lvl="1"/>
            <a:endParaRPr lang="fi-FI" sz="3200" dirty="0"/>
          </a:p>
          <a:p>
            <a:r>
              <a:rPr lang="fi-FI" sz="3200" dirty="0"/>
              <a:t>n. 18:00 – Luokkakohtaiset osuudet, luokanvalvojat</a:t>
            </a:r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5B5C6-2F7B-104C-9CBF-DCABEFA9A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15.9.2021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F36D6-0C24-F24C-834C-6A04C11E2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9BF1B-AD28-7F48-BCD9-DBE625C0F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8271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4B5EE0-325E-41F9-AD72-D435287BE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Sääksjärven yläkoulu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86A92C-98A9-40EE-8E22-DD7A60149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9411"/>
            <a:ext cx="8998131" cy="4341815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Yhtenäiskoulusta yläkouluksi, luokat 5-9</a:t>
            </a:r>
          </a:p>
          <a:p>
            <a:pPr lvl="1"/>
            <a:r>
              <a:rPr lang="fi-FI" dirty="0"/>
              <a:t>Säilytettävät ja kehitettävät asiat</a:t>
            </a:r>
          </a:p>
          <a:p>
            <a:pPr lvl="1"/>
            <a:r>
              <a:rPr lang="fi-FI" dirty="0"/>
              <a:t>Vuosiluokilla 7-9 muutos 420 oppilasta -&gt; 263 oppilasta</a:t>
            </a:r>
          </a:p>
          <a:p>
            <a:r>
              <a:rPr lang="fi-FI" dirty="0"/>
              <a:t>380 oppilasta, 31 omaa opettajaa, 11 yhteistä opettajaa, 6 koulunkäynninohjaajaa</a:t>
            </a:r>
          </a:p>
          <a:p>
            <a:r>
              <a:rPr lang="fi-FI" dirty="0"/>
              <a:t>Opetustilat päärakennuksessa</a:t>
            </a:r>
          </a:p>
          <a:p>
            <a:endParaRPr lang="fi-FI" dirty="0"/>
          </a:p>
          <a:p>
            <a:r>
              <a:rPr lang="fi-FI" dirty="0"/>
              <a:t>Liikkuva koulu</a:t>
            </a:r>
          </a:p>
          <a:p>
            <a:pPr lvl="1"/>
            <a:r>
              <a:rPr lang="fi-FI" dirty="0"/>
              <a:t>Koulupäivän rakenne</a:t>
            </a:r>
          </a:p>
          <a:p>
            <a:r>
              <a:rPr lang="fi-FI" dirty="0"/>
              <a:t>Vihreä lippu –koulu</a:t>
            </a:r>
          </a:p>
          <a:p>
            <a:pPr lvl="1"/>
            <a:r>
              <a:rPr lang="fi-FI" dirty="0"/>
              <a:t>Ympäristökasvatus ja arjen teot</a:t>
            </a:r>
          </a:p>
          <a:p>
            <a:r>
              <a:rPr lang="fi-FI" dirty="0"/>
              <a:t>Liikuntaluokka</a:t>
            </a:r>
          </a:p>
          <a:p>
            <a:r>
              <a:rPr lang="fi-FI" dirty="0"/>
              <a:t>Huomaa hyvä, positiivinen pedagogiikka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E7B84F2-B6FF-42FB-918C-1005760DC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15.9.2021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9665A2-1951-40B8-B832-BCF8BFF4F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A496D1-900F-46D6-B476-5C7B6D690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3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CA7D68A-A7D0-477F-BA05-42B611E87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309" y="308509"/>
            <a:ext cx="2388325" cy="23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2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E32C42-3E0D-40A6-8BB8-4078F3A01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E70452-8C63-4C35-87FA-5D8E31F09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C96BC-A78C-4814-87FC-0F7FF9A5C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15.9.2021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9BC74B-7086-4C24-B999-45096811D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B90282D-9CA8-4FD5-9473-7BBF27D9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4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476C7C4-72D6-4B1B-AFCC-9139FE152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" y="0"/>
            <a:ext cx="1217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02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355C8D-FAB1-4F4D-97AC-6F7996490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1"/>
            <a:ext cx="10317480" cy="451394"/>
          </a:xfrm>
        </p:spPr>
        <p:txBody>
          <a:bodyPr>
            <a:normAutofit fontScale="90000"/>
          </a:bodyPr>
          <a:lstStyle/>
          <a:p>
            <a:r>
              <a:rPr lang="fi-FI" dirty="0"/>
              <a:t>Tavoite- ja arviointikeskustelut, formatiivinen arviointi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F35992-08D7-4BCF-83E8-E461D5A6F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469"/>
            <a:ext cx="9585960" cy="5219881"/>
          </a:xfrm>
        </p:spPr>
        <p:txBody>
          <a:bodyPr/>
          <a:lstStyle/>
          <a:p>
            <a:r>
              <a:rPr lang="fi-FI" dirty="0"/>
              <a:t>Jatkuvaa arviointia ja palautteen antamista. Auttaa oppilaita hahmottamaan ja ymmärtämään mitä heidän on tarkoitus oppia, mitä he ovat jo oppineet ja miten he voivat edistää omaa oppimistaan ja parantaa suoriutumistaan. </a:t>
            </a:r>
          </a:p>
          <a:p>
            <a:r>
              <a:rPr lang="fi-FI" dirty="0"/>
              <a:t>Positiivinen palaute, hyvän huomaaminen teemana 2021-2022.</a:t>
            </a:r>
          </a:p>
          <a:p>
            <a:r>
              <a:rPr lang="fi-FI" dirty="0"/>
              <a:t>Tavoitekeskustelu käydään luokanvalvojan kanssa painottuen käyttäytymiseen ja työskentelytaitoihin ja siitä tiedotetaan huoltajia. </a:t>
            </a:r>
          </a:p>
          <a:p>
            <a:r>
              <a:rPr lang="fi-FI" dirty="0"/>
              <a:t>Oppiainekohtainen tavoitteenasettelu toteutetaan aineenopettajan ja oppilaan kesken kyseisen oppiaineen kurssin alkaessa. 7. vuosiluokalla Sääksjärven yläkoulussa keskitytään oppiaineisiin KO, MU, KU, KS. Vuosiluokilla 8. ja 9. luokilla tulevat muut oppiaineet.</a:t>
            </a:r>
          </a:p>
          <a:p>
            <a:r>
              <a:rPr lang="fi-FI" dirty="0"/>
              <a:t>Arviointikeskustelut tammi-helmikuussa. Keskustelussa opettaja antaa oppilaalle palautetta oppimisen edistymisestä, työskentelystä ja käyttäytymisestä. Samalla voidaan yhteisesti miettiä kevään tavoitteita.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F5E202-6A2A-4EB1-BA5F-6384115FB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15.9.2021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13D91CC-D796-4759-BE42-43EE1962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6C7321-3C17-4C31-A7AF-ECDF6C32B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4797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A506A3-C0B1-4E3C-A826-C3D42DEDC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1"/>
            <a:ext cx="9834154" cy="477520"/>
          </a:xfrm>
        </p:spPr>
        <p:txBody>
          <a:bodyPr>
            <a:normAutofit fontScale="90000"/>
          </a:bodyPr>
          <a:lstStyle/>
          <a:p>
            <a:r>
              <a:rPr lang="fi-FI" dirty="0"/>
              <a:t>Kurssit, jaksot, todistukset ja numerot, summatiivinen arviointi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4A0E67-6B6A-40DB-A00D-8BAC1CCD6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537"/>
            <a:ext cx="9925594" cy="5120640"/>
          </a:xfrm>
        </p:spPr>
        <p:txBody>
          <a:bodyPr/>
          <a:lstStyle/>
          <a:p>
            <a:r>
              <a:rPr lang="fi-FI" dirty="0"/>
              <a:t>Lukuvuoden oppimäärä on jaettu kursseihin. Kurssin pituus voi olla ½ vuotta tai 1 vuosi. Kurssi arvioidaan sen päätyttyä. Kevään kurssiarviointia ei tule todistukseen näkyville vaan se näkyy Wilmassa.</a:t>
            </a:r>
          </a:p>
          <a:p>
            <a:r>
              <a:rPr lang="fi-FI" dirty="0"/>
              <a:t>Lukuvuositodistuksen numero on koko lukuvuoden osaamisen tason kuvaus.</a:t>
            </a:r>
          </a:p>
          <a:p>
            <a:pPr lvl="1"/>
            <a:r>
              <a:rPr lang="fi-FI" dirty="0"/>
              <a:t>Esimerkiksi: </a:t>
            </a:r>
          </a:p>
          <a:p>
            <a:pPr lvl="2"/>
            <a:r>
              <a:rPr lang="fi-FI" dirty="0"/>
              <a:t>MA01 =syksyn matematiikan kurssi, jaksoarviointi joulutodistuksessa 22.12.2021</a:t>
            </a:r>
          </a:p>
          <a:p>
            <a:pPr lvl="2"/>
            <a:r>
              <a:rPr lang="fi-FI" dirty="0"/>
              <a:t>MA02 =kevään matematiikan kurssi, kurssin arviointi näkyy Wilmassa</a:t>
            </a:r>
          </a:p>
          <a:p>
            <a:pPr lvl="2"/>
            <a:r>
              <a:rPr lang="fi-FI" dirty="0"/>
              <a:t>MA, matematiikka =lukuvuosiarviointi lukuvuositodistuksessa 4.6.2022</a:t>
            </a:r>
          </a:p>
          <a:p>
            <a:pPr lvl="2"/>
            <a:endParaRPr lang="fi-FI" dirty="0"/>
          </a:p>
          <a:p>
            <a:pPr lvl="2"/>
            <a:r>
              <a:rPr lang="fi-FI" dirty="0"/>
              <a:t>KYT02 =kouluyhteisötaito, oppiaine jonka kurssi on koko lukuvuoden mittainen ja lukuvuosiarviointi lukuvuositodistuksessa 4.6.2022</a:t>
            </a:r>
          </a:p>
          <a:p>
            <a:r>
              <a:rPr lang="fi-FI" dirty="0"/>
              <a:t>Lukuvuosi on jaettu neljään jaksoon. Käytännössä 1. ja 2. jakso ovat identtiset, samoin 3. ja 4.</a:t>
            </a:r>
          </a:p>
          <a:p>
            <a:r>
              <a:rPr lang="fi-FI" dirty="0"/>
              <a:t>Kouluyhteisötaito, uusi oppiaine 7. luokalla 2021-2022 alkaen.</a:t>
            </a:r>
          </a:p>
          <a:p>
            <a:pPr lvl="2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2E66C0-8A98-4E64-B014-D80CF8A76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15.9.2021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0B847C-80CC-4BBC-A278-CE8229EE8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E67C819-6DD0-431A-9AB0-2FC6A161F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7287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F06539-0189-42C0-93B9-2A33D6D24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0"/>
            <a:ext cx="8400803" cy="755967"/>
          </a:xfrm>
        </p:spPr>
        <p:txBody>
          <a:bodyPr/>
          <a:lstStyle/>
          <a:p>
            <a:r>
              <a:rPr lang="fi-FI" dirty="0"/>
              <a:t>Koronapandemian ehkäisy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27F341-3BFB-4286-B8EF-46948050E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4287"/>
            <a:ext cx="10894621" cy="5072063"/>
          </a:xfrm>
        </p:spPr>
        <p:txBody>
          <a:bodyPr>
            <a:normAutofit lnSpcReduction="10000"/>
          </a:bodyPr>
          <a:lstStyle/>
          <a:p>
            <a:r>
              <a:rPr lang="fi-FI" dirty="0" err="1"/>
              <a:t>Kasvomaskien</a:t>
            </a:r>
            <a:r>
              <a:rPr lang="fi-FI" dirty="0"/>
              <a:t> käyttövelvoite henkilökunnalla, käyttösuositus 6-9 luokkien oppilailla</a:t>
            </a:r>
          </a:p>
          <a:p>
            <a:r>
              <a:rPr lang="fi-FI" dirty="0"/>
              <a:t>Kotiin kannattaa jäädä, mikäli lapsella on flunssaan tai koronaan viittaavia lieviäkin oireita.</a:t>
            </a:r>
          </a:p>
          <a:p>
            <a:r>
              <a:rPr lang="fi-FI" dirty="0"/>
              <a:t>Koronarokotukset 12 vuotta täyttäneille jatkuvat. Lisätietoa kunnan kotisivulla. Rokotuksia </a:t>
            </a:r>
            <a:r>
              <a:rPr lang="fi-FI" dirty="0" err="1"/>
              <a:t>tultanee</a:t>
            </a:r>
            <a:r>
              <a:rPr lang="fi-FI" dirty="0"/>
              <a:t> jatkamaan myös koululla.</a:t>
            </a:r>
          </a:p>
          <a:p>
            <a:r>
              <a:rPr lang="fi-FI" dirty="0"/>
              <a:t>Mikäli lapsi on altistunut tai sairastunut, ottavat terveydenhoitoviranomaiset yhteyttä. </a:t>
            </a:r>
          </a:p>
          <a:p>
            <a:r>
              <a:rPr lang="fi-FI" dirty="0"/>
              <a:t>Mikäli lapsi määrätään eristykseen (=sairastunut), on oppilas pois koulusta sairausperusteella. Ilmoittakaa sairauspoissaolosta koululle.</a:t>
            </a:r>
          </a:p>
          <a:p>
            <a:r>
              <a:rPr lang="fi-FI" dirty="0"/>
              <a:t>Mikäli lapsi määrätään karanteeniin (=altistunut), on oppilas etäopetuksessa. Ilmoittakaa karanteenista koululle.</a:t>
            </a:r>
          </a:p>
          <a:p>
            <a:r>
              <a:rPr lang="fi-FI" dirty="0"/>
              <a:t>Mikäli lapsi on käynyt koronatestissä ja hän on saanut negatiivisen tuloksen, niin hän voi palata kouluun kun oireet alkavat helpottamaan.</a:t>
            </a:r>
          </a:p>
          <a:p>
            <a:endParaRPr lang="fi-FI" dirty="0"/>
          </a:p>
          <a:p>
            <a:r>
              <a:rPr lang="fi-FI" dirty="0" err="1"/>
              <a:t>Luokkatasot</a:t>
            </a:r>
            <a:r>
              <a:rPr lang="fi-FI" dirty="0"/>
              <a:t> pidetään erillään, luokat erillään mahdollisuuksien mukaan.</a:t>
            </a:r>
          </a:p>
          <a:p>
            <a:r>
              <a:rPr lang="fi-FI" dirty="0"/>
              <a:t>Retkien ja vierailujen sekä vierailijoiden rajoitukset.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FA2896-9F7A-4B3B-B31D-1D57C6530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15.9.2021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B4D26D3-6E13-4B22-8531-E93FB407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806A434-4503-43E4-9B2C-B11B08464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4522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751418-1908-48B6-9C14-0BD9F9CD5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0"/>
            <a:ext cx="7052733" cy="415577"/>
          </a:xfrm>
        </p:spPr>
        <p:txBody>
          <a:bodyPr>
            <a:normAutofit fontScale="90000"/>
          </a:bodyPr>
          <a:lstStyle/>
          <a:p>
            <a:r>
              <a:rPr lang="fi-FI" dirty="0"/>
              <a:t>Luokkaretket ja leirikoulut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9A536E-18E0-4F0A-84F5-3881AFDAC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39" y="943897"/>
            <a:ext cx="10119852" cy="5385782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Toistaiseksi suunnitellaan kevätlukukauden retkiä.</a:t>
            </a:r>
          </a:p>
          <a:p>
            <a:r>
              <a:rPr lang="fi-FI" dirty="0"/>
              <a:t>Leirikoulujen rahoitus, linjauksia mm. oikeusasiamiehen ratkaisusta EOAK/5984/2018</a:t>
            </a:r>
          </a:p>
          <a:p>
            <a:pPr lvl="1"/>
            <a:r>
              <a:rPr lang="fi-FI" dirty="0"/>
              <a:t>Koululla ei ole mahdollisuutta kustantaa luokkien leirikouluja. </a:t>
            </a:r>
          </a:p>
          <a:p>
            <a:pPr lvl="1"/>
            <a:r>
              <a:rPr lang="fi-FI" dirty="0"/>
              <a:t>Opintokäynnit ja </a:t>
            </a:r>
            <a:r>
              <a:rPr lang="fi-FI" dirty="0" err="1"/>
              <a:t>ops:n</a:t>
            </a:r>
            <a:r>
              <a:rPr lang="fi-FI" dirty="0"/>
              <a:t> mukaisen opetuksen koulu kustantaa (=maksuton perusopetus).</a:t>
            </a:r>
          </a:p>
          <a:p>
            <a:pPr lvl="1"/>
            <a:r>
              <a:rPr lang="fi-FI" dirty="0"/>
              <a:t>Päätöksen leirikoulusta tekevät huoltajat.</a:t>
            </a:r>
          </a:p>
          <a:p>
            <a:pPr lvl="1"/>
            <a:r>
              <a:rPr lang="fi-FI" dirty="0"/>
              <a:t>Leirikoulu toteutetaan oppilaiden ja huoltajien keräämillä vavoilla. Varainkeruu on vapaaehtoista. Oppilaalla on oikeus osallistua leirikouluun huolimatta siitä, onko hän osallistunut varojen keräykseen.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i-FI" dirty="0"/>
              <a:t>Päätös leirikoulusta tehdään luokkakohtaisesti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i-FI" dirty="0"/>
              <a:t>Koko luokka kerää yhteistä pottia leirikoulun toteuttamiseksi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fi-FI" dirty="0"/>
              <a:t>Suosittelen oppilaiden tekemää työtä. Voi olla myös kuukausikeräys tai könttäsumma. 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fi-FI" dirty="0"/>
              <a:t>Mikäli haasteita osallistua könttäsummakeräykseen, koulun lahjoituskassa auttaa.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i-FI" dirty="0"/>
              <a:t>Luokkatoimikunta/huoltajat laativat sopimuksen leirikouluvarojen keräämisestä, käyttämisestä ja mahdollisesta jakamisesta jos käyttöä ei tule.</a:t>
            </a:r>
          </a:p>
          <a:p>
            <a:pPr lvl="1">
              <a:buFont typeface="Symbol" panose="05050102010706020507" pitchFamily="18" charset="2"/>
              <a:buChar char="Þ"/>
            </a:pPr>
            <a:endParaRPr lang="fi-FI" dirty="0"/>
          </a:p>
          <a:p>
            <a:r>
              <a:rPr lang="fi-FI" dirty="0"/>
              <a:t>Esimerkiksi. Luokkaretki Sappeeseen maksaa yhteensä 600€. Tällä kustannetaan osalle oppilaista vuokravälineet, osalle lippu ja kaikille matkat.</a:t>
            </a:r>
          </a:p>
          <a:p>
            <a:pPr lvl="2">
              <a:buFont typeface="Symbol" panose="05050102010706020507" pitchFamily="18" charset="2"/>
              <a:buChar char="Þ"/>
            </a:pPr>
            <a:endParaRPr lang="fi-FI" dirty="0"/>
          </a:p>
          <a:p>
            <a:pPr lvl="1">
              <a:buFont typeface="Symbol" panose="05050102010706020507" pitchFamily="18" charset="2"/>
              <a:buChar char="Þ"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7D4C802-EB06-4AFE-981D-F9EA66543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91373-0667-4247-A3FF-E6F7521193C4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15.9.2021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9BEDFB9-F472-4E84-A725-CC379C7E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www.lempaala.fi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AF63134-BD3C-4F04-A6F7-D3A06AC8C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5EDEB-1447-2245-AC24-1810F05F8ECB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552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45090-A7C6-FC4E-85D2-26C8CBF19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8171" y="2565262"/>
            <a:ext cx="3835953" cy="1063511"/>
          </a:xfrm>
        </p:spPr>
        <p:txBody>
          <a:bodyPr>
            <a:normAutofit/>
          </a:bodyPr>
          <a:lstStyle/>
          <a:p>
            <a:r>
              <a:rPr lang="fi-FI" dirty="0">
                <a:latin typeface="Arial"/>
                <a:cs typeface="Arial"/>
              </a:rPr>
              <a:t>OPINTO-OHJAUS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2AE4A-B58B-2B4B-B1CC-6548E6469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78664" y="3370827"/>
            <a:ext cx="2520279" cy="1456360"/>
          </a:xfrm>
        </p:spPr>
        <p:txBody>
          <a:bodyPr vert="horz" lIns="91416" tIns="45708" rIns="91416" bIns="45708" rtlCol="0" anchor="t">
            <a:normAutofit/>
          </a:bodyPr>
          <a:lstStyle/>
          <a:p>
            <a:r>
              <a:rPr lang="fi-FI" sz="1400" b="1" dirty="0">
                <a:latin typeface="Arial"/>
                <a:cs typeface="Arial"/>
              </a:rPr>
              <a:t>Tanja Ruohonen</a:t>
            </a:r>
          </a:p>
          <a:p>
            <a:r>
              <a:rPr lang="fi-FI" sz="1400" dirty="0">
                <a:latin typeface="Arial"/>
                <a:cs typeface="Arial"/>
              </a:rPr>
              <a:t>p. 0401337463</a:t>
            </a:r>
          </a:p>
          <a:p>
            <a:r>
              <a:rPr lang="fi-FI" sz="1400" dirty="0">
                <a:solidFill>
                  <a:srgbClr val="FFC000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tanja.ruohonen@lempaala.fi</a:t>
            </a:r>
            <a:endParaRPr lang="fi-FI" sz="1400" dirty="0">
              <a:solidFill>
                <a:srgbClr val="FFC000"/>
              </a:solidFill>
              <a:latin typeface="Arial"/>
              <a:cs typeface="Arial"/>
            </a:endParaRPr>
          </a:p>
          <a:p>
            <a:r>
              <a:rPr lang="fi-FI" sz="1400" dirty="0">
                <a:latin typeface="Arial"/>
                <a:cs typeface="Arial"/>
              </a:rPr>
              <a:t>Wilma-viestit</a:t>
            </a:r>
            <a:endParaRPr lang="fi-FI" sz="1400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5B5C6-2F7B-104C-9CBF-DCABEFA9A81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588" y="6356351"/>
            <a:ext cx="1384300" cy="365125"/>
          </a:xfrm>
        </p:spPr>
        <p:txBody>
          <a:bodyPr/>
          <a:lstStyle/>
          <a:p>
            <a:fld id="{14C91373-0667-4247-A3FF-E6F7521193C4}" type="datetime1">
              <a:rPr lang="fi-FI" smtClean="0"/>
              <a:t>15.9.2021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F36D6-0C24-F24C-834C-6A04C11E206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588" y="6356351"/>
            <a:ext cx="2349996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Ajatuskupla: Pilvi 6">
            <a:extLst>
              <a:ext uri="{FF2B5EF4-FFF2-40B4-BE49-F238E27FC236}">
                <a16:creationId xmlns:a16="http://schemas.microsoft.com/office/drawing/2014/main" id="{E4716AFE-0B2F-4F6E-83AD-3435510CC4C3}"/>
              </a:ext>
            </a:extLst>
          </p:cNvPr>
          <p:cNvSpPr/>
          <p:nvPr/>
        </p:nvSpPr>
        <p:spPr>
          <a:xfrm>
            <a:off x="335361" y="70102"/>
            <a:ext cx="4216289" cy="1486690"/>
          </a:xfrm>
          <a:prstGeom prst="cloudCallout">
            <a:avLst>
              <a:gd name="adj1" fmla="val 8454"/>
              <a:gd name="adj2" fmla="val 8037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Ajatuskupla: Pilvi 7">
            <a:extLst>
              <a:ext uri="{FF2B5EF4-FFF2-40B4-BE49-F238E27FC236}">
                <a16:creationId xmlns:a16="http://schemas.microsoft.com/office/drawing/2014/main" id="{E748A4F8-FB22-4FF8-B26F-7E8FFC3F09AF}"/>
              </a:ext>
            </a:extLst>
          </p:cNvPr>
          <p:cNvSpPr/>
          <p:nvPr/>
        </p:nvSpPr>
        <p:spPr>
          <a:xfrm>
            <a:off x="196560" y="3370828"/>
            <a:ext cx="2349996" cy="1210608"/>
          </a:xfrm>
          <a:prstGeom prst="cloudCallout">
            <a:avLst>
              <a:gd name="adj1" fmla="val 50142"/>
              <a:gd name="adj2" fmla="val -9754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Ajatuskupla: Pilvi 8">
            <a:extLst>
              <a:ext uri="{FF2B5EF4-FFF2-40B4-BE49-F238E27FC236}">
                <a16:creationId xmlns:a16="http://schemas.microsoft.com/office/drawing/2014/main" id="{FD5CB7AA-5725-4F4C-9381-69DCC243D8DB}"/>
              </a:ext>
            </a:extLst>
          </p:cNvPr>
          <p:cNvSpPr/>
          <p:nvPr/>
        </p:nvSpPr>
        <p:spPr>
          <a:xfrm>
            <a:off x="4364001" y="854067"/>
            <a:ext cx="2777699" cy="1687118"/>
          </a:xfrm>
          <a:prstGeom prst="cloudCallout">
            <a:avLst>
              <a:gd name="adj1" fmla="val -13799"/>
              <a:gd name="adj2" fmla="val 8612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Ajatuskupla: Pilvi 9">
            <a:extLst>
              <a:ext uri="{FF2B5EF4-FFF2-40B4-BE49-F238E27FC236}">
                <a16:creationId xmlns:a16="http://schemas.microsoft.com/office/drawing/2014/main" id="{B47C6127-F06A-4CEB-ACD9-601BDD565E94}"/>
              </a:ext>
            </a:extLst>
          </p:cNvPr>
          <p:cNvSpPr/>
          <p:nvPr/>
        </p:nvSpPr>
        <p:spPr>
          <a:xfrm>
            <a:off x="1420721" y="4679463"/>
            <a:ext cx="2731064" cy="1386560"/>
          </a:xfrm>
          <a:prstGeom prst="cloudCallout">
            <a:avLst>
              <a:gd name="adj1" fmla="val 4412"/>
              <a:gd name="adj2" fmla="val -10474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CCC9A540-16DE-4C4D-874A-B84C7BA576F7}"/>
              </a:ext>
            </a:extLst>
          </p:cNvPr>
          <p:cNvSpPr txBox="1"/>
          <p:nvPr/>
        </p:nvSpPr>
        <p:spPr>
          <a:xfrm rot="-540000">
            <a:off x="4660841" y="1407626"/>
            <a:ext cx="2187005" cy="461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sz="2400" dirty="0">
                <a:cs typeface="Calibri"/>
              </a:rPr>
              <a:t>Valinnaisaineet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A2CC95A1-52ED-4DC9-9232-A624435F9456}"/>
              </a:ext>
            </a:extLst>
          </p:cNvPr>
          <p:cNvSpPr txBox="1"/>
          <p:nvPr/>
        </p:nvSpPr>
        <p:spPr>
          <a:xfrm>
            <a:off x="8832304" y="3487173"/>
            <a:ext cx="1210948" cy="3692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i-FI" dirty="0">
              <a:cs typeface="Calibri"/>
            </a:endParaRP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2E59D81E-D358-46BC-85AC-418CE2623169}"/>
              </a:ext>
            </a:extLst>
          </p:cNvPr>
          <p:cNvSpPr txBox="1"/>
          <p:nvPr/>
        </p:nvSpPr>
        <p:spPr>
          <a:xfrm>
            <a:off x="693739" y="3585290"/>
            <a:ext cx="1266495" cy="7386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sz="2400" dirty="0">
                <a:cs typeface="Calibri"/>
              </a:rPr>
              <a:t>TET</a:t>
            </a:r>
          </a:p>
          <a:p>
            <a:pPr algn="ctr"/>
            <a:r>
              <a:rPr lang="fi-FI" dirty="0">
                <a:cs typeface="Calibri"/>
              </a:rPr>
              <a:t>(</a:t>
            </a:r>
            <a:r>
              <a:rPr lang="fi-FI" dirty="0" err="1">
                <a:cs typeface="Calibri"/>
              </a:rPr>
              <a:t>lähiTET</a:t>
            </a:r>
            <a:r>
              <a:rPr lang="fi-FI" dirty="0">
                <a:cs typeface="Calibri"/>
              </a:rPr>
              <a:t>)</a:t>
            </a:r>
            <a:endParaRPr lang="fi-FI" sz="2400" dirty="0">
              <a:cs typeface="Calibri"/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589A4C9-B9B6-4C69-AE00-42CB5E2615A9}"/>
              </a:ext>
            </a:extLst>
          </p:cNvPr>
          <p:cNvSpPr txBox="1"/>
          <p:nvPr/>
        </p:nvSpPr>
        <p:spPr>
          <a:xfrm>
            <a:off x="960831" y="490294"/>
            <a:ext cx="2777698" cy="6463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sz="3600" dirty="0">
                <a:cs typeface="Calibri"/>
              </a:rPr>
              <a:t>Jatko-opinnot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E701F32B-C8BA-4920-877A-6AAA1F1AC0E7}"/>
              </a:ext>
            </a:extLst>
          </p:cNvPr>
          <p:cNvSpPr txBox="1"/>
          <p:nvPr/>
        </p:nvSpPr>
        <p:spPr>
          <a:xfrm>
            <a:off x="1801893" y="5015623"/>
            <a:ext cx="2417131" cy="7078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000" dirty="0">
                <a:cs typeface="Calibri"/>
              </a:rPr>
              <a:t>Opiskelutaidot ja oppimisen tuki</a:t>
            </a:r>
          </a:p>
        </p:txBody>
      </p:sp>
      <p:sp>
        <p:nvSpPr>
          <p:cNvPr id="17" name="Ajatuskupla: Pilvi 16">
            <a:extLst>
              <a:ext uri="{FF2B5EF4-FFF2-40B4-BE49-F238E27FC236}">
                <a16:creationId xmlns:a16="http://schemas.microsoft.com/office/drawing/2014/main" id="{E316D45A-D68B-4BD0-8C6B-3AA65F207920}"/>
              </a:ext>
            </a:extLst>
          </p:cNvPr>
          <p:cNvSpPr/>
          <p:nvPr/>
        </p:nvSpPr>
        <p:spPr>
          <a:xfrm>
            <a:off x="5336221" y="4563841"/>
            <a:ext cx="2703997" cy="1757590"/>
          </a:xfrm>
          <a:prstGeom prst="cloudCallout">
            <a:avLst>
              <a:gd name="adj1" fmla="val -27634"/>
              <a:gd name="adj2" fmla="val -6917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52329F5D-1BE9-47AF-91D3-D39912266954}"/>
              </a:ext>
            </a:extLst>
          </p:cNvPr>
          <p:cNvSpPr txBox="1"/>
          <p:nvPr/>
        </p:nvSpPr>
        <p:spPr>
          <a:xfrm>
            <a:off x="5763553" y="5088705"/>
            <a:ext cx="2075908" cy="7078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000" dirty="0">
                <a:cs typeface="Calibri"/>
              </a:rPr>
              <a:t>Omat vahvuudet ja ominaisuudet</a:t>
            </a:r>
          </a:p>
        </p:txBody>
      </p:sp>
    </p:spTree>
    <p:extLst>
      <p:ext uri="{BB962C8B-B14F-4D97-AF65-F5344CB8AC3E}">
        <p14:creationId xmlns:p14="http://schemas.microsoft.com/office/powerpoint/2010/main" val="27588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Lempaala_vari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493"/>
      </a:accent1>
      <a:accent2>
        <a:srgbClr val="00AED9"/>
      </a:accent2>
      <a:accent3>
        <a:srgbClr val="7BBF4F"/>
      </a:accent3>
      <a:accent4>
        <a:srgbClr val="0080BB"/>
      </a:accent4>
      <a:accent5>
        <a:srgbClr val="ADD0EA"/>
      </a:accent5>
      <a:accent6>
        <a:srgbClr val="A9D89C"/>
      </a:accent6>
      <a:hlink>
        <a:srgbClr val="0563C1"/>
      </a:hlink>
      <a:folHlink>
        <a:srgbClr val="D675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D5FE4FE0-C4E4-4067-B862-DC8BE4780E40}" vid="{E2F7A277-F990-43C8-A4B3-22FDEBC5B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981</Words>
  <Application>Microsoft Office PowerPoint</Application>
  <PresentationFormat>Laajakuva</PresentationFormat>
  <Paragraphs>149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0" baseType="lpstr">
      <vt:lpstr>Arial</vt:lpstr>
      <vt:lpstr>Calibri</vt:lpstr>
      <vt:lpstr>Courier New</vt:lpstr>
      <vt:lpstr>Symbol</vt:lpstr>
      <vt:lpstr>Office-teema</vt:lpstr>
      <vt:lpstr>Sääksjärven yläkoulu</vt:lpstr>
      <vt:lpstr>Illan ohjelma</vt:lpstr>
      <vt:lpstr>Sääksjärven yläkoulu</vt:lpstr>
      <vt:lpstr>PowerPoint-esitys</vt:lpstr>
      <vt:lpstr>Tavoite- ja arviointikeskustelut, formatiivinen arviointi</vt:lpstr>
      <vt:lpstr>Kurssit, jaksot, todistukset ja numerot, summatiivinen arviointi</vt:lpstr>
      <vt:lpstr>Koronapandemian ehkäisy</vt:lpstr>
      <vt:lpstr>Luokkaretket ja leirikoulut</vt:lpstr>
      <vt:lpstr>OPINTO-OHJAUS</vt:lpstr>
      <vt:lpstr>VALINNAISAINEEN VALINTA  8. ja 9. -luokille valitaan kaksi valinnaisainetta seiskaluokalla  1. Syventäviä taide- ja taitoaineita: kotitalous* käsityö*  kuvataide* liikunta musiikki * kaikille yhteiset opinnot päättyy 7. -luokalla  2. Muita valinnaisia esim.  kieliä, luovaa ilmaisua, tietotekniikkaa, matematiikkaa, erilaista liikuntaa, käden taitoja, taidetta... </vt:lpstr>
      <vt:lpstr>Yläkouluopiskelu Mikä muuttunut eniten yläkoulussa 7 -luokkalaisten mielestä?</vt:lpstr>
      <vt:lpstr>PowerPoint-esitys</vt:lpstr>
      <vt:lpstr>Oppimisen ja koulunkäynnin tuki 7. luokalla</vt:lpstr>
      <vt:lpstr>Opiskeluhuolto on… </vt:lpstr>
      <vt:lpstr> </vt:lpstr>
    </vt:vector>
  </TitlesOfParts>
  <Company>Seutu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Karjalainen Jussi</dc:creator>
  <cp:lastModifiedBy>Karjalainen Jussi</cp:lastModifiedBy>
  <cp:revision>17</cp:revision>
  <dcterms:created xsi:type="dcterms:W3CDTF">2021-09-15T05:05:20Z</dcterms:created>
  <dcterms:modified xsi:type="dcterms:W3CDTF">2021-09-16T04:56:30Z</dcterms:modified>
</cp:coreProperties>
</file>