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</p:sldMasterIdLst>
  <p:sldIdLst>
    <p:sldId id="264" r:id="rId5"/>
    <p:sldId id="257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797675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fi-FI" sz="2400">
                <a:latin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fi-FI" sz="2400">
                <a:latin typeface="Times New Roman" pitchFamily="18" charset="0"/>
              </a:endParaRPr>
            </a:p>
          </p:txBody>
        </p:sp>
      </p:grp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6390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6391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</p:grpSp>
      <p:sp>
        <p:nvSpPr>
          <p:cNvPr id="1639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/>
              <a:t>Muokkaa alaotsikon perustyyliä napsautt.</a:t>
            </a: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i-FI"/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F7C72667-468D-4C0A-9BBA-9792FBFDC94A}" type="slidenum">
              <a:rPr lang="fi-FI"/>
              <a:pPr/>
              <a:t>‹#›</a:t>
            </a:fld>
            <a:endParaRPr lang="fi-FI"/>
          </a:p>
        </p:txBody>
      </p:sp>
      <p:sp>
        <p:nvSpPr>
          <p:cNvPr id="1639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/>
              <a:t>Muokkaa perustyyl. napsautt.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3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9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39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39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639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39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58304-22F0-4F29-A8EB-DF41F13AE254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641730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90C54-D147-4BFE-9E50-5C4B497D1728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224721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04B75-5923-4A84-B81B-148EB31FC9DD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392186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658CD-A68D-43EB-AB40-8290C2FBD948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817198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DDB97-C5F4-475F-86F4-E43DD20888F1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289040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055D7-79B6-41E0-B99D-C7568A5C5BCA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08270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98346-1F54-4CFF-9490-19081E429FE0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437491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52A4E-A8A0-4E6C-9253-340DB8CDF472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8826436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B8268-97B3-4502-BB4F-C945D7F0A9B9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31738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64225-7AE0-4ADA-AEED-A3180A6C6F30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544666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536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536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536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i-FI"/>
              </a:p>
            </p:txBody>
          </p:sp>
        </p:grpSp>
        <p:grpSp>
          <p:nvGrpSpPr>
            <p:cNvPr id="15366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536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536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</p:grpSp>
      </p:grpSp>
      <p:sp>
        <p:nvSpPr>
          <p:cNvPr id="1536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fi-FI"/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09315983-731C-40F3-AEE7-A16AE545B571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3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" grpId="0"/>
      <p:bldP spid="15370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537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537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537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537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37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537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 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sprechen</a:t>
            </a:r>
            <a:r>
              <a:rPr lang="fi-FI" dirty="0"/>
              <a:t> Deutsch!</a:t>
            </a:r>
          </a:p>
        </p:txBody>
      </p:sp>
      <p:pic>
        <p:nvPicPr>
          <p:cNvPr id="1026" name="Picture 2" descr="https://upload.wikimedia.org/wikipedia/commons/thumb/6/65/German-Language-Flag.svg/2000px-German-Language-Flag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808" y="2362200"/>
            <a:ext cx="5587809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46633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Miksi opiskella kieliä?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kansainvälinen Suomi</a:t>
            </a:r>
          </a:p>
          <a:p>
            <a:pPr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useamman vieraan kielen puhujia liian vähän</a:t>
            </a:r>
          </a:p>
          <a:p>
            <a:pPr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katse tulevaisuuteen: kielen osaaminen voi auttaa saamaan opiskelu- tai </a:t>
            </a:r>
            <a:r>
              <a:rPr lang="fi-FI"/>
              <a:t>työpaikan ulkomailla</a:t>
            </a:r>
            <a:endParaRPr lang="fi-FI" dirty="0"/>
          </a:p>
          <a:p>
            <a:pPr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kielten opiskelu on tehokasta aivojumppaa, kehittää muistia</a:t>
            </a:r>
          </a:p>
          <a:p>
            <a:pPr>
              <a:buFont typeface="Wingdings" pitchFamily="2" charset="2"/>
              <a:buNone/>
            </a:pPr>
            <a:endParaRPr lang="fi-FI" dirty="0"/>
          </a:p>
          <a:p>
            <a:pPr>
              <a:buFont typeface="Wingdings" pitchFamily="2" charset="2"/>
              <a:buNone/>
            </a:pPr>
            <a:endParaRPr lang="fi-FI" dirty="0"/>
          </a:p>
          <a:p>
            <a:pPr>
              <a:buFont typeface="Wingdings" pitchFamily="2" charset="2"/>
              <a:buNone/>
            </a:pP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Miten opiskellaan?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71600" y="2333439"/>
            <a:ext cx="4669904" cy="416314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i-FI" dirty="0"/>
              <a:t>Kielten tunneilla</a:t>
            </a:r>
          </a:p>
          <a:p>
            <a:pPr>
              <a:buFont typeface="Wingdings" pitchFamily="2" charset="2"/>
              <a:buNone/>
            </a:pPr>
            <a:r>
              <a:rPr lang="fi-FI" dirty="0"/>
              <a:t>   puhutaan, kirjoitetaan, kuunnellaan, näytellään, lauletaan, leikitään, leikataan ja liimataan, pelataan, arvioidaan, pohditaan, yritetään ja erehdytään</a:t>
            </a:r>
          </a:p>
          <a:p>
            <a:pPr>
              <a:buFont typeface="Wingdings" pitchFamily="2" charset="2"/>
              <a:buNone/>
            </a:pPr>
            <a:endParaRPr lang="fi-FI" dirty="0"/>
          </a:p>
          <a:p>
            <a:pPr>
              <a:buFont typeface="Wingdings" pitchFamily="2" charset="2"/>
              <a:buNone/>
            </a:pPr>
            <a:endParaRPr lang="fi-FI" dirty="0"/>
          </a:p>
        </p:txBody>
      </p:sp>
      <p:sp>
        <p:nvSpPr>
          <p:cNvPr id="2" name="AutoShape 2" descr="Kuvahaun tulos haulle play and lea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AutoShape 4" descr="Kuvahaun tulos haulle play and learn"/>
          <p:cNvSpPr>
            <a:spLocks noChangeAspect="1" noChangeArrowheads="1"/>
          </p:cNvSpPr>
          <p:nvPr/>
        </p:nvSpPr>
        <p:spPr bwMode="auto">
          <a:xfrm>
            <a:off x="307974" y="7937"/>
            <a:ext cx="328931" cy="328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0718" y="2952750"/>
            <a:ext cx="2349673" cy="292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saadaan?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valmiuksia selvitä arkipäivän tilanteissa</a:t>
            </a:r>
          </a:p>
          <a:p>
            <a:r>
              <a:rPr lang="fi-FI" dirty="0"/>
              <a:t>yleissivistävää kulttuuritietoa</a:t>
            </a:r>
          </a:p>
          <a:p>
            <a:r>
              <a:rPr lang="fi-FI" dirty="0"/>
              <a:t>monipuolisia opiskelutaitoja</a:t>
            </a:r>
          </a:p>
          <a:p>
            <a:r>
              <a:rPr lang="fi-FI" dirty="0"/>
              <a:t>iloa omasta osaamisesta</a:t>
            </a:r>
          </a:p>
        </p:txBody>
      </p:sp>
      <p:pic>
        <p:nvPicPr>
          <p:cNvPr id="3074" name="Picture 2" descr="Ice, Soft Ice Cream, Waffle Ice Cream, Cream Ba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544" y="2924944"/>
            <a:ext cx="3330863" cy="316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5076056" y="3212976"/>
            <a:ext cx="2779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err="1"/>
              <a:t>Ein</a:t>
            </a:r>
            <a:r>
              <a:rPr lang="fi-FI" sz="3200" b="1" dirty="0"/>
              <a:t> </a:t>
            </a:r>
            <a:r>
              <a:rPr lang="fi-FI" sz="3200" b="1" dirty="0" err="1"/>
              <a:t>Eis</a:t>
            </a:r>
            <a:r>
              <a:rPr lang="fi-FI" sz="3200" b="1" dirty="0"/>
              <a:t>, </a:t>
            </a:r>
            <a:r>
              <a:rPr lang="fi-FI" sz="3200" b="1" dirty="0" err="1"/>
              <a:t>bitte</a:t>
            </a:r>
            <a:r>
              <a:rPr lang="fi-FI" sz="3200" b="1" dirty="0"/>
              <a:t>!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fi-FI" sz="3200" dirty="0"/>
            </a:br>
            <a:r>
              <a:rPr lang="fi-FI" sz="3200" dirty="0"/>
              <a:t>Kenelle A2-kieli sopii?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 lapselle, jolla on halu oppia uusi</a:t>
            </a:r>
            <a:r>
              <a:rPr lang="fi-FI" dirty="0"/>
              <a:t> vieras kieli sekä valmius opiskella ja hoitaa kotitehtävät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kaikille lisähaastetta kaipaaville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dirty="0">
                <a:cs typeface="Arial" charset="0"/>
              </a:rPr>
              <a:t>●</a:t>
            </a:r>
            <a:r>
              <a:rPr lang="fi-FI" dirty="0"/>
              <a:t> vanhempien ei tarvitse osata kyseistä kieltä, mutta tuki opiskelussa on olennaista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sz="2400" dirty="0"/>
              <a:t>   </a:t>
            </a:r>
            <a:r>
              <a:rPr lang="fi-FI" dirty="0"/>
              <a:t> Keskustele opettajien kanssa valinnasta, jos äidinkieli, englanti tai kotitehtävät ylipäänsä tuntuvat lapsestasi vaikeilta!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i-FI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sz="2400" dirty="0"/>
              <a:t> </a:t>
            </a: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Huomioitavaa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362200"/>
            <a:ext cx="7703641" cy="4495800"/>
          </a:xfrm>
        </p:spPr>
        <p:txBody>
          <a:bodyPr/>
          <a:lstStyle/>
          <a:p>
            <a:r>
              <a:rPr lang="fi-FI" dirty="0"/>
              <a:t>Valinta on sitova.</a:t>
            </a:r>
          </a:p>
          <a:p>
            <a:r>
              <a:rPr lang="fi-FI" dirty="0"/>
              <a:t>Kieltä opiskellaan luokilla 4-9 kaksi tuntia viikossa. </a:t>
            </a:r>
            <a:endParaRPr lang="fi-FI" sz="1800" dirty="0"/>
          </a:p>
          <a:p>
            <a:r>
              <a:rPr lang="fi-FI" dirty="0"/>
              <a:t>Valinnaisessa kielessäkin on läksyjä ja oppimista arvioidaan.</a:t>
            </a:r>
          </a:p>
          <a:p>
            <a:r>
              <a:rPr lang="fi-FI" dirty="0"/>
              <a:t>Päästötodistukseen voi ottaa suoritusmerkinnän numeron sijaan.</a:t>
            </a:r>
          </a:p>
          <a:p>
            <a:r>
              <a:rPr lang="fi-FI" dirty="0"/>
              <a:t>A2-kielivalinta vähentää valinnaisuutta yläkoulussa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Huomioitavaa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769225" cy="4495800"/>
          </a:xfrm>
        </p:spPr>
        <p:txBody>
          <a:bodyPr/>
          <a:lstStyle/>
          <a:p>
            <a:r>
              <a:rPr lang="fi-FI" dirty="0"/>
              <a:t>Vanhemmat päättävät valinnasta yhdessä lapsen kanssa. Kodin tuki on olennainen.</a:t>
            </a:r>
          </a:p>
          <a:p>
            <a:r>
              <a:rPr lang="fi-FI" dirty="0"/>
              <a:t>Aloittavaan ryhmään vaaditaan 12 oppilasta</a:t>
            </a:r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Värireuna">
  <a:themeElements>
    <a:clrScheme name="Värireuna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Värireu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ärireuna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reuna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reuna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reuna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ärireuna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reuna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reuna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ärireuna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195443A84AD8418BB0C16A288E5F82" ma:contentTypeVersion="2" ma:contentTypeDescription="Luo uusi asiakirja." ma:contentTypeScope="" ma:versionID="84b88031bcc7be52a62c7d53a22fea9d">
  <xsd:schema xmlns:xsd="http://www.w3.org/2001/XMLSchema" xmlns:xs="http://www.w3.org/2001/XMLSchema" xmlns:p="http://schemas.microsoft.com/office/2006/metadata/properties" xmlns:ns2="49071dc6-1700-455c-8b8d-2a7acf1f0fda" targetNamespace="http://schemas.microsoft.com/office/2006/metadata/properties" ma:root="true" ma:fieldsID="ea276d779b3993f393ebb50f95b67905" ns2:_="">
    <xsd:import namespace="49071dc6-1700-455c-8b8d-2a7acf1f0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071dc6-1700-455c-8b8d-2a7acf1f0f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BAA345-E1F6-442F-B8A0-170DADF692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D48AC5-77A9-40CC-AAA5-D88057FF2B2E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49071dc6-1700-455c-8b8d-2a7acf1f0fda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3F1886-3ABE-40B7-A5C7-AA51EE156E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071dc6-1700-455c-8b8d-2a7acf1f0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197</Words>
  <Application>Microsoft Office PowerPoint</Application>
  <PresentationFormat>Näytössä katseltava diaesitys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Värireuna</vt:lpstr>
      <vt:lpstr>         Wir sprechen Deutsch!</vt:lpstr>
      <vt:lpstr>Miksi opiskella kieliä?</vt:lpstr>
      <vt:lpstr>Miten opiskellaan?</vt:lpstr>
      <vt:lpstr>Mitä saadaan?</vt:lpstr>
      <vt:lpstr> Kenelle A2-kieli sopii?</vt:lpstr>
      <vt:lpstr>Huomioitavaa</vt:lpstr>
      <vt:lpstr>Huomioitavaa</vt:lpstr>
    </vt:vector>
  </TitlesOfParts>
  <Company>Yksityinen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opiskella kieliä?</dc:title>
  <dc:creator>Marketa Karttunen</dc:creator>
  <cp:lastModifiedBy>Marttila Kristiina</cp:lastModifiedBy>
  <cp:revision>27</cp:revision>
  <cp:lastPrinted>2013-02-15T13:22:11Z</cp:lastPrinted>
  <dcterms:created xsi:type="dcterms:W3CDTF">2013-01-14T12:21:36Z</dcterms:created>
  <dcterms:modified xsi:type="dcterms:W3CDTF">2025-03-06T07:27:57Z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0x01010082195443A84AD8418BB0C16A288E5F82</vt:lpwstr>
  </property>
</Properties>
</file>