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7"/>
  </p:notesMasterIdLst>
  <p:sldIdLst>
    <p:sldId id="390" r:id="rId6"/>
    <p:sldId id="391" r:id="rId7"/>
    <p:sldId id="392" r:id="rId8"/>
    <p:sldId id="393" r:id="rId9"/>
    <p:sldId id="395" r:id="rId10"/>
    <p:sldId id="394" r:id="rId11"/>
    <p:sldId id="396" r:id="rId12"/>
    <p:sldId id="397" r:id="rId13"/>
    <p:sldId id="398" r:id="rId14"/>
    <p:sldId id="399" r:id="rId15"/>
    <p:sldId id="40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C"/>
    <a:srgbClr val="005396"/>
    <a:srgbClr val="84BF41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80"/>
  </p:normalViewPr>
  <p:slideViewPr>
    <p:cSldViewPr snapToGrid="0" snapToObjects="1">
      <p:cViewPr varScale="1">
        <p:scale>
          <a:sx n="113" d="100"/>
          <a:sy n="113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20.3.2024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427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20.3.2024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450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20.3.2024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305273"/>
            <a:ext cx="105156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20.3.2024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20.3.2024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20.3.2024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20.3.2024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20.3.2024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www.lempaala.fi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4" r:id="rId4"/>
    <p:sldLayoutId id="2147483660" r:id="rId5"/>
    <p:sldLayoutId id="2147483672" r:id="rId6"/>
    <p:sldLayoutId id="2147483671" r:id="rId7"/>
    <p:sldLayoutId id="2147483661" r:id="rId8"/>
    <p:sldLayoutId id="2147483674" r:id="rId9"/>
    <p:sldLayoutId id="2147483673" r:id="rId10"/>
    <p:sldLayoutId id="2147483662" r:id="rId11"/>
    <p:sldLayoutId id="2147483668" r:id="rId12"/>
    <p:sldLayoutId id="2147483667" r:id="rId13"/>
    <p:sldLayoutId id="2147483665" r:id="rId14"/>
    <p:sldLayoutId id="2147483670" r:id="rId15"/>
    <p:sldLayoutId id="2147483669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D5A607-94F2-489D-9B08-917B27824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Kouluterveyskyselyn tuloksia 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F95928-028D-4577-B5C0-1A9C426DE2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Moision koulu</a:t>
            </a:r>
          </a:p>
        </p:txBody>
      </p:sp>
    </p:spTree>
    <p:extLst>
      <p:ext uri="{BB962C8B-B14F-4D97-AF65-F5344CB8AC3E}">
        <p14:creationId xmlns:p14="http://schemas.microsoft.com/office/powerpoint/2010/main" val="10089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CFE47-D09A-44D7-A2EC-1353CDC8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93" y="528320"/>
            <a:ext cx="8913707" cy="1121091"/>
          </a:xfrm>
        </p:spPr>
        <p:txBody>
          <a:bodyPr>
            <a:normAutofit/>
          </a:bodyPr>
          <a:lstStyle/>
          <a:p>
            <a:r>
              <a:rPr lang="fi-FI" sz="3200" dirty="0"/>
              <a:t>Myönteisiä tuloksia verrattuna aiempaan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3614E8-1931-4637-AF13-4FC86537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3" y="1649411"/>
            <a:ext cx="8789882" cy="4341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Mahdollisuus keskustella koulussa aikuisen kanssa	v.2023 </a:t>
            </a:r>
            <a:r>
              <a:rPr lang="fi-FI" dirty="0">
                <a:solidFill>
                  <a:srgbClr val="00B050"/>
                </a:solidFill>
              </a:rPr>
              <a:t>73,2%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mieltä painavista asioista				v. 2021 61,8%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/>
              <a:t>					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Terveystarkastuksessa lapsen mielipidettä kuunnellaan	v. 2023	</a:t>
            </a:r>
            <a:r>
              <a:rPr lang="fi-FI" dirty="0">
                <a:solidFill>
                  <a:srgbClr val="00B050"/>
                </a:solidFill>
              </a:rPr>
              <a:t>89,1%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/>
              <a:t>							v. 2021  84,1%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Kokee olevansa tärkeä osa luokkayhteisöä		v. 2023	</a:t>
            </a:r>
            <a:r>
              <a:rPr lang="fi-FI" dirty="0">
                <a:solidFill>
                  <a:srgbClr val="00B050"/>
                </a:solidFill>
              </a:rPr>
              <a:t>60,5%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/>
              <a:t>							v. 2021  57,4%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1C4FC2-29A4-4115-BBCA-E230F901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EB9CBA-6D7C-4D4A-8903-4A4DD4C7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6559B5-611C-42BE-8A43-48FE925E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88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CFE47-D09A-44D7-A2EC-1353CDC8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93" y="528320"/>
            <a:ext cx="9323282" cy="1121091"/>
          </a:xfrm>
        </p:spPr>
        <p:txBody>
          <a:bodyPr>
            <a:normAutofit/>
          </a:bodyPr>
          <a:lstStyle/>
          <a:p>
            <a:r>
              <a:rPr lang="fi-FI" sz="3200" dirty="0"/>
              <a:t>Myönteisiä tuloksia verrattuna koko maan tuloksiin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3614E8-1931-4637-AF13-4FC86537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3" y="1649411"/>
            <a:ext cx="8789882" cy="4341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Tulee hyvin toimeen opettajien kanssa		MOISIO  	</a:t>
            </a:r>
            <a:r>
              <a:rPr lang="fi-FI" dirty="0">
                <a:solidFill>
                  <a:srgbClr val="00B050"/>
                </a:solidFill>
              </a:rPr>
              <a:t>92,2%</a:t>
            </a:r>
          </a:p>
          <a:p>
            <a:pPr marL="0" indent="0">
              <a:buNone/>
            </a:pPr>
            <a:r>
              <a:rPr lang="fi-FI" dirty="0"/>
              <a:t>						KOKO MAA  	78,4%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700" dirty="0"/>
              <a:t>Mahdollisuus keskustella mieltä painavista asioista koulussa</a:t>
            </a:r>
            <a:r>
              <a:rPr lang="fi-FI" dirty="0"/>
              <a:t>	MOISIO		</a:t>
            </a:r>
            <a:r>
              <a:rPr lang="fi-FI" dirty="0">
                <a:solidFill>
                  <a:srgbClr val="00B050"/>
                </a:solidFill>
              </a:rPr>
              <a:t>73,2%</a:t>
            </a:r>
          </a:p>
          <a:p>
            <a:pPr marL="0" indent="0">
              <a:buNone/>
            </a:pPr>
            <a:r>
              <a:rPr lang="fi-FI" dirty="0"/>
              <a:t>						KOKO MAA	59,2%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Koululounas on maultaan hyvää			MOISIO		</a:t>
            </a:r>
            <a:r>
              <a:rPr lang="fi-FI" dirty="0">
                <a:solidFill>
                  <a:srgbClr val="00B050"/>
                </a:solidFill>
              </a:rPr>
              <a:t>74,8%</a:t>
            </a:r>
          </a:p>
          <a:p>
            <a:pPr marL="0" indent="0">
              <a:buNone/>
            </a:pPr>
            <a:r>
              <a:rPr lang="fi-FI" dirty="0"/>
              <a:t>						KOKO MAA	57%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Koululounas on laadultaan hyvää			MOISIO		</a:t>
            </a:r>
            <a:r>
              <a:rPr lang="fi-FI" dirty="0">
                <a:solidFill>
                  <a:srgbClr val="00B050"/>
                </a:solidFill>
              </a:rPr>
              <a:t>73,8%</a:t>
            </a:r>
          </a:p>
          <a:p>
            <a:pPr marL="0" indent="0">
              <a:buNone/>
            </a:pPr>
            <a:r>
              <a:rPr lang="fi-FI" dirty="0"/>
              <a:t>						KOKO MAA	58%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1C4FC2-29A4-4115-BBCA-E230F901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EB9CBA-6D7C-4D4A-8903-4A4DD4C7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6559B5-611C-42BE-8A43-48FE925E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E4C7B-1AD7-4D69-8995-B1B3DABC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Osallisuus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88A380-11B2-478E-87DE-8D5165292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8436"/>
            <a:ext cx="10706101" cy="4341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Osallistunut koulun asioiden suunnitteluun 	</a:t>
            </a:r>
            <a:r>
              <a:rPr lang="fi-FI" dirty="0">
                <a:solidFill>
                  <a:srgbClr val="FF0000"/>
                </a:solidFill>
              </a:rPr>
              <a:t>41,4%   </a:t>
            </a:r>
            <a:r>
              <a:rPr lang="fi-FI" dirty="0">
                <a:solidFill>
                  <a:schemeClr val="accent1"/>
                </a:solidFill>
              </a:rPr>
              <a:t>(koko maa 46,8%)</a:t>
            </a:r>
          </a:p>
          <a:p>
            <a:pPr marL="0" indent="0">
              <a:buNone/>
            </a:pPr>
            <a:r>
              <a:rPr lang="fi-FI" dirty="0"/>
              <a:t>Osallistunut tapahtumien suunnitteluun		68,5%</a:t>
            </a:r>
          </a:p>
          <a:p>
            <a:pPr marL="0" indent="0">
              <a:buNone/>
            </a:pPr>
            <a:r>
              <a:rPr lang="fi-FI" dirty="0"/>
              <a:t>Osallistunut koulun sääntöjen suunnitteluun	50%</a:t>
            </a:r>
          </a:p>
          <a:p>
            <a:pPr marL="0" indent="0">
              <a:buNone/>
            </a:pPr>
            <a:r>
              <a:rPr lang="fi-FI" dirty="0"/>
              <a:t>Osallistunut välituntitoiminnan suunnitteluun	41,4%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Kokee olevansa tärkeä osa luokkayhteisöä	</a:t>
            </a:r>
            <a:r>
              <a:rPr lang="fi-FI" dirty="0">
                <a:solidFill>
                  <a:srgbClr val="00B050"/>
                </a:solidFill>
              </a:rPr>
              <a:t>60,6%   </a:t>
            </a:r>
            <a:r>
              <a:rPr lang="fi-FI" dirty="0"/>
              <a:t>(v.2021 57,4%)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900" dirty="0"/>
              <a:t>Terveystarkastuksessa lapsen mielipidettä kuunnellaan </a:t>
            </a:r>
            <a:r>
              <a:rPr lang="fi-FI" sz="1900" dirty="0">
                <a:solidFill>
                  <a:srgbClr val="00B050"/>
                </a:solidFill>
              </a:rPr>
              <a:t>89,1%   </a:t>
            </a:r>
            <a:r>
              <a:rPr lang="fi-FI" sz="1900" dirty="0"/>
              <a:t>(v.2021 84,1%)</a:t>
            </a:r>
          </a:p>
          <a:p>
            <a:pPr marL="0" indent="0">
              <a:buNone/>
            </a:pPr>
            <a:r>
              <a:rPr lang="fi-FI" sz="1800" dirty="0"/>
              <a:t>Mahdollisuus keskustella koulussa aikuisen kanssa mieltä painavista asioista </a:t>
            </a:r>
            <a:r>
              <a:rPr lang="fi-FI" sz="1800" dirty="0">
                <a:solidFill>
                  <a:srgbClr val="00B050"/>
                </a:solidFill>
              </a:rPr>
              <a:t>73,2%  </a:t>
            </a:r>
            <a:r>
              <a:rPr lang="fi-FI" sz="1800" dirty="0"/>
              <a:t>(v.2021 61,8%)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On tyytyväinen elämäänsä tällä hetkellä		85,6%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20A818-5007-4FC5-98F1-B0A3516F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D80565-5B58-4B93-AB4B-14C70E6B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0E8F4D-4139-4CD8-9102-EAE95619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6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61DA6C-9B4E-4FA7-8F39-7FFB434F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Ravinto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EFA71F-D58E-4D88-B2B0-17794D51A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9411"/>
            <a:ext cx="9058275" cy="4341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Koululounas tarjotaan sopivaan aikaan		</a:t>
            </a:r>
            <a:r>
              <a:rPr lang="fi-FI" dirty="0">
                <a:solidFill>
                  <a:srgbClr val="00B050"/>
                </a:solidFill>
              </a:rPr>
              <a:t>91,3%</a:t>
            </a:r>
          </a:p>
          <a:p>
            <a:pPr marL="0" indent="0">
              <a:buNone/>
            </a:pPr>
            <a:endParaRPr lang="fi-FI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fi-FI" dirty="0"/>
              <a:t>Koululounasta on tarjolla riittävästi		</a:t>
            </a:r>
            <a:r>
              <a:rPr lang="fi-FI" dirty="0">
                <a:solidFill>
                  <a:srgbClr val="00B050"/>
                </a:solidFill>
              </a:rPr>
              <a:t>92,6%</a:t>
            </a:r>
          </a:p>
          <a:p>
            <a:pPr marL="0" indent="0">
              <a:buNone/>
            </a:pPr>
            <a:endParaRPr lang="fi-FI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fi-FI" dirty="0"/>
              <a:t>Koululounas on maultaan hyvää			</a:t>
            </a:r>
            <a:r>
              <a:rPr lang="fi-FI" dirty="0">
                <a:solidFill>
                  <a:srgbClr val="00B050"/>
                </a:solidFill>
              </a:rPr>
              <a:t>74,8%  </a:t>
            </a:r>
            <a:r>
              <a:rPr lang="fi-FI" dirty="0"/>
              <a:t>(koko maa 57%)</a:t>
            </a:r>
            <a:r>
              <a:rPr lang="fi-FI" dirty="0">
                <a:highlight>
                  <a:srgbClr val="00FF00"/>
                </a:highlight>
              </a:rPr>
              <a:t>			</a:t>
            </a:r>
          </a:p>
          <a:p>
            <a:pPr marL="0" indent="0">
              <a:buNone/>
            </a:pPr>
            <a:r>
              <a:rPr lang="fi-FI" dirty="0"/>
              <a:t>Koululounas on laadultaan hyvää		</a:t>
            </a:r>
            <a:r>
              <a:rPr lang="fi-FI" dirty="0">
                <a:solidFill>
                  <a:srgbClr val="00B050"/>
                </a:solidFill>
              </a:rPr>
              <a:t>73,8%   </a:t>
            </a:r>
            <a:r>
              <a:rPr lang="fi-FI" dirty="0"/>
              <a:t>(koko maa 58%)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Ei ole syönyt aamupalaa joka arkiaamu		</a:t>
            </a:r>
            <a:r>
              <a:rPr lang="fi-FI" dirty="0">
                <a:solidFill>
                  <a:srgbClr val="FF0000"/>
                </a:solidFill>
              </a:rPr>
              <a:t>26,4%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Juo maitoa tai piimää kaikkina koulupäivinä	39,1%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11F3ED-BE6A-4E5E-840A-76C39C3E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D2097A-83BC-44EF-809F-C1FC6389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2DD716-97CA-4431-ADD2-E1C0F3B8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6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21A747-CFAF-4270-8451-1BE97D9A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Fyysinen hyvinvointi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94A1C9-7725-4420-BAEF-FE7AB45A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8143875" cy="434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Harjaa hampaat harvemmin kuin 2krt/pv		</a:t>
            </a:r>
            <a:r>
              <a:rPr lang="fi-FI" dirty="0">
                <a:solidFill>
                  <a:srgbClr val="FF0000"/>
                </a:solidFill>
              </a:rPr>
              <a:t>32,9%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Kipua niskassa tai hartioissa vähintään kerran viikossa 26,6%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Kipua päässä vähintään kerran viikossa		24,5%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Kipua vatsassa vähintään kerran viikossa	21,9%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Kokee koulu-uupumusta				17,1%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Ei ole syönyt tai nukkunut netin takia		5,2%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5E7C96-C758-48AC-931F-A15B9512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B01E56-DB57-4F3A-8D81-B11287CC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6998CD-CB31-474B-ABCD-803935B0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8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3CE552-1FF8-4EEE-8478-23C3DBE7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1651"/>
            <a:ext cx="8229599" cy="908050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Psyykkinen</a:t>
            </a:r>
            <a:r>
              <a:rPr lang="fi-FI" sz="4000" dirty="0"/>
              <a:t> hyvinvointi ja kiusaaminen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FE42FD-4963-402D-AD35-398F7B12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49" y="1354135"/>
            <a:ext cx="9296401" cy="48847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Koulukiusattuna vähintään kerran viikossa 		</a:t>
            </a:r>
            <a:r>
              <a:rPr lang="fi-FI" sz="1800" dirty="0">
                <a:solidFill>
                  <a:srgbClr val="FF0000"/>
                </a:solidFill>
              </a:rPr>
              <a:t>7,2%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Kiusattu tai muita kiusannut kertonut kiusaamisesta aikuiselle: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kiusaaminen loppunut tai vähentynyt		53,1%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Ei ole kiusattu lainkaan lukukauden aikana		</a:t>
            </a:r>
            <a:r>
              <a:rPr lang="fi-FI" sz="1800" dirty="0">
                <a:solidFill>
                  <a:srgbClr val="FF0000"/>
                </a:solidFill>
              </a:rPr>
              <a:t>63,3%   </a:t>
            </a:r>
            <a:r>
              <a:rPr lang="fi-FI" sz="1800" dirty="0">
                <a:solidFill>
                  <a:schemeClr val="accent1"/>
                </a:solidFill>
              </a:rPr>
              <a:t>( v.2021 69,8%)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Ei ole osallistunut muiden kiusaamiseen		</a:t>
            </a:r>
            <a:r>
              <a:rPr lang="fi-FI" sz="1800" dirty="0">
                <a:solidFill>
                  <a:srgbClr val="00B050"/>
                </a:solidFill>
              </a:rPr>
              <a:t>81,9%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On yksinäinen välitunnilla				</a:t>
            </a:r>
            <a:r>
              <a:rPr lang="fi-FI" sz="1800" dirty="0">
                <a:solidFill>
                  <a:srgbClr val="00B050"/>
                </a:solidFill>
              </a:rPr>
              <a:t>2,4%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Välitunnit pelottavat				</a:t>
            </a:r>
            <a:r>
              <a:rPr lang="fi-FI" sz="1800" dirty="0">
                <a:solidFill>
                  <a:srgbClr val="00B050"/>
                </a:solidFill>
              </a:rPr>
              <a:t>0,8%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Vähintään lievää ahdistusoireilua			26,9%</a:t>
            </a:r>
            <a:r>
              <a:rPr lang="fi-FI" sz="1800" dirty="0">
                <a:highlight>
                  <a:srgbClr val="00FF00"/>
                </a:highlight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800" dirty="0">
              <a:highlight>
                <a:srgbClr val="00FF00"/>
              </a:highligh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Kokenut seksuaalista kommentointia, ehdottelua, viestittelyä tai kuvamateriaalin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näyttämistä vuoden aikana  			8,2%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>
              <a:highlight>
                <a:srgbClr val="00FF00"/>
              </a:highlight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6B56C7-05B6-4419-90E8-DD30FDC1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A30307-163A-4C2F-908B-35D04F12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1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A2699-4A9A-4EF3-956D-5E6A98FA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Ihmissuhteet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A1DAFC-CFC4-464C-841B-81C9BE5E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8753475" cy="43418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Tulee hyvin toimeen koulukavereiden kanssa		</a:t>
            </a:r>
            <a:r>
              <a:rPr lang="fi-FI" dirty="0">
                <a:solidFill>
                  <a:srgbClr val="00B050"/>
                </a:solidFill>
              </a:rPr>
              <a:t>84%</a:t>
            </a:r>
          </a:p>
          <a:p>
            <a:pPr marL="0" indent="0">
              <a:buNone/>
            </a:pPr>
            <a:endParaRPr lang="fi-FI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fi-FI" dirty="0"/>
              <a:t>Tulee hyvin toimeen opettajien kanssa			</a:t>
            </a:r>
            <a:r>
              <a:rPr lang="fi-FI" dirty="0">
                <a:solidFill>
                  <a:srgbClr val="00B050"/>
                </a:solidFill>
              </a:rPr>
              <a:t>92,2%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Terveystarkastuksessa puhutaan lapselle tärkeistä asioista	</a:t>
            </a:r>
            <a:r>
              <a:rPr lang="fi-FI" dirty="0">
                <a:solidFill>
                  <a:srgbClr val="00B050"/>
                </a:solidFill>
              </a:rPr>
              <a:t>81,5%</a:t>
            </a:r>
          </a:p>
          <a:p>
            <a:pPr marL="0" indent="0">
              <a:buNone/>
            </a:pPr>
            <a:endParaRPr lang="fi-FI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fi-FI" dirty="0"/>
              <a:t>Käynyt koulukuraattorilla lukuvuoden aikana		</a:t>
            </a:r>
            <a:r>
              <a:rPr lang="fi-FI" dirty="0">
                <a:solidFill>
                  <a:srgbClr val="00B050"/>
                </a:solidFill>
              </a:rPr>
              <a:t>15,2%</a:t>
            </a:r>
          </a:p>
          <a:p>
            <a:pPr marL="0" indent="0">
              <a:buNone/>
            </a:pPr>
            <a:endParaRPr lang="fi-FI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fi-FI" dirty="0"/>
              <a:t>Kokee, että vanhemmat tukevat ja kannustavat usein	</a:t>
            </a:r>
            <a:r>
              <a:rPr lang="fi-FI" dirty="0">
                <a:solidFill>
                  <a:srgbClr val="00B050"/>
                </a:solidFill>
              </a:rPr>
              <a:t>92%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Keskustelee usein vanhempien kanssa koulupäivästä	64%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Lapsen ja vanhemman vuorovaikutus on avointa		77,2%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59F144-053D-4C10-9EB8-DF76B9C3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73A2C9-E14F-4BE5-B80A-EE7068DB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49B7AA-69AB-4676-A1BA-EBC0B387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3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36EB8-86C0-442A-BA75-E95B49B8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Päihteet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6E4BB9-B5B9-420F-AEED-05630864D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Käyttänyt sähkösavukkeita vähintään kerran 	5,6%</a:t>
            </a:r>
          </a:p>
          <a:p>
            <a:r>
              <a:rPr lang="fi-FI" dirty="0"/>
              <a:t>Tupakoinut vähintään kerran			0,6%</a:t>
            </a:r>
          </a:p>
          <a:p>
            <a:r>
              <a:rPr lang="fi-FI" dirty="0"/>
              <a:t>Nuuskannut vähintään kerran			0%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654EEA-8800-4E0D-94A0-A0CC7A2C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70E34A-EBAF-46C1-967D-F35D1316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ECD6D7-6B2F-41E7-B9B5-496E7084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3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CFE47-D09A-44D7-A2EC-1353CDC8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93" y="528320"/>
            <a:ext cx="8913707" cy="1121091"/>
          </a:xfrm>
        </p:spPr>
        <p:txBody>
          <a:bodyPr>
            <a:normAutofit/>
          </a:bodyPr>
          <a:lstStyle/>
          <a:p>
            <a:r>
              <a:rPr lang="fi-FI" sz="3200" dirty="0"/>
              <a:t>Huolestuttavia tuloksia verrattuna aiempaan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3614E8-1931-4637-AF13-4FC86537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3" y="1649411"/>
            <a:ext cx="8789882" cy="4341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Vähintään lievää ahdistusoireilua			v. 2023  </a:t>
            </a:r>
            <a:r>
              <a:rPr lang="fi-FI" dirty="0">
                <a:solidFill>
                  <a:srgbClr val="FF0000"/>
                </a:solidFill>
              </a:rPr>
              <a:t>26,9%</a:t>
            </a:r>
          </a:p>
          <a:p>
            <a:pPr marL="0" indent="0">
              <a:buNone/>
            </a:pPr>
            <a:r>
              <a:rPr lang="fi-FI" dirty="0"/>
              <a:t>						v. 2021  19,7%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Hyvä keskusteluyhteys vanhempien kanssa	v. 2023	</a:t>
            </a:r>
            <a:r>
              <a:rPr lang="fi-FI" dirty="0">
                <a:solidFill>
                  <a:srgbClr val="FF0000"/>
                </a:solidFill>
              </a:rPr>
              <a:t>60,5%</a:t>
            </a:r>
          </a:p>
          <a:p>
            <a:pPr marL="0" indent="0">
              <a:buNone/>
            </a:pPr>
            <a:r>
              <a:rPr lang="fi-FI" dirty="0"/>
              <a:t>						v. 2021  71,2%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Tulee hyvin toimeen koulukavereiden kanssa	v. 2023	</a:t>
            </a:r>
            <a:r>
              <a:rPr lang="fi-FI" dirty="0">
                <a:solidFill>
                  <a:srgbClr val="FF0000"/>
                </a:solidFill>
              </a:rPr>
              <a:t>84%</a:t>
            </a:r>
          </a:p>
          <a:p>
            <a:pPr marL="0" indent="0">
              <a:buNone/>
            </a:pPr>
            <a:r>
              <a:rPr lang="fi-FI" dirty="0"/>
              <a:t>						v. 2021  92,7%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Pitää koulunkäynnistä				v. 2023	</a:t>
            </a:r>
            <a:r>
              <a:rPr lang="fi-FI" dirty="0">
                <a:solidFill>
                  <a:srgbClr val="FF0000"/>
                </a:solidFill>
              </a:rPr>
              <a:t>67,5%</a:t>
            </a:r>
          </a:p>
          <a:p>
            <a:pPr marL="0" indent="0">
              <a:buNone/>
            </a:pPr>
            <a:r>
              <a:rPr lang="fi-FI" dirty="0"/>
              <a:t>						v. 2021  81%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1C4FC2-29A4-4115-BBCA-E230F901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EB9CBA-6D7C-4D4A-8903-4A4DD4C7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6559B5-611C-42BE-8A43-48FE925E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4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CFE47-D09A-44D7-A2EC-1353CDC8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93" y="528320"/>
            <a:ext cx="9551882" cy="1121091"/>
          </a:xfrm>
        </p:spPr>
        <p:txBody>
          <a:bodyPr>
            <a:normAutofit/>
          </a:bodyPr>
          <a:lstStyle/>
          <a:p>
            <a:r>
              <a:rPr lang="fi-FI" dirty="0"/>
              <a:t>Huolestuttavia tuloksia verrattuna koko maan tuloksiin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3614E8-1931-4637-AF13-4FC86537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3" y="1649411"/>
            <a:ext cx="8789882" cy="4341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Osallistunut koulun asioiden suunnitteluun	MOISIO	</a:t>
            </a:r>
            <a:r>
              <a:rPr lang="fi-FI" dirty="0">
                <a:solidFill>
                  <a:srgbClr val="FF0000"/>
                </a:solidFill>
              </a:rPr>
              <a:t>41,4%</a:t>
            </a:r>
          </a:p>
          <a:p>
            <a:pPr marL="0" indent="0">
              <a:buNone/>
            </a:pPr>
            <a:r>
              <a:rPr lang="fi-FI" dirty="0"/>
              <a:t>						KOKO MAA	46,8%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Tuntee usein itsensä yksinäiseksi		MOISIO	</a:t>
            </a:r>
            <a:r>
              <a:rPr lang="fi-FI" dirty="0">
                <a:solidFill>
                  <a:srgbClr val="FF0000"/>
                </a:solidFill>
              </a:rPr>
              <a:t>5,6 %</a:t>
            </a:r>
          </a:p>
          <a:p>
            <a:pPr marL="0" indent="0">
              <a:buNone/>
            </a:pPr>
            <a:r>
              <a:rPr lang="fi-FI" dirty="0"/>
              <a:t>						KOKO MAA	3,9 %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1C4FC2-29A4-4115-BBCA-E230F901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EB9CBA-6D7C-4D4A-8903-4A4DD4C7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6559B5-611C-42BE-8A43-48FE925E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FE4FE0-C4E4-4067-B862-DC8BE4780E40}" vid="{E2F7A277-F990-43C8-A4B3-22FDEBC5B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Yleisdokumentti" ma:contentTypeID="0x01010031BC1CFE8541496C9DF61201AA5E98FE00B87923AC547640B0B7C0CFCCE6826BBA0047E30B1AA2ACAB4CA17A337CD0205099" ma:contentTypeVersion="133" ma:contentTypeDescription="Intranet yleisdokumentti." ma:contentTypeScope="" ma:versionID="43f43d6486f195358fbf91de1b1ec648">
  <xsd:schema xmlns:xsd="http://www.w3.org/2001/XMLSchema" xmlns:xs="http://www.w3.org/2001/XMLSchema" xmlns:p="http://schemas.microsoft.com/office/2006/metadata/properties" xmlns:ns2="c07be78f-85ac-4726-8d61-2382309decf7" xmlns:ns3="1ba7b026-e051-46d2-b31a-9eb72f44fdfc" targetNamespace="http://schemas.microsoft.com/office/2006/metadata/properties" ma:root="true" ma:fieldsID="cf0f13a659f9cfa8e139cda52801ce60" ns2:_="" ns3:_="">
    <xsd:import namespace="c07be78f-85ac-4726-8d61-2382309decf7"/>
    <xsd:import namespace="1ba7b026-e051-46d2-b31a-9eb72f44fdfc"/>
    <xsd:element name="properties">
      <xsd:complexType>
        <xsd:sequence>
          <xsd:element name="documentManagement">
            <xsd:complexType>
              <xsd:all>
                <xsd:element ref="ns2:Intranet_Owner" minOccurs="0"/>
                <xsd:element ref="ns2:TaxKeywordTaxHTFiel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  <xsd:element ref="ns2:d869977715f54a0dab40f3a801f94597" minOccurs="0"/>
                <xsd:element ref="ns2:Intranet_SortOrd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be78f-85ac-4726-8d61-2382309decf7" elementFormDefault="qualified">
    <xsd:import namespace="http://schemas.microsoft.com/office/2006/documentManagement/types"/>
    <xsd:import namespace="http://schemas.microsoft.com/office/infopath/2007/PartnerControls"/>
    <xsd:element name="Intranet_Owner" ma:index="8" nillable="true" ma:displayName="Vastuutaho" ma:description="Vastuuhenkilö tai -ryhmä" ma:SharePointGroup="0" ma:internalName="Intranet_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9" nillable="true" ma:taxonomy="true" ma:internalName="TaxKeywordTaxHTField" ma:taxonomyFieldName="TaxKeyword" ma:displayName="Yrityksen avainsanat" ma:fieldId="{23f27201-bee3-471e-b2e7-b64fd8b7ca38}" ma:taxonomyMulti="true" ma:sspId="ca21971b-e04b-4e31-9f45-cf2f6b61fcc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Luokituksen Kaikki-sarake" ma:hidden="true" ma:list="{33e2a061-8905-434b-91bd-dd9599c2296d}" ma:internalName="TaxCatchAll" ma:showField="CatchAllData" ma:web="c07be78f-85ac-4726-8d61-2382309de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Luokituksen Kaikki-sarake1" ma:hidden="true" ma:list="{33e2a061-8905-434b-91bd-dd9599c2296d}" ma:internalName="TaxCatchAllLabel" ma:readOnly="true" ma:showField="CatchAllDataLabel" ma:web="c07be78f-85ac-4726-8d61-2382309de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4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  <xsd:element name="d869977715f54a0dab40f3a801f94597" ma:index="16" nillable="true" ma:taxonomy="true" ma:internalName="d869977715f54a0dab40f3a801f94597" ma:taxonomyFieldName="Intranet_GenericDocumentType" ma:displayName="Yleisdokumentin tyyppi" ma:readOnly="false" ma:fieldId="{d8699777-15f5-4a0d-ab40-f3a801f94597}" ma:sspId="ca21971b-e04b-4e31-9f45-cf2f6b61fcc0" ma:termSetId="00e6cd80-aa53-4f21-a6c4-2db7051147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ranet_SortOrder" ma:index="18" nillable="true" ma:displayName="Lajittelujärjestys" ma:decimals="0" ma:description="Numero, jolla voidaan määrittää linkin paikka lajittelujärjestyksessä." ma:internalName="Intranet_SortOrde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7b026-e051-46d2-b31a-9eb72f44f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ranet_SortOrder xmlns="c07be78f-85ac-4726-8d61-2382309decf7" xsi:nil="true"/>
    <Intranet_Owner xmlns="c07be78f-85ac-4726-8d61-2382309decf7">
      <UserInfo>
        <DisplayName/>
        <AccountId xsi:nil="true"/>
        <AccountType/>
      </UserInfo>
    </Intranet_Owner>
    <TaxKeywordTaxHTField xmlns="c07be78f-85ac-4726-8d61-2382309decf7">
      <Terms xmlns="http://schemas.microsoft.com/office/infopath/2007/PartnerControls"/>
    </TaxKeywordTaxHTField>
    <d869977715f54a0dab40f3a801f94597 xmlns="c07be78f-85ac-4726-8d61-2382309decf7">
      <Terms xmlns="http://schemas.microsoft.com/office/infopath/2007/PartnerControls"/>
    </d869977715f54a0dab40f3a801f94597>
    <TaxCatchAll xmlns="c07be78f-85ac-4726-8d61-2382309decf7"/>
    <_dlc_DocId xmlns="c07be78f-85ac-4726-8d61-2382309decf7">UDAPDQUCTYHS-1487538256-40</_dlc_DocId>
    <_dlc_DocIdUrl xmlns="c07be78f-85ac-4726-8d61-2382309decf7">
      <Url>https://tampereenseutu.sharepoint.com/sites/Kanava/tyon-tueksi/viestinta/_layouts/15/DocIdRedir.aspx?ID=UDAPDQUCTYHS-1487538256-40</Url>
      <Description>UDAPDQUCTYHS-1487538256-40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81C12BC-68E8-4DE2-A51B-C467A563C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be78f-85ac-4726-8d61-2382309decf7"/>
    <ds:schemaRef ds:uri="1ba7b026-e051-46d2-b31a-9eb72f44f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231D00-327F-4ED8-BF7F-2502BC148A38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ba7b026-e051-46d2-b31a-9eb72f44fdfc"/>
    <ds:schemaRef ds:uri="http://schemas.microsoft.com/office/2006/documentManagement/types"/>
    <ds:schemaRef ds:uri="c07be78f-85ac-4726-8d61-2382309decf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882B76-4EF3-49C8-85DE-668424F3834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65CEE98-64CC-4187-B31E-F025C796AC1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782</Words>
  <Application>Microsoft Office PowerPoint</Application>
  <PresentationFormat>Laajakuva</PresentationFormat>
  <Paragraphs>148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Kouluterveyskyselyn tuloksia 2023</vt:lpstr>
      <vt:lpstr>Osallisuus</vt:lpstr>
      <vt:lpstr>Ravinto</vt:lpstr>
      <vt:lpstr>Fyysinen hyvinvointi</vt:lpstr>
      <vt:lpstr>Psyykkinen hyvinvointi ja kiusaaminen</vt:lpstr>
      <vt:lpstr>Ihmissuhteet</vt:lpstr>
      <vt:lpstr>Päihteet</vt:lpstr>
      <vt:lpstr>Huolestuttavia tuloksia verrattuna aiempaan</vt:lpstr>
      <vt:lpstr>Huolestuttavia tuloksia verrattuna koko maan tuloksiin</vt:lpstr>
      <vt:lpstr>Myönteisiä tuloksia verrattuna aiempaan</vt:lpstr>
      <vt:lpstr>Myönteisiä tuloksia verrattuna koko maan tuloksiin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Selkeyttä arviointiin  Työskentelyiltapäivä 31.1.2024</dc:title>
  <dc:creator>Salla Ruohonen</dc:creator>
  <cp:lastModifiedBy>Savinainen Katja</cp:lastModifiedBy>
  <cp:revision>71</cp:revision>
  <dcterms:created xsi:type="dcterms:W3CDTF">2024-01-28T21:28:14Z</dcterms:created>
  <dcterms:modified xsi:type="dcterms:W3CDTF">2024-03-20T08:43:18Z</dcterms:modified>
</cp:coreProperties>
</file>