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65" r:id="rId7"/>
    <p:sldId id="267" r:id="rId8"/>
    <p:sldId id="266" r:id="rId9"/>
    <p:sldId id="257" r:id="rId10"/>
    <p:sldId id="262" r:id="rId11"/>
    <p:sldId id="258" r:id="rId12"/>
    <p:sldId id="259" r:id="rId13"/>
    <p:sldId id="260" r:id="rId14"/>
    <p:sldId id="261" r:id="rId15"/>
    <p:sldId id="264" r:id="rId16"/>
    <p:sldId id="268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15.3.2021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079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15.3.2021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31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15.3.2021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341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15.3.2021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243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15.3.2021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3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15.3.2021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031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15.3.2021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262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15.3.2021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875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15.3.2021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912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15.3.2021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505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15.3.2021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118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2D2A5-1671-4A51-9DBA-239B6DFF7246}" type="datetimeFigureOut">
              <a:rPr lang="fi-FI" smtClean="0"/>
              <a:t>15.3.2021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826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youtu.be/G_Tne4eIWPQ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prYZikbnVRk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YHLS7JlSoJ8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919ECCB7-1A5B-44FC-B955-B6F566FD2D50}"/>
              </a:ext>
            </a:extLst>
          </p:cNvPr>
          <p:cNvSpPr/>
          <p:nvPr/>
        </p:nvSpPr>
        <p:spPr>
          <a:xfrm>
            <a:off x="0" y="0"/>
            <a:ext cx="12372519" cy="69097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268A0766-1254-47E2-AF75-73402245F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7589061" y="461653"/>
            <a:ext cx="3241337" cy="1754326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i-FI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Earth </a:t>
            </a:r>
            <a:r>
              <a:rPr lang="fi-FI" sz="540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Hour</a:t>
            </a:r>
            <a:endParaRPr lang="fi-FI" sz="5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fi-FI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Intia </a:t>
            </a:r>
            <a:r>
              <a:rPr lang="fi-FI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2018</a:t>
            </a:r>
            <a:endParaRPr lang="fi-FI" sz="5400" b="0" cap="none" spc="0" dirty="0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5" name="Kuva 5" descr="Kuva, joka sisältää kohteen henkilö, pöytä, sisä, seinä&#10;&#10;Kuvaus luotu, erittäin korkea luotettavuus">
            <a:extLst>
              <a:ext uri="{FF2B5EF4-FFF2-40B4-BE49-F238E27FC236}">
                <a16:creationId xmlns:a16="http://schemas.microsoft.com/office/drawing/2014/main" id="{11C73B5A-795E-4A88-AFF7-38EC8251D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42" y="299588"/>
            <a:ext cx="6495690" cy="3656521"/>
          </a:xfrm>
          <a:prstGeom prst="rect">
            <a:avLst/>
          </a:prstGeom>
        </p:spPr>
      </p:pic>
      <p:pic>
        <p:nvPicPr>
          <p:cNvPr id="9" name="Kuva 9">
            <a:extLst>
              <a:ext uri="{FF2B5EF4-FFF2-40B4-BE49-F238E27FC236}">
                <a16:creationId xmlns:a16="http://schemas.microsoft.com/office/drawing/2014/main" id="{74C398B0-DE9B-43F7-8E47-CAECEE8EB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004" y="2787770"/>
            <a:ext cx="5906218" cy="394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3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7355697" y="247469"/>
            <a:ext cx="3708067" cy="1754326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i-FI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Earth </a:t>
            </a:r>
            <a:r>
              <a:rPr lang="fi-FI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Hour</a:t>
            </a:r>
            <a:endParaRPr lang="fi-FI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fi-FI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Berliini 2018</a:t>
            </a:r>
            <a:endParaRPr lang="fi-FI" sz="5400" b="0" cap="none" spc="0" dirty="0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5" name="Kuva 5" descr="Kuva, joka sisältää kohteen ulko, rakennus&#10;&#10;Kuvaus luotu, erittäin korkea luotettavuus">
            <a:extLst>
              <a:ext uri="{FF2B5EF4-FFF2-40B4-BE49-F238E27FC236}">
                <a16:creationId xmlns:a16="http://schemas.microsoft.com/office/drawing/2014/main" id="{DBBFADB1-AF62-4089-BD38-115E22A18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345" y="2297551"/>
            <a:ext cx="7372708" cy="4160708"/>
          </a:xfrm>
          <a:prstGeom prst="rect">
            <a:avLst/>
          </a:prstGeom>
        </p:spPr>
      </p:pic>
      <p:pic>
        <p:nvPicPr>
          <p:cNvPr id="7" name="Kuva 7" descr="Kuva, joka sisältää kohteen maa, henkilö, ulko&#10;&#10;Kuvaus luotu, korkea luotettavuus">
            <a:extLst>
              <a:ext uri="{FF2B5EF4-FFF2-40B4-BE49-F238E27FC236}">
                <a16:creationId xmlns:a16="http://schemas.microsoft.com/office/drawing/2014/main" id="{8F240E32-2A6F-46B1-88D1-2FAD6203A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42" y="186187"/>
            <a:ext cx="4037162" cy="303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82ADEEB-AA4D-40E1-A83F-E78687DB5FA8}"/>
              </a:ext>
            </a:extLst>
          </p:cNvPr>
          <p:cNvSpPr/>
          <p:nvPr/>
        </p:nvSpPr>
        <p:spPr>
          <a:xfrm>
            <a:off x="-180519" y="0"/>
            <a:ext cx="12372519" cy="69097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4210186" y="5275136"/>
            <a:ext cx="433292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dirty="0">
                <a:hlinkClick r:id="rId2"/>
              </a:rPr>
              <a:t>https://youtu.be/G_Tne4eIWPQ</a:t>
            </a:r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7D28B66-CE07-40FE-A839-F72755C1008C}"/>
              </a:ext>
            </a:extLst>
          </p:cNvPr>
          <p:cNvSpPr txBox="1"/>
          <p:nvPr/>
        </p:nvSpPr>
        <p:spPr>
          <a:xfrm>
            <a:off x="1288210" y="4444139"/>
            <a:ext cx="9500558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  <a:latin typeface="Alku Laiha"/>
                <a:cs typeface="Calibri"/>
              </a:rPr>
              <a:t>PAXI KERTOO ILMASTONMUUTOKSESTA</a:t>
            </a:r>
          </a:p>
          <a:p>
            <a:pPr algn="ctr"/>
            <a:r>
              <a:rPr lang="fi-FI" dirty="0" smtClean="0">
                <a:solidFill>
                  <a:schemeClr val="bg1"/>
                </a:solidFill>
                <a:latin typeface="Alku Laiha"/>
                <a:cs typeface="Calibri"/>
              </a:rPr>
              <a:t>-maapallo lämpenee liian nopeasti</a:t>
            </a:r>
            <a:endParaRPr lang="fi-FI" dirty="0">
              <a:solidFill>
                <a:schemeClr val="bg1"/>
              </a:solidFill>
              <a:latin typeface="Alku Laiha"/>
              <a:cs typeface="Calibri"/>
            </a:endParaRPr>
          </a:p>
          <a:p>
            <a:pPr algn="ctr"/>
            <a:endParaRPr lang="fi-FI" dirty="0">
              <a:solidFill>
                <a:schemeClr val="bg1"/>
              </a:solidFill>
              <a:latin typeface="Alku Laiha"/>
              <a:cs typeface="Calibri"/>
            </a:endParaRPr>
          </a:p>
          <a:p>
            <a:endParaRPr lang="fi-FI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100" y="428480"/>
            <a:ext cx="6876778" cy="380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05D931E-425B-487D-90E6-FD7775930298}"/>
              </a:ext>
            </a:extLst>
          </p:cNvPr>
          <p:cNvSpPr/>
          <p:nvPr/>
        </p:nvSpPr>
        <p:spPr>
          <a:xfrm>
            <a:off x="-14290" y="-51713"/>
            <a:ext cx="12372519" cy="69097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2610962" y="708339"/>
            <a:ext cx="71220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>
                <a:solidFill>
                  <a:schemeClr val="bg1"/>
                </a:solidFill>
                <a:latin typeface="Alku Laiha" panose="03050302040405010004" pitchFamily="66" charset="0"/>
              </a:rPr>
              <a:t>Kiitos että osallistut!</a:t>
            </a:r>
          </a:p>
          <a:p>
            <a:endParaRPr lang="fi-FI" sz="6000" dirty="0">
              <a:solidFill>
                <a:schemeClr val="bg1"/>
              </a:solidFill>
              <a:latin typeface="Alku Laiha" panose="03050302040405010004" pitchFamily="66" charset="0"/>
            </a:endParaRPr>
          </a:p>
          <a:p>
            <a:pPr algn="ctr"/>
            <a:r>
              <a:rPr lang="fi-FI" sz="6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#EARTHHOUR</a:t>
            </a:r>
          </a:p>
          <a:p>
            <a:pPr algn="ctr"/>
            <a:r>
              <a:rPr lang="fi-FI" sz="6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#EARTHOURSUOMI</a:t>
            </a:r>
          </a:p>
        </p:txBody>
      </p:sp>
    </p:spTree>
    <p:extLst>
      <p:ext uri="{BB962C8B-B14F-4D97-AF65-F5344CB8AC3E}">
        <p14:creationId xmlns:p14="http://schemas.microsoft.com/office/powerpoint/2010/main" val="2267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382ADEEB-AA4D-40E1-A83F-E78687DB5FA8}"/>
              </a:ext>
            </a:extLst>
          </p:cNvPr>
          <p:cNvSpPr/>
          <p:nvPr/>
        </p:nvSpPr>
        <p:spPr>
          <a:xfrm>
            <a:off x="0" y="-175851"/>
            <a:ext cx="12372519" cy="69097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cs typeface="Calibri"/>
            </a:endParaRPr>
          </a:p>
          <a:p>
            <a:pPr algn="ctr"/>
            <a:endParaRPr lang="fi-FI" dirty="0">
              <a:cs typeface="Calibri"/>
            </a:endParaRPr>
          </a:p>
        </p:txBody>
      </p:sp>
      <p:sp>
        <p:nvSpPr>
          <p:cNvPr id="4" name="Tekstiruutu 3">
            <a:hlinkClick r:id="rId2"/>
          </p:cNvPr>
          <p:cNvSpPr txBox="1"/>
          <p:nvPr/>
        </p:nvSpPr>
        <p:spPr>
          <a:xfrm>
            <a:off x="4454434" y="4671086"/>
            <a:ext cx="6310577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dirty="0">
                <a:solidFill>
                  <a:schemeClr val="bg1">
                    <a:lumMod val="95000"/>
                  </a:schemeClr>
                </a:solidFill>
                <a:hlinkClick r:id="rId2"/>
              </a:rPr>
              <a:t>https://youtu.be/prYZikbnVRk</a:t>
            </a:r>
            <a:endParaRPr lang="fi-FI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387" y="1704158"/>
            <a:ext cx="45148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5E2846B0-B725-4B06-BAA9-D6463CA5FF6C}"/>
              </a:ext>
            </a:extLst>
          </p:cNvPr>
          <p:cNvSpPr/>
          <p:nvPr/>
        </p:nvSpPr>
        <p:spPr>
          <a:xfrm>
            <a:off x="0" y="-327546"/>
            <a:ext cx="12716747" cy="7185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7" y="2669706"/>
            <a:ext cx="6437795" cy="3894866"/>
          </a:xfrm>
          <a:prstGeom prst="rect">
            <a:avLst/>
          </a:prstGeom>
        </p:spPr>
      </p:pic>
      <p:sp>
        <p:nvSpPr>
          <p:cNvPr id="5" name="Vastakkaisista kulmista leikattu suorakulmio 4"/>
          <p:cNvSpPr/>
          <p:nvPr/>
        </p:nvSpPr>
        <p:spPr>
          <a:xfrm>
            <a:off x="7428932" y="3179887"/>
            <a:ext cx="4763068" cy="304586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ruutu 3"/>
          <p:cNvSpPr txBox="1"/>
          <p:nvPr/>
        </p:nvSpPr>
        <p:spPr>
          <a:xfrm>
            <a:off x="7974842" y="3425546"/>
            <a:ext cx="3671247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i-FI" sz="3200" dirty="0">
                <a:latin typeface="Alku Laiha" panose="03050302040405010004" pitchFamily="66" charset="0"/>
              </a:rPr>
              <a:t>Viime vuonna </a:t>
            </a:r>
          </a:p>
          <a:p>
            <a:pPr algn="ctr"/>
            <a:r>
              <a:rPr lang="fi-FI" sz="3200" dirty="0" smtClean="0">
                <a:latin typeface="Alku Laiha"/>
              </a:rPr>
              <a:t>1,4 </a:t>
            </a:r>
            <a:r>
              <a:rPr lang="fi-FI" sz="3200" dirty="0">
                <a:latin typeface="Alku Laiha"/>
              </a:rPr>
              <a:t>miljoonaa suomalaista osallistui Earth </a:t>
            </a:r>
            <a:r>
              <a:rPr lang="fi-FI" sz="3200" dirty="0" err="1">
                <a:latin typeface="Alku Laiha"/>
              </a:rPr>
              <a:t>Houriin</a:t>
            </a:r>
            <a:r>
              <a:rPr lang="fi-FI" sz="3200" dirty="0">
                <a:latin typeface="Alku Laiha"/>
              </a:rPr>
              <a:t>.</a:t>
            </a:r>
          </a:p>
        </p:txBody>
      </p:sp>
      <p:pic>
        <p:nvPicPr>
          <p:cNvPr id="1028" name="Picture 4" descr="Kuvahaun tulos haulle glo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26" y="262615"/>
            <a:ext cx="1816930" cy="181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4038169" y="-37685"/>
            <a:ext cx="6297750" cy="2585323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i-FI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ku Laiha"/>
              </a:rPr>
              <a:t>Vuonna </a:t>
            </a:r>
            <a:r>
              <a:rPr lang="fi-FI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ku Laiha"/>
              </a:rPr>
              <a:t>2020</a:t>
            </a:r>
            <a:endParaRPr lang="fi-FI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lku Laiha" panose="03050302040405010004" pitchFamily="66" charset="0"/>
            </a:endParaRPr>
          </a:p>
          <a:p>
            <a:pPr algn="ctr"/>
            <a:r>
              <a:rPr lang="fi-FI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ku Laiha"/>
              </a:rPr>
              <a:t>190 </a:t>
            </a:r>
            <a:r>
              <a:rPr lang="fi-FI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ku Laiha"/>
              </a:rPr>
              <a:t>maata viettivät </a:t>
            </a:r>
            <a:endParaRPr lang="fi-FI" sz="5400" b="1" spc="50" dirty="0">
              <a:solidFill>
                <a:srgbClr val="70AD47"/>
              </a:solidFill>
              <a:latin typeface="Alku Laiha" panose="03050302040405010004" pitchFamily="66" charset="0"/>
            </a:endParaRPr>
          </a:p>
          <a:p>
            <a:pPr algn="ctr"/>
            <a:r>
              <a:rPr lang="fi-FI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ku Laiha" panose="03050302040405010004" pitchFamily="66" charset="0"/>
              </a:rPr>
              <a:t>Earth Houria!</a:t>
            </a:r>
          </a:p>
        </p:txBody>
      </p:sp>
    </p:spTree>
    <p:extLst>
      <p:ext uri="{BB962C8B-B14F-4D97-AF65-F5344CB8AC3E}">
        <p14:creationId xmlns:p14="http://schemas.microsoft.com/office/powerpoint/2010/main" val="32860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4832352" y="3244334"/>
            <a:ext cx="2527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cap="all" dirty="0">
                <a:solidFill>
                  <a:srgbClr val="FFFFFF"/>
                </a:solidFill>
                <a:latin typeface="UniversLTW01-59UltraCn"/>
              </a:rPr>
              <a:t>#EARTHHOURSUOMI</a:t>
            </a:r>
            <a:endParaRPr lang="fi-FI" b="0" i="0" cap="all" dirty="0">
              <a:solidFill>
                <a:srgbClr val="FFFFFF"/>
              </a:solidFill>
              <a:effectLst/>
              <a:latin typeface="UniversLTW01-59UltraCn"/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5E2846B0-B725-4B06-BAA9-D6463CA5FF6C}"/>
              </a:ext>
            </a:extLst>
          </p:cNvPr>
          <p:cNvSpPr/>
          <p:nvPr/>
        </p:nvSpPr>
        <p:spPr>
          <a:xfrm>
            <a:off x="-273756" y="-303242"/>
            <a:ext cx="12934708" cy="783381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uoliympyrä 4"/>
          <p:cNvSpPr/>
          <p:nvPr/>
        </p:nvSpPr>
        <p:spPr>
          <a:xfrm flipH="1">
            <a:off x="-4754880" y="-614150"/>
            <a:ext cx="8603548" cy="4804013"/>
          </a:xfrm>
          <a:prstGeom prst="chord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fi-FI" sz="4000" dirty="0">
              <a:latin typeface="Alku Laiha" panose="03050302040405010004" pitchFamily="66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500299" y="189745"/>
            <a:ext cx="2377440" cy="38164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sz="3200" dirty="0">
                <a:latin typeface="Alku Laiha" panose="03050302040405010004" pitchFamily="66" charset="0"/>
              </a:rPr>
              <a:t>Lempäälän koulut osallistuvat Earth </a:t>
            </a:r>
            <a:r>
              <a:rPr lang="fi-FI" sz="3200" dirty="0" err="1">
                <a:latin typeface="Alku Laiha" panose="03050302040405010004" pitchFamily="66" charset="0"/>
              </a:rPr>
              <a:t>Houriin</a:t>
            </a:r>
            <a:r>
              <a:rPr lang="fi-FI" sz="3200" dirty="0">
                <a:latin typeface="Alku Laiha" panose="03050302040405010004" pitchFamily="66" charset="0"/>
              </a:rPr>
              <a:t> tänään </a:t>
            </a:r>
          </a:p>
          <a:p>
            <a:r>
              <a:rPr lang="fi-FI" sz="3200" dirty="0">
                <a:latin typeface="Alku Laiha"/>
              </a:rPr>
              <a:t>pe </a:t>
            </a:r>
            <a:r>
              <a:rPr lang="fi-FI" sz="3200" dirty="0" smtClean="0">
                <a:latin typeface="Alku Laiha"/>
              </a:rPr>
              <a:t>26.3</a:t>
            </a:r>
            <a:r>
              <a:rPr lang="fi-FI" sz="3200" dirty="0">
                <a:latin typeface="Alku Laiha"/>
              </a:rPr>
              <a:t>!</a:t>
            </a:r>
          </a:p>
          <a:p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3075022" y="3251404"/>
            <a:ext cx="473102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  <a:latin typeface="Alku Laiha" panose="03050302040405010004" pitchFamily="66" charset="0"/>
              </a:rPr>
              <a:t>Näin voit osallistua kotona:</a:t>
            </a:r>
          </a:p>
          <a:p>
            <a:endParaRPr lang="fi-FI" dirty="0">
              <a:solidFill>
                <a:schemeClr val="bg1"/>
              </a:solidFill>
              <a:latin typeface="Alku Laiha" panose="03050302040405010004" pitchFamily="66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dirty="0">
                <a:solidFill>
                  <a:schemeClr val="bg1"/>
                </a:solidFill>
                <a:latin typeface="Alku Laiha" panose="03050302040405010004" pitchFamily="66" charset="0"/>
              </a:rPr>
              <a:t>Sammuta valot tunniksi.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i-FI" dirty="0">
              <a:solidFill>
                <a:schemeClr val="bg1"/>
              </a:solidFill>
              <a:latin typeface="Alku Laiha" panose="03050302040405010004" pitchFamily="66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dirty="0">
                <a:solidFill>
                  <a:schemeClr val="bg1"/>
                </a:solidFill>
                <a:latin typeface="Alku Laiha" panose="03050302040405010004" pitchFamily="66" charset="0"/>
              </a:rPr>
              <a:t>Vietä kynttiläillallinen.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i-FI" dirty="0">
              <a:solidFill>
                <a:schemeClr val="bg1"/>
              </a:solidFill>
              <a:latin typeface="Alku Laiha" panose="03050302040405010004" pitchFamily="66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dirty="0">
                <a:solidFill>
                  <a:schemeClr val="bg1"/>
                </a:solidFill>
                <a:latin typeface="Alku Laiha" panose="03050302040405010004" pitchFamily="66" charset="0"/>
              </a:rPr>
              <a:t>Suosi kasvisruokia </a:t>
            </a:r>
          </a:p>
          <a:p>
            <a:r>
              <a:rPr lang="fi-FI" dirty="0">
                <a:solidFill>
                  <a:schemeClr val="bg1"/>
                </a:solidFill>
                <a:latin typeface="Alku Laiha" panose="03050302040405010004" pitchFamily="66" charset="0"/>
              </a:rPr>
              <a:t>     liharuokien sijasta.</a:t>
            </a:r>
          </a:p>
          <a:p>
            <a:endParaRPr lang="fi-FI" dirty="0">
              <a:solidFill>
                <a:schemeClr val="bg1"/>
              </a:solidFill>
              <a:latin typeface="Alku Laiha" panose="03050302040405010004" pitchFamily="66" charset="0"/>
            </a:endParaRPr>
          </a:p>
          <a:p>
            <a:r>
              <a:rPr lang="fi-FI" dirty="0">
                <a:solidFill>
                  <a:schemeClr val="bg1"/>
                </a:solidFill>
                <a:latin typeface="Alku Laiha" panose="03050302040405010004" pitchFamily="66" charset="0"/>
              </a:rPr>
              <a:t>Katso lisää www.earthhour.fi 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i-FI" dirty="0">
              <a:solidFill>
                <a:schemeClr val="bg1"/>
              </a:solidFill>
              <a:latin typeface="Alku Laiha" panose="03050302040405010004" pitchFamily="66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i-FI" dirty="0">
              <a:solidFill>
                <a:schemeClr val="bg1"/>
              </a:solidFill>
              <a:latin typeface="Alku Laiha" panose="03050302040405010004" pitchFamily="66" charset="0"/>
            </a:endParaRPr>
          </a:p>
        </p:txBody>
      </p:sp>
      <p:pic>
        <p:nvPicPr>
          <p:cNvPr id="3076" name="Picture 4" descr="Kuvahaun tulos haulle #earthhoursuom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6859"/>
            <a:ext cx="2895246" cy="289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i 10"/>
          <p:cNvSpPr/>
          <p:nvPr/>
        </p:nvSpPr>
        <p:spPr>
          <a:xfrm>
            <a:off x="2677296" y="614757"/>
            <a:ext cx="4179831" cy="20444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  <a:latin typeface="Alku Laiha"/>
              </a:rPr>
              <a:t>Virallinen Earth </a:t>
            </a:r>
            <a:r>
              <a:rPr lang="fi-FI" sz="2400" b="1" dirty="0" err="1">
                <a:solidFill>
                  <a:schemeClr val="tx1"/>
                </a:solidFill>
                <a:latin typeface="Alku Laiha"/>
              </a:rPr>
              <a:t>Hour</a:t>
            </a:r>
            <a:r>
              <a:rPr lang="fi-FI" sz="2400" b="1" dirty="0">
                <a:solidFill>
                  <a:schemeClr val="tx1"/>
                </a:solidFill>
                <a:latin typeface="Alku Laiha"/>
              </a:rPr>
              <a:t> tunti vietetään lauantaina </a:t>
            </a:r>
            <a:r>
              <a:rPr lang="fi-FI" sz="2400" b="1" dirty="0" smtClean="0">
                <a:solidFill>
                  <a:schemeClr val="tx1"/>
                </a:solidFill>
                <a:latin typeface="Alku Laiha"/>
              </a:rPr>
              <a:t>27</a:t>
            </a:r>
            <a:r>
              <a:rPr lang="fi-FI" sz="2400" b="1" dirty="0" smtClean="0">
                <a:solidFill>
                  <a:schemeClr val="tx1"/>
                </a:solidFill>
                <a:latin typeface="Alku Laiha"/>
              </a:rPr>
              <a:t>.3 </a:t>
            </a:r>
            <a:r>
              <a:rPr lang="fi-FI" sz="2400" b="1" dirty="0">
                <a:solidFill>
                  <a:schemeClr val="tx1"/>
                </a:solidFill>
                <a:latin typeface="Alku Laiha"/>
              </a:rPr>
              <a:t>klo 20.30-21.30.</a:t>
            </a:r>
          </a:p>
        </p:txBody>
      </p:sp>
      <p:cxnSp>
        <p:nvCxnSpPr>
          <p:cNvPr id="13" name="Suora nuoliyhdysviiva 12"/>
          <p:cNvCxnSpPr/>
          <p:nvPr/>
        </p:nvCxnSpPr>
        <p:spPr>
          <a:xfrm>
            <a:off x="4751673" y="2434639"/>
            <a:ext cx="0" cy="809695"/>
          </a:xfrm>
          <a:prstGeom prst="straightConnector1">
            <a:avLst/>
          </a:prstGeom>
          <a:ln w="1428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358" y="136377"/>
            <a:ext cx="3945882" cy="668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5E2846B0-B725-4B06-BAA9-D6463CA5FF6C}"/>
              </a:ext>
            </a:extLst>
          </p:cNvPr>
          <p:cNvSpPr/>
          <p:nvPr/>
        </p:nvSpPr>
        <p:spPr>
          <a:xfrm>
            <a:off x="0" y="-478257"/>
            <a:ext cx="12934708" cy="783381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457544" y="4067889"/>
            <a:ext cx="6096000" cy="2062103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algn="ctr"/>
            <a:r>
              <a:rPr lang="fi-FI" sz="3200" dirty="0">
                <a:solidFill>
                  <a:schemeClr val="bg1"/>
                </a:solidFill>
                <a:latin typeface="Alku Laiha"/>
              </a:rPr>
              <a:t>Missä sinä sammutat valot ilmaston puolesta </a:t>
            </a:r>
            <a:r>
              <a:rPr lang="fi-FI" sz="3200" dirty="0">
                <a:latin typeface="Alku Laiha" panose="03050302040405010004" pitchFamily="66" charset="0"/>
              </a:rPr>
              <a:t/>
            </a:r>
            <a:br>
              <a:rPr lang="fi-FI" sz="3200" dirty="0">
                <a:latin typeface="Alku Laiha" panose="03050302040405010004" pitchFamily="66" charset="0"/>
              </a:rPr>
            </a:br>
            <a:r>
              <a:rPr lang="fi-FI" sz="3200" dirty="0">
                <a:solidFill>
                  <a:schemeClr val="bg1"/>
                </a:solidFill>
                <a:latin typeface="Alku Laiha"/>
              </a:rPr>
              <a:t>lauantaina </a:t>
            </a:r>
            <a:r>
              <a:rPr lang="fi-FI" sz="3200" dirty="0" smtClean="0">
                <a:solidFill>
                  <a:schemeClr val="bg1"/>
                </a:solidFill>
                <a:latin typeface="Alku Laiha"/>
              </a:rPr>
              <a:t>27</a:t>
            </a:r>
            <a:r>
              <a:rPr lang="fi-FI" sz="3200" dirty="0" smtClean="0">
                <a:solidFill>
                  <a:schemeClr val="bg1"/>
                </a:solidFill>
                <a:latin typeface="Alku Laiha"/>
              </a:rPr>
              <a:t>.3</a:t>
            </a:r>
            <a:r>
              <a:rPr lang="fi-FI" sz="3200" dirty="0">
                <a:solidFill>
                  <a:schemeClr val="bg1"/>
                </a:solidFill>
                <a:latin typeface="Alku Laiha"/>
              </a:rPr>
              <a:t>. </a:t>
            </a:r>
            <a:endParaRPr lang="fi-FI" sz="3200" dirty="0">
              <a:solidFill>
                <a:schemeClr val="bg1"/>
              </a:solidFill>
              <a:latin typeface="Alku Laiha" panose="03050302040405010004" pitchFamily="66" charset="0"/>
            </a:endParaRPr>
          </a:p>
          <a:p>
            <a:pPr algn="ctr"/>
            <a:r>
              <a:rPr lang="fi-FI" sz="3200" dirty="0">
                <a:solidFill>
                  <a:schemeClr val="bg1"/>
                </a:solidFill>
                <a:latin typeface="Alku Laiha" panose="03050302040405010004" pitchFamily="66" charset="0"/>
              </a:rPr>
              <a:t>klo 20.30–21.30?</a:t>
            </a:r>
          </a:p>
        </p:txBody>
      </p:sp>
      <p:pic>
        <p:nvPicPr>
          <p:cNvPr id="2050" name="Picture 2" descr="Kuvahaun tulos haulle switch off earth hou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191" y="260264"/>
            <a:ext cx="3441497" cy="344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5881401" y="345495"/>
            <a:ext cx="63105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  <a:latin typeface="Georgia" panose="02040502050405020303" pitchFamily="18" charset="0"/>
              </a:rPr>
              <a:t>La 27.3. klo 20.30 Lempäälän kunta näyttää oman valomerkkinsä ilmaston ja luonnon puolesta sammuttamalla Lempäälä-talon valot tunnin ajaksi klo 20.30. </a:t>
            </a:r>
            <a:endParaRPr lang="fi-FI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i-FI" dirty="0" smtClean="0">
                <a:solidFill>
                  <a:schemeClr val="bg1"/>
                </a:solidFill>
                <a:latin typeface="Georgia" panose="02040502050405020303" pitchFamily="18" charset="0"/>
              </a:rPr>
              <a:t>Tätä </a:t>
            </a:r>
            <a:r>
              <a:rPr lang="fi-FI" dirty="0">
                <a:solidFill>
                  <a:schemeClr val="bg1"/>
                </a:solidFill>
                <a:latin typeface="Georgia" panose="02040502050405020303" pitchFamily="18" charset="0"/>
              </a:rPr>
              <a:t>pääset seuraamaan suorana lähetyksenä Facebook-livestä Lempäälän kunnan Facebookista: https://www.facebook.com/lempaalankunta </a:t>
            </a:r>
            <a:endParaRPr lang="fi-FI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fi-FI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i-FI" dirty="0" smtClean="0">
                <a:solidFill>
                  <a:schemeClr val="bg1"/>
                </a:solidFill>
                <a:latin typeface="Georgia" panose="02040502050405020303" pitchFamily="18" charset="0"/>
              </a:rPr>
              <a:t>Haastamme </a:t>
            </a:r>
            <a:r>
              <a:rPr lang="fi-FI" dirty="0">
                <a:solidFill>
                  <a:schemeClr val="bg1"/>
                </a:solidFill>
                <a:latin typeface="Georgia" panose="02040502050405020303" pitchFamily="18" charset="0"/>
              </a:rPr>
              <a:t>myös kaikki Lempäälän kotitaloudet mukaan sammuttamaan turhat valot kotoa la 27.3. klo 20.30-21.30 Earth </a:t>
            </a:r>
            <a:r>
              <a:rPr lang="fi-FI" dirty="0" err="1">
                <a:solidFill>
                  <a:schemeClr val="bg1"/>
                </a:solidFill>
                <a:latin typeface="Georgia" panose="02040502050405020303" pitchFamily="18" charset="0"/>
              </a:rPr>
              <a:t>Hour</a:t>
            </a:r>
            <a:r>
              <a:rPr lang="fi-FI" dirty="0">
                <a:solidFill>
                  <a:schemeClr val="bg1"/>
                </a:solidFill>
                <a:latin typeface="Georgia" panose="02040502050405020303" pitchFamily="18" charset="0"/>
              </a:rPr>
              <a:t> tunnin ajaksi. Tämän symbolisen eleen avulla meistä jokainen voi osallistua Earth </a:t>
            </a:r>
            <a:r>
              <a:rPr lang="fi-FI" dirty="0" err="1">
                <a:solidFill>
                  <a:schemeClr val="bg1"/>
                </a:solidFill>
                <a:latin typeface="Georgia" panose="02040502050405020303" pitchFamily="18" charset="0"/>
              </a:rPr>
              <a:t>Houriin</a:t>
            </a:r>
            <a:r>
              <a:rPr lang="fi-FI" dirty="0">
                <a:solidFill>
                  <a:schemeClr val="bg1"/>
                </a:solidFill>
                <a:latin typeface="Georgia" panose="02040502050405020303" pitchFamily="18" charset="0"/>
              </a:rPr>
              <a:t> ja ilmaista näin huolensa ympäristön tilasta ja ilmastokriisistä. Koska me Lempäälässä koemme ympäristöasiat hyvin tärkeäksi, olemme päättäneet pyhittää koko viikon 22. - 27.3.2021 tälle tärkeälle asialle, joten viikkoa 12 vietetään tänä vuonna Earth </a:t>
            </a:r>
            <a:r>
              <a:rPr lang="fi-FI" dirty="0" err="1">
                <a:solidFill>
                  <a:schemeClr val="bg1"/>
                </a:solidFill>
                <a:latin typeface="Georgia" panose="02040502050405020303" pitchFamily="18" charset="0"/>
              </a:rPr>
              <a:t>Hour</a:t>
            </a:r>
            <a:r>
              <a:rPr lang="fi-FI" dirty="0">
                <a:solidFill>
                  <a:schemeClr val="bg1"/>
                </a:solidFill>
                <a:latin typeface="Georgia" panose="02040502050405020303" pitchFamily="18" charset="0"/>
              </a:rPr>
              <a:t> #Lempäälä –viikkona! Haluamme tehdä tätä viikkoa yhdessä kuntalaisten ja paikallisten yritysten kanssa! </a:t>
            </a:r>
            <a:endParaRPr lang="fi-FI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fi-FI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i-FI" dirty="0" smtClean="0">
                <a:solidFill>
                  <a:schemeClr val="bg1"/>
                </a:solidFill>
                <a:latin typeface="Georgia" panose="02040502050405020303" pitchFamily="18" charset="0"/>
              </a:rPr>
              <a:t>Lisätiedot</a:t>
            </a:r>
            <a:r>
              <a:rPr lang="fi-FI" dirty="0">
                <a:solidFill>
                  <a:schemeClr val="bg1"/>
                </a:solidFill>
                <a:latin typeface="Georgia" panose="02040502050405020303" pitchFamily="18" charset="0"/>
              </a:rPr>
              <a:t>: https://www.lempaala.fi/lempaala-tietoa/osallistu-ja-vaikuta/earth-hour/ #Lempäälä #kyllä #yhdessä #hinku #</a:t>
            </a:r>
            <a:r>
              <a:rPr lang="fi-FI" dirty="0" err="1">
                <a:solidFill>
                  <a:schemeClr val="bg1"/>
                </a:solidFill>
                <a:latin typeface="Georgia" panose="02040502050405020303" pitchFamily="18" charset="0"/>
              </a:rPr>
              <a:t>EarthHour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4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D56ED2CA-9EB9-43EE-AA45-0211C34C7ADB}"/>
              </a:ext>
            </a:extLst>
          </p:cNvPr>
          <p:cNvSpPr/>
          <p:nvPr/>
        </p:nvSpPr>
        <p:spPr>
          <a:xfrm>
            <a:off x="199666" y="1385798"/>
            <a:ext cx="5558286" cy="2424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3FB3F98-1549-48B8-84F1-7181C7722A4E}"/>
              </a:ext>
            </a:extLst>
          </p:cNvPr>
          <p:cNvSpPr/>
          <p:nvPr/>
        </p:nvSpPr>
        <p:spPr>
          <a:xfrm>
            <a:off x="-14289" y="-51713"/>
            <a:ext cx="12372519" cy="69097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B5565CC-9343-411E-9C1D-3DFA2A0DDBFC}"/>
              </a:ext>
            </a:extLst>
          </p:cNvPr>
          <p:cNvSpPr txBox="1"/>
          <p:nvPr/>
        </p:nvSpPr>
        <p:spPr>
          <a:xfrm>
            <a:off x="1201947" y="66136"/>
            <a:ext cx="10435086" cy="123110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Alku Laiha"/>
                <a:cs typeface="Calibri"/>
              </a:rPr>
              <a:t>Maailman</a:t>
            </a:r>
            <a:r>
              <a:rPr lang="en-US" sz="2800" b="1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lku Laiha"/>
                <a:cs typeface="Calibri"/>
              </a:rPr>
              <a:t>suurin</a:t>
            </a:r>
            <a:r>
              <a:rPr lang="en-US" sz="2800" b="1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lku Laiha"/>
                <a:cs typeface="Calibri"/>
              </a:rPr>
              <a:t>ilmastotapahtuma</a:t>
            </a:r>
            <a:r>
              <a:rPr lang="en-US" sz="2800" b="1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lku Laiha"/>
                <a:cs typeface="Calibri"/>
              </a:rPr>
              <a:t>WWF:n</a:t>
            </a:r>
            <a:r>
              <a:rPr lang="en-US" sz="2800" b="1" dirty="0">
                <a:solidFill>
                  <a:schemeClr val="bg1"/>
                </a:solidFill>
                <a:latin typeface="Alku Laiha"/>
                <a:cs typeface="Calibri"/>
              </a:rPr>
              <a:t> Earth Hour </a:t>
            </a:r>
            <a:r>
              <a:rPr lang="en-US" sz="2800" b="1" dirty="0" err="1">
                <a:solidFill>
                  <a:schemeClr val="bg1"/>
                </a:solidFill>
                <a:latin typeface="Alku Laiha"/>
                <a:cs typeface="Calibri"/>
              </a:rPr>
              <a:t>näyttää</a:t>
            </a:r>
            <a:r>
              <a:rPr lang="en-US" sz="2800" b="1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lku Laiha"/>
                <a:cs typeface="Calibri"/>
              </a:rPr>
              <a:t>jälleen</a:t>
            </a:r>
            <a:r>
              <a:rPr lang="en-US" sz="2800" b="1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lku Laiha"/>
                <a:cs typeface="Calibri"/>
              </a:rPr>
              <a:t>valomerkin</a:t>
            </a:r>
            <a:r>
              <a:rPr lang="en-US" sz="2800" b="1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lku Laiha"/>
                <a:cs typeface="Calibri"/>
              </a:rPr>
              <a:t>ilmastolle</a:t>
            </a:r>
            <a:r>
              <a:rPr lang="fi-FI" sz="2800" dirty="0">
                <a:solidFill>
                  <a:schemeClr val="bg1"/>
                </a:solidFill>
                <a:latin typeface="Alku Laiha"/>
                <a:cs typeface="Calibri"/>
              </a:rPr>
              <a:t> </a:t>
            </a:r>
            <a:endParaRPr lang="fi-FI">
              <a:solidFill>
                <a:schemeClr val="bg1"/>
              </a:solidFill>
            </a:endParaRPr>
          </a:p>
          <a:p>
            <a:pPr algn="l"/>
            <a:endParaRPr lang="fi-FI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C90768C-B632-4550-AB59-88FB08E26C55}"/>
              </a:ext>
            </a:extLst>
          </p:cNvPr>
          <p:cNvSpPr txBox="1"/>
          <p:nvPr/>
        </p:nvSpPr>
        <p:spPr>
          <a:xfrm>
            <a:off x="93992" y="1661125"/>
            <a:ext cx="5661803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Alku Laiha"/>
                <a:cs typeface="Calibri"/>
              </a:rPr>
              <a:t>Tapahtuman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tunnetuin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teko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on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sammuttaa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turhat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valot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tunnin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ajaksi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ja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näyttää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näin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symbolinen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valomerkki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ilmaston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puolesta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. </a:t>
            </a:r>
            <a:endParaRPr lang="fi-FI" dirty="0">
              <a:solidFill>
                <a:schemeClr val="bg1"/>
              </a:solidFill>
              <a:latin typeface="Alku Laiha"/>
              <a:cs typeface="Calibri"/>
            </a:endParaRPr>
          </a:p>
          <a:p>
            <a:pPr algn="ctr"/>
            <a:endParaRPr lang="en-US" dirty="0">
              <a:solidFill>
                <a:schemeClr val="bg1"/>
              </a:solidFill>
              <a:latin typeface="Alku Laiha"/>
              <a:cs typeface="Calibri"/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Suomessa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monet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kaupungit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ja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tahot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ovat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olleet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mukana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tapahtumassa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vuodesta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2009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lähtien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jolloin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Earth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Houria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vietettiin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Suomessa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ensimmäisen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kerran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.</a:t>
            </a:r>
            <a:endParaRPr lang="fi-FI">
              <a:solidFill>
                <a:schemeClr val="bg1"/>
              </a:solidFill>
              <a:latin typeface="Alku Laiha"/>
            </a:endParaRPr>
          </a:p>
          <a:p>
            <a:pPr algn="l"/>
            <a:endParaRPr lang="fi-FI" dirty="0">
              <a:cs typeface="Calibri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D9A7D92C-F4E4-4BF4-BA8F-4B6A86818EC7}"/>
              </a:ext>
            </a:extLst>
          </p:cNvPr>
          <p:cNvSpPr txBox="1"/>
          <p:nvPr/>
        </p:nvSpPr>
        <p:spPr>
          <a:xfrm>
            <a:off x="-108189" y="4334414"/>
            <a:ext cx="6308784" cy="252376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2000" dirty="0">
                <a:solidFill>
                  <a:schemeClr val="bg1"/>
                </a:solidFill>
                <a:latin typeface="Alku Laiha"/>
                <a:cs typeface="Calibri"/>
              </a:rPr>
              <a:t>Miljoonat</a:t>
            </a:r>
            <a:r>
              <a:rPr lang="en-US" sz="20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lku Laiha"/>
                <a:cs typeface="Calibri"/>
              </a:rPr>
              <a:t>ihmiset</a:t>
            </a:r>
            <a:r>
              <a:rPr lang="en-US" sz="20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lku Laiha"/>
                <a:cs typeface="Calibri"/>
              </a:rPr>
              <a:t>näyttävät</a:t>
            </a:r>
            <a:r>
              <a:rPr lang="en-US" sz="20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lku Laiha"/>
                <a:cs typeface="Calibri"/>
              </a:rPr>
              <a:t>jälleen</a:t>
            </a:r>
            <a:r>
              <a:rPr lang="en-US" sz="20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lku Laiha"/>
                <a:cs typeface="Calibri"/>
              </a:rPr>
              <a:t>ilmastotapahtuma</a:t>
            </a:r>
            <a:r>
              <a:rPr lang="en-US" sz="2000" dirty="0">
                <a:solidFill>
                  <a:schemeClr val="bg1"/>
                </a:solidFill>
                <a:latin typeface="Alku Laiha"/>
                <a:cs typeface="Calibri"/>
              </a:rPr>
              <a:t> Earth </a:t>
            </a:r>
            <a:r>
              <a:rPr lang="en-US" sz="2000" dirty="0" err="1">
                <a:solidFill>
                  <a:schemeClr val="bg1"/>
                </a:solidFill>
                <a:latin typeface="Alku Laiha"/>
                <a:cs typeface="Calibri"/>
              </a:rPr>
              <a:t>Hourissa</a:t>
            </a:r>
            <a:r>
              <a:rPr lang="en-US" sz="2000" dirty="0">
                <a:solidFill>
                  <a:schemeClr val="bg1"/>
                </a:solidFill>
                <a:latin typeface="Alku Laiha"/>
                <a:cs typeface="Calibri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lku Laiha"/>
                <a:cs typeface="Calibri"/>
              </a:rPr>
              <a:t>kuinka</a:t>
            </a:r>
            <a:r>
              <a:rPr lang="en-US" sz="20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lku Laiha"/>
                <a:cs typeface="Calibri"/>
              </a:rPr>
              <a:t>huoli</a:t>
            </a:r>
            <a:r>
              <a:rPr lang="en-US" sz="20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lku Laiha"/>
                <a:cs typeface="Calibri"/>
              </a:rPr>
              <a:t>ilmastonmuutoksesta</a:t>
            </a:r>
            <a:r>
              <a:rPr lang="en-US" sz="20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lku Laiha"/>
                <a:cs typeface="Calibri"/>
              </a:rPr>
              <a:t>koskettaa</a:t>
            </a:r>
            <a:r>
              <a:rPr lang="en-US" sz="20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lku Laiha"/>
                <a:cs typeface="Calibri"/>
              </a:rPr>
              <a:t>ihmisiä</a:t>
            </a:r>
            <a:r>
              <a:rPr lang="en-US" sz="20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lku Laiha"/>
                <a:cs typeface="Calibri"/>
              </a:rPr>
              <a:t>ympäri</a:t>
            </a:r>
            <a:r>
              <a:rPr lang="en-US" sz="20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lku Laiha"/>
                <a:cs typeface="Calibri"/>
              </a:rPr>
              <a:t>maailmaa</a:t>
            </a:r>
            <a:r>
              <a:rPr lang="en-US" sz="2000" dirty="0">
                <a:solidFill>
                  <a:schemeClr val="bg1"/>
                </a:solidFill>
                <a:latin typeface="Alku Laiha"/>
                <a:cs typeface="Calibri"/>
              </a:rPr>
              <a:t>. </a:t>
            </a:r>
            <a:endParaRPr lang="fi-FI" sz="2000" dirty="0">
              <a:solidFill>
                <a:schemeClr val="bg1"/>
              </a:solidFill>
              <a:latin typeface="Alku Laiha"/>
              <a:cs typeface="Calibri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lku Laiha"/>
              <a:cs typeface="Calibri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lku Laiha"/>
                <a:cs typeface="Calibri"/>
              </a:rPr>
              <a:t> Earth </a:t>
            </a:r>
            <a:r>
              <a:rPr lang="en-US" sz="2000" dirty="0" err="1">
                <a:solidFill>
                  <a:schemeClr val="bg1"/>
                </a:solidFill>
                <a:latin typeface="Alku Laiha"/>
                <a:cs typeface="Calibri"/>
              </a:rPr>
              <a:t>Houria</a:t>
            </a:r>
            <a:r>
              <a:rPr lang="en-US" sz="20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lku Laiha"/>
                <a:cs typeface="Calibri"/>
              </a:rPr>
              <a:t>vietetään</a:t>
            </a:r>
            <a:r>
              <a:rPr lang="en-US" sz="20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lku Laiha"/>
                <a:cs typeface="Calibri"/>
              </a:rPr>
              <a:t>27</a:t>
            </a:r>
            <a:r>
              <a:rPr lang="en-US" sz="2000" dirty="0" smtClean="0">
                <a:solidFill>
                  <a:schemeClr val="bg1"/>
                </a:solidFill>
                <a:latin typeface="Alku Laiha"/>
                <a:cs typeface="Calibri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Alku Laiha"/>
                <a:cs typeface="Calibri"/>
              </a:rPr>
              <a:t>maaliskuuta</a:t>
            </a:r>
            <a:r>
              <a:rPr lang="en-US" sz="20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lku Laiha"/>
                <a:cs typeface="Calibri"/>
              </a:rPr>
              <a:t>kello</a:t>
            </a:r>
            <a:r>
              <a:rPr lang="en-US" sz="2000" dirty="0">
                <a:solidFill>
                  <a:schemeClr val="bg1"/>
                </a:solidFill>
                <a:latin typeface="Alku Laiha"/>
                <a:cs typeface="Calibri"/>
              </a:rPr>
              <a:t> 20.30. </a:t>
            </a:r>
            <a:r>
              <a:rPr lang="en-US" sz="2000" dirty="0" err="1">
                <a:solidFill>
                  <a:schemeClr val="bg1"/>
                </a:solidFill>
                <a:latin typeface="Alku Laiha"/>
                <a:cs typeface="Calibri"/>
              </a:rPr>
              <a:t>Tapahtuma</a:t>
            </a:r>
            <a:r>
              <a:rPr lang="en-US" sz="20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lku Laiha"/>
                <a:cs typeface="Calibri"/>
              </a:rPr>
              <a:t>kannustaa</a:t>
            </a:r>
            <a:r>
              <a:rPr lang="en-US" sz="20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lku Laiha"/>
                <a:cs typeface="Calibri"/>
              </a:rPr>
              <a:t>tekemään</a:t>
            </a:r>
            <a:r>
              <a:rPr lang="en-US" sz="20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lku Laiha"/>
                <a:cs typeface="Calibri"/>
              </a:rPr>
              <a:t>ilmastotekoja</a:t>
            </a:r>
            <a:r>
              <a:rPr lang="en-US" sz="20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lku Laiha"/>
                <a:cs typeface="Calibri"/>
              </a:rPr>
              <a:t>myös</a:t>
            </a:r>
            <a:r>
              <a:rPr lang="en-US" sz="2000" dirty="0">
                <a:solidFill>
                  <a:schemeClr val="bg1"/>
                </a:solidFill>
                <a:latin typeface="Alku Laiha"/>
                <a:cs typeface="Calibri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Alku Laiha"/>
                <a:cs typeface="Calibri"/>
              </a:rPr>
              <a:t>ruokalautasella</a:t>
            </a:r>
            <a:r>
              <a:rPr lang="en-US" sz="20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lku Laiha"/>
                <a:cs typeface="Calibri"/>
              </a:rPr>
              <a:t>joka</a:t>
            </a:r>
            <a:r>
              <a:rPr lang="en-US" sz="20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lku Laiha"/>
                <a:cs typeface="Calibri"/>
              </a:rPr>
              <a:t>päivä</a:t>
            </a:r>
            <a:r>
              <a:rPr lang="en-US" sz="2000" dirty="0">
                <a:solidFill>
                  <a:schemeClr val="bg1"/>
                </a:solidFill>
                <a:latin typeface="Alku Laiha"/>
                <a:cs typeface="Calibri"/>
              </a:rPr>
              <a:t>.</a:t>
            </a:r>
            <a:r>
              <a:rPr lang="fi-FI" sz="2000" dirty="0">
                <a:solidFill>
                  <a:schemeClr val="bg1"/>
                </a:solidFill>
                <a:latin typeface="Alku Laiha"/>
                <a:cs typeface="Calibri"/>
              </a:rPr>
              <a:t> </a:t>
            </a:r>
            <a:endParaRPr lang="fi-FI" sz="2000" dirty="0">
              <a:solidFill>
                <a:schemeClr val="bg1"/>
              </a:solidFill>
              <a:latin typeface="Alku Laiha"/>
            </a:endParaRPr>
          </a:p>
          <a:p>
            <a:pPr algn="l"/>
            <a:endParaRPr lang="fi-FI" dirty="0">
              <a:cs typeface="Calibri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00650A36-4A27-42DB-8DC6-B30B49702835}"/>
              </a:ext>
            </a:extLst>
          </p:cNvPr>
          <p:cNvSpPr txBox="1"/>
          <p:nvPr/>
        </p:nvSpPr>
        <p:spPr>
          <a:xfrm>
            <a:off x="6087554" y="1285515"/>
            <a:ext cx="3347049" cy="39703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  <a:latin typeface="Alku Laiha"/>
                <a:cs typeface="Calibri"/>
              </a:rPr>
              <a:t>Vuonna 2019 </a:t>
            </a:r>
            <a:r>
              <a:rPr lang="en-US" dirty="0" err="1" smtClean="0">
                <a:solidFill>
                  <a:schemeClr val="bg1"/>
                </a:solidFill>
                <a:latin typeface="Alku Laiha"/>
                <a:cs typeface="Calibri"/>
              </a:rPr>
              <a:t>hallitustenvälisen</a:t>
            </a:r>
            <a:r>
              <a:rPr lang="en-US" dirty="0" smtClean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ilmastonmuutospaneelin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IPCC:n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raportti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totesi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ettei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maapallon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keskilämpötilan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nousua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voida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rajoittaa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1,5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asteeseen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ilman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merkittäviä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ilmastopäätöksiä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.</a:t>
            </a:r>
            <a:r>
              <a:rPr lang="fi-FI" dirty="0">
                <a:solidFill>
                  <a:schemeClr val="bg1"/>
                </a:solidFill>
                <a:latin typeface="Alku Laiha"/>
                <a:cs typeface="Calibri"/>
              </a:rPr>
              <a:t> </a:t>
            </a:r>
            <a:endParaRPr lang="fi-FI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"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Ilmastonmuutos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uhkaa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kaikkea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meille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rakasta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WWF:n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Earth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Hourissa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miljoonat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ihmiset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näyttävät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että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planeettamme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tulevaisuus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on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meille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elintärkeää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.",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sanoo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WWF:n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lku Laiha"/>
                <a:cs typeface="Calibri"/>
              </a:rPr>
              <a:t>pääsihteeri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lku Laiha"/>
                <a:cs typeface="Times New Roman"/>
              </a:rPr>
              <a:t>Liisa Rohweder</a:t>
            </a:r>
            <a:r>
              <a:rPr lang="en-US" dirty="0">
                <a:solidFill>
                  <a:schemeClr val="bg1"/>
                </a:solidFill>
                <a:latin typeface="Alku Laiha"/>
                <a:cs typeface="Times New Roman"/>
              </a:rPr>
              <a:t>.</a:t>
            </a:r>
            <a:r>
              <a:rPr lang="en-US" dirty="0">
                <a:solidFill>
                  <a:schemeClr val="bg1"/>
                </a:solidFill>
                <a:latin typeface="Alku Laiha"/>
                <a:cs typeface="Calibri"/>
              </a:rPr>
              <a:t> </a:t>
            </a:r>
            <a:endParaRPr lang="fi-FI" dirty="0">
              <a:solidFill>
                <a:schemeClr val="bg1"/>
              </a:solidFill>
              <a:latin typeface="Alku Laiha"/>
              <a:cs typeface="Calibri"/>
            </a:endParaRPr>
          </a:p>
          <a:p>
            <a:pPr algn="l"/>
            <a:endParaRPr lang="fi-FI" dirty="0">
              <a:cs typeface="Calibri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EE91CCD0-DD4B-46B8-A1D2-050182F48CC8}"/>
              </a:ext>
            </a:extLst>
          </p:cNvPr>
          <p:cNvSpPr txBox="1"/>
          <p:nvPr/>
        </p:nvSpPr>
        <p:spPr>
          <a:xfrm>
            <a:off x="9536863" y="2815287"/>
            <a:ext cx="2492865" cy="332398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fi-FI" sz="1600" dirty="0" smtClean="0">
                <a:solidFill>
                  <a:schemeClr val="bg1"/>
                </a:solidFill>
                <a:latin typeface="Alku Laiha"/>
                <a:cs typeface="Calibri"/>
              </a:rPr>
              <a:t>Suomessa liikenne aiheuttaa viidenneksen kaikista </a:t>
            </a:r>
            <a:r>
              <a:rPr lang="fi-FI" sz="1600" dirty="0" err="1" smtClean="0">
                <a:solidFill>
                  <a:schemeClr val="bg1"/>
                </a:solidFill>
                <a:latin typeface="Alku Laiha"/>
                <a:cs typeface="Calibri"/>
              </a:rPr>
              <a:t>kasvihuonekaasupäästöistö</a:t>
            </a:r>
            <a:r>
              <a:rPr lang="fi-FI" sz="1600" dirty="0" smtClean="0">
                <a:solidFill>
                  <a:schemeClr val="bg1"/>
                </a:solidFill>
                <a:latin typeface="Alku Laiha"/>
                <a:cs typeface="Calibri"/>
              </a:rPr>
              <a:t>. Tänä vuonna Earth </a:t>
            </a:r>
            <a:r>
              <a:rPr lang="fi-FI" sz="1600" dirty="0" err="1" smtClean="0">
                <a:solidFill>
                  <a:schemeClr val="bg1"/>
                </a:solidFill>
                <a:latin typeface="Alku Laiha"/>
                <a:cs typeface="Calibri"/>
              </a:rPr>
              <a:t>Hourissa</a:t>
            </a:r>
            <a:r>
              <a:rPr lang="fi-FI" sz="1600" dirty="0" smtClean="0">
                <a:solidFill>
                  <a:schemeClr val="bg1"/>
                </a:solidFill>
                <a:latin typeface="Alku Laiha"/>
                <a:cs typeface="Calibri"/>
              </a:rPr>
              <a:t> keräämme lupauksia yhteiselle planeetallemme. Voisitko sinä luvata yrittää liikkua enemmän kävellen ja pyörällä? Tarvitsetko oikeasti koulumatkalla autokyydin vai voisitko liikkua kävellen tai pyörällä</a:t>
            </a:r>
            <a:r>
              <a:rPr lang="fi-FI" dirty="0" smtClean="0">
                <a:solidFill>
                  <a:schemeClr val="bg1"/>
                </a:solidFill>
                <a:latin typeface="Alku Laiha"/>
                <a:cs typeface="Calibri"/>
              </a:rPr>
              <a:t>?</a:t>
            </a:r>
            <a:endParaRPr lang="fi-FI" dirty="0">
              <a:solidFill>
                <a:schemeClr val="bg1"/>
              </a:solidFill>
              <a:latin typeface="Alku Laiha"/>
              <a:cs typeface="Calibri"/>
            </a:endParaRP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4D149731-299D-4007-AE9C-D9B7E0F061F0}"/>
              </a:ext>
            </a:extLst>
          </p:cNvPr>
          <p:cNvSpPr/>
          <p:nvPr/>
        </p:nvSpPr>
        <p:spPr>
          <a:xfrm>
            <a:off x="198767" y="1471163"/>
            <a:ext cx="5443267" cy="2352135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Puhekupla: Suorakulmio, kulmat pyöristettu 18">
            <a:extLst>
              <a:ext uri="{FF2B5EF4-FFF2-40B4-BE49-F238E27FC236}">
                <a16:creationId xmlns:a16="http://schemas.microsoft.com/office/drawing/2014/main" id="{405872E4-F7CC-4B7D-943F-11A0A46641D2}"/>
              </a:ext>
            </a:extLst>
          </p:cNvPr>
          <p:cNvSpPr/>
          <p:nvPr/>
        </p:nvSpPr>
        <p:spPr>
          <a:xfrm>
            <a:off x="6193227" y="1175443"/>
            <a:ext cx="3243532" cy="383317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Suorakulmio: Yläkulmat, yksi pyöristetty ja yksi leikattu 19">
            <a:extLst>
              <a:ext uri="{FF2B5EF4-FFF2-40B4-BE49-F238E27FC236}">
                <a16:creationId xmlns:a16="http://schemas.microsoft.com/office/drawing/2014/main" id="{6834A34F-DBB3-4CE1-B173-840FAA365600}"/>
              </a:ext>
            </a:extLst>
          </p:cNvPr>
          <p:cNvSpPr/>
          <p:nvPr/>
        </p:nvSpPr>
        <p:spPr>
          <a:xfrm>
            <a:off x="96328" y="4229819"/>
            <a:ext cx="5888966" cy="2380890"/>
          </a:xfrm>
          <a:prstGeom prst="snip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539F885-1D96-41E4-8B6C-EAAB98727268}"/>
              </a:ext>
            </a:extLst>
          </p:cNvPr>
          <p:cNvSpPr/>
          <p:nvPr/>
        </p:nvSpPr>
        <p:spPr>
          <a:xfrm>
            <a:off x="9713883" y="2604279"/>
            <a:ext cx="2251494" cy="37754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57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61856B56-7AB7-4584-9A3E-A80A8918442E}"/>
              </a:ext>
            </a:extLst>
          </p:cNvPr>
          <p:cNvSpPr/>
          <p:nvPr/>
        </p:nvSpPr>
        <p:spPr>
          <a:xfrm>
            <a:off x="-14289" y="-51713"/>
            <a:ext cx="12372519" cy="69097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4196015" y="5480923"/>
            <a:ext cx="51876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dirty="0">
                <a:solidFill>
                  <a:schemeClr val="bg1"/>
                </a:solidFill>
                <a:cs typeface="Calibri"/>
                <a:hlinkClick r:id="rId2"/>
              </a:rPr>
              <a:t>https://youtu.be/YHLS7JlSoJ8</a:t>
            </a:r>
            <a:endParaRPr lang="fi-FI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060" y="1332411"/>
            <a:ext cx="5265149" cy="351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7752404" y="2658801"/>
            <a:ext cx="3241337" cy="1754326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i-FI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Earth </a:t>
            </a:r>
            <a:r>
              <a:rPr lang="fi-FI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Hour</a:t>
            </a:r>
            <a:endParaRPr lang="fi-FI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fi-FI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2020</a:t>
            </a:r>
            <a:endParaRPr lang="fi-FI" sz="5400" b="0" cap="none" spc="0" dirty="0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501" y="117015"/>
            <a:ext cx="4726479" cy="66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7514393" y="461653"/>
            <a:ext cx="3390673" cy="1754326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i-FI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Earth </a:t>
            </a:r>
            <a:r>
              <a:rPr lang="fi-FI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Hour</a:t>
            </a:r>
            <a:endParaRPr lang="fi-FI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fi-FI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Dubai 2018</a:t>
            </a:r>
            <a:endParaRPr lang="fi-FI" sz="5400" b="0" cap="none" spc="0" dirty="0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5" name="Kuva 5" descr="Kuva, joka sisältää kohteen taivas, pöytä, ulko&#10;&#10;Kuvaus luotu, korkea luotettavuus">
            <a:extLst>
              <a:ext uri="{FF2B5EF4-FFF2-40B4-BE49-F238E27FC236}">
                <a16:creationId xmlns:a16="http://schemas.microsoft.com/office/drawing/2014/main" id="{8C199501-A7D7-4349-9C2E-9E43C995C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21" y="313476"/>
            <a:ext cx="6423803" cy="3614369"/>
          </a:xfrm>
          <a:prstGeom prst="rect">
            <a:avLst/>
          </a:prstGeom>
        </p:spPr>
      </p:pic>
      <p:pic>
        <p:nvPicPr>
          <p:cNvPr id="7" name="Kuva 7" descr="Kuva, joka sisältää kohteen henkilö, objekti, kynttilä, ulko&#10;&#10;Kuvaus luotu, erittäin korkea luotettavuus">
            <a:extLst>
              <a:ext uri="{FF2B5EF4-FFF2-40B4-BE49-F238E27FC236}">
                <a16:creationId xmlns:a16="http://schemas.microsoft.com/office/drawing/2014/main" id="{70D70D13-D0F2-4315-93DA-A60BB1A9C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249" y="3499462"/>
            <a:ext cx="4914181" cy="310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6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6F0042D43A8094DAC57F7BD00B3B677" ma:contentTypeVersion="4" ma:contentTypeDescription="Luo uusi asiakirja." ma:contentTypeScope="" ma:versionID="1d7c62520e3434cda41f162d8be9fd53">
  <xsd:schema xmlns:xsd="http://www.w3.org/2001/XMLSchema" xmlns:xs="http://www.w3.org/2001/XMLSchema" xmlns:p="http://schemas.microsoft.com/office/2006/metadata/properties" xmlns:ns2="16f4e811-5678-47b5-96d8-8857961371fa" xmlns:ns3="3d0694a1-6f4b-4ca8-95c6-9c05524a766d" targetNamespace="http://schemas.microsoft.com/office/2006/metadata/properties" ma:root="true" ma:fieldsID="3a72d1b1509a982d1733b022a0f6447b" ns2:_="" ns3:_="">
    <xsd:import namespace="16f4e811-5678-47b5-96d8-8857961371fa"/>
    <xsd:import namespace="3d0694a1-6f4b-4ca8-95c6-9c05524a76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4e811-5678-47b5-96d8-8857961371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694a1-6f4b-4ca8-95c6-9c05524a766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74131D-5B71-4BDE-B1DD-BD4B02EC35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f4e811-5678-47b5-96d8-8857961371fa"/>
    <ds:schemaRef ds:uri="3d0694a1-6f4b-4ca8-95c6-9c05524a76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7F6B9D-3F12-4E69-B83A-5A1BE0DF91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934441-20F3-449F-BBFB-7B3C072E5F4A}">
  <ds:schemaRefs>
    <ds:schemaRef ds:uri="16f4e811-5678-47b5-96d8-8857961371fa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3d0694a1-6f4b-4ca8-95c6-9c05524a766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1420</TotalTime>
  <Words>426</Words>
  <Application>Microsoft Office PowerPoint</Application>
  <PresentationFormat>Laajakuva</PresentationFormat>
  <Paragraphs>54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3" baseType="lpstr">
      <vt:lpstr>Aharoni</vt:lpstr>
      <vt:lpstr>Alku Laiha</vt:lpstr>
      <vt:lpstr>Arial</vt:lpstr>
      <vt:lpstr>Calibri</vt:lpstr>
      <vt:lpstr>Calibri Light</vt:lpstr>
      <vt:lpstr>Courier New</vt:lpstr>
      <vt:lpstr>Georgia</vt:lpstr>
      <vt:lpstr>Times New Roman</vt:lpstr>
      <vt:lpstr>UniversLTW01-59UltraCn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Sivistysosasto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Mira Card</dc:creator>
  <cp:lastModifiedBy>Saara Mäkelä</cp:lastModifiedBy>
  <cp:revision>408</cp:revision>
  <dcterms:created xsi:type="dcterms:W3CDTF">2018-02-01T08:49:13Z</dcterms:created>
  <dcterms:modified xsi:type="dcterms:W3CDTF">2021-03-16T10:20:20Z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0x010100C6F0042D43A8094DAC57F7BD00B3B677</vt:lpwstr>
  </property>
  <property fmtid="{D5CDD505-2E9C-101B-9397-08002B2CF9AE}" pid="3" name="AuthorIds_UIVersion_1024">
    <vt:lpwstr>18</vt:lpwstr>
  </property>
  <property fmtid="{D5CDD505-2E9C-101B-9397-08002B2CF9AE}" pid="4" name="AuthorIds_UIVersion_1536">
    <vt:lpwstr>18</vt:lpwstr>
  </property>
  <property fmtid="{D5CDD505-2E9C-101B-9397-08002B2CF9AE}" pid="5" name="AuthorIds_UIVersion_2048">
    <vt:lpwstr>18</vt:lpwstr>
  </property>
  <property fmtid="{D5CDD505-2E9C-101B-9397-08002B2CF9AE}" pid="6" name="AuthorIds_UIVersion_2560">
    <vt:lpwstr>18</vt:lpwstr>
  </property>
  <property fmtid="{D5CDD505-2E9C-101B-9397-08002B2CF9AE}" pid="7" name="AuthorIds_UIVersion_3072">
    <vt:lpwstr>18</vt:lpwstr>
  </property>
  <property fmtid="{D5CDD505-2E9C-101B-9397-08002B2CF9AE}" pid="8" name="AuthorIds_UIVersion_3584">
    <vt:lpwstr>18</vt:lpwstr>
  </property>
  <property fmtid="{D5CDD505-2E9C-101B-9397-08002B2CF9AE}" pid="9" name="AuthorIds_UIVersion_4096">
    <vt:lpwstr>18</vt:lpwstr>
  </property>
  <property fmtid="{D5CDD505-2E9C-101B-9397-08002B2CF9AE}" pid="10" name="AuthorIds_UIVersion_4608">
    <vt:lpwstr>18</vt:lpwstr>
  </property>
  <property fmtid="{D5CDD505-2E9C-101B-9397-08002B2CF9AE}" pid="11" name="AuthorIds_UIVersion_5120">
    <vt:lpwstr>18</vt:lpwstr>
  </property>
  <property fmtid="{D5CDD505-2E9C-101B-9397-08002B2CF9AE}" pid="12" name="AuthorIds_UIVersion_5632">
    <vt:lpwstr>18</vt:lpwstr>
  </property>
  <property fmtid="{D5CDD505-2E9C-101B-9397-08002B2CF9AE}" pid="13" name="AuthorIds_UIVersion_6144">
    <vt:lpwstr>18</vt:lpwstr>
  </property>
  <property fmtid="{D5CDD505-2E9C-101B-9397-08002B2CF9AE}" pid="14" name="AuthorIds_UIVersion_6656">
    <vt:lpwstr>18</vt:lpwstr>
  </property>
</Properties>
</file>