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302" r:id="rId3"/>
    <p:sldId id="257" r:id="rId4"/>
    <p:sldId id="259" r:id="rId5"/>
    <p:sldId id="258" r:id="rId6"/>
    <p:sldId id="304" r:id="rId7"/>
    <p:sldId id="303" r:id="rId8"/>
    <p:sldId id="305" r:id="rId9"/>
    <p:sldId id="260" r:id="rId10"/>
    <p:sldId id="268" r:id="rId11"/>
    <p:sldId id="269" r:id="rId12"/>
    <p:sldId id="261" r:id="rId13"/>
    <p:sldId id="263" r:id="rId14"/>
    <p:sldId id="271" r:id="rId15"/>
    <p:sldId id="262" r:id="rId16"/>
    <p:sldId id="267" r:id="rId17"/>
    <p:sldId id="266" r:id="rId18"/>
    <p:sldId id="272" r:id="rId19"/>
    <p:sldId id="273" r:id="rId20"/>
    <p:sldId id="276" r:id="rId21"/>
    <p:sldId id="277" r:id="rId22"/>
    <p:sldId id="278" r:id="rId23"/>
    <p:sldId id="306" r:id="rId24"/>
    <p:sldId id="279" r:id="rId25"/>
    <p:sldId id="280" r:id="rId26"/>
    <p:sldId id="291" r:id="rId27"/>
    <p:sldId id="286" r:id="rId28"/>
    <p:sldId id="292" r:id="rId29"/>
    <p:sldId id="282" r:id="rId30"/>
    <p:sldId id="293" r:id="rId31"/>
    <p:sldId id="284" r:id="rId32"/>
    <p:sldId id="295" r:id="rId33"/>
    <p:sldId id="285" r:id="rId34"/>
    <p:sldId id="296" r:id="rId35"/>
    <p:sldId id="288" r:id="rId36"/>
    <p:sldId id="297" r:id="rId37"/>
    <p:sldId id="283" r:id="rId38"/>
    <p:sldId id="298" r:id="rId39"/>
    <p:sldId id="289" r:id="rId40"/>
    <p:sldId id="299" r:id="rId41"/>
    <p:sldId id="300" r:id="rId42"/>
    <p:sldId id="290" r:id="rId43"/>
    <p:sldId id="301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793" autoAdjust="0"/>
    <p:restoredTop sz="94660"/>
  </p:normalViewPr>
  <p:slideViewPr>
    <p:cSldViewPr snapToGrid="0">
      <p:cViewPr varScale="1">
        <p:scale>
          <a:sx n="63" d="100"/>
          <a:sy n="63" d="100"/>
        </p:scale>
        <p:origin x="4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D597A-3219-444C-A68B-636F939387E6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472BE-3487-490A-8D56-DBCB83241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051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472BE-3487-490A-8D56-DBCB83241DD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714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472BE-3487-490A-8D56-DBCB83241DD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139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472BE-3487-490A-8D56-DBCB83241DD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083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E7366-852D-4409-A3D5-F8A16D7BC1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6154D6-0C3B-4A2C-9B48-A6652821E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16C9A-81C4-4520-9AE7-F0A93B4CB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2FF8A-16E9-4B03-AACE-724D4C1DD9C5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6BB4D-0F64-4731-A9E4-5518E9E09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7C2F6-4D5A-4206-A795-12ABEDF77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9134-260C-4192-8CBE-F87C00F77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44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9D74D-2F92-4E26-AD23-B3E93B1BA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ABE59-7BF9-4B16-BB20-B342D037B9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CA36F-5F77-4F1B-B1F9-7BFA09EA7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2FF8A-16E9-4B03-AACE-724D4C1DD9C5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8998E-FD26-4AB6-849B-AB79EF304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39791-C35F-4005-BCD6-0E6CF4EB6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9134-260C-4192-8CBE-F87C00F77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220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5E20FD-AA3A-4617-B866-71B97F532E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D75ABA-A0F8-4FB3-834D-C52430EEB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6E1F9-EC59-4E69-B09B-0758476BE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2FF8A-16E9-4B03-AACE-724D4C1DD9C5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A9DF2-0695-48BD-8E6A-1BF09AE09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F7F1F-04DC-4022-82FF-955AC0183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9134-260C-4192-8CBE-F87C00F77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462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7D714-DAFE-4CAA-832C-5FF7B71A3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F317C-6AD1-4B2B-8505-B3E019E39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C3053-33E4-4DA4-9844-BC95183A0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2FF8A-16E9-4B03-AACE-724D4C1DD9C5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E4156-E7ED-4D32-984C-E94760368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73E94-110A-4092-8F60-100C4BA7D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9134-260C-4192-8CBE-F87C00F77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05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AAFBF-12EA-4009-88FF-630FBF38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57B05-EF51-476B-A07C-9D8825FA2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9E9F2-0953-4C1C-A474-4C84AD6CB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2FF8A-16E9-4B03-AACE-724D4C1DD9C5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60B0D-86B4-4B3E-B9F2-3106E0F46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6E0C8-3888-46AC-8A1E-352FBBF4D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9134-260C-4192-8CBE-F87C00F77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124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3F2B6-E6C5-4D79-A410-1643715CA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D70A-36B0-4B02-AF95-DA7FE2386F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04E63F-328D-4DBC-B2CF-4DCA90A66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CDD52F-1023-4383-B99B-A451167AE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2FF8A-16E9-4B03-AACE-724D4C1DD9C5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52722D-B64E-4F55-9590-5259C9213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AAC9A4-412D-40E8-99E7-D8A261EB4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9134-260C-4192-8CBE-F87C00F77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516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3C666-F427-47DD-940E-FE0E88133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C01953-5E2E-4425-A79B-931C57A9A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C24D8-6E16-48D1-A302-2F01EDD449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C072C-E886-4A71-9407-7E4564E971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A33F9D-C41C-4A4B-9B20-D966CEC2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98BFF6-B8AB-4ED7-A16A-B6D042694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2FF8A-16E9-4B03-AACE-724D4C1DD9C5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86DF5C-6C32-4EFD-9BC5-50F7B654E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0A5E27-0069-4952-87F4-9488F2DFE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9134-260C-4192-8CBE-F87C00F77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516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20364-B67E-4C83-B452-7C98D2431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B9053D-402B-4992-BFDB-339CB7F03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2FF8A-16E9-4B03-AACE-724D4C1DD9C5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F7046E-4D10-48A2-B803-F8CA3830C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37F8E-5E5A-454E-B827-91F2C922B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9134-260C-4192-8CBE-F87C00F77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902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044167-BFEB-4D17-90E7-49808E499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2FF8A-16E9-4B03-AACE-724D4C1DD9C5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B3E442-093B-41E2-A7A9-B841513BF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1AB6-1149-4C66-A5AA-54B40E87E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9134-260C-4192-8CBE-F87C00F77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625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7137A-D973-4EEA-B5B7-75C9AEFC9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F304F-9CA7-47D3-8A1F-9DE44B731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516D7E-B6E9-4966-A4D8-03E6ECCD74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D11451-8E12-4116-BB5C-D2EE7B3D1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2FF8A-16E9-4B03-AACE-724D4C1DD9C5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84007-ECFA-4050-B7EC-39968BBC4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596A83-7170-4791-BC58-D25855E2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9134-260C-4192-8CBE-F87C00F77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706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BE29E-A500-4989-9AF0-B9A178B47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9C4459-CABF-45A9-ACEF-E58EF3C079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B6D51F-49FF-421E-8644-73F456A808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301B9F-37E1-4EB6-9F41-3BAC1B327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2FF8A-16E9-4B03-AACE-724D4C1DD9C5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095C5-B287-46FC-B51F-D402DBD58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B1E9E-59D0-443A-8B66-A94283B6D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9134-260C-4192-8CBE-F87C00F77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729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54A315-81E2-46A8-B410-1B00A8F55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26BACA-BA0F-4C02-BE12-972D96443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50ED1-2A1D-4B19-A7B0-AE7957A3DD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2FF8A-16E9-4B03-AACE-724D4C1DD9C5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13AAE-1469-4E83-AB5A-23C7344555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0F0DC-49F3-4031-B306-4D6EC3275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59134-260C-4192-8CBE-F87C00F77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28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microsoft.com/office/2007/relationships/media" Target="../media/media12.m4a"/><Relationship Id="rId7" Type="http://schemas.microsoft.com/office/2007/relationships/media" Target="../media/media16.m4a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6" Type="http://schemas.microsoft.com/office/2007/relationships/media" Target="../media/media15.m4a"/><Relationship Id="rId5" Type="http://schemas.microsoft.com/office/2007/relationships/media" Target="../media/media14.m4a"/><Relationship Id="rId10" Type="http://schemas.openxmlformats.org/officeDocument/2006/relationships/image" Target="../media/image2.png"/><Relationship Id="rId4" Type="http://schemas.microsoft.com/office/2007/relationships/media" Target="../media/media13.m4a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0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2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4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4a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png"/><Relationship Id="rId4" Type="http://schemas.openxmlformats.org/officeDocument/2006/relationships/audio" Target="../media/media3.m4a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5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6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12" Type="http://schemas.openxmlformats.org/officeDocument/2006/relationships/image" Target="../media/image17.jp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jpeg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heculturetrip.com/europe/azerbaijan/articles/the-20-best-dishes-in-azerbaijan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6" Type="http://schemas.openxmlformats.org/officeDocument/2006/relationships/image" Target="../media/image23.jpeg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0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1499FA71-6107-4B6A-A542-4C6D8DEADC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" r="-1" b="-1"/>
          <a:stretch/>
        </p:blipFill>
        <p:spPr>
          <a:xfrm>
            <a:off x="20" y="10"/>
            <a:ext cx="9272902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3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60561" y="1348782"/>
            <a:ext cx="935037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960661" y="1000124"/>
            <a:ext cx="762167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D5BAA3D-EAB8-4401-81EF-500E69F01AA2}"/>
              </a:ext>
            </a:extLst>
          </p:cNvPr>
          <p:cNvSpPr txBox="1"/>
          <p:nvPr/>
        </p:nvSpPr>
        <p:spPr>
          <a:xfrm>
            <a:off x="8299175" y="5037564"/>
            <a:ext cx="40851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STCaiyun" panose="020B0503020204020204" pitchFamily="2" charset="-122"/>
                <a:cs typeface="Arial" panose="020B0604020202020204" pitchFamily="34" charset="0"/>
              </a:rPr>
              <a:t>MOI! </a:t>
            </a:r>
          </a:p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STCaiyun" panose="020B0503020204020204" pitchFamily="2" charset="-122"/>
                <a:cs typeface="Arial" panose="020B0604020202020204" pitchFamily="34" charset="0"/>
              </a:rPr>
              <a:t>MINUN NIMENI ON SHAFIGA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STCaiyun" panose="020B0503020204020204" pitchFamily="2" charset="-122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lang="ru-RU" sz="3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TCaiyun" panose="020B0503020204020204" pitchFamily="2" charset="-122"/>
              <a:cs typeface="Arial" panose="020B0604020202020204" pitchFamily="34" charset="0"/>
            </a:endParaRPr>
          </a:p>
        </p:txBody>
      </p:sp>
      <p:pic>
        <p:nvPicPr>
          <p:cNvPr id="4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5F85AF-1866-4771-9D79-93A54E3D12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89083" y="2672163"/>
            <a:ext cx="2086754" cy="208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6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5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8A5CD-B425-4513-9000-3066526B4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2563"/>
            <a:ext cx="1066618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az-Latn-AZ" dirty="0" err="1">
                <a:solidFill>
                  <a:schemeClr val="accent2"/>
                </a:solidFill>
                <a:latin typeface="Britannic Bold" panose="020B0903060703020204" pitchFamily="34" charset="0"/>
              </a:rPr>
              <a:t>Azerbaijani</a:t>
            </a:r>
            <a:r>
              <a:rPr lang="az-Latn-AZ" dirty="0">
                <a:solidFill>
                  <a:schemeClr val="accent2"/>
                </a:solidFill>
                <a:latin typeface="Britannic Bold" panose="020B0903060703020204" pitchFamily="34" charset="0"/>
              </a:rPr>
              <a:t> </a:t>
            </a:r>
            <a:r>
              <a:rPr lang="en-US" dirty="0">
                <a:solidFill>
                  <a:schemeClr val="accent2"/>
                </a:solidFill>
                <a:latin typeface="Britannic Bold" panose="020B0903060703020204" pitchFamily="34" charset="0"/>
              </a:rPr>
              <a:t>alphabet </a:t>
            </a:r>
            <a:r>
              <a:rPr lang="az-Latn-AZ" dirty="0" err="1">
                <a:solidFill>
                  <a:schemeClr val="accent2"/>
                </a:solidFill>
                <a:latin typeface="Britannic Bold" panose="020B0903060703020204" pitchFamily="34" charset="0"/>
              </a:rPr>
              <a:t>is</a:t>
            </a:r>
            <a:r>
              <a:rPr lang="az-Latn-AZ" dirty="0">
                <a:solidFill>
                  <a:schemeClr val="accent2"/>
                </a:solidFill>
                <a:latin typeface="Britannic Bold" panose="020B0903060703020204" pitchFamily="34" charset="0"/>
              </a:rPr>
              <a:t> </a:t>
            </a:r>
            <a:r>
              <a:rPr lang="az-Latn-AZ" dirty="0" err="1">
                <a:solidFill>
                  <a:schemeClr val="accent2"/>
                </a:solidFill>
                <a:latin typeface="Britannic Bold" panose="020B0903060703020204" pitchFamily="34" charset="0"/>
              </a:rPr>
              <a:t>almost</a:t>
            </a:r>
            <a:r>
              <a:rPr lang="az-Latn-AZ" dirty="0">
                <a:solidFill>
                  <a:schemeClr val="accent2"/>
                </a:solidFill>
                <a:latin typeface="Britannic Bold" panose="020B0903060703020204" pitchFamily="34" charset="0"/>
              </a:rPr>
              <a:t> </a:t>
            </a:r>
            <a:r>
              <a:rPr lang="az-Latn-AZ" dirty="0" err="1">
                <a:solidFill>
                  <a:schemeClr val="accent2"/>
                </a:solidFill>
                <a:latin typeface="Britannic Bold" panose="020B0903060703020204" pitchFamily="34" charset="0"/>
              </a:rPr>
              <a:t>similar</a:t>
            </a:r>
            <a:r>
              <a:rPr lang="az-Latn-AZ" dirty="0">
                <a:solidFill>
                  <a:schemeClr val="accent2"/>
                </a:solidFill>
                <a:latin typeface="Britannic Bold" panose="020B0903060703020204" pitchFamily="34" charset="0"/>
              </a:rPr>
              <a:t> </a:t>
            </a:r>
            <a:r>
              <a:rPr lang="en-US" dirty="0">
                <a:solidFill>
                  <a:schemeClr val="accent2"/>
                </a:solidFill>
                <a:latin typeface="Britannic Bold" panose="020B0903060703020204" pitchFamily="34" charset="0"/>
              </a:rPr>
              <a:t>wit</a:t>
            </a:r>
            <a:r>
              <a:rPr lang="az-Latn-AZ" dirty="0">
                <a:solidFill>
                  <a:schemeClr val="accent2"/>
                </a:solidFill>
                <a:latin typeface="Britannic Bold" panose="020B0903060703020204" pitchFamily="34" charset="0"/>
              </a:rPr>
              <a:t>h </a:t>
            </a:r>
            <a:r>
              <a:rPr lang="az-Latn-AZ" dirty="0" err="1">
                <a:solidFill>
                  <a:schemeClr val="accent2"/>
                </a:solidFill>
                <a:latin typeface="Britannic Bold" panose="020B0903060703020204" pitchFamily="34" charset="0"/>
              </a:rPr>
              <a:t>Finnish</a:t>
            </a:r>
            <a:r>
              <a:rPr lang="az-Latn-AZ" dirty="0">
                <a:solidFill>
                  <a:schemeClr val="accent2"/>
                </a:solidFill>
                <a:latin typeface="Britannic Bold" panose="020B0903060703020204" pitchFamily="34" charset="0"/>
              </a:rPr>
              <a:t> </a:t>
            </a:r>
            <a:r>
              <a:rPr lang="az-Latn-AZ" dirty="0" err="1">
                <a:solidFill>
                  <a:schemeClr val="accent2"/>
                </a:solidFill>
                <a:latin typeface="Britannic Bold" panose="020B0903060703020204" pitchFamily="34" charset="0"/>
              </a:rPr>
              <a:t>alphabet</a:t>
            </a:r>
            <a:r>
              <a:rPr lang="en-US" dirty="0">
                <a:solidFill>
                  <a:schemeClr val="accent2"/>
                </a:solidFill>
                <a:latin typeface="Britannic Bold" panose="020B0903060703020204" pitchFamily="34" charset="0"/>
              </a:rPr>
              <a:t>,</a:t>
            </a:r>
            <a:r>
              <a:rPr lang="az-Latn-AZ" dirty="0">
                <a:solidFill>
                  <a:schemeClr val="accent2"/>
                </a:solidFill>
                <a:latin typeface="Britannic Bold" panose="020B0903060703020204" pitchFamily="34" charset="0"/>
              </a:rPr>
              <a:t> </a:t>
            </a:r>
            <a:r>
              <a:rPr lang="az-Latn-AZ" dirty="0" err="1">
                <a:solidFill>
                  <a:schemeClr val="accent2"/>
                </a:solidFill>
                <a:latin typeface="Britannic Bold" panose="020B0903060703020204" pitchFamily="34" charset="0"/>
              </a:rPr>
              <a:t>but</a:t>
            </a:r>
            <a:r>
              <a:rPr lang="az-Latn-AZ" dirty="0">
                <a:solidFill>
                  <a:schemeClr val="accent2"/>
                </a:solidFill>
                <a:latin typeface="Britannic Bold" panose="020B0903060703020204" pitchFamily="34" charset="0"/>
              </a:rPr>
              <a:t> </a:t>
            </a:r>
            <a:r>
              <a:rPr lang="az-Latn-AZ" dirty="0" err="1">
                <a:solidFill>
                  <a:schemeClr val="accent2"/>
                </a:solidFill>
                <a:latin typeface="Britannic Bold" panose="020B0903060703020204" pitchFamily="34" charset="0"/>
              </a:rPr>
              <a:t>still</a:t>
            </a:r>
            <a:r>
              <a:rPr lang="az-Latn-AZ" dirty="0">
                <a:solidFill>
                  <a:schemeClr val="accent2"/>
                </a:solidFill>
                <a:latin typeface="Britannic Bold" panose="020B0903060703020204" pitchFamily="34" charset="0"/>
              </a:rPr>
              <a:t> </a:t>
            </a:r>
            <a:r>
              <a:rPr lang="az-Latn-AZ" dirty="0" err="1">
                <a:solidFill>
                  <a:schemeClr val="accent2"/>
                </a:solidFill>
                <a:latin typeface="Britannic Bold" panose="020B0903060703020204" pitchFamily="34" charset="0"/>
              </a:rPr>
              <a:t>there</a:t>
            </a:r>
            <a:r>
              <a:rPr lang="az-Latn-AZ" dirty="0">
                <a:solidFill>
                  <a:schemeClr val="accent2"/>
                </a:solidFill>
                <a:latin typeface="Britannic Bold" panose="020B0903060703020204" pitchFamily="34" charset="0"/>
              </a:rPr>
              <a:t> </a:t>
            </a:r>
            <a:r>
              <a:rPr lang="az-Latn-AZ" dirty="0" err="1">
                <a:solidFill>
                  <a:schemeClr val="accent2"/>
                </a:solidFill>
                <a:latin typeface="Britannic Bold" panose="020B0903060703020204" pitchFamily="34" charset="0"/>
              </a:rPr>
              <a:t>are</a:t>
            </a:r>
            <a:r>
              <a:rPr lang="az-Latn-AZ" dirty="0">
                <a:solidFill>
                  <a:schemeClr val="accent2"/>
                </a:solidFill>
                <a:latin typeface="Britannic Bold" panose="020B0903060703020204" pitchFamily="34" charset="0"/>
              </a:rPr>
              <a:t> </a:t>
            </a:r>
            <a:r>
              <a:rPr lang="az-Latn-AZ" dirty="0" err="1">
                <a:solidFill>
                  <a:schemeClr val="accent2"/>
                </a:solidFill>
                <a:latin typeface="Britannic Bold" panose="020B0903060703020204" pitchFamily="34" charset="0"/>
              </a:rPr>
              <a:t>some</a:t>
            </a:r>
            <a:r>
              <a:rPr lang="az-Latn-AZ" dirty="0">
                <a:solidFill>
                  <a:schemeClr val="accent2"/>
                </a:solidFill>
                <a:latin typeface="Britannic Bold" panose="020B0903060703020204" pitchFamily="34" charset="0"/>
              </a:rPr>
              <a:t> </a:t>
            </a:r>
            <a:r>
              <a:rPr lang="az-Latn-AZ" dirty="0" err="1">
                <a:solidFill>
                  <a:schemeClr val="accent2"/>
                </a:solidFill>
                <a:latin typeface="Britannic Bold" panose="020B0903060703020204" pitchFamily="34" charset="0"/>
              </a:rPr>
              <a:t>differences</a:t>
            </a:r>
            <a:r>
              <a:rPr lang="en-US" dirty="0">
                <a:solidFill>
                  <a:schemeClr val="accent2"/>
                </a:solidFill>
                <a:latin typeface="Britannic Bold" panose="020B0903060703020204" pitchFamily="34" charset="0"/>
              </a:rPr>
              <a:t>. Let’s see what different letters we have. .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12" name="Content Placeholder 11" descr="A picture containing indoor, teddy, bear, red&#10;&#10;Description automatically generated">
            <a:extLst>
              <a:ext uri="{FF2B5EF4-FFF2-40B4-BE49-F238E27FC236}">
                <a16:creationId xmlns:a16="http://schemas.microsoft.com/office/drawing/2014/main" id="{74DCD480-6D98-40D4-ABFA-74970A0564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65753"/>
            <a:ext cx="3567241" cy="3567241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86CB06-13A7-482E-B567-10E028D855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561" y="2865753"/>
            <a:ext cx="3717821" cy="3347054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44938D-8BA7-4BD8-B11C-72AF49E113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5969" y="3383236"/>
            <a:ext cx="2340062" cy="23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9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lip Art Emoji Listen, HD Png Download , Transparent Png Image ...">
            <a:extLst>
              <a:ext uri="{FF2B5EF4-FFF2-40B4-BE49-F238E27FC236}">
                <a16:creationId xmlns:a16="http://schemas.microsoft.com/office/drawing/2014/main" id="{5B0754BB-7FF9-464F-9025-B3065F2BD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606" y="3679220"/>
            <a:ext cx="4921446" cy="304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8EE47-96AA-4E86-BC7E-E861A4CE7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147" y="-490297"/>
            <a:ext cx="917448" cy="25291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az-Latn-AZ" dirty="0">
              <a:latin typeface="Britannic Bold" panose="020B0903060703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az-Latn-AZ" dirty="0">
              <a:latin typeface="Britannic Bold" panose="020B0903060703020204" pitchFamily="34" charset="0"/>
            </a:endParaRPr>
          </a:p>
          <a:p>
            <a:pPr marL="0" indent="0">
              <a:buNone/>
            </a:pPr>
            <a:endParaRPr lang="az-Latn-AZ" sz="3600" b="1" dirty="0">
              <a:latin typeface="Britannic Bold" panose="020B0903060703020204" pitchFamily="34" charset="0"/>
            </a:endParaRPr>
          </a:p>
          <a:p>
            <a:pPr marL="0" indent="0">
              <a:buNone/>
            </a:pPr>
            <a:r>
              <a:rPr lang="az-Latn-AZ" sz="3600" b="1" dirty="0">
                <a:latin typeface="Britannic Bold" panose="020B0903060703020204" pitchFamily="34" charset="0"/>
              </a:rPr>
              <a:t>Ə</a:t>
            </a:r>
          </a:p>
          <a:p>
            <a:pPr marL="0" indent="0">
              <a:buNone/>
            </a:pPr>
            <a:endParaRPr lang="az-Latn-AZ" dirty="0">
              <a:latin typeface="Britannic Bold" panose="020B0903060703020204" pitchFamily="34" charset="0"/>
            </a:endParaRPr>
          </a:p>
          <a:p>
            <a:pPr marL="0" indent="0">
              <a:buNone/>
            </a:pPr>
            <a:endParaRPr lang="az-Latn-AZ" dirty="0">
              <a:latin typeface="Britannic Bold" panose="020B0903060703020204" pitchFamily="34" charset="0"/>
            </a:endParaRPr>
          </a:p>
          <a:p>
            <a:pPr marL="0" indent="0">
              <a:buNone/>
            </a:pPr>
            <a:endParaRPr lang="az-Latn-AZ" dirty="0">
              <a:latin typeface="Britannic Bold" panose="020B0903060703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A978595-EE93-479E-A28E-DC2448A8E408}"/>
              </a:ext>
            </a:extLst>
          </p:cNvPr>
          <p:cNvSpPr txBox="1">
            <a:spLocks/>
          </p:cNvSpPr>
          <p:nvPr/>
        </p:nvSpPr>
        <p:spPr>
          <a:xfrm>
            <a:off x="10523929" y="1376952"/>
            <a:ext cx="1114365" cy="854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z-Latn-AZ" sz="3600" dirty="0"/>
              <a:t>I</a:t>
            </a:r>
            <a:r>
              <a:rPr lang="az-Latn-AZ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az-Latn-AZ" dirty="0"/>
          </a:p>
          <a:p>
            <a:pPr marL="0" indent="0">
              <a:buFont typeface="Arial" panose="020B0604020202020204" pitchFamily="34" charset="0"/>
              <a:buNone/>
            </a:pPr>
            <a:endParaRPr lang="az-Latn-AZ" dirty="0"/>
          </a:p>
          <a:p>
            <a:pPr marL="0" indent="0">
              <a:buFont typeface="Arial" panose="020B0604020202020204" pitchFamily="34" charset="0"/>
              <a:buNone/>
            </a:pPr>
            <a:endParaRPr lang="az-Latn-AZ" dirty="0"/>
          </a:p>
          <a:p>
            <a:pPr marL="0" indent="0">
              <a:buFont typeface="Arial" panose="020B0604020202020204" pitchFamily="34" charset="0"/>
              <a:buNone/>
            </a:pPr>
            <a:endParaRPr lang="az-Latn-AZ" dirty="0"/>
          </a:p>
          <a:p>
            <a:pPr marL="0" indent="0">
              <a:buFont typeface="Arial" panose="020B0604020202020204" pitchFamily="34" charset="0"/>
              <a:buNone/>
            </a:pPr>
            <a:endParaRPr lang="az-Latn-AZ" dirty="0"/>
          </a:p>
          <a:p>
            <a:pPr marL="0" indent="0">
              <a:buFont typeface="Arial" panose="020B0604020202020204" pitchFamily="34" charset="0"/>
              <a:buNone/>
            </a:pPr>
            <a:endParaRPr lang="az-Latn-AZ" dirty="0"/>
          </a:p>
          <a:p>
            <a:pPr marL="0" indent="0">
              <a:buFont typeface="Arial" panose="020B0604020202020204" pitchFamily="34" charset="0"/>
              <a:buNone/>
            </a:pPr>
            <a:endParaRPr lang="az-Latn-AZ" dirty="0"/>
          </a:p>
          <a:p>
            <a:pPr marL="0" indent="0">
              <a:buFont typeface="Arial" panose="020B0604020202020204" pitchFamily="34" charset="0"/>
              <a:buNone/>
            </a:pPr>
            <a:endParaRPr lang="az-Latn-AZ" dirty="0"/>
          </a:p>
          <a:p>
            <a:pPr marL="0" indent="0">
              <a:buFont typeface="Arial" panose="020B0604020202020204" pitchFamily="34" charset="0"/>
              <a:buNone/>
            </a:pPr>
            <a:endParaRPr lang="az-Latn-AZ" dirty="0"/>
          </a:p>
          <a:p>
            <a:pPr marL="0" indent="0">
              <a:buFont typeface="Arial" panose="020B0604020202020204" pitchFamily="34" charset="0"/>
              <a:buNone/>
            </a:pPr>
            <a:endParaRPr lang="az-Latn-AZ" dirty="0"/>
          </a:p>
          <a:p>
            <a:pPr marL="0" indent="0">
              <a:buFont typeface="Arial" panose="020B0604020202020204" pitchFamily="34" charset="0"/>
              <a:buNone/>
            </a:pPr>
            <a:endParaRPr lang="az-Latn-AZ" dirty="0"/>
          </a:p>
          <a:p>
            <a:pPr marL="0" indent="0">
              <a:buFont typeface="Arial" panose="020B0604020202020204" pitchFamily="34" charset="0"/>
              <a:buNone/>
            </a:pPr>
            <a:endParaRPr lang="az-Latn-AZ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3295D04-4969-4795-A9C1-E308FDA29842}"/>
              </a:ext>
            </a:extLst>
          </p:cNvPr>
          <p:cNvSpPr txBox="1">
            <a:spLocks/>
          </p:cNvSpPr>
          <p:nvPr/>
        </p:nvSpPr>
        <p:spPr>
          <a:xfrm>
            <a:off x="8391061" y="-290190"/>
            <a:ext cx="1114365" cy="23290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az-Latn-AZ" sz="800" dirty="0">
              <a:latin typeface="Britannic Bold" panose="020B0903060703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az-Latn-AZ" sz="800" dirty="0">
              <a:latin typeface="Britannic Bold" panose="020B0903060703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az-Latn-AZ" sz="800" dirty="0">
              <a:latin typeface="Britannic Bold" panose="020B0903060703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az-Latn-AZ" sz="800" dirty="0">
              <a:latin typeface="Britannic Bold" panose="020B0903060703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az-Latn-AZ" sz="800" dirty="0">
              <a:latin typeface="Britannic Bold" panose="020B0903060703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az-Latn-AZ" sz="800" dirty="0">
              <a:latin typeface="Britannic Bold" panose="020B0903060703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az-Latn-AZ" sz="3300" dirty="0">
              <a:latin typeface="Britannic Bold" panose="020B0903060703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az-Latn-AZ" sz="3300" dirty="0">
                <a:latin typeface="Britannic Bold" panose="020B0903060703020204" pitchFamily="34" charset="0"/>
              </a:rPr>
              <a:t>Q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613FB3-A272-4364-9E4A-B57C350FA2CC}"/>
              </a:ext>
            </a:extLst>
          </p:cNvPr>
          <p:cNvSpPr txBox="1"/>
          <p:nvPr/>
        </p:nvSpPr>
        <p:spPr>
          <a:xfrm>
            <a:off x="2446613" y="1408383"/>
            <a:ext cx="143233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3200" dirty="0">
                <a:latin typeface="Britannic Bold" panose="020B0903060703020204" pitchFamily="34" charset="0"/>
              </a:rPr>
              <a:t>Ü</a:t>
            </a:r>
          </a:p>
          <a:p>
            <a:endParaRPr lang="az-Latn-AZ" sz="2800" dirty="0">
              <a:latin typeface="Britannic Bold" panose="020B0903060703020204" pitchFamily="34" charset="0"/>
            </a:endParaRPr>
          </a:p>
          <a:p>
            <a:endParaRPr lang="ru-RU" sz="2800" dirty="0"/>
          </a:p>
          <a:p>
            <a:endParaRPr lang="az-Latn-AZ" sz="2800" dirty="0">
              <a:latin typeface="Britannic Bold" panose="020B0903060703020204" pitchFamily="34" charset="0"/>
            </a:endParaRPr>
          </a:p>
          <a:p>
            <a:endParaRPr lang="az-Latn-AZ" sz="2800" dirty="0">
              <a:latin typeface="Britannic Bold" panose="020B0903060703020204" pitchFamily="34" charset="0"/>
            </a:endParaRPr>
          </a:p>
          <a:p>
            <a:endParaRPr lang="az-Latn-AZ" sz="2800" dirty="0">
              <a:latin typeface="Britannic Bold" panose="020B0903060703020204" pitchFamily="34" charset="0"/>
            </a:endParaRPr>
          </a:p>
          <a:p>
            <a:endParaRPr lang="az-Latn-AZ" sz="2800" dirty="0">
              <a:latin typeface="Britannic Bold" panose="020B0903060703020204" pitchFamily="34" charset="0"/>
            </a:endParaRPr>
          </a:p>
          <a:p>
            <a:endParaRPr lang="az-Latn-AZ" sz="2800" dirty="0">
              <a:latin typeface="Britannic Bold" panose="020B0903060703020204" pitchFamily="34" charset="0"/>
            </a:endParaRPr>
          </a:p>
          <a:p>
            <a:endParaRPr lang="ru-RU" dirty="0"/>
          </a:p>
        </p:txBody>
      </p:sp>
      <p:pic>
        <p:nvPicPr>
          <p:cNvPr id="2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54CC7E-6182-469A-8D03-C56C097F2E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9" end="978.471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5595" y="2260844"/>
            <a:ext cx="1296289" cy="1296289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17192D-88D1-4697-938F-6637F20DC6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226" end="492.3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80517" y="2231452"/>
            <a:ext cx="1296289" cy="1296289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1E97CE-D025-4928-BA0B-F398C5AB34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569" end="777.7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97211" y="2217559"/>
            <a:ext cx="1296289" cy="1296289"/>
          </a:xfrm>
          <a:prstGeom prst="rect">
            <a:avLst/>
          </a:prstGeom>
        </p:spPr>
      </p:pic>
      <p:pic>
        <p:nvPicPr>
          <p:cNvPr id="2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0607BB-4BD7-4BC2-81D5-59C7EEE4BC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517" end="834.37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3052" y="2210879"/>
            <a:ext cx="1296288" cy="1296288"/>
          </a:xfrm>
          <a:prstGeom prst="rect">
            <a:avLst/>
          </a:prstGeom>
        </p:spPr>
      </p:pic>
      <p:pic>
        <p:nvPicPr>
          <p:cNvPr id="3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D70EFA-0C44-4BCE-8BEB-346F7890C7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329" end="911.852600000000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83477" y="2210879"/>
            <a:ext cx="1296288" cy="1296288"/>
          </a:xfrm>
          <a:prstGeom prst="rect">
            <a:avLst/>
          </a:prstGeom>
        </p:spPr>
      </p:pic>
      <p:pic>
        <p:nvPicPr>
          <p:cNvPr id="3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E04152-EE6E-4BC3-A26C-DEFAB69672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581" end="991.614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20649" y="2260844"/>
            <a:ext cx="1296288" cy="129628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5D628CA-ADF4-4B89-99D2-0D5EF63BA749}"/>
              </a:ext>
            </a:extLst>
          </p:cNvPr>
          <p:cNvSpPr txBox="1"/>
          <p:nvPr/>
        </p:nvSpPr>
        <p:spPr>
          <a:xfrm>
            <a:off x="4323925" y="1431015"/>
            <a:ext cx="142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3200" dirty="0">
                <a:latin typeface="Britannic Bold" panose="020B0903060703020204" pitchFamily="34" charset="0"/>
              </a:rPr>
              <a:t>X</a:t>
            </a:r>
            <a:endParaRPr lang="ru-RU" sz="3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037E42-C319-44A3-96C5-31454AE69470}"/>
              </a:ext>
            </a:extLst>
          </p:cNvPr>
          <p:cNvSpPr txBox="1"/>
          <p:nvPr/>
        </p:nvSpPr>
        <p:spPr>
          <a:xfrm>
            <a:off x="6414733" y="1408383"/>
            <a:ext cx="755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3200" dirty="0">
                <a:latin typeface="Britannic Bold" panose="020B0903060703020204" pitchFamily="34" charset="0"/>
              </a:rPr>
              <a:t>Y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5298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7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3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7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4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CFB0B1-8378-4F00-9813-1033520AB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0287" y="342422"/>
            <a:ext cx="2084652" cy="29321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accent2"/>
                </a:solidFill>
                <a:latin typeface="Britannic Bold" panose="020B0903060703020204" pitchFamily="34" charset="0"/>
              </a:rPr>
              <a:t>ALMA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owl of fruit&#10;&#10;Description automatically generated">
            <a:extLst>
              <a:ext uri="{FF2B5EF4-FFF2-40B4-BE49-F238E27FC236}">
                <a16:creationId xmlns:a16="http://schemas.microsoft.com/office/drawing/2014/main" id="{FF671AEE-09E7-4D8C-81F9-D82C1FEFE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 r="1" b="8222"/>
          <a:stretch/>
        </p:blipFill>
        <p:spPr>
          <a:xfrm>
            <a:off x="545238" y="760989"/>
            <a:ext cx="7608304" cy="52119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F58EFB-F484-41A7-BA51-297E00B273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0536" y="3058635"/>
            <a:ext cx="2293055" cy="229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0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14448-2137-4025-9BAE-ADB51FF31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5249" y="41402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chemeClr val="accent2"/>
                </a:solidFill>
                <a:latin typeface="Britannic Bold" panose="020B0903060703020204" pitchFamily="34" charset="0"/>
              </a:rPr>
              <a:t>QARPIZ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Коварная ягода. Кому не советуют есть арбузы? | cheltv.ru">
            <a:extLst>
              <a:ext uri="{FF2B5EF4-FFF2-40B4-BE49-F238E27FC236}">
                <a16:creationId xmlns:a16="http://schemas.microsoft.com/office/drawing/2014/main" id="{273AA897-FD2D-41A4-8C94-2EE034EF81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2" r="-1"/>
          <a:stretch/>
        </p:blipFill>
        <p:spPr bwMode="auto">
          <a:xfrm>
            <a:off x="545238" y="858525"/>
            <a:ext cx="7608304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D827EA-52A2-4E20-ADB8-38FDA9F726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4675" y="3260090"/>
            <a:ext cx="2028825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7EEFC4-50AA-4BEE-AB4C-DD52E32B0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4274" y="177082"/>
            <a:ext cx="2469624" cy="27393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z-Latn-AZ" sz="4800" dirty="0">
                <a:solidFill>
                  <a:schemeClr val="accent2"/>
                </a:solidFill>
                <a:latin typeface="Britannic Bold" panose="020B0903060703020204" pitchFamily="34" charset="0"/>
              </a:rPr>
              <a:t>XİYAR</a:t>
            </a:r>
            <a:endParaRPr lang="en-US" sz="4800" dirty="0">
              <a:solidFill>
                <a:schemeClr val="accent2"/>
              </a:solidFill>
              <a:latin typeface="Britannic Bold" panose="020B0903060703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82130A-CFFD-4D2D-BAD9-8CE36A22E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1661" r="385" b="-1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C0E948-B882-4408-B927-8F84ABE381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9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35249" y="3093554"/>
            <a:ext cx="2267184" cy="226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0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0F7ACD-44D5-4130-ACEA-01BE9EA38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3046" y="205168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dirty="0">
                <a:solidFill>
                  <a:schemeClr val="accent2"/>
                </a:solidFill>
                <a:latin typeface="Britannic Bold" panose="020B0903060703020204" pitchFamily="34" charset="0"/>
              </a:rPr>
              <a:t>ARMUD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rmudun faydası - İnanmayacaqsınız! - ATV.AZ">
            <a:extLst>
              <a:ext uri="{FF2B5EF4-FFF2-40B4-BE49-F238E27FC236}">
                <a16:creationId xmlns:a16="http://schemas.microsoft.com/office/drawing/2014/main" id="{3C58490C-6733-4456-9780-E17664BC54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6" b="2"/>
          <a:stretch/>
        </p:blipFill>
        <p:spPr bwMode="auto">
          <a:xfrm>
            <a:off x="545238" y="858525"/>
            <a:ext cx="7608304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128018-9472-419D-BEB4-6567868CAA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7137" y="3464477"/>
            <a:ext cx="2079625" cy="207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6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AEADFA-8FD4-4F90-810D-0D311F79A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4274" y="3467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z-Latn-AZ" sz="4800" dirty="0">
                <a:solidFill>
                  <a:schemeClr val="accent2"/>
                </a:solidFill>
                <a:latin typeface="Britannic Bold" panose="020B0903060703020204" pitchFamily="34" charset="0"/>
              </a:rPr>
              <a:t>KƏLƏM</a:t>
            </a:r>
            <a:endParaRPr lang="en-US" sz="4800" dirty="0">
              <a:solidFill>
                <a:schemeClr val="accent2"/>
              </a:solidFill>
              <a:latin typeface="Britannic Bold" panose="020B090306070302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Ağ kələm haqqında bilmədikləriniz » İmmunitet.az xəsətəliklərlə ...">
            <a:extLst>
              <a:ext uri="{FF2B5EF4-FFF2-40B4-BE49-F238E27FC236}">
                <a16:creationId xmlns:a16="http://schemas.microsoft.com/office/drawing/2014/main" id="{09EBD0FD-9302-4F58-B176-043BB4E7F9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" t="15749" r="95" b="15749"/>
          <a:stretch/>
        </p:blipFill>
        <p:spPr bwMode="auto">
          <a:xfrm>
            <a:off x="545238" y="858525"/>
            <a:ext cx="7608304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6627DF-4E25-4C1C-8036-1C8C9161A4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5700" y="3428682"/>
            <a:ext cx="1850233" cy="185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2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1DDBD6-309C-4B92-95E4-A34B454FC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1062" y="1121093"/>
            <a:ext cx="2378853" cy="15963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chemeClr val="accent2"/>
                </a:solidFill>
                <a:latin typeface="Britannic Bold" panose="020B0903060703020204" pitchFamily="34" charset="0"/>
              </a:rPr>
              <a:t>NAR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nar c vitamini">
            <a:extLst>
              <a:ext uri="{FF2B5EF4-FFF2-40B4-BE49-F238E27FC236}">
                <a16:creationId xmlns:a16="http://schemas.microsoft.com/office/drawing/2014/main" id="{20308C14-7D86-433C-90EA-3403E4A55C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" r="-1" b="-1"/>
          <a:stretch/>
        </p:blipFill>
        <p:spPr bwMode="auto">
          <a:xfrm>
            <a:off x="545238" y="858525"/>
            <a:ext cx="7608304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4D6BE2-590A-46C3-BDBA-CC6B5B2A73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7128" y="3256104"/>
            <a:ext cx="1977743" cy="197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1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E4DB18-A7A3-492D-A262-DB4B74546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0291" y="56604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z-Latn-AZ" sz="4800" dirty="0">
                <a:solidFill>
                  <a:schemeClr val="accent2"/>
                </a:solidFill>
                <a:latin typeface="Britannic Bold" panose="020B0903060703020204" pitchFamily="34" charset="0"/>
              </a:rPr>
              <a:t>BİBƏR</a:t>
            </a:r>
            <a:endParaRPr lang="en-US" sz="4800" dirty="0">
              <a:solidFill>
                <a:schemeClr val="accent2"/>
              </a:solidFill>
              <a:latin typeface="Britannic Bold" panose="020B090306070302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Ölkədə yetişən bibər sortları - AgroExpert">
            <a:extLst>
              <a:ext uri="{FF2B5EF4-FFF2-40B4-BE49-F238E27FC236}">
                <a16:creationId xmlns:a16="http://schemas.microsoft.com/office/drawing/2014/main" id="{1B91F918-ECB2-4E19-9966-22C455A56A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t="7186" r="-81" b="7186"/>
          <a:stretch/>
        </p:blipFill>
        <p:spPr bwMode="auto">
          <a:xfrm>
            <a:off x="545238" y="858525"/>
            <a:ext cx="7608304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81934C-251C-4F52-9FCA-D5D4A9F4A6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14149" y="2890114"/>
            <a:ext cx="2130425" cy="213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0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89E327-A56C-4622-99E6-AD90A6D50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4841" y="582612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 err="1">
                <a:solidFill>
                  <a:schemeClr val="accent2"/>
                </a:solidFill>
                <a:latin typeface="Britannic Bold" panose="020B0903060703020204" pitchFamily="34" charset="0"/>
              </a:rPr>
              <a:t>LiMON</a:t>
            </a:r>
            <a:endParaRPr lang="en-US" sz="4800" dirty="0">
              <a:solidFill>
                <a:schemeClr val="accent2"/>
              </a:solidFill>
              <a:latin typeface="Britannic Bold" panose="020B0903060703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le of oranges sitting on top of a wooden cutting board&#10;&#10;Description automatically generated">
            <a:extLst>
              <a:ext uri="{FF2B5EF4-FFF2-40B4-BE49-F238E27FC236}">
                <a16:creationId xmlns:a16="http://schemas.microsoft.com/office/drawing/2014/main" id="{82FB5402-7145-4E09-BFDF-F76375229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" r="2" b="2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F77841-741A-4DC9-9E5A-38C6D18BC9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1502" y="3167854"/>
            <a:ext cx="1975169" cy="197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0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CB41FBC0-FEF5-48FE-A2E9-525FB5FA86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506" y="2065660"/>
            <a:ext cx="4426683" cy="3984016"/>
          </a:xfrm>
          <a:prstGeom prst="rect">
            <a:avLst/>
          </a:prstGeom>
        </p:spPr>
      </p:pic>
      <p:pic>
        <p:nvPicPr>
          <p:cNvPr id="7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9EDE09A4-F47F-4889-9C19-0D6E000B82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616" y="2644836"/>
            <a:ext cx="4043914" cy="3639524"/>
          </a:xfrm>
          <a:prstGeom prst="rect">
            <a:avLst/>
          </a:prstGeom>
        </p:spPr>
      </p:pic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7BEA5878-1835-401A-8399-5D527A91C6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11" y="1478330"/>
            <a:ext cx="3846889" cy="34622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DC013B-D2F6-43DA-875B-3FA6B2AE747D}"/>
              </a:ext>
            </a:extLst>
          </p:cNvPr>
          <p:cNvSpPr txBox="1"/>
          <p:nvPr/>
        </p:nvSpPr>
        <p:spPr>
          <a:xfrm rot="20485279">
            <a:off x="250593" y="2152691"/>
            <a:ext cx="2437278" cy="9233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Britannic Bold" panose="020B0903060703020204" pitchFamily="34" charset="0"/>
              </a:rPr>
              <a:t>HELLO!</a:t>
            </a:r>
            <a:endParaRPr lang="ru-RU" sz="5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BE2910-6605-412C-932C-5D3EAE96EFAA}"/>
              </a:ext>
            </a:extLst>
          </p:cNvPr>
          <p:cNvSpPr txBox="1"/>
          <p:nvPr/>
        </p:nvSpPr>
        <p:spPr>
          <a:xfrm rot="20507101">
            <a:off x="4084688" y="3371120"/>
            <a:ext cx="2468236" cy="9233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Britannic Bold" panose="020B0903060703020204" pitchFamily="34" charset="0"/>
              </a:rPr>
              <a:t>SALAM!</a:t>
            </a:r>
            <a:endParaRPr lang="ru-RU" sz="5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A56911-316C-45BE-937D-5FAA1EDC6A44}"/>
              </a:ext>
            </a:extLst>
          </p:cNvPr>
          <p:cNvSpPr txBox="1"/>
          <p:nvPr/>
        </p:nvSpPr>
        <p:spPr>
          <a:xfrm rot="20486998">
            <a:off x="7818026" y="2877393"/>
            <a:ext cx="2480649" cy="101566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Britannic Bold" panose="020B0903060703020204" pitchFamily="34" charset="0"/>
              </a:rPr>
              <a:t>MO</a:t>
            </a:r>
            <a:r>
              <a:rPr lang="en-US" sz="6000" dirty="0" err="1">
                <a:latin typeface="Britannic Bold" panose="020B0903060703020204" pitchFamily="34" charset="0"/>
              </a:rPr>
              <a:t>i</a:t>
            </a:r>
            <a:r>
              <a:rPr lang="en-US" sz="5400" dirty="0">
                <a:latin typeface="Britannic Bold" panose="020B0903060703020204" pitchFamily="34" charset="0"/>
              </a:rPr>
              <a:t>!</a:t>
            </a:r>
            <a:endParaRPr lang="ru-RU" sz="5400" dirty="0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D2FBCB-00FA-40D9-AB8C-D2E9A1269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52381" y="313150"/>
            <a:ext cx="2048236" cy="2048236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41CF4BBC-A793-4ED3-A84A-B026594EF2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8719">
            <a:off x="3747155" y="1800922"/>
            <a:ext cx="2103120" cy="1548838"/>
          </a:xfrm>
          <a:prstGeom prst="rect">
            <a:avLst/>
          </a:prstGeom>
        </p:spPr>
      </p:pic>
      <p:pic>
        <p:nvPicPr>
          <p:cNvPr id="1030" name="Picture 6" descr="Union Jack, United Kingdom, Emoji, Flag Of Great Britain, FLAG OF ...">
            <a:extLst>
              <a:ext uri="{FF2B5EF4-FFF2-40B4-BE49-F238E27FC236}">
                <a16:creationId xmlns:a16="http://schemas.microsoft.com/office/drawing/2014/main" id="{5EE2DFE5-0191-4FF9-B34A-759000669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0" t="10084" r="10372" b="9679"/>
          <a:stretch/>
        </p:blipFill>
        <p:spPr bwMode="auto">
          <a:xfrm>
            <a:off x="353212" y="705065"/>
            <a:ext cx="1269904" cy="1264406"/>
          </a:xfrm>
          <a:prstGeom prst="ellipse">
            <a:avLst/>
          </a:prstGeom>
          <a:noFill/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C4D731A5-88D6-4E40-9639-D5689C8A67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3888">
            <a:off x="7659506" y="1203813"/>
            <a:ext cx="1588047" cy="1588047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7CCFDD-134D-47C8-8491-FDC6F5A977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97528" y="5061632"/>
            <a:ext cx="1516369" cy="151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3C6AF7-6A68-4EE0-A92F-633C5204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0291" y="353903"/>
            <a:ext cx="2469624" cy="245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z-Latn-AZ" dirty="0">
                <a:solidFill>
                  <a:schemeClr val="accent2"/>
                </a:solidFill>
                <a:latin typeface="Britannic Bold" panose="020B0903060703020204" pitchFamily="34" charset="0"/>
              </a:rPr>
              <a:t>ÜZÜM</a:t>
            </a:r>
            <a:endParaRPr lang="en-US" dirty="0">
              <a:solidFill>
                <a:schemeClr val="accent2"/>
              </a:solidFill>
              <a:latin typeface="Britannic Bold" panose="020B0903060703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unch of fruit sitting on top of a wooden table&#10;&#10;Description automatically generated">
            <a:extLst>
              <a:ext uri="{FF2B5EF4-FFF2-40B4-BE49-F238E27FC236}">
                <a16:creationId xmlns:a16="http://schemas.microsoft.com/office/drawing/2014/main" id="{1281D60A-8584-43DA-92E4-F03DBB161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" r="8695" b="1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8746DD-B09A-4727-9A64-9147049E89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6846" y="3151713"/>
            <a:ext cx="180022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4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535A3-C661-4B41-BBFA-B16E7E427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957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az-Latn-AZ" sz="5400" b="1" dirty="0">
                <a:solidFill>
                  <a:schemeClr val="accent2"/>
                </a:solidFill>
                <a:latin typeface="Britannic Bold" panose="020B0903060703020204" pitchFamily="34" charset="0"/>
              </a:rPr>
              <a:t>LOOK, READ AND REPEAT</a:t>
            </a:r>
            <a:endParaRPr lang="ru-RU" sz="5400" b="1" dirty="0">
              <a:solidFill>
                <a:schemeClr val="accent2"/>
              </a:solidFill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8F485C-DE87-4117-91AB-01FEBEDCC1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3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3228" y="2124965"/>
            <a:ext cx="2608069" cy="26080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D05D43-DD87-417E-9EAA-1CB82CC2621B}"/>
              </a:ext>
            </a:extLst>
          </p:cNvPr>
          <p:cNvSpPr txBox="1"/>
          <p:nvPr/>
        </p:nvSpPr>
        <p:spPr>
          <a:xfrm>
            <a:off x="1677786" y="5661878"/>
            <a:ext cx="9908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4800" dirty="0">
                <a:solidFill>
                  <a:schemeClr val="accent2"/>
                </a:solidFill>
                <a:latin typeface="Britannic Bold" panose="020B0903060703020204" pitchFamily="34" charset="0"/>
              </a:rPr>
              <a:t>REPEAT EVERY </a:t>
            </a:r>
            <a:r>
              <a:rPr lang="en-US" sz="4800" dirty="0">
                <a:solidFill>
                  <a:schemeClr val="accent2"/>
                </a:solidFill>
                <a:latin typeface="Britannic Bold" panose="020B0903060703020204" pitchFamily="34" charset="0"/>
              </a:rPr>
              <a:t>WORD FOR 5 TIMES</a:t>
            </a:r>
            <a:endParaRPr lang="ru-RU" sz="4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58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8201D6-4F98-4B6F-8DA8-92918F77E6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097"/>
          <a:stretch/>
        </p:blipFill>
        <p:spPr>
          <a:xfrm>
            <a:off x="8734413" y="2560320"/>
            <a:ext cx="2660852" cy="2045017"/>
          </a:xfrm>
          <a:prstGeom prst="rect">
            <a:avLst/>
          </a:prstGeom>
        </p:spPr>
      </p:pic>
      <p:pic>
        <p:nvPicPr>
          <p:cNvPr id="13" name="Picture 12" descr="A bowl of fruit&#10;&#10;Description automatically generated">
            <a:extLst>
              <a:ext uri="{FF2B5EF4-FFF2-40B4-BE49-F238E27FC236}">
                <a16:creationId xmlns:a16="http://schemas.microsoft.com/office/drawing/2014/main" id="{3904C17F-29F4-43FC-8331-A014B14F96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085"/>
          <a:stretch/>
        </p:blipFill>
        <p:spPr>
          <a:xfrm>
            <a:off x="626211" y="520389"/>
            <a:ext cx="2662440" cy="1989138"/>
          </a:xfrm>
          <a:prstGeom prst="rect">
            <a:avLst/>
          </a:prstGeom>
        </p:spPr>
      </p:pic>
      <p:pic>
        <p:nvPicPr>
          <p:cNvPr id="15" name="Picture 14" descr="A close up of a fruit&#10;&#10;Description automatically generated">
            <a:extLst>
              <a:ext uri="{FF2B5EF4-FFF2-40B4-BE49-F238E27FC236}">
                <a16:creationId xmlns:a16="http://schemas.microsoft.com/office/drawing/2014/main" id="{803A1562-93B0-4C83-9AAE-591008C316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085"/>
          <a:stretch/>
        </p:blipFill>
        <p:spPr>
          <a:xfrm>
            <a:off x="626211" y="2527069"/>
            <a:ext cx="2662440" cy="2078268"/>
          </a:xfrm>
          <a:prstGeom prst="rect">
            <a:avLst/>
          </a:prstGeom>
        </p:spPr>
      </p:pic>
      <p:pic>
        <p:nvPicPr>
          <p:cNvPr id="17" name="Picture 16" descr="A close up of a cabbage&#10;&#10;Description automatically generated">
            <a:extLst>
              <a:ext uri="{FF2B5EF4-FFF2-40B4-BE49-F238E27FC236}">
                <a16:creationId xmlns:a16="http://schemas.microsoft.com/office/drawing/2014/main" id="{D0C6A453-D23C-442D-802E-22D4C4EF0D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6129"/>
          <a:stretch/>
        </p:blipFill>
        <p:spPr>
          <a:xfrm>
            <a:off x="8763851" y="4868862"/>
            <a:ext cx="2660852" cy="1989138"/>
          </a:xfrm>
          <a:prstGeom prst="rect">
            <a:avLst/>
          </a:prstGeom>
        </p:spPr>
      </p:pic>
      <p:pic>
        <p:nvPicPr>
          <p:cNvPr id="18" name="Picture 17" descr="A close up of a fruit&#10;&#10;Description automatically generated">
            <a:extLst>
              <a:ext uri="{FF2B5EF4-FFF2-40B4-BE49-F238E27FC236}">
                <a16:creationId xmlns:a16="http://schemas.microsoft.com/office/drawing/2014/main" id="{331923DA-CA1E-43F5-842D-4327D22A2F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6053"/>
          <a:stretch/>
        </p:blipFill>
        <p:spPr>
          <a:xfrm>
            <a:off x="8731592" y="492126"/>
            <a:ext cx="2662440" cy="19891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41CE64B-DC76-44E2-B2D6-80B17AF8C4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6053"/>
          <a:stretch/>
        </p:blipFill>
        <p:spPr>
          <a:xfrm>
            <a:off x="679870" y="4868862"/>
            <a:ext cx="2662440" cy="1989138"/>
          </a:xfrm>
          <a:prstGeom prst="rect">
            <a:avLst/>
          </a:prstGeom>
        </p:spPr>
      </p:pic>
      <p:pic>
        <p:nvPicPr>
          <p:cNvPr id="20" name="Picture 19" descr="A close up of a fruit&#10;&#10;Description automatically generated">
            <a:extLst>
              <a:ext uri="{FF2B5EF4-FFF2-40B4-BE49-F238E27FC236}">
                <a16:creationId xmlns:a16="http://schemas.microsoft.com/office/drawing/2014/main" id="{BCAF741B-E3D6-41EC-8AB4-70D2F557D6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6085"/>
          <a:stretch/>
        </p:blipFill>
        <p:spPr>
          <a:xfrm>
            <a:off x="4764780" y="2608606"/>
            <a:ext cx="2662440" cy="19891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D083B3-EE5A-4DC3-80D9-9DFCA4522F9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6053"/>
          <a:stretch/>
        </p:blipFill>
        <p:spPr>
          <a:xfrm>
            <a:off x="4798962" y="4760576"/>
            <a:ext cx="2662440" cy="19891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736620-621B-4C28-96AE-4F2E8DE8B54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6053"/>
          <a:stretch/>
        </p:blipFill>
        <p:spPr>
          <a:xfrm>
            <a:off x="4764780" y="492126"/>
            <a:ext cx="2662440" cy="198913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79B6E11-D2F2-4DF6-857F-9AB1D74DF9B1}"/>
              </a:ext>
            </a:extLst>
          </p:cNvPr>
          <p:cNvSpPr txBox="1"/>
          <p:nvPr/>
        </p:nvSpPr>
        <p:spPr>
          <a:xfrm>
            <a:off x="1203700" y="220501"/>
            <a:ext cx="1911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ALMA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9FF7B1-B7DF-4FC1-AB11-E0DAC5827A1B}"/>
              </a:ext>
            </a:extLst>
          </p:cNvPr>
          <p:cNvSpPr txBox="1"/>
          <p:nvPr/>
        </p:nvSpPr>
        <p:spPr>
          <a:xfrm>
            <a:off x="5441872" y="204397"/>
            <a:ext cx="2360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XİYAR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E2031A-7FB7-4C3F-85B7-6FE328A3D8DE}"/>
              </a:ext>
            </a:extLst>
          </p:cNvPr>
          <p:cNvSpPr txBox="1"/>
          <p:nvPr/>
        </p:nvSpPr>
        <p:spPr>
          <a:xfrm>
            <a:off x="5488915" y="2347750"/>
            <a:ext cx="2360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7C072D-5818-4FAB-B5C0-CBCA66B58491}"/>
              </a:ext>
            </a:extLst>
          </p:cNvPr>
          <p:cNvSpPr txBox="1"/>
          <p:nvPr/>
        </p:nvSpPr>
        <p:spPr>
          <a:xfrm>
            <a:off x="1122213" y="2329487"/>
            <a:ext cx="2360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QARPIZ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CDE4C95-FD13-4742-BA4D-A7614661A639}"/>
              </a:ext>
            </a:extLst>
          </p:cNvPr>
          <p:cNvSpPr txBox="1"/>
          <p:nvPr/>
        </p:nvSpPr>
        <p:spPr>
          <a:xfrm>
            <a:off x="9423202" y="204397"/>
            <a:ext cx="2360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LİMON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E538B3-AE4E-4522-988F-17222158FA5C}"/>
              </a:ext>
            </a:extLst>
          </p:cNvPr>
          <p:cNvSpPr txBox="1"/>
          <p:nvPr/>
        </p:nvSpPr>
        <p:spPr>
          <a:xfrm>
            <a:off x="9474815" y="2347750"/>
            <a:ext cx="2360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ÜZÜM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24BE05-7F31-4346-9A56-BC1D9F737248}"/>
              </a:ext>
            </a:extLst>
          </p:cNvPr>
          <p:cNvSpPr txBox="1"/>
          <p:nvPr/>
        </p:nvSpPr>
        <p:spPr>
          <a:xfrm>
            <a:off x="5441872" y="4494323"/>
            <a:ext cx="2360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ARMUD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8192AE-1170-4936-B991-C101CDE9026D}"/>
              </a:ext>
            </a:extLst>
          </p:cNvPr>
          <p:cNvSpPr txBox="1"/>
          <p:nvPr/>
        </p:nvSpPr>
        <p:spPr>
          <a:xfrm>
            <a:off x="1169229" y="4494323"/>
            <a:ext cx="2360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</a:lstStyle>
          <a:p>
            <a:r>
              <a:rPr lang="az-Latn-AZ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BİBƏR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F8AEB3-7199-4427-AD86-CD91AD92776C}"/>
              </a:ext>
            </a:extLst>
          </p:cNvPr>
          <p:cNvSpPr txBox="1"/>
          <p:nvPr/>
        </p:nvSpPr>
        <p:spPr>
          <a:xfrm>
            <a:off x="9423202" y="4494322"/>
            <a:ext cx="2360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KƏLƏM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3384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8D857-F276-49C0-B23C-0DBA2E155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Britannic Bold" panose="020B0903060703020204" pitchFamily="34" charset="0"/>
              </a:rPr>
              <a:t>TRY TO REMEMBER THESE WORDS AND THEN WE WILL PLAY A GAME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F39AE2-C143-4A70-879F-7988EA22E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680" y="2152352"/>
            <a:ext cx="9174480" cy="4583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49DCE0-F147-4EE4-82B1-709B574D6FA6}"/>
              </a:ext>
            </a:extLst>
          </p:cNvPr>
          <p:cNvSpPr txBox="1"/>
          <p:nvPr/>
        </p:nvSpPr>
        <p:spPr>
          <a:xfrm>
            <a:off x="2895468" y="1690688"/>
            <a:ext cx="6401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YOU HAVE 4 MINUTES TO REMEMBER THEM </a:t>
            </a:r>
            <a:r>
              <a:rPr lang="en-US" sz="2400" dirty="0">
                <a:solidFill>
                  <a:srgbClr val="00B050"/>
                </a:solidFill>
                <a:latin typeface="Britannic Bold" panose="020B0903060703020204" pitchFamily="34" charset="0"/>
                <a:sym typeface="Wingdings" panose="05000000000000000000" pitchFamily="2" charset="2"/>
              </a:rPr>
              <a:t> </a:t>
            </a:r>
            <a:endParaRPr lang="ru-RU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579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Let's Play a Game! How Much Do You Know About DealDash? - DealDash ...">
            <a:extLst>
              <a:ext uri="{FF2B5EF4-FFF2-40B4-BE49-F238E27FC236}">
                <a16:creationId xmlns:a16="http://schemas.microsoft.com/office/drawing/2014/main" id="{84224B82-105E-4F24-A816-2969907413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7" r="1" b="7841"/>
          <a:stretch/>
        </p:blipFill>
        <p:spPr bwMode="auto">
          <a:xfrm>
            <a:off x="643467" y="643467"/>
            <a:ext cx="10905066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867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EC353-B135-4D42-A846-C82F82C68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Britannic Bold" panose="020B0903060703020204" pitchFamily="34" charset="0"/>
              </a:rPr>
              <a:t>CHOOSE THE RIGHT PICTURE</a:t>
            </a: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5" name="Picture 4" descr="A close up of a fruit&#10;&#10;Description automatically generated">
            <a:extLst>
              <a:ext uri="{FF2B5EF4-FFF2-40B4-BE49-F238E27FC236}">
                <a16:creationId xmlns:a16="http://schemas.microsoft.com/office/drawing/2014/main" id="{86693550-09DC-4E47-A63B-7D42AE7355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085"/>
          <a:stretch/>
        </p:blipFill>
        <p:spPr>
          <a:xfrm>
            <a:off x="1257979" y="3429000"/>
            <a:ext cx="2662440" cy="2078268"/>
          </a:xfrm>
          <a:prstGeom prst="rect">
            <a:avLst/>
          </a:prstGeom>
        </p:spPr>
      </p:pic>
      <p:pic>
        <p:nvPicPr>
          <p:cNvPr id="6" name="Picture 5" descr="A close up of a fruit&#10;&#10;Description automatically generated">
            <a:extLst>
              <a:ext uri="{FF2B5EF4-FFF2-40B4-BE49-F238E27FC236}">
                <a16:creationId xmlns:a16="http://schemas.microsoft.com/office/drawing/2014/main" id="{E46CDB9E-727E-449D-9D29-F978882420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085"/>
          <a:stretch/>
        </p:blipFill>
        <p:spPr>
          <a:xfrm>
            <a:off x="8954394" y="3518130"/>
            <a:ext cx="2662440" cy="1989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04D14F-C166-46F9-A424-A4EE537ADF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053"/>
          <a:stretch/>
        </p:blipFill>
        <p:spPr>
          <a:xfrm>
            <a:off x="5043632" y="3518130"/>
            <a:ext cx="2662440" cy="19891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37879A-3777-4D6C-99BF-1312AE3F0267}"/>
              </a:ext>
            </a:extLst>
          </p:cNvPr>
          <p:cNvSpPr txBox="1"/>
          <p:nvPr/>
        </p:nvSpPr>
        <p:spPr>
          <a:xfrm>
            <a:off x="4764961" y="1845426"/>
            <a:ext cx="57235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XIYAR</a:t>
            </a:r>
            <a:endParaRPr lang="ru-RU" sz="66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609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04D14F-C166-46F9-A424-A4EE537ADF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053"/>
          <a:stretch/>
        </p:blipFill>
        <p:spPr>
          <a:xfrm>
            <a:off x="5043632" y="3518130"/>
            <a:ext cx="2662440" cy="19891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37879A-3777-4D6C-99BF-1312AE3F0267}"/>
              </a:ext>
            </a:extLst>
          </p:cNvPr>
          <p:cNvSpPr txBox="1"/>
          <p:nvPr/>
        </p:nvSpPr>
        <p:spPr>
          <a:xfrm>
            <a:off x="4764961" y="1845426"/>
            <a:ext cx="57235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XIYAR</a:t>
            </a:r>
            <a:endParaRPr lang="ru-RU" sz="6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27F276C-DEBF-41FD-A46E-B90AD82E9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109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EC353-B135-4D42-A846-C82F82C68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Britannic Bold" panose="020B0903060703020204" pitchFamily="34" charset="0"/>
              </a:rPr>
              <a:t>CHOOSE THE RIGHT PICTURE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37879A-3777-4D6C-99BF-1312AE3F0267}"/>
              </a:ext>
            </a:extLst>
          </p:cNvPr>
          <p:cNvSpPr txBox="1"/>
          <p:nvPr/>
        </p:nvSpPr>
        <p:spPr>
          <a:xfrm>
            <a:off x="4764961" y="1845426"/>
            <a:ext cx="57235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6600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L</a:t>
            </a:r>
            <a:r>
              <a:rPr lang="az-Latn-AZ" sz="6600" b="1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İ</a:t>
            </a:r>
            <a:r>
              <a:rPr lang="az-Latn-AZ" sz="6600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MON</a:t>
            </a:r>
            <a:endParaRPr lang="ru-RU" sz="6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Picture 8" descr="A bowl of fruit&#10;&#10;Description automatically generated">
            <a:extLst>
              <a:ext uri="{FF2B5EF4-FFF2-40B4-BE49-F238E27FC236}">
                <a16:creationId xmlns:a16="http://schemas.microsoft.com/office/drawing/2014/main" id="{8CB2CA34-E3FE-46D8-985F-CB4A704AC1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085"/>
          <a:stretch/>
        </p:blipFill>
        <p:spPr>
          <a:xfrm>
            <a:off x="4964285" y="3535305"/>
            <a:ext cx="2662440" cy="1989138"/>
          </a:xfrm>
          <a:prstGeom prst="rect">
            <a:avLst/>
          </a:prstGeom>
        </p:spPr>
      </p:pic>
      <p:pic>
        <p:nvPicPr>
          <p:cNvPr id="10" name="Picture 9" descr="A close up of a cabbage&#10;&#10;Description automatically generated">
            <a:extLst>
              <a:ext uri="{FF2B5EF4-FFF2-40B4-BE49-F238E27FC236}">
                <a16:creationId xmlns:a16="http://schemas.microsoft.com/office/drawing/2014/main" id="{EC98A15B-250D-4C62-B6FA-D49F00C40B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129"/>
          <a:stretch/>
        </p:blipFill>
        <p:spPr>
          <a:xfrm>
            <a:off x="8755091" y="3535305"/>
            <a:ext cx="2660852" cy="1989138"/>
          </a:xfrm>
          <a:prstGeom prst="rect">
            <a:avLst/>
          </a:prstGeom>
        </p:spPr>
      </p:pic>
      <p:pic>
        <p:nvPicPr>
          <p:cNvPr id="7" name="Picture 6" descr="A close up of a fruit&#10;&#10;Description automatically generated">
            <a:extLst>
              <a:ext uri="{FF2B5EF4-FFF2-40B4-BE49-F238E27FC236}">
                <a16:creationId xmlns:a16="http://schemas.microsoft.com/office/drawing/2014/main" id="{4608D46F-B50B-4B2D-9696-40C9677903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053"/>
          <a:stretch/>
        </p:blipFill>
        <p:spPr>
          <a:xfrm>
            <a:off x="838200" y="3535305"/>
            <a:ext cx="2662440" cy="198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54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437879A-3777-4D6C-99BF-1312AE3F0267}"/>
              </a:ext>
            </a:extLst>
          </p:cNvPr>
          <p:cNvSpPr txBox="1"/>
          <p:nvPr/>
        </p:nvSpPr>
        <p:spPr>
          <a:xfrm>
            <a:off x="4764961" y="1845426"/>
            <a:ext cx="57235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6600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L</a:t>
            </a:r>
            <a:r>
              <a:rPr lang="az-Latn-AZ" sz="6600" b="1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İ</a:t>
            </a:r>
            <a:r>
              <a:rPr lang="az-Latn-AZ" sz="6600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MON</a:t>
            </a:r>
            <a:endParaRPr lang="ru-RU" sz="6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Picture 6" descr="A close up of a fruit&#10;&#10;Description automatically generated">
            <a:extLst>
              <a:ext uri="{FF2B5EF4-FFF2-40B4-BE49-F238E27FC236}">
                <a16:creationId xmlns:a16="http://schemas.microsoft.com/office/drawing/2014/main" id="{4608D46F-B50B-4B2D-9696-40C9677903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053"/>
          <a:stretch/>
        </p:blipFill>
        <p:spPr>
          <a:xfrm>
            <a:off x="5210695" y="3635058"/>
            <a:ext cx="2662440" cy="198913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BD1DB5B-EE9F-4336-878B-3DFF21991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457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EC353-B135-4D42-A846-C82F82C68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accent2"/>
                </a:solidFill>
                <a:latin typeface="Britannic Bold" panose="020B0903060703020204" pitchFamily="34" charset="0"/>
              </a:rPr>
              <a:t>CHOOSE THE RIGHT PICTURE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37879A-3777-4D6C-99BF-1312AE3F0267}"/>
              </a:ext>
            </a:extLst>
          </p:cNvPr>
          <p:cNvSpPr txBox="1"/>
          <p:nvPr/>
        </p:nvSpPr>
        <p:spPr>
          <a:xfrm>
            <a:off x="4199696" y="2321004"/>
            <a:ext cx="57235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6600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ARMUD</a:t>
            </a:r>
            <a:endParaRPr lang="ru-RU" sz="6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09E9FE-8982-4959-A3FD-C9D55C3B4B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097"/>
          <a:stretch/>
        </p:blipFill>
        <p:spPr>
          <a:xfrm>
            <a:off x="938350" y="4105925"/>
            <a:ext cx="2660852" cy="2045017"/>
          </a:xfrm>
          <a:prstGeom prst="rect">
            <a:avLst/>
          </a:prstGeom>
        </p:spPr>
      </p:pic>
      <p:pic>
        <p:nvPicPr>
          <p:cNvPr id="13" name="Picture 12" descr="A close up of a cabbage&#10;&#10;Description automatically generated">
            <a:extLst>
              <a:ext uri="{FF2B5EF4-FFF2-40B4-BE49-F238E27FC236}">
                <a16:creationId xmlns:a16="http://schemas.microsoft.com/office/drawing/2014/main" id="{DDA14AF6-2BA9-4991-917D-68116755E3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129"/>
          <a:stretch/>
        </p:blipFill>
        <p:spPr>
          <a:xfrm>
            <a:off x="9089756" y="4207438"/>
            <a:ext cx="2660852" cy="19891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7552D2-5C7E-4C18-94C8-11939CBF14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053"/>
          <a:stretch/>
        </p:blipFill>
        <p:spPr>
          <a:xfrm>
            <a:off x="5282354" y="4207438"/>
            <a:ext cx="2662440" cy="198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69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B0630-43BF-4AC4-9AFA-F021F6DA0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4463" y="5439742"/>
            <a:ext cx="2290078" cy="90503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100" dirty="0" err="1">
                <a:solidFill>
                  <a:schemeClr val="accent1">
                    <a:lumMod val="75000"/>
                  </a:schemeClr>
                </a:solidFill>
                <a:latin typeface="Britannic Bold" panose="020B0903060703020204" pitchFamily="34" charset="0"/>
              </a:rPr>
              <a:t>Azerbaidzan</a:t>
            </a:r>
            <a:r>
              <a:rPr lang="en-US" sz="3100" dirty="0">
                <a:solidFill>
                  <a:schemeClr val="accent1">
                    <a:lumMod val="75000"/>
                  </a:schemeClr>
                </a:solidFill>
                <a:latin typeface="Britannic Bold" panose="020B0903060703020204" pitchFamily="34" charset="0"/>
              </a:rPr>
              <a:t/>
            </a:r>
            <a:br>
              <a:rPr lang="en-US" sz="3100" dirty="0">
                <a:solidFill>
                  <a:schemeClr val="accent1">
                    <a:lumMod val="75000"/>
                  </a:schemeClr>
                </a:solidFill>
                <a:latin typeface="Britannic Bold" panose="020B0903060703020204" pitchFamily="34" charset="0"/>
              </a:rPr>
            </a:br>
            <a:r>
              <a:rPr lang="en-US" sz="3100" dirty="0">
                <a:solidFill>
                  <a:schemeClr val="accent1">
                    <a:lumMod val="75000"/>
                  </a:schemeClr>
                </a:solidFill>
                <a:latin typeface="Britannic Bold" panose="020B0903060703020204" pitchFamily="34" charset="0"/>
              </a:rPr>
              <a:t/>
            </a:r>
            <a:br>
              <a:rPr lang="en-US" sz="3100" dirty="0">
                <a:solidFill>
                  <a:schemeClr val="accent1">
                    <a:lumMod val="75000"/>
                  </a:schemeClr>
                </a:solidFill>
                <a:latin typeface="Britannic Bold" panose="020B0903060703020204" pitchFamily="34" charset="0"/>
              </a:rPr>
            </a:br>
            <a:r>
              <a:rPr lang="en-US" sz="3100" dirty="0">
                <a:solidFill>
                  <a:schemeClr val="accent1">
                    <a:lumMod val="75000"/>
                  </a:schemeClr>
                </a:solidFill>
                <a:latin typeface="Britannic Bold" panose="020B0903060703020204" pitchFamily="34" charset="0"/>
              </a:rPr>
              <a:t>Azerbaijan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20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F2F6472-2E7E-42E8-824E-1046D113B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9" t="84" r="-2284" b="754"/>
          <a:stretch/>
        </p:blipFill>
        <p:spPr>
          <a:xfrm>
            <a:off x="282038" y="417850"/>
            <a:ext cx="8082632" cy="516822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973CD418-3A13-4F78-B52C-B92F6BF1B4D6}"/>
              </a:ext>
            </a:extLst>
          </p:cNvPr>
          <p:cNvSpPr/>
          <p:nvPr/>
        </p:nvSpPr>
        <p:spPr>
          <a:xfrm rot="6501043">
            <a:off x="8168327" y="4495728"/>
            <a:ext cx="545831" cy="2188760"/>
          </a:xfrm>
          <a:prstGeom prst="downArrow">
            <a:avLst>
              <a:gd name="adj1" fmla="val 48644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930EBE6B-E60F-4B0B-8E36-F49EC177ED5F}"/>
              </a:ext>
            </a:extLst>
          </p:cNvPr>
          <p:cNvSpPr/>
          <p:nvPr/>
        </p:nvSpPr>
        <p:spPr>
          <a:xfrm rot="5131650">
            <a:off x="6332907" y="-1206527"/>
            <a:ext cx="592844" cy="503948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6" descr="A picture containing old, man, sign&#10;&#10;Description automatically generated">
            <a:extLst>
              <a:ext uri="{FF2B5EF4-FFF2-40B4-BE49-F238E27FC236}">
                <a16:creationId xmlns:a16="http://schemas.microsoft.com/office/drawing/2014/main" id="{B4A5554A-0932-4782-AB17-6FA525BD09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1" t="15689" r="13274" b="11431"/>
          <a:stretch/>
        </p:blipFill>
        <p:spPr>
          <a:xfrm>
            <a:off x="9394048" y="2681682"/>
            <a:ext cx="2290077" cy="1494000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45BE6D58-EA18-46F7-8DD8-DC35E026E6F2}"/>
              </a:ext>
            </a:extLst>
          </p:cNvPr>
          <p:cNvSpPr txBox="1">
            <a:spLocks/>
          </p:cNvSpPr>
          <p:nvPr/>
        </p:nvSpPr>
        <p:spPr>
          <a:xfrm>
            <a:off x="8903343" y="589227"/>
            <a:ext cx="3271485" cy="1276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dirty="0">
                <a:solidFill>
                  <a:schemeClr val="accent1">
                    <a:lumMod val="75000"/>
                  </a:schemeClr>
                </a:solidFill>
                <a:latin typeface="Britannic Bold" panose="020B0903060703020204" pitchFamily="34" charset="0"/>
              </a:rPr>
              <a:t>Suomi</a:t>
            </a:r>
          </a:p>
          <a:p>
            <a:pPr algn="ctr"/>
            <a:endParaRPr lang="en-US" sz="3100" dirty="0">
              <a:solidFill>
                <a:schemeClr val="accent1">
                  <a:lumMod val="75000"/>
                </a:schemeClr>
              </a:solidFill>
              <a:latin typeface="Britannic Bold" panose="020B0903060703020204" pitchFamily="34" charset="0"/>
            </a:endParaRPr>
          </a:p>
          <a:p>
            <a:pPr algn="ctr"/>
            <a:r>
              <a:rPr lang="en-US" sz="3100" dirty="0">
                <a:solidFill>
                  <a:schemeClr val="accent1">
                    <a:lumMod val="75000"/>
                  </a:schemeClr>
                </a:solidFill>
                <a:latin typeface="Britannic Bold" panose="020B0903060703020204" pitchFamily="34" charset="0"/>
              </a:rPr>
              <a:t>Finland</a:t>
            </a:r>
          </a:p>
        </p:txBody>
      </p:sp>
      <p:pic>
        <p:nvPicPr>
          <p:cNvPr id="35" name="Picture 34" descr="A close up of a logo&#10;&#10;Description automatically generated">
            <a:extLst>
              <a:ext uri="{FF2B5EF4-FFF2-40B4-BE49-F238E27FC236}">
                <a16:creationId xmlns:a16="http://schemas.microsoft.com/office/drawing/2014/main" id="{E978E604-81AA-41F8-BCFD-22B6D78DEB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151" y="664308"/>
            <a:ext cx="867952" cy="867952"/>
          </a:xfrm>
          <a:prstGeom prst="rect">
            <a:avLst/>
          </a:prstGeom>
        </p:spPr>
      </p:pic>
      <p:pic>
        <p:nvPicPr>
          <p:cNvPr id="37" name="Picture 36" descr="A close up of a logo&#10;&#10;Description automatically generated">
            <a:extLst>
              <a:ext uri="{FF2B5EF4-FFF2-40B4-BE49-F238E27FC236}">
                <a16:creationId xmlns:a16="http://schemas.microsoft.com/office/drawing/2014/main" id="{7B5F64EF-6306-4EE8-8E09-F8072C2B760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375" y="4427349"/>
            <a:ext cx="1252142" cy="939107"/>
          </a:xfrm>
          <a:prstGeom prst="rect">
            <a:avLst/>
          </a:prstGeom>
        </p:spPr>
      </p:pic>
      <p:pic>
        <p:nvPicPr>
          <p:cNvPr id="3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2EEDF1-1ED4-4CBF-95C2-03DBED8486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17242" y="4398098"/>
            <a:ext cx="912229" cy="91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3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437879A-3777-4D6C-99BF-1312AE3F0267}"/>
              </a:ext>
            </a:extLst>
          </p:cNvPr>
          <p:cNvSpPr txBox="1"/>
          <p:nvPr/>
        </p:nvSpPr>
        <p:spPr>
          <a:xfrm>
            <a:off x="4199696" y="2321004"/>
            <a:ext cx="57235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6600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ARMUD</a:t>
            </a:r>
            <a:endParaRPr lang="ru-RU" sz="6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7552D2-5C7E-4C18-94C8-11939CBF14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053"/>
          <a:stretch/>
        </p:blipFill>
        <p:spPr>
          <a:xfrm>
            <a:off x="4764780" y="4240689"/>
            <a:ext cx="2662440" cy="198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60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EC353-B135-4D42-A846-C82F82C68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accent2"/>
                </a:solidFill>
                <a:latin typeface="Britannic Bold" panose="020B0903060703020204" pitchFamily="34" charset="0"/>
              </a:rPr>
              <a:t>CHOOSE THE RIGHT PICTURE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37879A-3777-4D6C-99BF-1312AE3F0267}"/>
              </a:ext>
            </a:extLst>
          </p:cNvPr>
          <p:cNvSpPr txBox="1"/>
          <p:nvPr/>
        </p:nvSpPr>
        <p:spPr>
          <a:xfrm>
            <a:off x="4764961" y="1845426"/>
            <a:ext cx="57235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QARP</a:t>
            </a:r>
            <a:r>
              <a:rPr lang="az-Latn-AZ" sz="6600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IZ</a:t>
            </a:r>
            <a:endParaRPr lang="ru-RU" sz="6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Picture 8" descr="A close up of a fruit&#10;&#10;Description automatically generated">
            <a:extLst>
              <a:ext uri="{FF2B5EF4-FFF2-40B4-BE49-F238E27FC236}">
                <a16:creationId xmlns:a16="http://schemas.microsoft.com/office/drawing/2014/main" id="{B5B7C719-7F2E-48FB-902C-712A3827D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085"/>
          <a:stretch/>
        </p:blipFill>
        <p:spPr>
          <a:xfrm>
            <a:off x="1259784" y="3706321"/>
            <a:ext cx="2662440" cy="2078268"/>
          </a:xfrm>
          <a:prstGeom prst="rect">
            <a:avLst/>
          </a:prstGeom>
        </p:spPr>
      </p:pic>
      <p:pic>
        <p:nvPicPr>
          <p:cNvPr id="10" name="Picture 9" descr="A close up of a fruit&#10;&#10;Description automatically generated">
            <a:extLst>
              <a:ext uri="{FF2B5EF4-FFF2-40B4-BE49-F238E27FC236}">
                <a16:creationId xmlns:a16="http://schemas.microsoft.com/office/drawing/2014/main" id="{3A411519-B711-4ACC-B4F7-91D7D6263F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053"/>
          <a:stretch/>
        </p:blipFill>
        <p:spPr>
          <a:xfrm>
            <a:off x="5277966" y="3706321"/>
            <a:ext cx="2662440" cy="19891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84D831-9A46-4974-9A93-AA911DF6D2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053"/>
          <a:stretch/>
        </p:blipFill>
        <p:spPr>
          <a:xfrm>
            <a:off x="8934796" y="3706321"/>
            <a:ext cx="2662440" cy="198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057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437879A-3777-4D6C-99BF-1312AE3F0267}"/>
              </a:ext>
            </a:extLst>
          </p:cNvPr>
          <p:cNvSpPr txBox="1"/>
          <p:nvPr/>
        </p:nvSpPr>
        <p:spPr>
          <a:xfrm>
            <a:off x="4764961" y="1845426"/>
            <a:ext cx="57235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QARP</a:t>
            </a:r>
            <a:r>
              <a:rPr lang="az-Latn-AZ" sz="6600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IZ</a:t>
            </a:r>
            <a:endParaRPr lang="ru-RU" sz="6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Picture 8" descr="A close up of a fruit&#10;&#10;Description automatically generated">
            <a:extLst>
              <a:ext uri="{FF2B5EF4-FFF2-40B4-BE49-F238E27FC236}">
                <a16:creationId xmlns:a16="http://schemas.microsoft.com/office/drawing/2014/main" id="{B5B7C719-7F2E-48FB-902C-712A3827D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085"/>
          <a:stretch/>
        </p:blipFill>
        <p:spPr>
          <a:xfrm>
            <a:off x="5211079" y="3617191"/>
            <a:ext cx="2662440" cy="207826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B060FD8-3966-4484-9C6E-09D04BAC2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86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EC353-B135-4D42-A846-C82F82C68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accent2"/>
                </a:solidFill>
                <a:latin typeface="Britannic Bold" panose="020B0903060703020204" pitchFamily="34" charset="0"/>
              </a:rPr>
              <a:t>CHOOSE THE RIGHT PICTURE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37879A-3777-4D6C-99BF-1312AE3F0267}"/>
              </a:ext>
            </a:extLst>
          </p:cNvPr>
          <p:cNvSpPr txBox="1"/>
          <p:nvPr/>
        </p:nvSpPr>
        <p:spPr>
          <a:xfrm>
            <a:off x="4764961" y="1845426"/>
            <a:ext cx="57235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6600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ÜZÜM</a:t>
            </a:r>
            <a:endParaRPr lang="ru-RU" sz="6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" name="Picture 9" descr="A close up of a fruit&#10;&#10;Description automatically generated">
            <a:extLst>
              <a:ext uri="{FF2B5EF4-FFF2-40B4-BE49-F238E27FC236}">
                <a16:creationId xmlns:a16="http://schemas.microsoft.com/office/drawing/2014/main" id="{3A411519-B711-4ACC-B4F7-91D7D6263F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053"/>
          <a:stretch/>
        </p:blipFill>
        <p:spPr>
          <a:xfrm>
            <a:off x="8974389" y="3473565"/>
            <a:ext cx="2662440" cy="19891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84D831-9A46-4974-9A93-AA911DF6D2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053"/>
          <a:stretch/>
        </p:blipFill>
        <p:spPr>
          <a:xfrm>
            <a:off x="838200" y="3473565"/>
            <a:ext cx="2662440" cy="1989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237AB1-838F-40FE-95E6-9F7A7473B7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097"/>
          <a:stretch/>
        </p:blipFill>
        <p:spPr>
          <a:xfrm>
            <a:off x="5100252" y="3445625"/>
            <a:ext cx="2660852" cy="204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009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437879A-3777-4D6C-99BF-1312AE3F0267}"/>
              </a:ext>
            </a:extLst>
          </p:cNvPr>
          <p:cNvSpPr txBox="1"/>
          <p:nvPr/>
        </p:nvSpPr>
        <p:spPr>
          <a:xfrm>
            <a:off x="4764961" y="1845426"/>
            <a:ext cx="57235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6600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ÜZÜM</a:t>
            </a:r>
            <a:endParaRPr lang="ru-RU" sz="6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237AB1-838F-40FE-95E6-9F7A7473B7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097"/>
          <a:stretch/>
        </p:blipFill>
        <p:spPr>
          <a:xfrm>
            <a:off x="4472248" y="3398741"/>
            <a:ext cx="3571489" cy="274489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7D2FAE5-4CFB-4EBA-8572-7987A44EF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766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EC353-B135-4D42-A846-C82F82C68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accent2"/>
                </a:solidFill>
                <a:latin typeface="Britannic Bold" panose="020B0903060703020204" pitchFamily="34" charset="0"/>
              </a:rPr>
              <a:t>CHOOSE THE RIGHT PICTURE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37879A-3777-4D6C-99BF-1312AE3F0267}"/>
              </a:ext>
            </a:extLst>
          </p:cNvPr>
          <p:cNvSpPr txBox="1"/>
          <p:nvPr/>
        </p:nvSpPr>
        <p:spPr>
          <a:xfrm>
            <a:off x="4764961" y="1845426"/>
            <a:ext cx="57235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6600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BİB</a:t>
            </a:r>
            <a:r>
              <a:rPr lang="az-Latn-AZ" sz="6600" b="1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Ə</a:t>
            </a:r>
            <a:r>
              <a:rPr lang="az-Latn-AZ" sz="6600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R</a:t>
            </a:r>
            <a:endParaRPr lang="ru-RU" sz="6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237AB1-838F-40FE-95E6-9F7A7473B7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097"/>
          <a:stretch/>
        </p:blipFill>
        <p:spPr>
          <a:xfrm>
            <a:off x="5100252" y="3445625"/>
            <a:ext cx="2660852" cy="2045017"/>
          </a:xfrm>
          <a:prstGeom prst="rect">
            <a:avLst/>
          </a:prstGeom>
        </p:spPr>
      </p:pic>
      <p:pic>
        <p:nvPicPr>
          <p:cNvPr id="9" name="Picture 8" descr="A close up of a fruit&#10;&#10;Description automatically generated">
            <a:extLst>
              <a:ext uri="{FF2B5EF4-FFF2-40B4-BE49-F238E27FC236}">
                <a16:creationId xmlns:a16="http://schemas.microsoft.com/office/drawing/2014/main" id="{AA68E586-82FF-438F-8B8E-72CB0DDE45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085"/>
          <a:stretch/>
        </p:blipFill>
        <p:spPr>
          <a:xfrm>
            <a:off x="1074898" y="3415029"/>
            <a:ext cx="2662440" cy="21062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FA81E5-5029-4ECD-942E-007DAEA52D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053"/>
          <a:stretch/>
        </p:blipFill>
        <p:spPr>
          <a:xfrm>
            <a:off x="8851669" y="3415029"/>
            <a:ext cx="2662440" cy="198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074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EC353-B135-4D42-A846-C82F82C68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accent2"/>
                </a:solidFill>
                <a:latin typeface="Britannic Bold" panose="020B0903060703020204" pitchFamily="34" charset="0"/>
              </a:rPr>
              <a:t>CHOOSE THE RIGHT PICTURE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37879A-3777-4D6C-99BF-1312AE3F0267}"/>
              </a:ext>
            </a:extLst>
          </p:cNvPr>
          <p:cNvSpPr txBox="1"/>
          <p:nvPr/>
        </p:nvSpPr>
        <p:spPr>
          <a:xfrm>
            <a:off x="4764961" y="1845426"/>
            <a:ext cx="57235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6600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BİB</a:t>
            </a:r>
            <a:r>
              <a:rPr lang="az-Latn-AZ" sz="6600" b="1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Ə</a:t>
            </a:r>
            <a:r>
              <a:rPr lang="az-Latn-AZ" sz="6600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R</a:t>
            </a:r>
            <a:endParaRPr lang="ru-RU" sz="6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FA81E5-5029-4ECD-942E-007DAEA52D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053"/>
          <a:stretch/>
        </p:blipFill>
        <p:spPr>
          <a:xfrm>
            <a:off x="4197335" y="3429000"/>
            <a:ext cx="3797330" cy="283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813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EC353-B135-4D42-A846-C82F82C68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Britannic Bold" panose="020B0903060703020204" pitchFamily="34" charset="0"/>
              </a:rPr>
              <a:t>CHOOSE THE RIGHT PICTURE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37879A-3777-4D6C-99BF-1312AE3F0267}"/>
              </a:ext>
            </a:extLst>
          </p:cNvPr>
          <p:cNvSpPr txBox="1"/>
          <p:nvPr/>
        </p:nvSpPr>
        <p:spPr>
          <a:xfrm>
            <a:off x="4764961" y="1845426"/>
            <a:ext cx="57235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6600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NAR</a:t>
            </a:r>
            <a:endParaRPr lang="ru-RU" sz="6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Picture 8" descr="A bowl of fruit&#10;&#10;Description automatically generated">
            <a:extLst>
              <a:ext uri="{FF2B5EF4-FFF2-40B4-BE49-F238E27FC236}">
                <a16:creationId xmlns:a16="http://schemas.microsoft.com/office/drawing/2014/main" id="{8CB2CA34-E3FE-46D8-985F-CB4A704AC1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085"/>
          <a:stretch/>
        </p:blipFill>
        <p:spPr>
          <a:xfrm>
            <a:off x="4964285" y="3535305"/>
            <a:ext cx="2662440" cy="1989138"/>
          </a:xfrm>
          <a:prstGeom prst="rect">
            <a:avLst/>
          </a:prstGeom>
        </p:spPr>
      </p:pic>
      <p:pic>
        <p:nvPicPr>
          <p:cNvPr id="10" name="Picture 9" descr="A close up of a cabbage&#10;&#10;Description automatically generated">
            <a:extLst>
              <a:ext uri="{FF2B5EF4-FFF2-40B4-BE49-F238E27FC236}">
                <a16:creationId xmlns:a16="http://schemas.microsoft.com/office/drawing/2014/main" id="{EC98A15B-250D-4C62-B6FA-D49F00C40B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129"/>
          <a:stretch/>
        </p:blipFill>
        <p:spPr>
          <a:xfrm>
            <a:off x="8755091" y="3535305"/>
            <a:ext cx="2660852" cy="1989138"/>
          </a:xfrm>
          <a:prstGeom prst="rect">
            <a:avLst/>
          </a:prstGeom>
        </p:spPr>
      </p:pic>
      <p:pic>
        <p:nvPicPr>
          <p:cNvPr id="11" name="Picture 10" descr="A close up of a fruit&#10;&#10;Description automatically generated">
            <a:extLst>
              <a:ext uri="{FF2B5EF4-FFF2-40B4-BE49-F238E27FC236}">
                <a16:creationId xmlns:a16="http://schemas.microsoft.com/office/drawing/2014/main" id="{3F838205-33D8-40C5-B5BE-2C619705B6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085"/>
          <a:stretch/>
        </p:blipFill>
        <p:spPr>
          <a:xfrm>
            <a:off x="991970" y="3535305"/>
            <a:ext cx="2662440" cy="198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89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437879A-3777-4D6C-99BF-1312AE3F0267}"/>
              </a:ext>
            </a:extLst>
          </p:cNvPr>
          <p:cNvSpPr txBox="1"/>
          <p:nvPr/>
        </p:nvSpPr>
        <p:spPr>
          <a:xfrm>
            <a:off x="4764961" y="1845426"/>
            <a:ext cx="57235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6600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NAR</a:t>
            </a:r>
            <a:endParaRPr lang="ru-RU" sz="6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1" name="Picture 10" descr="A close up of a fruit&#10;&#10;Description automatically generated">
            <a:extLst>
              <a:ext uri="{FF2B5EF4-FFF2-40B4-BE49-F238E27FC236}">
                <a16:creationId xmlns:a16="http://schemas.microsoft.com/office/drawing/2014/main" id="{3F838205-33D8-40C5-B5BE-2C619705B6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085"/>
          <a:stretch/>
        </p:blipFill>
        <p:spPr>
          <a:xfrm>
            <a:off x="4278422" y="3108160"/>
            <a:ext cx="3635156" cy="271586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5DA057B-4802-4015-A15E-8BF8B7B14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819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EC353-B135-4D42-A846-C82F82C68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Britannic Bold" panose="020B0903060703020204" pitchFamily="34" charset="0"/>
              </a:rPr>
              <a:t>CHOOSE THE RIGHT PICTURE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37879A-3777-4D6C-99BF-1312AE3F0267}"/>
              </a:ext>
            </a:extLst>
          </p:cNvPr>
          <p:cNvSpPr txBox="1"/>
          <p:nvPr/>
        </p:nvSpPr>
        <p:spPr>
          <a:xfrm>
            <a:off x="4602898" y="2286681"/>
            <a:ext cx="57235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6600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K</a:t>
            </a:r>
            <a:r>
              <a:rPr lang="az-Latn-AZ" sz="6600" b="1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Ə</a:t>
            </a:r>
            <a:r>
              <a:rPr lang="az-Latn-AZ" sz="6600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L</a:t>
            </a:r>
            <a:r>
              <a:rPr lang="az-Latn-AZ" sz="6600" b="1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Ə</a:t>
            </a:r>
            <a:r>
              <a:rPr lang="az-Latn-AZ" sz="6600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M</a:t>
            </a:r>
            <a:endParaRPr lang="ru-RU" sz="6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" name="Picture 9" descr="A close up of a cabbage&#10;&#10;Description automatically generated">
            <a:extLst>
              <a:ext uri="{FF2B5EF4-FFF2-40B4-BE49-F238E27FC236}">
                <a16:creationId xmlns:a16="http://schemas.microsoft.com/office/drawing/2014/main" id="{EC98A15B-250D-4C62-B6FA-D49F00C40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129"/>
          <a:stretch/>
        </p:blipFill>
        <p:spPr>
          <a:xfrm>
            <a:off x="1075099" y="3990671"/>
            <a:ext cx="2660852" cy="1989138"/>
          </a:xfrm>
          <a:prstGeom prst="rect">
            <a:avLst/>
          </a:prstGeom>
        </p:spPr>
      </p:pic>
      <p:pic>
        <p:nvPicPr>
          <p:cNvPr id="7" name="Picture 6" descr="A bowl of fruit&#10;&#10;Description automatically generated">
            <a:extLst>
              <a:ext uri="{FF2B5EF4-FFF2-40B4-BE49-F238E27FC236}">
                <a16:creationId xmlns:a16="http://schemas.microsoft.com/office/drawing/2014/main" id="{5DAB3E09-1577-4B90-BA9E-C42899278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085"/>
          <a:stretch/>
        </p:blipFill>
        <p:spPr>
          <a:xfrm>
            <a:off x="8919974" y="3990671"/>
            <a:ext cx="2662440" cy="19891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306198-0B33-4DE3-838C-5DB7193043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053"/>
          <a:stretch/>
        </p:blipFill>
        <p:spPr>
          <a:xfrm>
            <a:off x="5159750" y="3990671"/>
            <a:ext cx="2662440" cy="198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94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52E2A14-5B78-49B8-84AE-C99DCAAE39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3" t="-1" r="21859" b="-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47" name="Freeform: Shape 46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9" name="Freeform: Shape 48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B0D1C5-B658-4971-89E1-7EF3DBC49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latin typeface="Britannic Bold" panose="020B0903060703020204" pitchFamily="34" charset="0"/>
              </a:rPr>
              <a:t>FLAG OF AZERBAİJAN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1FFFB5F1-02E1-48C3-BBC0-F7A036E48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/>
              <a:t>AZERBAIDŽANIN LIPPU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522161-7856-43D6-945C-A3C031C0B4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411" y="860613"/>
            <a:ext cx="1863817" cy="186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8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437879A-3777-4D6C-99BF-1312AE3F0267}"/>
              </a:ext>
            </a:extLst>
          </p:cNvPr>
          <p:cNvSpPr txBox="1"/>
          <p:nvPr/>
        </p:nvSpPr>
        <p:spPr>
          <a:xfrm>
            <a:off x="4602898" y="1690688"/>
            <a:ext cx="57235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6600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K</a:t>
            </a:r>
            <a:r>
              <a:rPr lang="az-Latn-AZ" sz="6600" b="1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Ə</a:t>
            </a:r>
            <a:r>
              <a:rPr lang="az-Latn-AZ" sz="6600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L</a:t>
            </a:r>
            <a:r>
              <a:rPr lang="az-Latn-AZ" sz="6600" b="1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Ə</a:t>
            </a:r>
            <a:r>
              <a:rPr lang="az-Latn-AZ" sz="6600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M</a:t>
            </a:r>
            <a:endParaRPr lang="ru-RU" sz="6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" name="Picture 9" descr="A close up of a cabbage&#10;&#10;Description automatically generated">
            <a:extLst>
              <a:ext uri="{FF2B5EF4-FFF2-40B4-BE49-F238E27FC236}">
                <a16:creationId xmlns:a16="http://schemas.microsoft.com/office/drawing/2014/main" id="{EC98A15B-250D-4C62-B6FA-D49F00C40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129"/>
          <a:stretch/>
        </p:blipFill>
        <p:spPr>
          <a:xfrm>
            <a:off x="4602898" y="3624910"/>
            <a:ext cx="3503194" cy="261883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A037234-21C5-4EE6-A9E7-743B4018C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4868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EC353-B135-4D42-A846-C82F82C68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accent2"/>
                </a:solidFill>
                <a:latin typeface="Britannic Bold" panose="020B0903060703020204" pitchFamily="34" charset="0"/>
              </a:rPr>
              <a:t>CHOOSE THE RIGHT PICTURE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37879A-3777-4D6C-99BF-1312AE3F0267}"/>
              </a:ext>
            </a:extLst>
          </p:cNvPr>
          <p:cNvSpPr txBox="1"/>
          <p:nvPr/>
        </p:nvSpPr>
        <p:spPr>
          <a:xfrm>
            <a:off x="4696654" y="2321004"/>
            <a:ext cx="57235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6600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ALMA</a:t>
            </a:r>
            <a:endParaRPr lang="ru-RU" sz="6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7552D2-5C7E-4C18-94C8-11939CBF14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053"/>
          <a:stretch/>
        </p:blipFill>
        <p:spPr>
          <a:xfrm>
            <a:off x="838200" y="4207438"/>
            <a:ext cx="2662440" cy="1989138"/>
          </a:xfrm>
          <a:prstGeom prst="rect">
            <a:avLst/>
          </a:prstGeom>
        </p:spPr>
      </p:pic>
      <p:pic>
        <p:nvPicPr>
          <p:cNvPr id="7" name="Picture 6" descr="A bowl of fruit&#10;&#10;Description automatically generated">
            <a:extLst>
              <a:ext uri="{FF2B5EF4-FFF2-40B4-BE49-F238E27FC236}">
                <a16:creationId xmlns:a16="http://schemas.microsoft.com/office/drawing/2014/main" id="{670B7479-5D21-4870-B6B1-B310CEA123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085"/>
          <a:stretch/>
        </p:blipFill>
        <p:spPr>
          <a:xfrm>
            <a:off x="4895978" y="4207438"/>
            <a:ext cx="2662440" cy="1989138"/>
          </a:xfrm>
          <a:prstGeom prst="rect">
            <a:avLst/>
          </a:prstGeom>
        </p:spPr>
      </p:pic>
      <p:pic>
        <p:nvPicPr>
          <p:cNvPr id="9" name="Picture 8" descr="A close up of a fruit&#10;&#10;Description automatically generated">
            <a:extLst>
              <a:ext uri="{FF2B5EF4-FFF2-40B4-BE49-F238E27FC236}">
                <a16:creationId xmlns:a16="http://schemas.microsoft.com/office/drawing/2014/main" id="{4BB1FD59-401C-4BEA-8B41-03E6C4898D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053"/>
          <a:stretch/>
        </p:blipFill>
        <p:spPr>
          <a:xfrm>
            <a:off x="8753886" y="4169135"/>
            <a:ext cx="2662440" cy="198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170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437879A-3777-4D6C-99BF-1312AE3F0267}"/>
              </a:ext>
            </a:extLst>
          </p:cNvPr>
          <p:cNvSpPr txBox="1"/>
          <p:nvPr/>
        </p:nvSpPr>
        <p:spPr>
          <a:xfrm>
            <a:off x="4663403" y="1943501"/>
            <a:ext cx="57235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6600" dirty="0">
                <a:solidFill>
                  <a:schemeClr val="accent4">
                    <a:lumMod val="50000"/>
                  </a:schemeClr>
                </a:solidFill>
                <a:latin typeface="Copperplate Gothic Bold" panose="020E0705020206020404" pitchFamily="34" charset="0"/>
              </a:rPr>
              <a:t>ALMA</a:t>
            </a:r>
            <a:endParaRPr lang="ru-RU" sz="6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Picture 6" descr="A bowl of fruit&#10;&#10;Description automatically generated">
            <a:extLst>
              <a:ext uri="{FF2B5EF4-FFF2-40B4-BE49-F238E27FC236}">
                <a16:creationId xmlns:a16="http://schemas.microsoft.com/office/drawing/2014/main" id="{FECFD0DF-C0CD-4A78-817C-B2A1A6C98C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085"/>
          <a:stretch/>
        </p:blipFill>
        <p:spPr>
          <a:xfrm>
            <a:off x="4282475" y="3429000"/>
            <a:ext cx="3992810" cy="298307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27A4AA7-002D-4A62-B7D2-E8A76DAEB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1997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E1F9D-A9AD-4910-B332-BF38B2B55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187" y="1378207"/>
            <a:ext cx="5101622" cy="4970223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az-Latn-AZ" sz="3200" dirty="0">
                <a:solidFill>
                  <a:schemeClr val="accent4"/>
                </a:solidFill>
                <a:latin typeface="Britannic Bold" panose="020B0903060703020204" pitchFamily="34" charset="0"/>
              </a:rPr>
              <a:t>CONGRATULATİONS! </a:t>
            </a:r>
          </a:p>
          <a:p>
            <a:pPr marL="0" indent="0">
              <a:buNone/>
            </a:pPr>
            <a:endParaRPr lang="en-US" sz="3200" dirty="0">
              <a:solidFill>
                <a:schemeClr val="accent4"/>
              </a:solidFill>
              <a:latin typeface="Britannic Bold" panose="020B0903060703020204" pitchFamily="34" charset="0"/>
            </a:endParaRPr>
          </a:p>
          <a:p>
            <a:pPr marL="0" indent="0">
              <a:buNone/>
            </a:pPr>
            <a:endParaRPr lang="en-US" sz="3200" dirty="0">
              <a:solidFill>
                <a:schemeClr val="accent4"/>
              </a:solidFill>
              <a:latin typeface="Britannic Bold" panose="020B0903060703020204" pitchFamily="34" charset="0"/>
            </a:endParaRPr>
          </a:p>
          <a:p>
            <a:pPr marL="0" indent="0">
              <a:buNone/>
            </a:pPr>
            <a:r>
              <a:rPr lang="az-Latn-AZ" sz="3200" dirty="0">
                <a:solidFill>
                  <a:schemeClr val="accent4"/>
                </a:solidFill>
                <a:latin typeface="Britannic Bold" panose="020B0903060703020204" pitchFamily="34" charset="0"/>
              </a:rPr>
              <a:t>NO</a:t>
            </a:r>
            <a:r>
              <a:rPr lang="en-US" sz="3200" dirty="0">
                <a:solidFill>
                  <a:schemeClr val="accent4"/>
                </a:solidFill>
                <a:latin typeface="Britannic Bold" panose="020B0903060703020204" pitchFamily="34" charset="0"/>
              </a:rPr>
              <a:t>W YOU KNOW SO MANY WORDS IN AZERBAIJANI LANGUAGE!</a:t>
            </a:r>
          </a:p>
          <a:p>
            <a:pPr marL="0" indent="0">
              <a:buNone/>
            </a:pPr>
            <a:endParaRPr lang="en-US" sz="3200" dirty="0">
              <a:solidFill>
                <a:schemeClr val="accent4"/>
              </a:solidFill>
              <a:latin typeface="Britannic Bold" panose="020B0903060703020204" pitchFamily="34" charset="0"/>
            </a:endParaRPr>
          </a:p>
          <a:p>
            <a:pPr marL="0" indent="0">
              <a:buNone/>
            </a:pPr>
            <a:r>
              <a:rPr lang="az-Latn-AZ" sz="3200" dirty="0">
                <a:solidFill>
                  <a:schemeClr val="accent4"/>
                </a:solidFill>
                <a:latin typeface="Britannic Bold" panose="020B0903060703020204" pitchFamily="34" charset="0"/>
              </a:rPr>
              <a:t>THANK YOU!</a:t>
            </a:r>
            <a:endParaRPr lang="en-US" sz="3200" dirty="0">
              <a:solidFill>
                <a:schemeClr val="accent4"/>
              </a:solidFill>
              <a:latin typeface="Britannic Bold" panose="020B0903060703020204" pitchFamily="34" charset="0"/>
            </a:endParaRPr>
          </a:p>
          <a:p>
            <a:pPr marL="0" indent="0">
              <a:buNone/>
            </a:pPr>
            <a:endParaRPr lang="en-US" sz="3200" dirty="0">
              <a:solidFill>
                <a:schemeClr val="accent4"/>
              </a:solidFill>
              <a:latin typeface="Britannic Bold" panose="020B0903060703020204" pitchFamily="34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accent4"/>
                </a:solidFill>
                <a:latin typeface="Britannic Bold" panose="020B0903060703020204" pitchFamily="34" charset="0"/>
              </a:rPr>
              <a:t>BYE-BYE! 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7 ways you know you're doing a great job">
            <a:extLst>
              <a:ext uri="{FF2B5EF4-FFF2-40B4-BE49-F238E27FC236}">
                <a16:creationId xmlns:a16="http://schemas.microsoft.com/office/drawing/2014/main" id="{A2FE69DB-FB38-4160-B02F-2EDE50CA4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3065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800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4209EE6-922E-445F-BDA3-269C6608BF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4716089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16B095-0032-4741-B8FE-21A444B3A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941" y="4777049"/>
            <a:ext cx="3954740" cy="13716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b="1" kern="1200" dirty="0">
                <a:solidFill>
                  <a:schemeClr val="accent5">
                    <a:lumMod val="50000"/>
                  </a:schemeClr>
                </a:solidFill>
                <a:latin typeface="Britannic Bold" panose="020B0903060703020204" pitchFamily="34" charset="0"/>
              </a:rPr>
              <a:t>Baku </a:t>
            </a:r>
            <a:br>
              <a:rPr lang="en-US" sz="3600" b="1" kern="1200" dirty="0">
                <a:solidFill>
                  <a:schemeClr val="accent5">
                    <a:lumMod val="50000"/>
                  </a:schemeClr>
                </a:solidFill>
                <a:latin typeface="Britannic Bold" panose="020B0903060703020204" pitchFamily="34" charset="0"/>
              </a:rPr>
            </a:br>
            <a:r>
              <a:rPr lang="en-US" sz="3600" b="1" kern="1200" dirty="0">
                <a:solidFill>
                  <a:schemeClr val="accent5">
                    <a:lumMod val="50000"/>
                  </a:schemeClr>
                </a:solidFill>
                <a:latin typeface="Britannic Bold" panose="020B0903060703020204" pitchFamily="34" charset="0"/>
              </a:rPr>
              <a:t>is 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Britannic Bold" panose="020B0903060703020204" pitchFamily="34" charset="0"/>
              </a:rPr>
              <a:t>he capital city of Azerbaijan</a:t>
            </a:r>
            <a:endParaRPr lang="en-US" sz="3600" b="1" kern="1200" dirty="0">
              <a:solidFill>
                <a:schemeClr val="accent5">
                  <a:lumMod val="50000"/>
                </a:schemeClr>
              </a:solidFill>
              <a:latin typeface="Britannic Bold" panose="020B0903060703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517571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26032" y="5478551"/>
            <a:ext cx="1021458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Content Placeholder 4" descr="A picture containing grass, outdoor, building, small&#10;&#10;Description automatically generated">
            <a:extLst>
              <a:ext uri="{FF2B5EF4-FFF2-40B4-BE49-F238E27FC236}">
                <a16:creationId xmlns:a16="http://schemas.microsoft.com/office/drawing/2014/main" id="{C6983A41-631E-4487-AEB7-96E23BA6A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675" y="2722563"/>
            <a:ext cx="1603375" cy="1603375"/>
          </a:xfrm>
        </p:spPr>
      </p:pic>
      <p:pic>
        <p:nvPicPr>
          <p:cNvPr id="7" name="Picture 6" descr="A view of a city&#10;&#10;Description automatically generated">
            <a:extLst>
              <a:ext uri="{FF2B5EF4-FFF2-40B4-BE49-F238E27FC236}">
                <a16:creationId xmlns:a16="http://schemas.microsoft.com/office/drawing/2014/main" id="{39C3EA23-23FB-4A1B-B731-6D9360A541D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3644900"/>
            <a:ext cx="1343025" cy="681038"/>
          </a:xfrm>
          <a:prstGeom prst="rect">
            <a:avLst/>
          </a:prstGeom>
        </p:spPr>
      </p:pic>
      <p:pic>
        <p:nvPicPr>
          <p:cNvPr id="9" name="Picture 8" descr="A bridge over a body of water&#10;&#10;Description automatically generated">
            <a:extLst>
              <a:ext uri="{FF2B5EF4-FFF2-40B4-BE49-F238E27FC236}">
                <a16:creationId xmlns:a16="http://schemas.microsoft.com/office/drawing/2014/main" id="{7235F076-6B31-4412-AB62-91ED78779CE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3" y="484188"/>
            <a:ext cx="3967163" cy="2157413"/>
          </a:xfrm>
          <a:prstGeom prst="rect">
            <a:avLst/>
          </a:prstGeom>
        </p:spPr>
      </p:pic>
      <p:pic>
        <p:nvPicPr>
          <p:cNvPr id="11" name="Picture 10" descr="A picture containing water, large, city, sunset&#10;&#10;Description automatically generated">
            <a:extLst>
              <a:ext uri="{FF2B5EF4-FFF2-40B4-BE49-F238E27FC236}">
                <a16:creationId xmlns:a16="http://schemas.microsoft.com/office/drawing/2014/main" id="{4F44FD2C-040D-4B9E-B163-0465371127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88" y="484188"/>
            <a:ext cx="3333750" cy="2157413"/>
          </a:xfrm>
          <a:prstGeom prst="rect">
            <a:avLst/>
          </a:prstGeom>
        </p:spPr>
      </p:pic>
      <p:pic>
        <p:nvPicPr>
          <p:cNvPr id="13" name="Picture 12" descr="A view of a building&#10;&#10;Description automatically generated">
            <a:extLst>
              <a:ext uri="{FF2B5EF4-FFF2-40B4-BE49-F238E27FC236}">
                <a16:creationId xmlns:a16="http://schemas.microsoft.com/office/drawing/2014/main" id="{1F373749-E2A7-4365-A4DC-08BB6DA1969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2722563"/>
            <a:ext cx="1343025" cy="839788"/>
          </a:xfrm>
          <a:prstGeom prst="rect">
            <a:avLst/>
          </a:prstGeom>
        </p:spPr>
      </p:pic>
      <p:pic>
        <p:nvPicPr>
          <p:cNvPr id="15" name="Picture 14" descr="A large stone statue in front of a building&#10;&#10;Description automatically generated">
            <a:extLst>
              <a:ext uri="{FF2B5EF4-FFF2-40B4-BE49-F238E27FC236}">
                <a16:creationId xmlns:a16="http://schemas.microsoft.com/office/drawing/2014/main" id="{5D3F81B1-A6EC-4E04-932A-33661F0371E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00" y="484188"/>
            <a:ext cx="3551238" cy="2157413"/>
          </a:xfrm>
          <a:prstGeom prst="rect">
            <a:avLst/>
          </a:prstGeom>
        </p:spPr>
      </p:pic>
      <p:pic>
        <p:nvPicPr>
          <p:cNvPr id="17" name="Picture 16" descr="A view of 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169F3D66-BF79-43C0-94A2-74D2DEEE5B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3" y="2722563"/>
            <a:ext cx="4879975" cy="1603375"/>
          </a:xfrm>
          <a:prstGeom prst="rect">
            <a:avLst/>
          </a:prstGeom>
        </p:spPr>
      </p:pic>
      <p:pic>
        <p:nvPicPr>
          <p:cNvPr id="19" name="Picture 18" descr="A large clock tower in front of a building&#10;&#10;Description automatically generated">
            <a:extLst>
              <a:ext uri="{FF2B5EF4-FFF2-40B4-BE49-F238E27FC236}">
                <a16:creationId xmlns:a16="http://schemas.microsoft.com/office/drawing/2014/main" id="{6C05B77A-99C5-4595-9CA6-FFF812F447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488" y="2722563"/>
            <a:ext cx="2943225" cy="1603375"/>
          </a:xfrm>
          <a:prstGeom prst="rect">
            <a:avLst/>
          </a:prstGeom>
        </p:spPr>
      </p:pic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BB9E6F87-74A8-414F-AC40-6A12E76DEAE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50" y="4716089"/>
            <a:ext cx="2943225" cy="1573149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AB93E2AB-68B6-4BEC-AB9E-E7FD7F823F01}"/>
              </a:ext>
            </a:extLst>
          </p:cNvPr>
          <p:cNvSpPr txBox="1">
            <a:spLocks/>
          </p:cNvSpPr>
          <p:nvPr/>
        </p:nvSpPr>
        <p:spPr>
          <a:xfrm>
            <a:off x="7748905" y="4902458"/>
            <a:ext cx="3796997" cy="10959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Britannic Bold" panose="020B0903060703020204" pitchFamily="34" charset="0"/>
              </a:rPr>
              <a:t>Baku on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Britannic Bold" panose="020B0903060703020204" pitchFamily="34" charset="0"/>
              </a:rPr>
              <a:t>Azerbaidzanin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Britannic Bold" panose="020B0903060703020204" pitchFamily="34" charset="0"/>
              </a:rPr>
              <a:t> </a:t>
            </a:r>
          </a:p>
          <a:p>
            <a:pPr algn="ctr"/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Britannic Bold" panose="020B0903060703020204" pitchFamily="34" charset="0"/>
              </a:rPr>
              <a:t>pääkaupunk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Britannic Bold" panose="020B0903060703020204" pitchFamily="34" charset="0"/>
              </a:rPr>
              <a:t>i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Britannic Bold" panose="020B0903060703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0DB77C-5DE4-4AAF-A9D9-40E30ED30A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66734" y="4825711"/>
            <a:ext cx="1381847" cy="138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6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B650D-249A-4784-A25B-919343186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1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LET’S WATCH THE VIDEO AND 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GET TO KNOW AZERBAIJAN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110th session of the UNWTO Executive Council, Baku, Azerbaijan – Promotional Video (1)">
            <a:hlinkClick r:id="" action="ppaction://media"/>
            <a:extLst>
              <a:ext uri="{FF2B5EF4-FFF2-40B4-BE49-F238E27FC236}">
                <a16:creationId xmlns:a16="http://schemas.microsoft.com/office/drawing/2014/main" id="{A8675E91-FC9C-46C9-AE86-B56E1078E040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7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" y="1381075"/>
            <a:ext cx="9845040" cy="5476925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3365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D399A-74DD-4193-8366-0E8AE4AE6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" y="0"/>
            <a:ext cx="1194816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THIS VIDEO SHOWS AZERBAIJANI NATIONAL DANCE </a:t>
            </a:r>
            <a:br>
              <a:rPr lang="en-US" b="1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</a:b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Britannic Bold" panose="020B0903060703020204" pitchFamily="34" charset="0"/>
              </a:rPr>
              <a:t>NATIONAL MUSIC AND NATIONAL COSTUMES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83703816-81EB-4BE8-B5F2-308AE33874F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4083" end="2772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0652" y="1325563"/>
            <a:ext cx="9370695" cy="5454093"/>
          </a:xfrm>
        </p:spPr>
      </p:pic>
    </p:spTree>
    <p:extLst>
      <p:ext uri="{BB962C8B-B14F-4D97-AF65-F5344CB8AC3E}">
        <p14:creationId xmlns:p14="http://schemas.microsoft.com/office/powerpoint/2010/main" val="294762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E2F58BF-12E5-4B5A-AD25-4DAAA2742A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1C8DDD-A9DE-42B2-B6E3-9688B707E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052878"/>
            <a:ext cx="454681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accent2"/>
                </a:solidFill>
                <a:latin typeface="Britannic Bold" panose="020B0903060703020204" pitchFamily="34" charset="0"/>
              </a:rPr>
              <a:t>LET’S GO TO THE LINK BELOW AND HAVE A LOOK AT AZERBAIJANI CUISINE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A00E7-AD26-4375-8B01-09A42064D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405" y="4732135"/>
            <a:ext cx="4390507" cy="1208141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Britannic Bold" panose="020B09030607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CLICK HERE TO KNOW MORE ABOUT AZERBAIJANI FOOD 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7442B6-EBCB-413E-A42F-7768D25FE8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358"/>
          <a:stretch/>
        </p:blipFill>
        <p:spPr>
          <a:xfrm>
            <a:off x="4838912" y="10"/>
            <a:ext cx="7189906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919D76-EE8C-4A21-B0D7-38725E8D7A15}"/>
              </a:ext>
            </a:extLst>
          </p:cNvPr>
          <p:cNvSpPr txBox="1"/>
          <p:nvPr/>
        </p:nvSpPr>
        <p:spPr>
          <a:xfrm>
            <a:off x="0" y="6046300"/>
            <a:ext cx="42569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  <a:latin typeface="Britannic Bold" panose="020B0903060703020204" pitchFamily="34" charset="0"/>
              </a:rPr>
              <a:t>AND THEN TELL ME</a:t>
            </a:r>
            <a:endParaRPr lang="en-US">
              <a:solidFill>
                <a:schemeClr val="accent2"/>
              </a:solidFill>
              <a:latin typeface="Britannic Bold" panose="020B0903060703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  <a:latin typeface="Britannic Bold" panose="020B0903060703020204" pitchFamily="34" charset="0"/>
              </a:rPr>
              <a:t>DO THEY LOOK DELICIOUS?</a:t>
            </a:r>
            <a:endParaRPr lang="ru-RU">
              <a:solidFill>
                <a:schemeClr val="accent2"/>
              </a:solidFill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F6B17094-4216-43A9-9216-7F9EFAA625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6252">
            <a:off x="5084561" y="330989"/>
            <a:ext cx="2101332" cy="157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29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C811A51-13C3-4594-BE32-CA64AC7E2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918023"/>
            <a:ext cx="10506456" cy="11978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800" dirty="0">
                <a:solidFill>
                  <a:srgbClr val="FF0000"/>
                </a:solidFill>
                <a:latin typeface="Britannic Bold" panose="020B0903060703020204" pitchFamily="34" charset="0"/>
              </a:rPr>
              <a:t>TODAY WE WILL LEARN </a:t>
            </a:r>
            <a:r>
              <a:rPr lang="az-Latn-AZ" sz="3800" dirty="0">
                <a:solidFill>
                  <a:srgbClr val="FF0000"/>
                </a:solidFill>
                <a:latin typeface="Britannic Bold" panose="020B0903060703020204" pitchFamily="34" charset="0"/>
              </a:rPr>
              <a:t/>
            </a:r>
            <a:br>
              <a:rPr lang="az-Latn-AZ" sz="3800" dirty="0">
                <a:solidFill>
                  <a:srgbClr val="FF0000"/>
                </a:solidFill>
                <a:latin typeface="Britannic Bold" panose="020B0903060703020204" pitchFamily="34" charset="0"/>
              </a:rPr>
            </a:br>
            <a:r>
              <a:rPr lang="en-US" sz="3800" dirty="0">
                <a:solidFill>
                  <a:srgbClr val="FF0000"/>
                </a:solidFill>
                <a:latin typeface="Britannic Bold" panose="020B0903060703020204" pitchFamily="34" charset="0"/>
              </a:rPr>
              <a:t>THE NAMES OF FRUITS AND VEGETABLES</a:t>
            </a:r>
            <a:r>
              <a:rPr lang="az-Latn-AZ" sz="3800" dirty="0">
                <a:solidFill>
                  <a:srgbClr val="FF0000"/>
                </a:solidFill>
                <a:latin typeface="Britannic Bold" panose="020B0903060703020204" pitchFamily="34" charset="0"/>
              </a:rPr>
              <a:t/>
            </a:r>
            <a:br>
              <a:rPr lang="az-Latn-AZ" sz="3800" dirty="0">
                <a:solidFill>
                  <a:srgbClr val="FF0000"/>
                </a:solidFill>
                <a:latin typeface="Britannic Bold" panose="020B0903060703020204" pitchFamily="34" charset="0"/>
              </a:rPr>
            </a:br>
            <a:r>
              <a:rPr lang="en-US" sz="3800" dirty="0">
                <a:solidFill>
                  <a:srgbClr val="FF0000"/>
                </a:solidFill>
                <a:latin typeface="Britannic Bold" panose="020B0903060703020204" pitchFamily="34" charset="0"/>
              </a:rPr>
              <a:t> IN AZERBAIJANI LANGUAGE</a:t>
            </a:r>
          </a:p>
        </p:txBody>
      </p:sp>
      <p:pic>
        <p:nvPicPr>
          <p:cNvPr id="11" name="Picture 10" descr="A bowl filled with fresh fruit and vegetables&#10;&#10;Description automatically generated">
            <a:extLst>
              <a:ext uri="{FF2B5EF4-FFF2-40B4-BE49-F238E27FC236}">
                <a16:creationId xmlns:a16="http://schemas.microsoft.com/office/drawing/2014/main" id="{CE6C98DC-BBDD-42EF-B5DE-D71DBC0168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r="3452"/>
          <a:stretch/>
        </p:blipFill>
        <p:spPr>
          <a:xfrm>
            <a:off x="407958" y="1212723"/>
            <a:ext cx="3630641" cy="228017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55838C51-D023-4BFB-8F57-A5325462DD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392" y="991495"/>
            <a:ext cx="3630168" cy="2722626"/>
          </a:xfrm>
          <a:prstGeom prst="rect">
            <a:avLst/>
          </a:prstGeom>
        </p:spPr>
      </p:pic>
      <p:pic>
        <p:nvPicPr>
          <p:cNvPr id="5" name="Content Placeholder 4" descr="A bowl of fruit&#10;&#10;Description automatically generated">
            <a:extLst>
              <a:ext uri="{FF2B5EF4-FFF2-40B4-BE49-F238E27FC236}">
                <a16:creationId xmlns:a16="http://schemas.microsoft.com/office/drawing/2014/main" id="{3398D27F-CEA5-492F-963B-FAFB05BF2D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"/>
          <a:stretch/>
        </p:blipFill>
        <p:spPr>
          <a:xfrm>
            <a:off x="8153400" y="1131272"/>
            <a:ext cx="3630168" cy="244307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230DB9-BCE9-42F5-828C-95FEAA2AD5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26382" y="3837364"/>
            <a:ext cx="736188" cy="73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268</Words>
  <Application>Microsoft Office PowerPoint</Application>
  <PresentationFormat>Laajakuva</PresentationFormat>
  <Paragraphs>116</Paragraphs>
  <Slides>43</Slides>
  <Notes>3</Notes>
  <HiddenSlides>0</HiddenSlides>
  <MMClips>26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43</vt:i4>
      </vt:variant>
    </vt:vector>
  </HeadingPairs>
  <TitlesOfParts>
    <vt:vector size="51" baseType="lpstr">
      <vt:lpstr>Arial</vt:lpstr>
      <vt:lpstr>Britannic Bold</vt:lpstr>
      <vt:lpstr>Calibri</vt:lpstr>
      <vt:lpstr>Calibri Light</vt:lpstr>
      <vt:lpstr>Copperplate Gothic Bold</vt:lpstr>
      <vt:lpstr>STCaiyun</vt:lpstr>
      <vt:lpstr>Wingdings</vt:lpstr>
      <vt:lpstr>Office Theme</vt:lpstr>
      <vt:lpstr>PowerPoint-esitys</vt:lpstr>
      <vt:lpstr>PowerPoint-esitys</vt:lpstr>
      <vt:lpstr>Azerbaidzan  Azerbaijan</vt:lpstr>
      <vt:lpstr>FLAG OF AZERBAİJAN</vt:lpstr>
      <vt:lpstr>Baku  is the capital city of Azerbaijan</vt:lpstr>
      <vt:lpstr>LET’S WATCH THE VIDEO AND  GET TO KNOW AZERBAIJAN</vt:lpstr>
      <vt:lpstr>THIS VIDEO SHOWS AZERBAIJANI NATIONAL DANCE  NATIONAL MUSIC AND NATIONAL COSTUMES</vt:lpstr>
      <vt:lpstr>LET’S GO TO THE LINK BELOW AND HAVE A LOOK AT AZERBAIJANI CUISINE</vt:lpstr>
      <vt:lpstr>TODAY WE WILL LEARN  THE NAMES OF FRUITS AND VEGETABLES  IN AZERBAIJANI LANGUAGE</vt:lpstr>
      <vt:lpstr>Azerbaijani alphabet is almost similar with Finnish alphabet, but still there are some differences. Let’s see what different letters we have. .</vt:lpstr>
      <vt:lpstr>PowerPoint-esitys</vt:lpstr>
      <vt:lpstr>ALMA</vt:lpstr>
      <vt:lpstr>QARPIZ</vt:lpstr>
      <vt:lpstr>XİYAR</vt:lpstr>
      <vt:lpstr>ARMUD</vt:lpstr>
      <vt:lpstr>KƏLƏM</vt:lpstr>
      <vt:lpstr>NAR</vt:lpstr>
      <vt:lpstr>BİBƏR</vt:lpstr>
      <vt:lpstr>LiMON</vt:lpstr>
      <vt:lpstr>ÜZÜM</vt:lpstr>
      <vt:lpstr>LOOK, READ AND REPEAT</vt:lpstr>
      <vt:lpstr>PowerPoint-esitys</vt:lpstr>
      <vt:lpstr>TRY TO REMEMBER THESE WORDS AND THEN WE WILL PLAY A GAME</vt:lpstr>
      <vt:lpstr>PowerPoint-esitys</vt:lpstr>
      <vt:lpstr>CHOOSE THE RIGHT PICTURE</vt:lpstr>
      <vt:lpstr>PowerPoint-esitys</vt:lpstr>
      <vt:lpstr>CHOOSE THE RIGHT PICTURE</vt:lpstr>
      <vt:lpstr>PowerPoint-esitys</vt:lpstr>
      <vt:lpstr>CHOOSE THE RIGHT PICTURE</vt:lpstr>
      <vt:lpstr>PowerPoint-esitys</vt:lpstr>
      <vt:lpstr>CHOOSE THE RIGHT PICTURE</vt:lpstr>
      <vt:lpstr>PowerPoint-esitys</vt:lpstr>
      <vt:lpstr>CHOOSE THE RIGHT PICTURE</vt:lpstr>
      <vt:lpstr>PowerPoint-esitys</vt:lpstr>
      <vt:lpstr>CHOOSE THE RIGHT PICTURE</vt:lpstr>
      <vt:lpstr>CHOOSE THE RIGHT PICTURE</vt:lpstr>
      <vt:lpstr>CHOOSE THE RIGHT PICTURE</vt:lpstr>
      <vt:lpstr>PowerPoint-esitys</vt:lpstr>
      <vt:lpstr>CHOOSE THE RIGHT PICTURE</vt:lpstr>
      <vt:lpstr>PowerPoint-esitys</vt:lpstr>
      <vt:lpstr>CHOOSE THE RIGHT PICTURE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Shafiga Gasimzade</dc:creator>
  <cp:lastModifiedBy>Marketta Karttunen</cp:lastModifiedBy>
  <cp:revision>5</cp:revision>
  <dcterms:created xsi:type="dcterms:W3CDTF">2020-05-05T18:49:51Z</dcterms:created>
  <dcterms:modified xsi:type="dcterms:W3CDTF">2020-05-07T09:08:24Z</dcterms:modified>
</cp:coreProperties>
</file>