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uni.fi/fi/tule-opiskelemaan/a1-kielen-varhentajan-tyokalupakk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package" Target="../embeddings/Microsoft_Excel_-laskentataulukko6.xlsx"/><Relationship Id="rId3" Type="http://schemas.openxmlformats.org/officeDocument/2006/relationships/package" Target="../embeddings/Microsoft_Excel_-laskentataulukko1.xlsx"/><Relationship Id="rId7" Type="http://schemas.openxmlformats.org/officeDocument/2006/relationships/package" Target="../embeddings/Microsoft_Excel_-laskentataulukko3.xlsx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package" Target="../embeddings/Microsoft_Excel_-laskentataulukko5.xlsx"/><Relationship Id="rId5" Type="http://schemas.openxmlformats.org/officeDocument/2006/relationships/package" Target="../embeddings/Microsoft_Excel_-laskentataulukko2.xlsx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package" Target="../embeddings/Microsoft_Excel_-laskentataulukko4.xlsx"/><Relationship Id="rId1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dirty="0" smtClean="0"/>
              <a:t>Tiivistelmä Kikatus-koulutuksesta</a:t>
            </a:r>
            <a:endParaRPr lang="fi-FI" sz="4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Kikatus-koulutus ja seurantatapaaminen 8.5.2019 </a:t>
            </a:r>
            <a:r>
              <a:rPr lang="fi-FI" dirty="0" smtClean="0"/>
              <a:t>Virta-salissa. Kouluttajana Kikatus-tutorit</a:t>
            </a:r>
          </a:p>
          <a:p>
            <a:r>
              <a:rPr lang="fi-FI" dirty="0" smtClean="0"/>
              <a:t> (Anna, Marke, Jenni, Saara ja Suvi)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0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Ohjelma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1706880"/>
            <a:ext cx="10058400" cy="432816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fi-FI" sz="2800" dirty="0" smtClean="0"/>
              <a:t>Kahvihetki 14-14.15 ja </a:t>
            </a:r>
            <a:r>
              <a:rPr lang="fi-FI" sz="2800" dirty="0" smtClean="0"/>
              <a:t>alkusanat</a:t>
            </a:r>
            <a:r>
              <a:rPr lang="fi-FI" sz="2800" dirty="0" smtClean="0">
                <a:solidFill>
                  <a:srgbClr val="FF0000"/>
                </a:solidFill>
              </a:rPr>
              <a:t>: Kerrottiin, että koulutuksen pääaiheena on Kikatus-oppaan avaaminen ja hankittujen varhennusmateriaalien hyödyntäminen opetuksessa. Kerrottiin myös, että Kikatus-opas löytyy sähköisenä </a:t>
            </a:r>
            <a:r>
              <a:rPr lang="fi-FI" sz="2800" dirty="0" err="1" smtClean="0">
                <a:solidFill>
                  <a:srgbClr val="FF0000"/>
                </a:solidFill>
              </a:rPr>
              <a:t>PedaNetistä</a:t>
            </a:r>
            <a:r>
              <a:rPr lang="fi-FI" sz="2800" dirty="0" smtClean="0">
                <a:solidFill>
                  <a:srgbClr val="FF0000"/>
                </a:solidFill>
              </a:rPr>
              <a:t>. Todettiin, että A1-kieli (</a:t>
            </a:r>
            <a:r>
              <a:rPr lang="fi-FI" sz="2800" dirty="0" smtClean="0">
                <a:solidFill>
                  <a:srgbClr val="FF0000"/>
                </a:solidFill>
              </a:rPr>
              <a:t>englanti) </a:t>
            </a:r>
            <a:r>
              <a:rPr lang="fi-FI" sz="2800" dirty="0" smtClean="0">
                <a:solidFill>
                  <a:srgbClr val="FF0000"/>
                </a:solidFill>
              </a:rPr>
              <a:t>alkaa ensi lukuvuoden tammikuussa ykkösluokalla ja että esitys A1-kielen toteuttamisesta on menossa kesäkuun lautakuntaan.</a:t>
            </a:r>
            <a:endParaRPr lang="fi-FI" sz="2800" dirty="0" smtClean="0"/>
          </a:p>
          <a:p>
            <a:pPr marL="514350" indent="-514350">
              <a:buAutoNum type="arabicPeriod"/>
            </a:pPr>
            <a:r>
              <a:rPr lang="fi-FI" sz="2800" dirty="0" smtClean="0"/>
              <a:t>Kyselyyn vastaaminen </a:t>
            </a:r>
            <a:r>
              <a:rPr lang="fi-FI" sz="2800" dirty="0" smtClean="0"/>
              <a:t>14.15-14.25</a:t>
            </a:r>
            <a:r>
              <a:rPr lang="fi-FI" sz="2800" dirty="0" smtClean="0">
                <a:solidFill>
                  <a:srgbClr val="FF0000"/>
                </a:solidFill>
              </a:rPr>
              <a:t>: Kyselyn tuloksia pähkinänkuoressa viimeisessä diassa.</a:t>
            </a:r>
            <a:endParaRPr lang="fi-FI" sz="2800" dirty="0" smtClean="0"/>
          </a:p>
          <a:p>
            <a:pPr marL="514350" indent="-514350">
              <a:buAutoNum type="arabicPeriod"/>
            </a:pPr>
            <a:r>
              <a:rPr lang="fi-FI" sz="2800" dirty="0" smtClean="0"/>
              <a:t>Lämmittelylaulu 14.25-14.35 – Banaanilaulu </a:t>
            </a:r>
            <a:r>
              <a:rPr lang="fi-FI" sz="2800" dirty="0" smtClean="0"/>
              <a:t>englanniksi: </a:t>
            </a:r>
            <a:r>
              <a:rPr lang="fi-FI" sz="2800" dirty="0" smtClean="0">
                <a:solidFill>
                  <a:srgbClr val="FF0000"/>
                </a:solidFill>
              </a:rPr>
              <a:t>Laulun sanat 3. diassa. Sointumerkit ja saksankieliset sanat Kikatus-oppaan s. 16. </a:t>
            </a:r>
            <a:r>
              <a:rPr lang="fi-FI" sz="2800" dirty="0" smtClean="0">
                <a:solidFill>
                  <a:srgbClr val="FF0000"/>
                </a:solidFill>
              </a:rPr>
              <a:t>Nuotteja lauluun ei vielä ole. Ilmestyvät Jennin toimesta myöhemmin.</a:t>
            </a:r>
            <a:endParaRPr lang="fi-FI" sz="2800" dirty="0" smtClean="0"/>
          </a:p>
          <a:p>
            <a:pPr marL="514350" indent="-514350">
              <a:buAutoNum type="arabicPeriod"/>
            </a:pPr>
            <a:r>
              <a:rPr lang="fi-FI" sz="2800" dirty="0" smtClean="0"/>
              <a:t>Kolme pajaa 14.40-15.40 (3 x 20 min</a:t>
            </a:r>
            <a:r>
              <a:rPr lang="fi-FI" sz="2800" dirty="0" smtClean="0"/>
              <a:t>)</a:t>
            </a:r>
            <a:r>
              <a:rPr lang="fi-FI" sz="2800" dirty="0" smtClean="0">
                <a:solidFill>
                  <a:srgbClr val="FF0000"/>
                </a:solidFill>
              </a:rPr>
              <a:t>: Katso 4. dia.</a:t>
            </a:r>
            <a:endParaRPr lang="fi-FI" sz="2800" dirty="0" smtClean="0"/>
          </a:p>
          <a:p>
            <a:pPr marL="514350" indent="-514350">
              <a:buAutoNum type="arabicPeriod"/>
            </a:pPr>
            <a:r>
              <a:rPr lang="fi-FI" sz="2800" dirty="0" smtClean="0"/>
              <a:t>Loppukeskustelu </a:t>
            </a:r>
            <a:r>
              <a:rPr lang="fi-FI" sz="2800" dirty="0" smtClean="0"/>
              <a:t>15.40-16.00</a:t>
            </a:r>
            <a:r>
              <a:rPr lang="fi-FI" sz="2800" dirty="0" smtClean="0">
                <a:solidFill>
                  <a:srgbClr val="FF0000"/>
                </a:solidFill>
              </a:rPr>
              <a:t>: Katso diat 5 ja 6.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7496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450761"/>
            <a:ext cx="10058400" cy="566670"/>
          </a:xfrm>
        </p:spPr>
        <p:txBody>
          <a:bodyPr>
            <a:normAutofit/>
          </a:bodyPr>
          <a:lstStyle/>
          <a:p>
            <a:r>
              <a:rPr lang="fi-FI" sz="3200" dirty="0" smtClean="0">
                <a:solidFill>
                  <a:srgbClr val="FFFF00"/>
                </a:solidFill>
              </a:rPr>
              <a:t>I </a:t>
            </a:r>
            <a:r>
              <a:rPr lang="fi-FI" sz="3200" dirty="0" err="1" smtClean="0">
                <a:solidFill>
                  <a:srgbClr val="FFFF00"/>
                </a:solidFill>
              </a:rPr>
              <a:t>have</a:t>
            </a:r>
            <a:r>
              <a:rPr lang="fi-FI" sz="3200" dirty="0" smtClean="0">
                <a:solidFill>
                  <a:srgbClr val="FFFF00"/>
                </a:solidFill>
              </a:rPr>
              <a:t> a </a:t>
            </a:r>
            <a:r>
              <a:rPr lang="fi-FI" sz="3200" dirty="0" err="1" smtClean="0">
                <a:solidFill>
                  <a:srgbClr val="FFFF00"/>
                </a:solidFill>
              </a:rPr>
              <a:t>yellow</a:t>
            </a:r>
            <a:r>
              <a:rPr lang="fi-FI" sz="3200" dirty="0" smtClean="0">
                <a:solidFill>
                  <a:srgbClr val="FFFF00"/>
                </a:solidFill>
              </a:rPr>
              <a:t> </a:t>
            </a:r>
            <a:r>
              <a:rPr lang="fi-FI" sz="3200" dirty="0" err="1" smtClean="0">
                <a:solidFill>
                  <a:srgbClr val="FFFF00"/>
                </a:solidFill>
              </a:rPr>
              <a:t>banana</a:t>
            </a:r>
            <a:endParaRPr lang="fi-FI" sz="3200" dirty="0">
              <a:solidFill>
                <a:srgbClr val="FFFF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48932" y="1085040"/>
            <a:ext cx="10494135" cy="53189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smtClean="0"/>
              <a:t>I </a:t>
            </a:r>
            <a:r>
              <a:rPr lang="fi-FI" sz="2400" dirty="0" err="1" smtClean="0"/>
              <a:t>have</a:t>
            </a:r>
            <a:r>
              <a:rPr lang="fi-FI" sz="2400" dirty="0" smtClean="0"/>
              <a:t> a </a:t>
            </a:r>
            <a:r>
              <a:rPr lang="fi-FI" sz="2400" dirty="0" err="1" smtClean="0"/>
              <a:t>yellow</a:t>
            </a:r>
            <a:r>
              <a:rPr lang="fi-FI" sz="2400" dirty="0" smtClean="0"/>
              <a:t> </a:t>
            </a:r>
            <a:r>
              <a:rPr lang="fi-FI" sz="2400" dirty="0" err="1" smtClean="0"/>
              <a:t>banana</a:t>
            </a:r>
            <a:r>
              <a:rPr lang="fi-FI" sz="2400" dirty="0" smtClean="0"/>
              <a:t> and my </a:t>
            </a:r>
            <a:r>
              <a:rPr lang="fi-FI" sz="2400" dirty="0" err="1" smtClean="0"/>
              <a:t>banana</a:t>
            </a:r>
            <a:r>
              <a:rPr lang="fi-FI" sz="2400" dirty="0" smtClean="0"/>
              <a:t> is long! 		2x</a:t>
            </a:r>
          </a:p>
          <a:p>
            <a:pPr marL="0" indent="0">
              <a:buNone/>
            </a:pPr>
            <a:r>
              <a:rPr lang="fi-FI" sz="2400" dirty="0" err="1" smtClean="0"/>
              <a:t>It’s</a:t>
            </a:r>
            <a:r>
              <a:rPr lang="fi-FI" sz="2400" dirty="0" smtClean="0"/>
              <a:t> </a:t>
            </a:r>
            <a:r>
              <a:rPr lang="fi-FI" sz="2400" dirty="0" err="1" smtClean="0"/>
              <a:t>yellow</a:t>
            </a:r>
            <a:r>
              <a:rPr lang="fi-FI" sz="2400" dirty="0" smtClean="0"/>
              <a:t> and long, </a:t>
            </a:r>
            <a:r>
              <a:rPr lang="fi-FI" sz="2400" dirty="0" err="1" smtClean="0"/>
              <a:t>it’s</a:t>
            </a:r>
            <a:r>
              <a:rPr lang="fi-FI" sz="2400" dirty="0" smtClean="0"/>
              <a:t> </a:t>
            </a:r>
            <a:r>
              <a:rPr lang="fi-FI" sz="2400" dirty="0" err="1" smtClean="0"/>
              <a:t>yellow</a:t>
            </a:r>
            <a:r>
              <a:rPr lang="fi-FI" sz="2400" dirty="0" smtClean="0"/>
              <a:t> and long, 	</a:t>
            </a:r>
            <a:r>
              <a:rPr lang="fi-FI" sz="2400" dirty="0" err="1" smtClean="0"/>
              <a:t>it’s</a:t>
            </a:r>
            <a:r>
              <a:rPr lang="fi-FI" sz="2400" dirty="0" smtClean="0"/>
              <a:t> </a:t>
            </a:r>
            <a:r>
              <a:rPr lang="fi-FI" sz="2400" dirty="0" err="1" smtClean="0"/>
              <a:t>yellow</a:t>
            </a:r>
            <a:r>
              <a:rPr lang="fi-FI" sz="2400" dirty="0" smtClean="0"/>
              <a:t> – long – </a:t>
            </a:r>
            <a:r>
              <a:rPr lang="fi-FI" sz="2400" dirty="0" err="1" smtClean="0"/>
              <a:t>yellow</a:t>
            </a:r>
            <a:r>
              <a:rPr lang="fi-FI" sz="2400" dirty="0" smtClean="0"/>
              <a:t> – long,</a:t>
            </a:r>
          </a:p>
          <a:p>
            <a:pPr marL="0" indent="0">
              <a:buNone/>
            </a:pPr>
            <a:r>
              <a:rPr lang="fi-FI" sz="2400" dirty="0"/>
              <a:t>l</a:t>
            </a:r>
            <a:r>
              <a:rPr lang="fi-FI" sz="2400" dirty="0" smtClean="0"/>
              <a:t>ong – long – long</a:t>
            </a:r>
          </a:p>
          <a:p>
            <a:pPr marL="0" indent="0">
              <a:buNone/>
            </a:pPr>
            <a:r>
              <a:rPr lang="fi-FI" sz="2400" dirty="0" smtClean="0"/>
              <a:t>I </a:t>
            </a:r>
            <a:r>
              <a:rPr lang="fi-FI" sz="2400" dirty="0" err="1" smtClean="0"/>
              <a:t>have</a:t>
            </a:r>
            <a:r>
              <a:rPr lang="fi-FI" sz="2400" dirty="0" smtClean="0"/>
              <a:t> a </a:t>
            </a:r>
            <a:r>
              <a:rPr lang="fi-FI" sz="2400" dirty="0" err="1" smtClean="0"/>
              <a:t>yellow</a:t>
            </a:r>
            <a:r>
              <a:rPr lang="fi-FI" sz="2400" dirty="0" smtClean="0"/>
              <a:t> </a:t>
            </a:r>
            <a:r>
              <a:rPr lang="fi-FI" sz="2400" dirty="0" err="1" smtClean="0"/>
              <a:t>banana</a:t>
            </a:r>
            <a:r>
              <a:rPr lang="fi-FI" sz="2400" dirty="0" smtClean="0"/>
              <a:t> and my </a:t>
            </a:r>
            <a:r>
              <a:rPr lang="fi-FI" sz="2400" dirty="0" err="1" smtClean="0"/>
              <a:t>banana</a:t>
            </a:r>
            <a:r>
              <a:rPr lang="fi-FI" sz="2400" dirty="0" smtClean="0"/>
              <a:t> is long.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rgbClr val="00B050"/>
                </a:solidFill>
              </a:rPr>
              <a:t>I </a:t>
            </a:r>
            <a:r>
              <a:rPr lang="fi-FI" sz="2400" dirty="0" err="1" smtClean="0">
                <a:solidFill>
                  <a:srgbClr val="00B050"/>
                </a:solidFill>
              </a:rPr>
              <a:t>have</a:t>
            </a:r>
            <a:r>
              <a:rPr lang="fi-FI" sz="2400" dirty="0" smtClean="0">
                <a:solidFill>
                  <a:srgbClr val="00B050"/>
                </a:solidFill>
              </a:rPr>
              <a:t> a </a:t>
            </a:r>
            <a:r>
              <a:rPr lang="fi-FI" sz="2400" dirty="0" err="1" smtClean="0">
                <a:solidFill>
                  <a:srgbClr val="00B050"/>
                </a:solidFill>
              </a:rPr>
              <a:t>green</a:t>
            </a:r>
            <a:r>
              <a:rPr lang="fi-FI" sz="2400" dirty="0" smtClean="0">
                <a:solidFill>
                  <a:srgbClr val="00B050"/>
                </a:solidFill>
              </a:rPr>
              <a:t> </a:t>
            </a:r>
            <a:r>
              <a:rPr lang="fi-FI" sz="2400" dirty="0" err="1" smtClean="0">
                <a:solidFill>
                  <a:srgbClr val="00B050"/>
                </a:solidFill>
              </a:rPr>
              <a:t>watermelon</a:t>
            </a:r>
            <a:r>
              <a:rPr lang="fi-FI" sz="2400" dirty="0" smtClean="0">
                <a:solidFill>
                  <a:srgbClr val="00B050"/>
                </a:solidFill>
              </a:rPr>
              <a:t> and my </a:t>
            </a:r>
            <a:r>
              <a:rPr lang="fi-FI" sz="2400" dirty="0" err="1" smtClean="0">
                <a:solidFill>
                  <a:srgbClr val="00B050"/>
                </a:solidFill>
              </a:rPr>
              <a:t>watermelon</a:t>
            </a:r>
            <a:r>
              <a:rPr lang="fi-FI" sz="2400" dirty="0" smtClean="0">
                <a:solidFill>
                  <a:srgbClr val="00B050"/>
                </a:solidFill>
              </a:rPr>
              <a:t> is </a:t>
            </a:r>
            <a:r>
              <a:rPr lang="fi-FI" sz="2400" dirty="0" err="1" smtClean="0">
                <a:solidFill>
                  <a:srgbClr val="00B050"/>
                </a:solidFill>
              </a:rPr>
              <a:t>big</a:t>
            </a:r>
            <a:r>
              <a:rPr lang="fi-FI" sz="2400" dirty="0" smtClean="0">
                <a:solidFill>
                  <a:srgbClr val="00B050"/>
                </a:solidFill>
              </a:rPr>
              <a:t>! 2x</a:t>
            </a:r>
          </a:p>
          <a:p>
            <a:pPr marL="0" indent="0">
              <a:buNone/>
            </a:pPr>
            <a:r>
              <a:rPr lang="fi-FI" sz="2400" dirty="0" err="1" smtClean="0">
                <a:solidFill>
                  <a:srgbClr val="00B050"/>
                </a:solidFill>
              </a:rPr>
              <a:t>It’s</a:t>
            </a:r>
            <a:r>
              <a:rPr lang="fi-FI" sz="2400" dirty="0" smtClean="0">
                <a:solidFill>
                  <a:srgbClr val="00B050"/>
                </a:solidFill>
              </a:rPr>
              <a:t> </a:t>
            </a:r>
            <a:r>
              <a:rPr lang="fi-FI" sz="2400" dirty="0" err="1" smtClean="0">
                <a:solidFill>
                  <a:srgbClr val="00B050"/>
                </a:solidFill>
              </a:rPr>
              <a:t>green</a:t>
            </a:r>
            <a:r>
              <a:rPr lang="fi-FI" sz="2400" dirty="0" smtClean="0">
                <a:solidFill>
                  <a:srgbClr val="00B050"/>
                </a:solidFill>
              </a:rPr>
              <a:t> and </a:t>
            </a:r>
            <a:r>
              <a:rPr lang="fi-FI" sz="2400" dirty="0" err="1" smtClean="0">
                <a:solidFill>
                  <a:srgbClr val="00B050"/>
                </a:solidFill>
              </a:rPr>
              <a:t>big</a:t>
            </a:r>
            <a:r>
              <a:rPr lang="fi-FI" sz="2400" dirty="0" smtClean="0">
                <a:solidFill>
                  <a:srgbClr val="00B050"/>
                </a:solidFill>
              </a:rPr>
              <a:t>, </a:t>
            </a:r>
            <a:r>
              <a:rPr lang="fi-FI" sz="2400" dirty="0" err="1" smtClean="0">
                <a:solidFill>
                  <a:srgbClr val="00B050"/>
                </a:solidFill>
              </a:rPr>
              <a:t>it’s</a:t>
            </a:r>
            <a:r>
              <a:rPr lang="fi-FI" sz="2400" dirty="0" smtClean="0">
                <a:solidFill>
                  <a:srgbClr val="00B050"/>
                </a:solidFill>
              </a:rPr>
              <a:t> </a:t>
            </a:r>
            <a:r>
              <a:rPr lang="fi-FI" sz="2400" dirty="0" err="1" smtClean="0">
                <a:solidFill>
                  <a:srgbClr val="00B050"/>
                </a:solidFill>
              </a:rPr>
              <a:t>green</a:t>
            </a:r>
            <a:r>
              <a:rPr lang="fi-FI" sz="2400" dirty="0" smtClean="0">
                <a:solidFill>
                  <a:srgbClr val="00B050"/>
                </a:solidFill>
              </a:rPr>
              <a:t> and </a:t>
            </a:r>
            <a:r>
              <a:rPr lang="fi-FI" sz="2400" dirty="0" err="1" smtClean="0">
                <a:solidFill>
                  <a:srgbClr val="00B050"/>
                </a:solidFill>
              </a:rPr>
              <a:t>big</a:t>
            </a:r>
            <a:r>
              <a:rPr lang="fi-FI" sz="2400" dirty="0" smtClean="0">
                <a:solidFill>
                  <a:srgbClr val="00B050"/>
                </a:solidFill>
              </a:rPr>
              <a:t>, 		</a:t>
            </a:r>
            <a:r>
              <a:rPr lang="fi-FI" sz="2400" dirty="0" err="1" smtClean="0">
                <a:solidFill>
                  <a:srgbClr val="00B050"/>
                </a:solidFill>
              </a:rPr>
              <a:t>it’s</a:t>
            </a:r>
            <a:r>
              <a:rPr lang="fi-FI" sz="2400" dirty="0" smtClean="0">
                <a:solidFill>
                  <a:srgbClr val="00B050"/>
                </a:solidFill>
              </a:rPr>
              <a:t> </a:t>
            </a:r>
            <a:r>
              <a:rPr lang="fi-FI" sz="2400" dirty="0" err="1" smtClean="0">
                <a:solidFill>
                  <a:srgbClr val="00B050"/>
                </a:solidFill>
              </a:rPr>
              <a:t>green</a:t>
            </a:r>
            <a:r>
              <a:rPr lang="fi-FI" sz="2400" dirty="0" smtClean="0">
                <a:solidFill>
                  <a:srgbClr val="00B050"/>
                </a:solidFill>
              </a:rPr>
              <a:t> – </a:t>
            </a:r>
            <a:r>
              <a:rPr lang="fi-FI" sz="2400" dirty="0" err="1" smtClean="0">
                <a:solidFill>
                  <a:srgbClr val="00B050"/>
                </a:solidFill>
              </a:rPr>
              <a:t>big</a:t>
            </a:r>
            <a:r>
              <a:rPr lang="fi-FI" sz="2400" dirty="0" smtClean="0">
                <a:solidFill>
                  <a:srgbClr val="00B050"/>
                </a:solidFill>
              </a:rPr>
              <a:t> – </a:t>
            </a:r>
            <a:r>
              <a:rPr lang="fi-FI" sz="2400" dirty="0" err="1" smtClean="0">
                <a:solidFill>
                  <a:srgbClr val="00B050"/>
                </a:solidFill>
              </a:rPr>
              <a:t>green</a:t>
            </a:r>
            <a:r>
              <a:rPr lang="fi-FI" sz="2400" dirty="0" smtClean="0">
                <a:solidFill>
                  <a:srgbClr val="00B050"/>
                </a:solidFill>
              </a:rPr>
              <a:t> – </a:t>
            </a:r>
            <a:r>
              <a:rPr lang="fi-FI" sz="2400" dirty="0" err="1" smtClean="0">
                <a:solidFill>
                  <a:srgbClr val="00B050"/>
                </a:solidFill>
              </a:rPr>
              <a:t>big</a:t>
            </a:r>
            <a:r>
              <a:rPr lang="fi-FI" sz="2400" dirty="0" smtClean="0">
                <a:solidFill>
                  <a:srgbClr val="00B050"/>
                </a:solidFill>
              </a:rPr>
              <a:t>,</a:t>
            </a:r>
          </a:p>
          <a:p>
            <a:pPr marL="0" indent="0">
              <a:buNone/>
            </a:pPr>
            <a:r>
              <a:rPr lang="fi-FI" sz="2400" dirty="0" err="1" smtClean="0">
                <a:solidFill>
                  <a:srgbClr val="00B050"/>
                </a:solidFill>
              </a:rPr>
              <a:t>big</a:t>
            </a:r>
            <a:r>
              <a:rPr lang="fi-FI" sz="2400" dirty="0" smtClean="0">
                <a:solidFill>
                  <a:srgbClr val="00B050"/>
                </a:solidFill>
              </a:rPr>
              <a:t> – </a:t>
            </a:r>
            <a:r>
              <a:rPr lang="fi-FI" sz="2400" dirty="0" err="1" smtClean="0">
                <a:solidFill>
                  <a:srgbClr val="00B050"/>
                </a:solidFill>
              </a:rPr>
              <a:t>big</a:t>
            </a:r>
            <a:r>
              <a:rPr lang="fi-FI" sz="2400" dirty="0" smtClean="0">
                <a:solidFill>
                  <a:srgbClr val="00B050"/>
                </a:solidFill>
              </a:rPr>
              <a:t> – </a:t>
            </a:r>
            <a:r>
              <a:rPr lang="fi-FI" sz="2400" dirty="0" err="1" smtClean="0">
                <a:solidFill>
                  <a:srgbClr val="00B050"/>
                </a:solidFill>
              </a:rPr>
              <a:t>big</a:t>
            </a:r>
            <a:endParaRPr lang="fi-FI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i-FI" sz="2400" dirty="0" smtClean="0">
                <a:solidFill>
                  <a:srgbClr val="00B050"/>
                </a:solidFill>
              </a:rPr>
              <a:t>I </a:t>
            </a:r>
            <a:r>
              <a:rPr lang="fi-FI" sz="2400" dirty="0" err="1" smtClean="0">
                <a:solidFill>
                  <a:srgbClr val="00B050"/>
                </a:solidFill>
              </a:rPr>
              <a:t>have</a:t>
            </a:r>
            <a:r>
              <a:rPr lang="fi-FI" sz="2400" dirty="0" smtClean="0">
                <a:solidFill>
                  <a:srgbClr val="00B050"/>
                </a:solidFill>
              </a:rPr>
              <a:t> a </a:t>
            </a:r>
            <a:r>
              <a:rPr lang="fi-FI" sz="2400" dirty="0" err="1" smtClean="0">
                <a:solidFill>
                  <a:srgbClr val="00B050"/>
                </a:solidFill>
              </a:rPr>
              <a:t>green</a:t>
            </a:r>
            <a:r>
              <a:rPr lang="fi-FI" sz="2400" dirty="0" smtClean="0">
                <a:solidFill>
                  <a:srgbClr val="00B050"/>
                </a:solidFill>
              </a:rPr>
              <a:t> </a:t>
            </a:r>
            <a:r>
              <a:rPr lang="fi-FI" sz="2400" dirty="0" err="1" smtClean="0">
                <a:solidFill>
                  <a:srgbClr val="00B050"/>
                </a:solidFill>
              </a:rPr>
              <a:t>watermelon</a:t>
            </a:r>
            <a:r>
              <a:rPr lang="fi-FI" sz="2400" dirty="0" smtClean="0">
                <a:solidFill>
                  <a:srgbClr val="00B050"/>
                </a:solidFill>
              </a:rPr>
              <a:t> and my </a:t>
            </a:r>
            <a:r>
              <a:rPr lang="fi-FI" sz="2400" dirty="0" err="1" smtClean="0">
                <a:solidFill>
                  <a:srgbClr val="00B050"/>
                </a:solidFill>
              </a:rPr>
              <a:t>watermelon</a:t>
            </a:r>
            <a:r>
              <a:rPr lang="fi-FI" sz="2400" dirty="0" smtClean="0">
                <a:solidFill>
                  <a:srgbClr val="00B050"/>
                </a:solidFill>
              </a:rPr>
              <a:t> is </a:t>
            </a:r>
            <a:r>
              <a:rPr lang="fi-FI" sz="2400" dirty="0" err="1" smtClean="0">
                <a:solidFill>
                  <a:srgbClr val="00B050"/>
                </a:solidFill>
              </a:rPr>
              <a:t>big</a:t>
            </a:r>
            <a:r>
              <a:rPr lang="fi-FI" sz="2400" dirty="0" smtClean="0">
                <a:solidFill>
                  <a:srgbClr val="00B050"/>
                </a:solidFill>
              </a:rPr>
              <a:t>.</a:t>
            </a:r>
            <a:endParaRPr lang="fi-FI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i-FI" sz="2400" dirty="0" smtClean="0">
                <a:solidFill>
                  <a:srgbClr val="0070C0"/>
                </a:solidFill>
              </a:rPr>
              <a:t>I </a:t>
            </a:r>
            <a:r>
              <a:rPr lang="fi-FI" sz="2400" dirty="0" err="1" smtClean="0">
                <a:solidFill>
                  <a:srgbClr val="0070C0"/>
                </a:solidFill>
              </a:rPr>
              <a:t>have</a:t>
            </a:r>
            <a:r>
              <a:rPr lang="fi-FI" sz="2400" dirty="0" smtClean="0">
                <a:solidFill>
                  <a:srgbClr val="0070C0"/>
                </a:solidFill>
              </a:rPr>
              <a:t> a </a:t>
            </a:r>
            <a:r>
              <a:rPr lang="fi-FI" sz="2400" dirty="0" err="1" smtClean="0">
                <a:solidFill>
                  <a:srgbClr val="0070C0"/>
                </a:solidFill>
              </a:rPr>
              <a:t>blue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blueberry</a:t>
            </a:r>
            <a:r>
              <a:rPr lang="fi-FI" sz="2400" dirty="0" smtClean="0">
                <a:solidFill>
                  <a:srgbClr val="0070C0"/>
                </a:solidFill>
              </a:rPr>
              <a:t> and my </a:t>
            </a:r>
            <a:r>
              <a:rPr lang="fi-FI" sz="2400" dirty="0" err="1" smtClean="0">
                <a:solidFill>
                  <a:srgbClr val="0070C0"/>
                </a:solidFill>
              </a:rPr>
              <a:t>blueberry</a:t>
            </a:r>
            <a:r>
              <a:rPr lang="fi-FI" sz="2400" dirty="0" smtClean="0">
                <a:solidFill>
                  <a:srgbClr val="0070C0"/>
                </a:solidFill>
              </a:rPr>
              <a:t> is </a:t>
            </a:r>
            <a:r>
              <a:rPr lang="fi-FI" sz="2400" dirty="0" err="1" smtClean="0">
                <a:solidFill>
                  <a:srgbClr val="0070C0"/>
                </a:solidFill>
              </a:rPr>
              <a:t>small</a:t>
            </a:r>
            <a:r>
              <a:rPr lang="fi-FI" sz="2400" dirty="0" smtClean="0">
                <a:solidFill>
                  <a:srgbClr val="0070C0"/>
                </a:solidFill>
              </a:rPr>
              <a:t>. 2x</a:t>
            </a:r>
          </a:p>
          <a:p>
            <a:pPr marL="0" indent="0">
              <a:buNone/>
            </a:pPr>
            <a:r>
              <a:rPr lang="fi-FI" sz="2400" dirty="0" err="1" smtClean="0">
                <a:solidFill>
                  <a:srgbClr val="0070C0"/>
                </a:solidFill>
              </a:rPr>
              <a:t>It’s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blue</a:t>
            </a:r>
            <a:r>
              <a:rPr lang="fi-FI" sz="2400" dirty="0" smtClean="0">
                <a:solidFill>
                  <a:srgbClr val="0070C0"/>
                </a:solidFill>
              </a:rPr>
              <a:t> and </a:t>
            </a:r>
            <a:r>
              <a:rPr lang="fi-FI" sz="2400" dirty="0" err="1" smtClean="0">
                <a:solidFill>
                  <a:srgbClr val="0070C0"/>
                </a:solidFill>
              </a:rPr>
              <a:t>small</a:t>
            </a:r>
            <a:r>
              <a:rPr lang="fi-FI" sz="2400" dirty="0" smtClean="0">
                <a:solidFill>
                  <a:srgbClr val="0070C0"/>
                </a:solidFill>
              </a:rPr>
              <a:t>, </a:t>
            </a:r>
            <a:r>
              <a:rPr lang="fi-FI" sz="2400" dirty="0" err="1" smtClean="0">
                <a:solidFill>
                  <a:srgbClr val="0070C0"/>
                </a:solidFill>
              </a:rPr>
              <a:t>it’s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blue</a:t>
            </a:r>
            <a:r>
              <a:rPr lang="fi-FI" sz="2400" dirty="0" smtClean="0">
                <a:solidFill>
                  <a:srgbClr val="0070C0"/>
                </a:solidFill>
              </a:rPr>
              <a:t> and </a:t>
            </a:r>
            <a:r>
              <a:rPr lang="fi-FI" sz="2400" dirty="0" err="1" smtClean="0">
                <a:solidFill>
                  <a:srgbClr val="0070C0"/>
                </a:solidFill>
              </a:rPr>
              <a:t>small</a:t>
            </a:r>
            <a:r>
              <a:rPr lang="fi-FI" sz="2400" dirty="0" smtClean="0">
                <a:solidFill>
                  <a:srgbClr val="0070C0"/>
                </a:solidFill>
              </a:rPr>
              <a:t>, 		</a:t>
            </a:r>
            <a:r>
              <a:rPr lang="fi-FI" sz="2400" dirty="0" err="1" smtClean="0">
                <a:solidFill>
                  <a:srgbClr val="0070C0"/>
                </a:solidFill>
              </a:rPr>
              <a:t>it’s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blue</a:t>
            </a:r>
            <a:r>
              <a:rPr lang="fi-FI" sz="2400" dirty="0" smtClean="0">
                <a:solidFill>
                  <a:srgbClr val="0070C0"/>
                </a:solidFill>
              </a:rPr>
              <a:t> – </a:t>
            </a:r>
            <a:r>
              <a:rPr lang="fi-FI" sz="2400" dirty="0" err="1" smtClean="0">
                <a:solidFill>
                  <a:srgbClr val="0070C0"/>
                </a:solidFill>
              </a:rPr>
              <a:t>small</a:t>
            </a:r>
            <a:r>
              <a:rPr lang="fi-FI" sz="2400" dirty="0" smtClean="0">
                <a:solidFill>
                  <a:srgbClr val="0070C0"/>
                </a:solidFill>
              </a:rPr>
              <a:t> – </a:t>
            </a:r>
            <a:r>
              <a:rPr lang="fi-FI" sz="2400" dirty="0" err="1" smtClean="0">
                <a:solidFill>
                  <a:srgbClr val="0070C0"/>
                </a:solidFill>
              </a:rPr>
              <a:t>blue</a:t>
            </a:r>
            <a:r>
              <a:rPr lang="fi-FI" sz="2400" dirty="0" smtClean="0">
                <a:solidFill>
                  <a:srgbClr val="0070C0"/>
                </a:solidFill>
              </a:rPr>
              <a:t> – </a:t>
            </a:r>
            <a:r>
              <a:rPr lang="fi-FI" sz="2400" dirty="0" err="1" smtClean="0">
                <a:solidFill>
                  <a:srgbClr val="0070C0"/>
                </a:solidFill>
              </a:rPr>
              <a:t>small</a:t>
            </a:r>
            <a:r>
              <a:rPr lang="fi-FI" sz="2400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fi-FI" sz="2400" dirty="0" err="1">
                <a:solidFill>
                  <a:srgbClr val="0070C0"/>
                </a:solidFill>
              </a:rPr>
              <a:t>s</a:t>
            </a:r>
            <a:r>
              <a:rPr lang="fi-FI" sz="2400" dirty="0" err="1" smtClean="0">
                <a:solidFill>
                  <a:srgbClr val="0070C0"/>
                </a:solidFill>
              </a:rPr>
              <a:t>mall</a:t>
            </a:r>
            <a:r>
              <a:rPr lang="fi-FI" sz="2400" dirty="0" smtClean="0">
                <a:solidFill>
                  <a:srgbClr val="0070C0"/>
                </a:solidFill>
              </a:rPr>
              <a:t> – </a:t>
            </a:r>
            <a:r>
              <a:rPr lang="fi-FI" sz="2400" dirty="0" err="1" smtClean="0">
                <a:solidFill>
                  <a:srgbClr val="0070C0"/>
                </a:solidFill>
              </a:rPr>
              <a:t>small</a:t>
            </a:r>
            <a:r>
              <a:rPr lang="fi-FI" sz="2400" dirty="0" smtClean="0">
                <a:solidFill>
                  <a:srgbClr val="0070C0"/>
                </a:solidFill>
              </a:rPr>
              <a:t> –</a:t>
            </a:r>
            <a:r>
              <a:rPr lang="fi-FI" sz="2400" dirty="0" err="1" smtClean="0">
                <a:solidFill>
                  <a:srgbClr val="0070C0"/>
                </a:solidFill>
              </a:rPr>
              <a:t>small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rgbClr val="0070C0"/>
                </a:solidFill>
              </a:rPr>
              <a:t>I </a:t>
            </a:r>
            <a:r>
              <a:rPr lang="fi-FI" sz="2400" dirty="0" err="1" smtClean="0">
                <a:solidFill>
                  <a:srgbClr val="0070C0"/>
                </a:solidFill>
              </a:rPr>
              <a:t>have</a:t>
            </a:r>
            <a:r>
              <a:rPr lang="fi-FI" sz="2400" dirty="0" smtClean="0">
                <a:solidFill>
                  <a:srgbClr val="0070C0"/>
                </a:solidFill>
              </a:rPr>
              <a:t> a </a:t>
            </a:r>
            <a:r>
              <a:rPr lang="fi-FI" sz="2400" dirty="0" err="1" smtClean="0">
                <a:solidFill>
                  <a:srgbClr val="0070C0"/>
                </a:solidFill>
              </a:rPr>
              <a:t>blue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blueberry</a:t>
            </a:r>
            <a:r>
              <a:rPr lang="fi-FI" sz="2400" dirty="0" smtClean="0">
                <a:solidFill>
                  <a:srgbClr val="0070C0"/>
                </a:solidFill>
              </a:rPr>
              <a:t> and my </a:t>
            </a:r>
            <a:r>
              <a:rPr lang="fi-FI" sz="2400" dirty="0" err="1" smtClean="0">
                <a:solidFill>
                  <a:srgbClr val="0070C0"/>
                </a:solidFill>
              </a:rPr>
              <a:t>blueberry</a:t>
            </a:r>
            <a:r>
              <a:rPr lang="fi-FI" sz="2400" dirty="0" smtClean="0">
                <a:solidFill>
                  <a:srgbClr val="0070C0"/>
                </a:solidFill>
              </a:rPr>
              <a:t> is </a:t>
            </a:r>
            <a:r>
              <a:rPr lang="fi-FI" sz="2400" dirty="0" err="1" smtClean="0">
                <a:solidFill>
                  <a:srgbClr val="0070C0"/>
                </a:solidFill>
              </a:rPr>
              <a:t>small</a:t>
            </a:r>
            <a:r>
              <a:rPr lang="fi-FI" sz="24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fi-FI" sz="3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43" y="641444"/>
            <a:ext cx="1121664" cy="88719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43" y="1978029"/>
            <a:ext cx="1121664" cy="8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38528" y="2023872"/>
            <a:ext cx="8205216" cy="219456"/>
          </a:xfrm>
        </p:spPr>
        <p:txBody>
          <a:bodyPr/>
          <a:lstStyle/>
          <a:p>
            <a:r>
              <a:rPr lang="fi-FI" sz="2000" dirty="0" smtClean="0"/>
              <a:t>Pajat:</a:t>
            </a:r>
            <a:endParaRPr lang="fi-FI" sz="2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62100" y="2243328"/>
            <a:ext cx="9118092" cy="3218688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Font typeface="Garamond" pitchFamily="18" charset="0"/>
              <a:buAutoNum type="arabicPeriod"/>
            </a:pPr>
            <a:r>
              <a:rPr lang="fi-FI" sz="2100" dirty="0"/>
              <a:t>Pikkutoukka Paksulaisen </a:t>
            </a:r>
            <a:r>
              <a:rPr lang="fi-FI" sz="2100" dirty="0" smtClean="0"/>
              <a:t>tarinalaatikko: </a:t>
            </a:r>
            <a:r>
              <a:rPr lang="fi-FI" sz="2100" dirty="0" smtClean="0">
                <a:solidFill>
                  <a:srgbClr val="0070C0"/>
                </a:solidFill>
              </a:rPr>
              <a:t>Anna esitteli laaja-alaisen oppimiskokonaisuuden. Löytyy pdf-muodossa </a:t>
            </a:r>
            <a:r>
              <a:rPr lang="fi-FI" sz="2100" dirty="0" err="1" smtClean="0">
                <a:solidFill>
                  <a:srgbClr val="0070C0"/>
                </a:solidFill>
              </a:rPr>
              <a:t>PedaNetistä</a:t>
            </a:r>
            <a:r>
              <a:rPr lang="fi-FI" sz="2100" dirty="0" smtClean="0">
                <a:solidFill>
                  <a:srgbClr val="0070C0"/>
                </a:solidFill>
              </a:rPr>
              <a:t>. Kokonaisuus on käyttökelpoinen 1. luokan kevään englannin opetukseen. Tulevat ekaluokat saivat matkaansa valmiin pahvimunan</a:t>
            </a:r>
            <a:r>
              <a:rPr lang="fi-FI" sz="2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r>
              <a:rPr lang="fi-FI" sz="2100" dirty="0" smtClean="0">
                <a:solidFill>
                  <a:srgbClr val="0070C0"/>
                </a:solidFill>
              </a:rPr>
              <a:t> ja englanninkielisen</a:t>
            </a:r>
            <a:r>
              <a:rPr lang="fi-FI" sz="2100" dirty="0" smtClean="0">
                <a:solidFill>
                  <a:srgbClr val="0070C0"/>
                </a:solidFill>
              </a:rPr>
              <a:t>  kirjan</a:t>
            </a:r>
            <a:r>
              <a:rPr lang="fi-FI" sz="2100" dirty="0">
                <a:solidFill>
                  <a:srgbClr val="0070C0"/>
                </a:solidFill>
                <a:sym typeface="Wingdings" panose="05000000000000000000" pitchFamily="2" charset="2"/>
              </a:rPr>
              <a:t>.</a:t>
            </a:r>
            <a:r>
              <a:rPr lang="fi-FI" sz="2100" dirty="0" smtClean="0">
                <a:solidFill>
                  <a:srgbClr val="0070C0"/>
                </a:solidFill>
              </a:rPr>
              <a:t> Kannustamme tutustumaan kirjaan eri kielillä jo eskarissa! </a:t>
            </a:r>
            <a:r>
              <a:rPr lang="fi-FI" sz="2100" dirty="0" err="1" smtClean="0">
                <a:solidFill>
                  <a:srgbClr val="0070C0"/>
                </a:solidFill>
              </a:rPr>
              <a:t>Pedanetissä</a:t>
            </a:r>
            <a:r>
              <a:rPr lang="fi-FI" sz="2100" dirty="0" smtClean="0">
                <a:solidFill>
                  <a:srgbClr val="0070C0"/>
                </a:solidFill>
              </a:rPr>
              <a:t> linkit äänikirjaan englanniksi, saksaksi ja ruotsiksi.</a:t>
            </a:r>
            <a:endParaRPr lang="fi-FI" sz="2100" dirty="0"/>
          </a:p>
          <a:p>
            <a:pPr marL="514350" indent="-514350" algn="l">
              <a:buAutoNum type="arabicPeriod"/>
            </a:pPr>
            <a:r>
              <a:rPr lang="fi-FI" sz="2100" dirty="0" smtClean="0"/>
              <a:t>Kulttuurikasvatusta Kikatus-oppaan </a:t>
            </a:r>
            <a:r>
              <a:rPr lang="fi-FI" sz="2100" dirty="0" smtClean="0"/>
              <a:t>avulla: </a:t>
            </a:r>
            <a:r>
              <a:rPr lang="fi-FI" sz="2100" dirty="0" smtClean="0">
                <a:solidFill>
                  <a:srgbClr val="FFC000"/>
                </a:solidFill>
              </a:rPr>
              <a:t>Suvi johdatteli Kikatus-oppaan kappaleeseen 11 ”Vuodenkierto ja juhlapyhät”. Oppaan liitesivuilla 28-36 kattavasti tietoa teema- ja juhlapäivistä Ruotsissa, Saksassa ja USA:ssa/Englannissa. </a:t>
            </a:r>
            <a:r>
              <a:rPr lang="fi-FI" sz="2100" dirty="0" err="1" smtClean="0">
                <a:solidFill>
                  <a:srgbClr val="FFC000"/>
                </a:solidFill>
              </a:rPr>
              <a:t>PedaNetissä</a:t>
            </a:r>
            <a:r>
              <a:rPr lang="fi-FI" sz="2100" dirty="0" smtClean="0">
                <a:solidFill>
                  <a:srgbClr val="FFC000"/>
                </a:solidFill>
              </a:rPr>
              <a:t> toteuttamisideoita.</a:t>
            </a:r>
            <a:endParaRPr lang="fi-FI" sz="2100" dirty="0" smtClean="0"/>
          </a:p>
          <a:p>
            <a:pPr marL="514350" indent="-514350" algn="l">
              <a:buAutoNum type="arabicPeriod"/>
            </a:pPr>
            <a:r>
              <a:rPr lang="fi-FI" sz="2100" dirty="0" smtClean="0"/>
              <a:t>Pakataan matkalaukku ja heitetään </a:t>
            </a:r>
            <a:r>
              <a:rPr lang="fi-FI" sz="2100" dirty="0" smtClean="0"/>
              <a:t>noppaa: </a:t>
            </a:r>
            <a:r>
              <a:rPr lang="fi-FI" sz="2100" dirty="0" smtClean="0">
                <a:solidFill>
                  <a:srgbClr val="00B050"/>
                </a:solidFill>
              </a:rPr>
              <a:t>Pajassa pakattiin Muumi-matkalaukkuihin varhennusmateriaalia (numerolaatat, 2 taskunoppaa, 6 kärpäslätkää, lajitteluperheitä, 5 eläinkäsinukkea ja 1. luokille toukkakirja suomeksi). Jokaiselle kyläkoululle lähti yksi laukku ja isoille kouluille oma laukkunsa ykkösille ja kakkosille. </a:t>
            </a:r>
            <a:r>
              <a:rPr lang="fi-FI" sz="2100" dirty="0" smtClean="0">
                <a:solidFill>
                  <a:srgbClr val="00B0F0"/>
                </a:solidFill>
              </a:rPr>
              <a:t>Marke demonstroi taskunoppien käyttöä. </a:t>
            </a:r>
            <a:r>
              <a:rPr lang="fi-FI" sz="2100" dirty="0" smtClean="0">
                <a:solidFill>
                  <a:srgbClr val="00B0F0"/>
                </a:solidFill>
              </a:rPr>
              <a:t>Taskuihin esim. eläimiä, verbejä, kehonosia, värejä. Taskunopan rinnalla on usein hyvä käyttää numeronoppaa. Taskunopalla heitetään esim. verbi ja numeronoppa osittaa, miten monta kertaa liike tehdään. </a:t>
            </a:r>
            <a:endParaRPr lang="fi-FI" sz="2100" dirty="0" smtClean="0">
              <a:solidFill>
                <a:srgbClr val="00B050"/>
              </a:solidFill>
            </a:endParaRPr>
          </a:p>
          <a:p>
            <a:pPr algn="l"/>
            <a:r>
              <a:rPr lang="fi-FI" sz="1800" dirty="0">
                <a:solidFill>
                  <a:srgbClr val="00B050"/>
                </a:solidFill>
              </a:rPr>
              <a:t>	</a:t>
            </a:r>
            <a:endParaRPr lang="fi-FI" sz="1800" dirty="0" smtClean="0"/>
          </a:p>
          <a:p>
            <a:pPr marL="514350" indent="-514350" algn="l">
              <a:buAutoNum type="arabicPeriod"/>
            </a:pPr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8081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4729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Tuleva lukuvuosi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1389888"/>
            <a:ext cx="10369296" cy="5157216"/>
          </a:xfrm>
        </p:spPr>
        <p:txBody>
          <a:bodyPr>
            <a:normAutofit lnSpcReduction="10000"/>
          </a:bodyPr>
          <a:lstStyle/>
          <a:p>
            <a:r>
              <a:rPr lang="fi-FI" sz="2400" dirty="0" smtClean="0"/>
              <a:t>Pyritään jatkamaan yhteistyötä Tampereen yliopiston kanssa kutsumalla </a:t>
            </a:r>
            <a:r>
              <a:rPr lang="fi-FI" sz="2400" dirty="0" err="1" smtClean="0"/>
              <a:t>kv</a:t>
            </a:r>
            <a:r>
              <a:rPr lang="fi-FI" sz="2400" dirty="0" smtClean="0"/>
              <a:t>-opiskelijoita pitämään Kikatus-tuokioita.</a:t>
            </a:r>
          </a:p>
          <a:p>
            <a:r>
              <a:rPr lang="fi-FI" sz="2400" dirty="0" smtClean="0"/>
              <a:t>Lempäälän kaksi </a:t>
            </a:r>
            <a:r>
              <a:rPr lang="fi-FI" sz="2400" dirty="0" smtClean="0"/>
              <a:t>kielitutoria, Marke ja Jenni, </a:t>
            </a:r>
            <a:r>
              <a:rPr lang="fi-FI" sz="2400" dirty="0" smtClean="0"/>
              <a:t>osallistuvat HY+:n kielitutorkoulutukseen, käyvät </a:t>
            </a:r>
            <a:r>
              <a:rPr lang="fi-FI" sz="2400" dirty="0" smtClean="0"/>
              <a:t>luokissa </a:t>
            </a:r>
            <a:r>
              <a:rPr lang="fi-FI" sz="2400" dirty="0" smtClean="0"/>
              <a:t>samanaikaisopettajina ja jäsentävät/</a:t>
            </a:r>
            <a:r>
              <a:rPr lang="fi-FI" sz="2400" dirty="0" smtClean="0">
                <a:solidFill>
                  <a:srgbClr val="FF0000"/>
                </a:solidFill>
              </a:rPr>
              <a:t>kartoittavat varhennusmateriaalia yhdessä luokanopettajien </a:t>
            </a:r>
            <a:r>
              <a:rPr lang="fi-FI" sz="2400" dirty="0" smtClean="0">
                <a:solidFill>
                  <a:srgbClr val="FF0000"/>
                </a:solidFill>
              </a:rPr>
              <a:t>kanssa</a:t>
            </a:r>
            <a:r>
              <a:rPr lang="fi-FI" sz="2400" dirty="0">
                <a:solidFill>
                  <a:srgbClr val="FF0000"/>
                </a:solidFill>
              </a:rPr>
              <a:t>.</a:t>
            </a:r>
            <a:r>
              <a:rPr lang="fi-FI" sz="2400" dirty="0" smtClean="0">
                <a:solidFill>
                  <a:srgbClr val="00B050"/>
                </a:solidFill>
              </a:rPr>
              <a:t> Käykää tutkimassa sähköisiä materiaaleja, kuten </a:t>
            </a:r>
            <a:r>
              <a:rPr lang="fi-FI" sz="2400" dirty="0" smtClean="0">
                <a:solidFill>
                  <a:srgbClr val="0070C0"/>
                </a:solidFill>
              </a:rPr>
              <a:t>twink.com </a:t>
            </a:r>
            <a:r>
              <a:rPr lang="fi-FI" sz="2400" dirty="0" smtClean="0">
                <a:solidFill>
                  <a:srgbClr val="00B050"/>
                </a:solidFill>
              </a:rPr>
              <a:t>ja </a:t>
            </a:r>
            <a:r>
              <a:rPr lang="fi-FI" sz="2400" dirty="0" smtClean="0">
                <a:solidFill>
                  <a:srgbClr val="0070C0"/>
                </a:solidFill>
              </a:rPr>
              <a:t>eslkidsstuff.com</a:t>
            </a:r>
            <a:r>
              <a:rPr lang="fi-FI" sz="2400" dirty="0">
                <a:solidFill>
                  <a:srgbClr val="00B050"/>
                </a:solidFill>
              </a:rPr>
              <a:t> </a:t>
            </a:r>
            <a:r>
              <a:rPr lang="fi-FI" sz="2400" dirty="0" smtClean="0">
                <a:solidFill>
                  <a:srgbClr val="00B050"/>
                </a:solidFill>
              </a:rPr>
              <a:t>ja antakaa palautetta!</a:t>
            </a:r>
            <a:r>
              <a:rPr lang="fi-FI" sz="2400" dirty="0" smtClean="0">
                <a:solidFill>
                  <a:srgbClr val="00B050"/>
                </a:solidFill>
              </a:rPr>
              <a:t> </a:t>
            </a:r>
            <a:r>
              <a:rPr lang="fi-FI" i="1" dirty="0" err="1" smtClean="0">
                <a:solidFill>
                  <a:srgbClr val="0070C0"/>
                </a:solidFill>
              </a:rPr>
              <a:t>Youtube</a:t>
            </a:r>
            <a:r>
              <a:rPr lang="fi-FI" i="1" dirty="0" smtClean="0">
                <a:solidFill>
                  <a:srgbClr val="0070C0"/>
                </a:solidFill>
              </a:rPr>
              <a:t>: </a:t>
            </a:r>
            <a:r>
              <a:rPr lang="en-US" i="1" dirty="0" smtClean="0">
                <a:solidFill>
                  <a:srgbClr val="0070C0"/>
                </a:solidFill>
              </a:rPr>
              <a:t>What </a:t>
            </a:r>
            <a:r>
              <a:rPr lang="en-US" i="1" dirty="0">
                <a:solidFill>
                  <a:srgbClr val="0070C0"/>
                </a:solidFill>
              </a:rPr>
              <a:t>Can You Do (ESLKIDSTUFF.COM)</a:t>
            </a:r>
          </a:p>
          <a:p>
            <a:r>
              <a:rPr lang="fi-FI" sz="2400" dirty="0" smtClean="0"/>
              <a:t>Tampereen </a:t>
            </a:r>
            <a:r>
              <a:rPr lang="fi-FI" sz="2400" dirty="0" smtClean="0"/>
              <a:t>yliopisto sai 35 000 euroa varhennuskoulutusten järjestämiseen. Tarjolla 4 op:n koulutuskokonaisuus: </a:t>
            </a:r>
            <a:r>
              <a:rPr lang="fi-FI" sz="2400" dirty="0" smtClean="0">
                <a:hlinkClick r:id="rId2"/>
              </a:rPr>
              <a:t>https</a:t>
            </a:r>
            <a:r>
              <a:rPr lang="fi-FI" sz="2400" dirty="0">
                <a:hlinkClick r:id="rId2"/>
              </a:rPr>
              <a:t>://</a:t>
            </a:r>
            <a:r>
              <a:rPr lang="fi-FI" sz="2400" dirty="0" smtClean="0">
                <a:hlinkClick r:id="rId2"/>
              </a:rPr>
              <a:t>www.tuni.fi/fi/tule-opiskelemaan/a1-kielen-varhentajan-tyokalupakki</a:t>
            </a:r>
            <a:r>
              <a:rPr lang="fi-FI" sz="2600" dirty="0" smtClean="0"/>
              <a:t> </a:t>
            </a:r>
          </a:p>
          <a:p>
            <a:pPr marL="0" indent="0">
              <a:buNone/>
            </a:pPr>
            <a:r>
              <a:rPr lang="fi-FI" sz="2400" dirty="0" smtClean="0"/>
              <a:t>Koulutusiltapäivät </a:t>
            </a:r>
            <a:r>
              <a:rPr lang="fi-FI" sz="2400" dirty="0" smtClean="0"/>
              <a:t>(n. klo 14-18) ovat </a:t>
            </a:r>
            <a:r>
              <a:rPr lang="fi-FI" sz="2400" dirty="0" smtClean="0"/>
              <a:t>aina torstaisin:</a:t>
            </a:r>
          </a:p>
          <a:p>
            <a:pPr marL="0" indent="0">
              <a:buNone/>
            </a:pPr>
            <a:r>
              <a:rPr lang="fi-FI" sz="2400" dirty="0" smtClean="0"/>
              <a:t>29.9. / 24.10. / 14.11. / 23.11. / 23.1. / 5.3. ja 23.4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r>
              <a:rPr lang="fi-FI" sz="2000" dirty="0" smtClean="0">
                <a:solidFill>
                  <a:srgbClr val="00B050"/>
                </a:solidFill>
              </a:rPr>
              <a:t>Jos haluat saada paikan koulutukseen, ilmoittaudu jo ennen kesälomaa!</a:t>
            </a:r>
            <a:endParaRPr lang="fi-FI" sz="2000" dirty="0" smtClean="0">
              <a:solidFill>
                <a:srgbClr val="00B050"/>
              </a:solidFill>
            </a:endParaRPr>
          </a:p>
          <a:p>
            <a:endParaRPr lang="fi-FI" sz="2800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15" y="4754880"/>
            <a:ext cx="999745" cy="17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Kieli- ja kulttuurikasvatus jatkossa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Varhennuksen myötä Kikatuksen merkitys </a:t>
            </a:r>
            <a:r>
              <a:rPr lang="fi-FI" sz="2800" dirty="0" smtClean="0"/>
              <a:t>korostuu entisestään!</a:t>
            </a:r>
            <a:endParaRPr lang="fi-FI" sz="2800" dirty="0" smtClean="0"/>
          </a:p>
          <a:p>
            <a:r>
              <a:rPr lang="fi-FI" sz="2800" dirty="0" smtClean="0"/>
              <a:t>Kielenoppimisen herkkyyskaudella on hyvä altistaa monipuolisesti vieraille kielille.</a:t>
            </a:r>
          </a:p>
          <a:p>
            <a:r>
              <a:rPr lang="fi-FI" sz="2800" dirty="0" smtClean="0"/>
              <a:t>Käyttäkää rohkeasti Kikatus-opasta, materiaalikasseja ja </a:t>
            </a:r>
            <a:r>
              <a:rPr lang="fi-FI" sz="2800" dirty="0" err="1" smtClean="0"/>
              <a:t>PedaNetin</a:t>
            </a:r>
            <a:r>
              <a:rPr lang="fi-FI" sz="2800" dirty="0" smtClean="0"/>
              <a:t> kieli- ja kulttuurikasvatussivuja!</a:t>
            </a:r>
          </a:p>
          <a:p>
            <a:endParaRPr lang="fi-FI" sz="2800" dirty="0" smtClean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2934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9832848" cy="363393"/>
          </a:xfrm>
        </p:spPr>
        <p:txBody>
          <a:bodyPr>
            <a:normAutofit fontScale="90000"/>
          </a:bodyPr>
          <a:lstStyle/>
          <a:p>
            <a:r>
              <a:rPr lang="fi-FI" sz="2800" dirty="0" smtClean="0"/>
              <a:t>Sähköisen kyselyn tuloksia pähkinänkuoressa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1414272"/>
            <a:ext cx="10076688" cy="5071872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fi-FI" sz="1600" dirty="0" smtClean="0"/>
              <a:t>Ulkopuolisten tahojen pitämät tuokiot?</a:t>
            </a:r>
          </a:p>
          <a:p>
            <a:pPr marL="342900" indent="-342900">
              <a:buAutoNum type="arabicPeriod"/>
            </a:pPr>
            <a:endParaRPr lang="fi-FI" sz="1600" dirty="0" smtClean="0"/>
          </a:p>
          <a:p>
            <a:pPr marL="342900" indent="-342900">
              <a:buAutoNum type="arabicPeriod"/>
            </a:pPr>
            <a:r>
              <a:rPr lang="fi-FI" sz="1400" dirty="0" smtClean="0"/>
              <a:t>Mitkä asiat jäivät positiivisena mieleen: Ohjaajien innostuneisuus, </a:t>
            </a:r>
            <a:r>
              <a:rPr lang="fi-FI" sz="1400" dirty="0" err="1" smtClean="0"/>
              <a:t>toiminnallisuus</a:t>
            </a:r>
            <a:r>
              <a:rPr lang="fi-FI" sz="1400" dirty="0" smtClean="0"/>
              <a:t>, liikunnallisuus, uudet leikit/pelit, lasten innostuneisuus kielistä, osaavat ja hyvin valmistautuneet ohjaajat, monipuolisuus, tutustuminen eri maihin, korean pajan paperitaittelu, oppilaiden iloiset ilmeet ja hämmästyttävä muisti vieraiden kielten oppimisen suhteen.</a:t>
            </a:r>
          </a:p>
          <a:p>
            <a:pPr marL="342900" indent="-342900">
              <a:buAutoNum type="arabicPeriod"/>
            </a:pPr>
            <a:r>
              <a:rPr lang="fi-FI" sz="1600" dirty="0" smtClean="0"/>
              <a:t>Oletko osallistunut vuoden aikana Kikatus-koulutuksiin?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  <a:p>
            <a:pPr marL="342900" indent="-342900">
              <a:buAutoNum type="arabicPeriod"/>
            </a:pPr>
            <a:r>
              <a:rPr lang="fi-FI" sz="1600" dirty="0" smtClean="0"/>
              <a:t>Aioitko käyttää koulutuksesta saamiasi ideoita omassa opetuksessasi?</a:t>
            </a:r>
          </a:p>
          <a:p>
            <a:pPr marL="0" indent="0">
              <a:buNone/>
            </a:pPr>
            <a:endParaRPr lang="fi-FI" dirty="0" smtClean="0"/>
          </a:p>
          <a:p>
            <a:pPr marL="342900" indent="-342900">
              <a:buAutoNum type="arabicPeriod" startAt="5"/>
            </a:pPr>
            <a:r>
              <a:rPr lang="fi-FI" sz="1600" dirty="0" smtClean="0"/>
              <a:t>Oletko pitänyt lukuvuoden aikana itse Kikatus-tuokioita?</a:t>
            </a:r>
          </a:p>
          <a:p>
            <a:pPr marL="342900" indent="-342900">
              <a:buAutoNum type="arabicPeriod" startAt="5"/>
            </a:pPr>
            <a:endParaRPr lang="fi-FI" sz="1600" dirty="0" smtClean="0"/>
          </a:p>
          <a:p>
            <a:pPr marL="342900" indent="-342900">
              <a:buAutoNum type="arabicPeriod" startAt="5"/>
            </a:pPr>
            <a:r>
              <a:rPr lang="fi-FI" sz="1600" dirty="0" smtClean="0"/>
              <a:t>Oletko hyödyntänyt opetuksessa </a:t>
            </a:r>
            <a:r>
              <a:rPr lang="fi-FI" sz="1600" dirty="0" err="1" smtClean="0"/>
              <a:t>PedaNetin</a:t>
            </a:r>
            <a:r>
              <a:rPr lang="fi-FI" sz="1600" dirty="0" smtClean="0"/>
              <a:t> Kikatus-sivustoa?</a:t>
            </a:r>
          </a:p>
          <a:p>
            <a:pPr marL="342900" indent="-342900">
              <a:buAutoNum type="arabicPeriod" startAt="5"/>
            </a:pPr>
            <a:endParaRPr lang="fi-FI" sz="1600" dirty="0"/>
          </a:p>
          <a:p>
            <a:pPr marL="342900" indent="-342900">
              <a:buAutoNum type="arabicPeriod" startAt="5"/>
            </a:pPr>
            <a:r>
              <a:rPr lang="fi-FI" sz="1600" dirty="0" smtClean="0"/>
              <a:t>Oletko saanut palautetta Kikatus-tuokioista huoltajilta?</a:t>
            </a:r>
          </a:p>
          <a:p>
            <a:pPr marL="342900" indent="-342900">
              <a:buAutoNum type="arabicPeriod" startAt="5"/>
            </a:pPr>
            <a:endParaRPr lang="fi-FI" sz="1600" dirty="0"/>
          </a:p>
          <a:p>
            <a:pPr marL="0" indent="0">
              <a:buNone/>
            </a:pPr>
            <a:r>
              <a:rPr lang="fi-FI" sz="1600" dirty="0" smtClean="0"/>
              <a:t> 	</a:t>
            </a:r>
          </a:p>
        </p:txBody>
      </p:sp>
      <p:graphicFrame>
        <p:nvGraphicFramePr>
          <p:cNvPr id="12" name="Objekti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944788"/>
              </p:ext>
            </p:extLst>
          </p:nvPr>
        </p:nvGraphicFramePr>
        <p:xfrm>
          <a:off x="4647859" y="1236141"/>
          <a:ext cx="2670729" cy="86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Laskentataulukko" r:id="rId3" imgW="2171633" imgH="771457" progId="Excel.Sheet.12">
                  <p:embed/>
                </p:oleObj>
              </mc:Choice>
              <mc:Fallback>
                <p:oleObj name="Laskentataulukko" r:id="rId3" imgW="2171633" imgH="771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7859" y="1236141"/>
                        <a:ext cx="2670729" cy="86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i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612644"/>
              </p:ext>
            </p:extLst>
          </p:nvPr>
        </p:nvGraphicFramePr>
        <p:xfrm>
          <a:off x="6400038" y="2699870"/>
          <a:ext cx="21717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Laskentataulukko" r:id="rId5" imgW="2171633" imgH="580957" progId="Excel.Sheet.12">
                  <p:embed/>
                </p:oleObj>
              </mc:Choice>
              <mc:Fallback>
                <p:oleObj name="Laskentataulukko" r:id="rId5" imgW="2171633" imgH="580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038" y="2699870"/>
                        <a:ext cx="217170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i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742749"/>
              </p:ext>
            </p:extLst>
          </p:nvPr>
        </p:nvGraphicFramePr>
        <p:xfrm>
          <a:off x="7034783" y="3289372"/>
          <a:ext cx="2016961" cy="873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Laskentataulukko" r:id="rId7" imgW="2171633" imgH="961957" progId="Excel.Sheet.12">
                  <p:embed/>
                </p:oleObj>
              </mc:Choice>
              <mc:Fallback>
                <p:oleObj name="Laskentataulukko" r:id="rId7" imgW="2171633" imgH="961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4783" y="3289372"/>
                        <a:ext cx="2016961" cy="873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i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448576"/>
              </p:ext>
            </p:extLst>
          </p:nvPr>
        </p:nvGraphicFramePr>
        <p:xfrm>
          <a:off x="6400038" y="4009275"/>
          <a:ext cx="21717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Laskentataulukko" r:id="rId9" imgW="2171633" imgH="580957" progId="Excel.Sheet.12">
                  <p:embed/>
                </p:oleObj>
              </mc:Choice>
              <mc:Fallback>
                <p:oleObj name="Laskentataulukko" r:id="rId9" imgW="2171633" imgH="580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0038" y="4009275"/>
                        <a:ext cx="217170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i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780461"/>
              </p:ext>
            </p:extLst>
          </p:nvPr>
        </p:nvGraphicFramePr>
        <p:xfrm>
          <a:off x="6880044" y="4626741"/>
          <a:ext cx="21717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Laskentataulukko" r:id="rId11" imgW="2171633" imgH="580957" progId="Excel.Sheet.12">
                  <p:embed/>
                </p:oleObj>
              </mc:Choice>
              <mc:Fallback>
                <p:oleObj name="Laskentataulukko" r:id="rId11" imgW="2171633" imgH="580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80044" y="4626741"/>
                        <a:ext cx="217170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i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071808"/>
              </p:ext>
            </p:extLst>
          </p:nvPr>
        </p:nvGraphicFramePr>
        <p:xfrm>
          <a:off x="6400038" y="5385897"/>
          <a:ext cx="21717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Laskentataulukko" r:id="rId13" imgW="2171633" imgH="580957" progId="Excel.Sheet.12">
                  <p:embed/>
                </p:oleObj>
              </mc:Choice>
              <mc:Fallback>
                <p:oleObj name="Laskentataulukko" r:id="rId13" imgW="2171633" imgH="580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00038" y="5385897"/>
                        <a:ext cx="217170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8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466345"/>
            <a:ext cx="100584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74078"/>
              </p:ext>
            </p:extLst>
          </p:nvPr>
        </p:nvGraphicFramePr>
        <p:xfrm>
          <a:off x="243837" y="466346"/>
          <a:ext cx="11362950" cy="5971015"/>
        </p:xfrm>
        <a:graphic>
          <a:graphicData uri="http://schemas.openxmlformats.org/drawingml/2006/table">
            <a:tbl>
              <a:tblPr/>
              <a:tblGrid>
                <a:gridCol w="899226"/>
                <a:gridCol w="581318"/>
                <a:gridCol w="581318"/>
                <a:gridCol w="581318"/>
                <a:gridCol w="581318"/>
                <a:gridCol w="581318"/>
                <a:gridCol w="581318"/>
                <a:gridCol w="581318"/>
                <a:gridCol w="581318"/>
                <a:gridCol w="581318"/>
                <a:gridCol w="581318"/>
                <a:gridCol w="581318"/>
                <a:gridCol w="581318"/>
                <a:gridCol w="581318"/>
                <a:gridCol w="581318"/>
                <a:gridCol w="581318"/>
                <a:gridCol w="581318"/>
                <a:gridCol w="581318"/>
                <a:gridCol w="581318"/>
              </a:tblGrid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K1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Kommentit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Tuokio oli mukava sisällöltään. Eskarin ikäisille sopivia. Luokkakokoni 10 lasta oli ihanteellinen 🙂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3.lk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 mielenkiintoisia.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63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Kiinan kielen opettaja oli aivan ihastuttavan innokas ja positiivinen. Tunnit olivat kuitenkin hieman haastavia joiltain osin. Ensi kerralla suosittelen, että jokaista sanaa ja asiaa kerrataan enemmän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Useampi kerta olisi ollut hyödyllisempi.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Kiina-kikatuksen sisältö oli ekaluokkalaisille vaikeahko. Leikinomaisuutta olisi voinut olla enemmän. Oppilaat kuitenkin pitivät kikatuskerroista kovasti.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Tuokio oli toiminnallinen ja sopi vilkkaalle ryhmälle.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Hyvää opetusmateriaalia (laulut, leikit..)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kivasti vaihtelua arkeen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Monipuolista, toiminnallista, lapsia kiinnostavaa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K5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Kommentit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Myllytonttu ja leikit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Myllytontun avulla kieleen tutustuminen ja kulttuurin joihinkin kohtiin. Tehty myös jokin ködentyö. Englannista värit, numerot, eläimiä,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Olen opettanut neljättä luokkaa.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Myllytontulla menty läpi maita (Venäjä, Kiina, Espanja, Egypti, Japani): luin sadun, tehtiin tietopaketti (kaksipuoleinen moniste) maasta ja kuukauden aikana askarreltu maahan sopivia juttuja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3.lk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Laululeikkejä,yms.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Olen kolmannella luokalla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Myllytonttutarinoiden yhteydessä on laulettu ja leikitty. Valinnaisena kerhona pidin kielikerhoa.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Myllytonttu-materiaalin käyttö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Puhumme päivittäin eri kielillä.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Erilaisia leikkejä oppituntien lomassa, käsitteitä myös eri kielillä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Myllytontun mukana reissattu ja sen mukaisiin kieliin tutustuttu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Luokkapiirissä olemme opetelleet tervehtimistä, laskemista, viikonpäiviä jne. eri kielillä ja leikkineet leikkejä vierailla kielillä.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Olemme käyneet ruotsia, englantia, saamea ja venäjää. Saksaa olisi vielä tarkoitus käydä. Olemme tutustuneet mm.tervehdyksiin, maiden kulttuuriin, lasten kirjallisuuteen, lippuihin jne.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Olemme laulaneet joitakin kikatus-lauluja, käyneet läpi värejä ja numeroita.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Aamulaulut, kehonosia laulamalla ja liikkumalla. "Kulttuurimatka" maan pääkaupunkiin. Kikattamalla liikuntaleikkejä kummien kanssa ulkona. Värejä, lukuja...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5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Omassa ryhmässä vain paristi tänä vuonna, ensi vuonna enemmän. Olen ottanut paljon vinkkejä myös enkkukerhoon, jota pidän 2.luokan oppilaille.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Olemme leikkineet kauppaa englannin kielellä.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englanti päivittäin, ruotsi kevätkaudella, syksyllä lisäksi muutama venäjän ja espanjan jakso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Huvud, axlar..-laululeikki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Olemme pitäneet kikatusta kerran viikossa. Opetus on ollut leikinomasta, eli pääasiassa lauluja ja leikkejä. Kirjoittamisen ym. harjoittelu ei mielestäni ole vielä ekaluokkalaisille tarpeellista.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Olen vetänyt englannin varhennustuokioita säännöllisesti kahdessa ykkösluokassa (numerot, värit, ruuat, eläimet ym.).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 simple songs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63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8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Laululeikkejä, sarjoittamista samalla opetellen uusia sanoja. Tervehdyksiä, lukuja, kohteliaisuussanoja arjessa. Hatsibatsia leikitty heti syksyllä suomeksi, sitten englanniksi ja ruotsiksi. Tuokiot ovat olleet osa päivän aloitusta yms.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Olemme leikkineet esim. liikuntatunnilla kielileikkejä ryhmityksillä eis-1-2 ja esi-5. Kivoja tuokioita, kaikki oppivat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97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Tervehdykset välillä englanniksi, samoin viikonpäivät ja kuukaudet. Luokan seinällä värit ja ilmansuunnat englanniksi.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7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64496" cy="661950"/>
          </a:xfrm>
        </p:spPr>
        <p:txBody>
          <a:bodyPr>
            <a:normAutofit/>
          </a:bodyPr>
          <a:lstStyle/>
          <a:p>
            <a:r>
              <a:rPr lang="fi-FI" sz="1800" dirty="0" smtClean="0"/>
              <a:t>Kommentteja kohtiin ”Oletko hyödyntänyt </a:t>
            </a:r>
            <a:r>
              <a:rPr lang="fi-FI" sz="1800" dirty="0" err="1" smtClean="0"/>
              <a:t>PedaNet</a:t>
            </a:r>
            <a:r>
              <a:rPr lang="fi-FI" sz="1800" dirty="0" smtClean="0"/>
              <a:t>-sivustoa” ja ”Oletko saanut palautetta huoltajilta?”</a:t>
            </a:r>
            <a:endParaRPr lang="fi-FI" sz="18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80376"/>
              </p:ext>
            </p:extLst>
          </p:nvPr>
        </p:nvGraphicFramePr>
        <p:xfrm>
          <a:off x="1328924" y="1426470"/>
          <a:ext cx="8546596" cy="4901185"/>
        </p:xfrm>
        <a:graphic>
          <a:graphicData uri="http://schemas.openxmlformats.org/drawingml/2006/table">
            <a:tbl>
              <a:tblPr/>
              <a:tblGrid>
                <a:gridCol w="1253500"/>
                <a:gridCol w="810344"/>
                <a:gridCol w="810344"/>
                <a:gridCol w="810344"/>
                <a:gridCol w="810344"/>
                <a:gridCol w="810344"/>
                <a:gridCol w="810344"/>
                <a:gridCol w="810344"/>
                <a:gridCol w="810344"/>
                <a:gridCol w="810344"/>
              </a:tblGrid>
              <a:tr h="28830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Kommentit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Linkkejä hyviin ideoihin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tulostettavaa materiaalia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Lisää tulostettavaa materiaalia ja linkkejä lauluihin yms.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Leikki-ideoita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Kommentit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3.lk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Olen ollut kolmosella.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Positiivista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Vanhemmat tykkäävät kovasti, kun vähän tutustutaan jo eskarissa muihinkin kieliin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Positiivista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todella positiivista, </a:t>
                      </a:r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innostavaa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ovat olleet tyytyväisiä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positiivista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Lapset ovat innostuneet kielistä.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hienoa, että lapset saavat tällaista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05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4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256</TotalTime>
  <Words>1047</Words>
  <Application>Microsoft Office PowerPoint</Application>
  <PresentationFormat>Laajakuva</PresentationFormat>
  <Paragraphs>110</Paragraphs>
  <Slides>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Calibri</vt:lpstr>
      <vt:lpstr>Garamond</vt:lpstr>
      <vt:lpstr>Wingdings</vt:lpstr>
      <vt:lpstr>Savon</vt:lpstr>
      <vt:lpstr>Microsoft Excel -laskentataulukko</vt:lpstr>
      <vt:lpstr>Tiivistelmä Kikatus-koulutuksesta</vt:lpstr>
      <vt:lpstr>Ohjelma</vt:lpstr>
      <vt:lpstr>I have a yellow banana</vt:lpstr>
      <vt:lpstr>Pajat:</vt:lpstr>
      <vt:lpstr>Tuleva lukuvuosi</vt:lpstr>
      <vt:lpstr>Kieli- ja kulttuurikasvatus jatkossa </vt:lpstr>
      <vt:lpstr>Sähköisen kyselyn tuloksia pähkinänkuoressa</vt:lpstr>
      <vt:lpstr>PowerPoint-esitys</vt:lpstr>
      <vt:lpstr>Kommentteja kohtiin ”Oletko hyödyntänyt PedaNet-sivustoa” ja ”Oletko saanut palautetta huoltajilta?”</vt:lpstr>
    </vt:vector>
  </TitlesOfParts>
  <Company>Pirnet Opetus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kikattamaan!</dc:title>
  <dc:creator>Schorpp Jenni</dc:creator>
  <cp:lastModifiedBy>Jenni Schorpp</cp:lastModifiedBy>
  <cp:revision>28</cp:revision>
  <dcterms:created xsi:type="dcterms:W3CDTF">2019-04-26T08:35:15Z</dcterms:created>
  <dcterms:modified xsi:type="dcterms:W3CDTF">2019-05-10T13:23:33Z</dcterms:modified>
</cp:coreProperties>
</file>