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62" r:id="rId7"/>
    <p:sldId id="263" r:id="rId8"/>
    <p:sldId id="264" r:id="rId9"/>
    <p:sldId id="267" r:id="rId10"/>
    <p:sldId id="266" r:id="rId11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8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C74BB9F-5408-4FD0-997C-79268A73836F}" type="datetime1">
              <a:rPr lang="fi-FI" smtClean="0"/>
              <a:t>12.10.2023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06BD15E-A83F-499B-AE2F-72149146BFF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30E75F0-0D02-49EA-97D3-7AE1720EAB73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/>
              <a:t>Muokkaa tekstin perustyylejä napsauttamalla</a:t>
            </a:r>
          </a:p>
          <a:p>
            <a:pPr lvl="1" rtl="0"/>
            <a:r>
              <a:rPr lang="fi-FI" noProof="0" dirty="0"/>
              <a:t>Toinen taso</a:t>
            </a:r>
          </a:p>
          <a:p>
            <a:pPr lvl="2" rtl="0"/>
            <a:r>
              <a:rPr lang="fi-FI" noProof="0" dirty="0"/>
              <a:t>Kolmas taso</a:t>
            </a:r>
          </a:p>
          <a:p>
            <a:pPr lvl="3" rtl="0"/>
            <a:r>
              <a:rPr lang="fi-FI" noProof="0" dirty="0"/>
              <a:t>Neljäs taso</a:t>
            </a:r>
          </a:p>
          <a:p>
            <a:pPr lvl="4" rtl="0"/>
            <a:r>
              <a:rPr lang="fi-FI" noProof="0" dirty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D6FFF6-EFF5-46FA-B62C-F141E1274D59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D6FFF6-EFF5-46FA-B62C-F141E1274D59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604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tsikko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rtlCol="0" anchor="b"/>
          <a:lstStyle>
            <a:lvl1pPr algn="ctr">
              <a:defRPr/>
            </a:lvl1pPr>
            <a:extLst/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22" name="Alaotsikko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 rtlCol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rtl="0"/>
            <a:r>
              <a:rPr lang="fi-FI" noProof="0"/>
              <a:t>Muokkaa alaotsikon perustyyliä napsautt.</a:t>
            </a:r>
            <a:endParaRPr kumimoji="0"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8C6F3349-6291-4474-8EB4-93E109C2F554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20" name="Alatunnisteen paikkamerkki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 rtlCol="0"/>
          <a:lstStyle/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98CAA25E-0BF8-436D-930B-44B9FC543CF2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 rtlCol="0"/>
          <a:lstStyle/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52C753C8-14A3-4E6D-B7B3-1B430C1C7295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300"/>
            </a:lvl1pPr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/>
          <a:lstStyle/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70D3F97C-58C4-446A-AB33-F62ECE316AAF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rtlCol="0"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rtlCol="0"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A870EA1-ADD9-44AE-8592-D11E0FF55967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8DFB3099-C2F1-48F5-990C-6A5196DF96B1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defRPr sz="4500" b="1" cap="none" baseline="0"/>
            </a:lvl1pPr>
            <a:extLst/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757BD9C-C230-4401-B2B1-42504008C66A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 anchor="ctr"/>
          <a:lstStyle/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1B648A2B-E875-42C1-8C7F-482FFD19ADA7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7C84E82-63C5-43BD-B864-6814148F3799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 rtlCol="0"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  <a:p>
            <a:pPr lvl="1" rtl="0" eaLnBrk="1" latinLnBrk="0" hangingPunct="1"/>
            <a:r>
              <a:rPr lang="fi-FI" noProof="0"/>
              <a:t>toinen taso</a:t>
            </a:r>
          </a:p>
          <a:p>
            <a:pPr lvl="2" rtl="0" eaLnBrk="1" latinLnBrk="0" hangingPunct="1"/>
            <a:r>
              <a:rPr lang="fi-FI" noProof="0"/>
              <a:t>kolmas taso</a:t>
            </a:r>
          </a:p>
          <a:p>
            <a:pPr lvl="3" rtl="0" eaLnBrk="1" latinLnBrk="0" hangingPunct="1"/>
            <a:r>
              <a:rPr lang="fi-FI" noProof="0"/>
              <a:t>neljäs taso</a:t>
            </a:r>
          </a:p>
          <a:p>
            <a:pPr lvl="4" rtl="0" eaLnBrk="1" latinLnBrk="0" hangingPunct="1"/>
            <a:r>
              <a:rPr lang="fi-FI" noProof="0"/>
              <a:t>viides taso</a:t>
            </a:r>
            <a:endParaRPr kumimoji="0"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84C33AA-3307-4DDF-BF7C-71D677E3FC4D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rtlCol="0"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8" name="Suorakulmi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fi-FI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rtlCol="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lang="fi-FI" noProof="0"/>
              <a:t>Lisää kuva napsauttamalla kuvaketta</a:t>
            </a:r>
            <a:endParaRPr kumimoji="0" lang="fi-FI" noProof="0" dirty="0"/>
          </a:p>
        </p:txBody>
      </p:sp>
      <p:sp>
        <p:nvSpPr>
          <p:cNvPr id="9" name="Suorakulmio 1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i-FI" sz="1800" noProof="0" dirty="0"/>
          </a:p>
        </p:txBody>
      </p:sp>
      <p:sp>
        <p:nvSpPr>
          <p:cNvPr id="10" name="Suorakulmio 2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i-FI" sz="1800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rtl="0" eaLnBrk="1" latinLnBrk="0" hangingPunct="1"/>
            <a:r>
              <a:rPr lang="fi-FI" noProof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E994781-E226-4D89-90CB-43A4C440BDAC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Ryhmä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Suorakulmio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-FI" noProof="0" dirty="0"/>
            </a:p>
          </p:txBody>
        </p:sp>
        <p:sp>
          <p:nvSpPr>
            <p:cNvPr id="15" name="Suorakulmio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eaLnBrk="1" latinLnBrk="0" hangingPunct="1"/>
              <a:endParaRPr kumimoji="0" lang="fi-FI" sz="1800" noProof="0" dirty="0"/>
            </a:p>
          </p:txBody>
        </p:sp>
        <p:pic>
          <p:nvPicPr>
            <p:cNvPr id="3" name="Kuva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Otsikon paikkamerkki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fi-FI" noProof="0" dirty="0"/>
              <a:t>Muokkaa otsikon perustyyliä napsauttamalla</a:t>
            </a:r>
          </a:p>
        </p:txBody>
      </p:sp>
      <p:sp>
        <p:nvSpPr>
          <p:cNvPr id="17" name="Tekstin paikkamerkki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fi-FI" noProof="0" dirty="0"/>
              <a:t>Muokkaa tekstin perustyylejä napsauttamalla</a:t>
            </a:r>
          </a:p>
          <a:p>
            <a:pPr lvl="1" rtl="0" eaLnBrk="1" latinLnBrk="0" hangingPunct="1"/>
            <a:r>
              <a:rPr lang="fi-FI" noProof="0" dirty="0"/>
              <a:t>Toinen taso</a:t>
            </a:r>
          </a:p>
          <a:p>
            <a:pPr lvl="2" rtl="0" eaLnBrk="1" latinLnBrk="0" hangingPunct="1"/>
            <a:r>
              <a:rPr lang="fi-FI" noProof="0" dirty="0"/>
              <a:t>Kolmas taso</a:t>
            </a:r>
          </a:p>
          <a:p>
            <a:pPr lvl="3" rtl="0" eaLnBrk="1" latinLnBrk="0" hangingPunct="1"/>
            <a:r>
              <a:rPr lang="fi-FI" noProof="0" dirty="0"/>
              <a:t>Neljäs taso</a:t>
            </a:r>
          </a:p>
          <a:p>
            <a:pPr lvl="4" rtl="0" eaLnBrk="1" latinLnBrk="0" hangingPunct="1"/>
            <a:r>
              <a:rPr lang="fi-FI" noProof="0" dirty="0"/>
              <a:t>Viides taso</a:t>
            </a:r>
          </a:p>
        </p:txBody>
      </p:sp>
      <p:sp>
        <p:nvSpPr>
          <p:cNvPr id="18" name="Päivämäärän paikkamerkki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18EC2C71-D649-4032-BFBF-7FE470EB20B6}" type="datetime1">
              <a:rPr lang="fi-FI" noProof="0" smtClean="0"/>
              <a:t>12.10.2023</a:t>
            </a:fld>
            <a:endParaRPr lang="fi-FI" noProof="0" dirty="0"/>
          </a:p>
        </p:txBody>
      </p:sp>
      <p:sp>
        <p:nvSpPr>
          <p:cNvPr id="19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20" name="Dian numeron paikkamerkki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fld id="{401CF334-2D5C-4859-84A6-CA7E6E43FAEB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fi-FI" dirty="0"/>
              <a:t>Yhteiskunnan rakenteet ja sukupuolten tasa-arvo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i-FI" dirty="0"/>
              <a:t>Globaalikoulu.net</a:t>
            </a:r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935162"/>
          </a:xfrm>
        </p:spPr>
        <p:txBody>
          <a:bodyPr rtlCol="0"/>
          <a:lstStyle/>
          <a:p>
            <a:pPr rtl="0"/>
            <a:r>
              <a:rPr lang="fi-FI" sz="4300" dirty="0"/>
              <a:t>Tällä tunnilla käsittelemme yhteiskunnan rakenteita ja miten ne vaikuttavat sukupuolten tasa-arvoon</a:t>
            </a:r>
          </a:p>
        </p:txBody>
      </p:sp>
      <p:sp>
        <p:nvSpPr>
          <p:cNvPr id="14" name="Sisällön paikkamerkki 13"/>
          <p:cNvSpPr>
            <a:spLocks noGrp="1"/>
          </p:cNvSpPr>
          <p:nvPr>
            <p:ph idx="1"/>
          </p:nvPr>
        </p:nvSpPr>
        <p:spPr>
          <a:xfrm>
            <a:off x="1914144" y="2692400"/>
            <a:ext cx="9997440" cy="3556000"/>
          </a:xfrm>
        </p:spPr>
        <p:txBody>
          <a:bodyPr rtlCol="0">
            <a:normAutofit fontScale="92500" lnSpcReduction="10000"/>
          </a:bodyPr>
          <a:lstStyle/>
          <a:p>
            <a:pPr lvl="0" rtl="0"/>
            <a:r>
              <a:rPr lang="fi-FI" dirty="0"/>
              <a:t>Suomalaista yhteiskuntaa sanotaan usein todella tasa-arvoiseksi sukupuolten tasa-arvon kannalta.</a:t>
            </a:r>
          </a:p>
          <a:p>
            <a:pPr lvl="0" rtl="0"/>
            <a:r>
              <a:rPr lang="fi-FI" dirty="0"/>
              <a:t>Kolmen hengen ryhmät:</a:t>
            </a:r>
          </a:p>
          <a:p>
            <a:pPr lvl="1"/>
            <a:r>
              <a:rPr lang="fi-FI" dirty="0"/>
              <a:t>Ideoikaa 10 asiaa, joiden vuoksi Suomea voidaan pitää erityisen tasa-arvoisena maana</a:t>
            </a:r>
          </a:p>
          <a:p>
            <a:pPr marL="402336" lvl="1" indent="0">
              <a:buNone/>
            </a:pPr>
            <a:r>
              <a:rPr lang="fi-FI" dirty="0"/>
              <a:t>- Kerätkää taululle näistä 10. Mitkä asiat vaikuttavat heikentävästi tasa-arvoon?</a:t>
            </a:r>
          </a:p>
          <a:p>
            <a:pPr marL="402336" lvl="1" indent="0">
              <a:buNone/>
            </a:pPr>
            <a:r>
              <a:rPr lang="fi-FI" dirty="0"/>
              <a:t>		</a:t>
            </a:r>
            <a:r>
              <a:rPr lang="fi-FI" i="1" dirty="0"/>
              <a:t>Koko tehtävään 10min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1F1C40-B737-409A-B83C-39BD1F192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Sanomalehtien näkökulma?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B53DF3-47A2-42AD-9F39-1AA1FA33A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Selvitetään, onko suomalainen yhteiskunta tasa-arvoinen.</a:t>
            </a:r>
          </a:p>
          <a:p>
            <a:r>
              <a:rPr lang="fi-FI" dirty="0"/>
              <a:t>Jokainen kolmen hengen ryhmä saa yhden sanomalehden. Laskekaa, kuinka monta eri sukupuolten edustajaa löydätte osionne kuvista tukkimiehen kirjanpidolla.</a:t>
            </a:r>
          </a:p>
          <a:p>
            <a:pPr lvl="5"/>
            <a:r>
              <a:rPr lang="fi-FI" i="1" dirty="0"/>
              <a:t>Seuraava dia!</a:t>
            </a:r>
          </a:p>
          <a:p>
            <a:pPr marL="82296" indent="0">
              <a:buNone/>
            </a:pPr>
            <a:endParaRPr lang="fi-FI" dirty="0"/>
          </a:p>
          <a:p>
            <a:pPr marL="82296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03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F1CF2-921E-4C4F-989E-D0ACF4F84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Kuinka monta löydätte seuraavia: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98375D-D771-4426-A98F-6A03ADF8A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1. Teini-ikäinen tyttö</a:t>
            </a:r>
          </a:p>
          <a:p>
            <a:r>
              <a:rPr lang="fi-FI" dirty="0"/>
              <a:t>2. Tyttö (lapsi)</a:t>
            </a:r>
          </a:p>
          <a:p>
            <a:r>
              <a:rPr lang="fi-FI" dirty="0"/>
              <a:t>3. Keski-ikäinen mies</a:t>
            </a:r>
          </a:p>
          <a:p>
            <a:r>
              <a:rPr lang="fi-FI" dirty="0"/>
              <a:t>4. Keski-ikäinen nainen</a:t>
            </a:r>
          </a:p>
          <a:p>
            <a:r>
              <a:rPr lang="fi-FI" dirty="0"/>
              <a:t>5. Vanhus (nainen)</a:t>
            </a:r>
          </a:p>
          <a:p>
            <a:r>
              <a:rPr lang="fi-FI" dirty="0"/>
              <a:t>6. poika</a:t>
            </a:r>
          </a:p>
          <a:p>
            <a:r>
              <a:rPr lang="fi-FI" dirty="0"/>
              <a:t>7.  vauva</a:t>
            </a:r>
          </a:p>
          <a:p>
            <a:r>
              <a:rPr lang="fi-FI" dirty="0"/>
              <a:t>8. muu</a:t>
            </a:r>
          </a:p>
          <a:p>
            <a:pPr lvl="7"/>
            <a:r>
              <a:rPr lang="fi-FI" i="1" dirty="0"/>
              <a:t>Aikaa tähän 5-10min</a:t>
            </a:r>
          </a:p>
        </p:txBody>
      </p:sp>
    </p:spTree>
    <p:extLst>
      <p:ext uri="{BB962C8B-B14F-4D97-AF65-F5344CB8AC3E}">
        <p14:creationId xmlns:p14="http://schemas.microsoft.com/office/powerpoint/2010/main" val="354304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3E6145-E28B-45BF-9344-98B89FCB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Mainosten ihmiset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ECD0FF-B9C3-40B2-AC95-331E42939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Etsikää kolme erilaista esimerkkiä mainoksista, joissa esiintyy miehiä/ naisia tai tyttöjä/poikia. Kirjoittakaa vastaukset seuraaviin kysymyksiin:</a:t>
            </a:r>
          </a:p>
          <a:p>
            <a:r>
              <a:rPr lang="fi-FI" dirty="0"/>
              <a:t>Millaisina naiset ja miehet kuvataan mainoksissa? </a:t>
            </a:r>
          </a:p>
          <a:p>
            <a:r>
              <a:rPr lang="fi-FI" dirty="0"/>
              <a:t>Voiko ihmisen sukupuolen aina helposti päätellä? </a:t>
            </a:r>
          </a:p>
          <a:p>
            <a:r>
              <a:rPr lang="fi-FI" dirty="0"/>
              <a:t>Mitä he tekevät? </a:t>
            </a:r>
          </a:p>
          <a:p>
            <a:r>
              <a:rPr lang="fi-FI" dirty="0"/>
              <a:t>Minkä ikäisiä he ovat? </a:t>
            </a:r>
          </a:p>
          <a:p>
            <a:r>
              <a:rPr lang="fi-FI" dirty="0"/>
              <a:t>Minkälaisissa ammateissa he toimivat? </a:t>
            </a:r>
          </a:p>
          <a:p>
            <a:pPr lvl="2"/>
            <a:r>
              <a:rPr lang="fi-FI" i="1" dirty="0"/>
              <a:t>Aikaa 10min</a:t>
            </a:r>
          </a:p>
        </p:txBody>
      </p:sp>
    </p:spTree>
    <p:extLst>
      <p:ext uri="{BB962C8B-B14F-4D97-AF65-F5344CB8AC3E}">
        <p14:creationId xmlns:p14="http://schemas.microsoft.com/office/powerpoint/2010/main" val="120552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547300-73ED-46DC-988B-F86F6377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Koontia ja keskustelua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18EC5C-0526-440F-925C-920709AD8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Kootkaa taululle tukkimiehen kirjanpidon tulokset: Miten miehet ja naiset tai tytöt ja pojat näkyvät eri tavalla medioissa? </a:t>
            </a:r>
          </a:p>
          <a:p>
            <a:pPr lvl="2"/>
            <a:r>
              <a:rPr lang="fi-FI" i="1" dirty="0"/>
              <a:t>Luokan koonnin voi lähettää Riitalle 0400-90178!</a:t>
            </a:r>
          </a:p>
          <a:p>
            <a:r>
              <a:rPr lang="fi-FI" dirty="0"/>
              <a:t>Miksi naiset ja miehet, tytöt ja pojat, esitetään eri tavalla mediassa? Mitä seurauksia siitä voi olla yksittäisille ihmisille ja yhteiskunnalle? </a:t>
            </a:r>
          </a:p>
          <a:p>
            <a:r>
              <a:rPr lang="fi-FI" dirty="0"/>
              <a:t>Voivatko tavat esittää naisia ja miehiä vahvistaa stereotypioita? </a:t>
            </a:r>
          </a:p>
          <a:p>
            <a:r>
              <a:rPr lang="fi-FI" dirty="0"/>
              <a:t>Mitä ongelmia voi olla ihmisen sukupuolen määrittämisessä ulkonäön perusteella?</a:t>
            </a:r>
          </a:p>
        </p:txBody>
      </p:sp>
    </p:spTree>
    <p:extLst>
      <p:ext uri="{BB962C8B-B14F-4D97-AF65-F5344CB8AC3E}">
        <p14:creationId xmlns:p14="http://schemas.microsoft.com/office/powerpoint/2010/main" val="7141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B9644C-6143-465D-A2FA-5E105A9C3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Jäikö aikaa?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FFE3C8-BF49-4B72-B699-79DD1E600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Suunnitelkaa jonkun tuotteen lehti- tai nettimainos, jossa kyseenalaistetaan miesten ja naisten stereotyyppisiä rooleja. Voitte käyttää esim. </a:t>
            </a:r>
            <a:r>
              <a:rPr lang="fi-FI" dirty="0" err="1"/>
              <a:t>Canva</a:t>
            </a:r>
            <a:r>
              <a:rPr lang="fi-FI" dirty="0"/>
              <a:t>-ohjelmaa. </a:t>
            </a:r>
          </a:p>
        </p:txBody>
      </p:sp>
    </p:spTree>
    <p:extLst>
      <p:ext uri="{BB962C8B-B14F-4D97-AF65-F5344CB8AC3E}">
        <p14:creationId xmlns:p14="http://schemas.microsoft.com/office/powerpoint/2010/main" val="413334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ristetut lehdet -suunnittelumall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565447_TF03460542" id="{CE19E62B-FA5B-47B0-B390-4A2790603D71}" vid="{23BD78A5-613C-42ED-ABC0-5CF9513717C1}"/>
    </a:ext>
  </a:extLst>
</a:theme>
</file>

<file path=ppt/theme/theme2.xml><?xml version="1.0" encoding="utf-8"?>
<a:theme xmlns:a="http://schemas.openxmlformats.org/drawingml/2006/main" name="Office-teema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90908c-10d4-435e-99bc-a90d65858d86">
      <Terms xmlns="http://schemas.microsoft.com/office/infopath/2007/PartnerControls"/>
    </lcf76f155ced4ddcb4097134ff3c332f>
    <TaxCatchAll xmlns="0469dde0-0553-4c4e-835c-3dafb75ad76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3DBED6D2B13B741B94A444AA6BFF0BD" ma:contentTypeVersion="9" ma:contentTypeDescription="Luo uusi asiakirja." ma:contentTypeScope="" ma:versionID="f1c48dc88235623c8973a94997bfe7e0">
  <xsd:schema xmlns:xsd="http://www.w3.org/2001/XMLSchema" xmlns:xs="http://www.w3.org/2001/XMLSchema" xmlns:p="http://schemas.microsoft.com/office/2006/metadata/properties" xmlns:ns2="c190908c-10d4-435e-99bc-a90d65858d86" xmlns:ns3="0469dde0-0553-4c4e-835c-3dafb75ad76e" targetNamespace="http://schemas.microsoft.com/office/2006/metadata/properties" ma:root="true" ma:fieldsID="da083a25b6fea583a4891658eded29e7" ns2:_="" ns3:_="">
    <xsd:import namespace="c190908c-10d4-435e-99bc-a90d65858d86"/>
    <xsd:import namespace="0469dde0-0553-4c4e-835c-3dafb75ad7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0908c-10d4-435e-99bc-a90d65858d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a16e5d58-38c7-4716-bdbb-2518f4bbfb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9dde0-0553-4c4e-835c-3dafb75ad76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8bb14d4-5efb-4a08-87e2-dbcd84c165a5}" ma:internalName="TaxCatchAll" ma:showField="CatchAllData" ma:web="0469dde0-0553-4c4e-835c-3dafb75ad7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FED04C-AD43-4E06-AD63-36D8B5E83787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69dde0-0553-4c4e-835c-3dafb75ad76e"/>
    <ds:schemaRef ds:uri="c190908c-10d4-435e-99bc-a90d65858d86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775E21-A5B1-4C5E-8870-E4EE0E4110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90908c-10d4-435e-99bc-a90d65858d86"/>
    <ds:schemaRef ds:uri="0469dde0-0553-4c4e-835c-3dafb75ad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Puristetut lehdet -suunnitteludiat</Template>
  <TotalTime>12</TotalTime>
  <Words>288</Words>
  <Application>Microsoft Office PowerPoint</Application>
  <PresentationFormat>Laajakuva</PresentationFormat>
  <Paragraphs>40</Paragraphs>
  <Slides>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Puristetut lehdet -suunnittelumalli</vt:lpstr>
      <vt:lpstr>Yhteiskunnan rakenteet ja sukupuolten tasa-arvo</vt:lpstr>
      <vt:lpstr>Tällä tunnilla käsittelemme yhteiskunnan rakenteita ja miten ne vaikuttavat sukupuolten tasa-arvoon</vt:lpstr>
      <vt:lpstr>Sanomalehtien näkökulma?</vt:lpstr>
      <vt:lpstr>Kuinka monta löydätte seuraavia:</vt:lpstr>
      <vt:lpstr>Mainosten ihmiset</vt:lpstr>
      <vt:lpstr>Koontia ja keskustelua</vt:lpstr>
      <vt:lpstr>Jäikö aikaa?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Yhteiskunnan rakenteet ja sukupuolten tasa-arvo</dc:title>
  <dc:creator>Riitta Varpuharju</dc:creator>
  <cp:lastModifiedBy>Riitta Varpuharju</cp:lastModifiedBy>
  <cp:revision>4</cp:revision>
  <dcterms:created xsi:type="dcterms:W3CDTF">2023-09-25T11:25:24Z</dcterms:created>
  <dcterms:modified xsi:type="dcterms:W3CDTF">2023-10-12T05:57:44Z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0x01010063DBED6D2B13B741B94A444AA6BFF0BD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