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7" r:id="rId3"/>
    <p:sldId id="268" r:id="rId4"/>
    <p:sldId id="269" r:id="rId5"/>
    <p:sldId id="270" r:id="rId6"/>
    <p:sldId id="271" r:id="rId7"/>
    <p:sldId id="274" r:id="rId8"/>
    <p:sldId id="275" r:id="rId9"/>
    <p:sldId id="278" r:id="rId10"/>
    <p:sldId id="279" r:id="rId11"/>
    <p:sldId id="276" r:id="rId12"/>
    <p:sldId id="280" r:id="rId13"/>
    <p:sldId id="272" r:id="rId14"/>
    <p:sldId id="281" r:id="rId15"/>
    <p:sldId id="273" r:id="rId16"/>
    <p:sldId id="277" r:id="rId17"/>
    <p:sldId id="257" r:id="rId18"/>
    <p:sldId id="266" r:id="rId19"/>
    <p:sldId id="260" r:id="rId20"/>
    <p:sldId id="263" r:id="rId21"/>
    <p:sldId id="264" r:id="rId22"/>
    <p:sldId id="261" r:id="rId23"/>
    <p:sldId id="262" r:id="rId24"/>
    <p:sldId id="265" r:id="rId25"/>
    <p:sldId id="282" r:id="rId26"/>
    <p:sldId id="283" r:id="rId27"/>
    <p:sldId id="284" r:id="rId28"/>
  </p:sldIdLst>
  <p:sldSz cx="9144000" cy="6858000" type="screen4x3"/>
  <p:notesSz cx="6858000" cy="9144000"/>
  <p:defaultTextStyle>
    <a:defPPr>
      <a:defRPr lang="fi-FI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Normaali tyyli 2 - Korostu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87" d="100"/>
          <a:sy n="87" d="100"/>
        </p:scale>
        <p:origin x="-160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printerSettings" Target="printerSettings/printerSettings1.bin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presProps" Target="presProps.xml"/><Relationship Id="rId31" Type="http://schemas.openxmlformats.org/officeDocument/2006/relationships/viewProps" Target="viewProps.xml"/><Relationship Id="rId32" Type="http://schemas.openxmlformats.org/officeDocument/2006/relationships/theme" Target="theme/theme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Otsikko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fi-FI" smtClean="0"/>
              <a:t>Muokkaa perustyylejä naps.</a:t>
            </a:r>
            <a:endParaRPr lang="fi-FI"/>
          </a:p>
        </p:txBody>
      </p:sp>
      <p:sp>
        <p:nvSpPr>
          <p:cNvPr id="3" name="Alaotsikko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fi-FI" smtClean="0"/>
              <a:t>Muokkaa alaotsikon perustyyliä naps.</a:t>
            </a:r>
            <a:endParaRPr lang="fi-FI"/>
          </a:p>
        </p:txBody>
      </p:sp>
      <p:sp>
        <p:nvSpPr>
          <p:cNvPr id="4" name="Päivämäärän paikkamerkki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4E996-1A6E-3A4B-BF98-83C4273035D0}" type="datetimeFigureOut">
              <a:rPr lang="fi-FI" smtClean="0"/>
              <a:t>19.9.18</a:t>
            </a:fld>
            <a:endParaRPr lang="fi-FI"/>
          </a:p>
        </p:txBody>
      </p:sp>
      <p:sp>
        <p:nvSpPr>
          <p:cNvPr id="5" name="Alatunnisteen paikkamerk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Dian numeron paikkamerkki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374-D811-604D-B24A-DFFD09BD0557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6816158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Otsikko ja sisält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smtClean="0"/>
              <a:t>Muokkaa perustyylejä naps.</a:t>
            </a:r>
            <a:endParaRPr lang="fi-FI"/>
          </a:p>
        </p:txBody>
      </p:sp>
      <p:sp>
        <p:nvSpPr>
          <p:cNvPr id="3" name="Sisällön paikkamerkki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i-FI" smtClean="0"/>
              <a:t>Muokkaa tekstin perustyylejä napsauttamalla</a:t>
            </a:r>
          </a:p>
          <a:p>
            <a:pPr lvl="1"/>
            <a:r>
              <a:rPr lang="fi-FI" smtClean="0"/>
              <a:t>toinen taso</a:t>
            </a:r>
          </a:p>
          <a:p>
            <a:pPr lvl="2"/>
            <a:r>
              <a:rPr lang="fi-FI" smtClean="0"/>
              <a:t>kolmas taso</a:t>
            </a:r>
          </a:p>
          <a:p>
            <a:pPr lvl="3"/>
            <a:r>
              <a:rPr lang="fi-FI" smtClean="0"/>
              <a:t>neljäs taso</a:t>
            </a:r>
          </a:p>
          <a:p>
            <a:pPr lvl="4"/>
            <a:r>
              <a:rPr lang="fi-FI" smtClean="0"/>
              <a:t>viides taso</a:t>
            </a:r>
            <a:endParaRPr lang="fi-FI"/>
          </a:p>
        </p:txBody>
      </p:sp>
      <p:sp>
        <p:nvSpPr>
          <p:cNvPr id="4" name="Päivämäärän paikkamerkki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4E996-1A6E-3A4B-BF98-83C4273035D0}" type="datetimeFigureOut">
              <a:rPr lang="fi-FI" smtClean="0"/>
              <a:t>19.9.18</a:t>
            </a:fld>
            <a:endParaRPr lang="fi-FI"/>
          </a:p>
        </p:txBody>
      </p:sp>
      <p:sp>
        <p:nvSpPr>
          <p:cNvPr id="5" name="Alatunnisteen paikkamerk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Dian numeron paikkamerkki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374-D811-604D-B24A-DFFD09BD0557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987299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Osan ylätunnis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fi-FI" smtClean="0"/>
              <a:t>Muokkaa perustyylejä naps.</a:t>
            </a:r>
            <a:endParaRPr lang="fi-FI"/>
          </a:p>
        </p:txBody>
      </p:sp>
      <p:sp>
        <p:nvSpPr>
          <p:cNvPr id="3" name="Tekstin paikkamerkki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i-FI" smtClean="0"/>
              <a:t>Muokkaa tekstin perustyylejä napsauttamalla</a:t>
            </a:r>
          </a:p>
        </p:txBody>
      </p:sp>
      <p:sp>
        <p:nvSpPr>
          <p:cNvPr id="4" name="Päivämäärän paikkamerkki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4E996-1A6E-3A4B-BF98-83C4273035D0}" type="datetimeFigureOut">
              <a:rPr lang="fi-FI" smtClean="0"/>
              <a:t>19.9.18</a:t>
            </a:fld>
            <a:endParaRPr lang="fi-FI"/>
          </a:p>
        </p:txBody>
      </p:sp>
      <p:sp>
        <p:nvSpPr>
          <p:cNvPr id="5" name="Alatunnisteen paikkamerk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Dian numeron paikkamerkki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374-D811-604D-B24A-DFFD09BD0557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7544080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Kaksi sisältökohdet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smtClean="0"/>
              <a:t>Muokkaa perustyylejä naps.</a:t>
            </a:r>
            <a:endParaRPr lang="fi-FI"/>
          </a:p>
        </p:txBody>
      </p:sp>
      <p:sp>
        <p:nvSpPr>
          <p:cNvPr id="3" name="Sisällön paikkamerkki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i-FI" smtClean="0"/>
              <a:t>Muokkaa tekstin perustyylejä napsauttamalla</a:t>
            </a:r>
          </a:p>
          <a:p>
            <a:pPr lvl="1"/>
            <a:r>
              <a:rPr lang="fi-FI" smtClean="0"/>
              <a:t>toinen taso</a:t>
            </a:r>
          </a:p>
          <a:p>
            <a:pPr lvl="2"/>
            <a:r>
              <a:rPr lang="fi-FI" smtClean="0"/>
              <a:t>kolmas taso</a:t>
            </a:r>
          </a:p>
          <a:p>
            <a:pPr lvl="3"/>
            <a:r>
              <a:rPr lang="fi-FI" smtClean="0"/>
              <a:t>neljäs taso</a:t>
            </a:r>
          </a:p>
          <a:p>
            <a:pPr lvl="4"/>
            <a:r>
              <a:rPr lang="fi-FI" smtClean="0"/>
              <a:t>viides taso</a:t>
            </a:r>
            <a:endParaRPr lang="fi-FI"/>
          </a:p>
        </p:txBody>
      </p:sp>
      <p:sp>
        <p:nvSpPr>
          <p:cNvPr id="4" name="Sisällön paikkamerkki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i-FI" smtClean="0"/>
              <a:t>Muokkaa tekstin perustyylejä napsauttamalla</a:t>
            </a:r>
          </a:p>
          <a:p>
            <a:pPr lvl="1"/>
            <a:r>
              <a:rPr lang="fi-FI" smtClean="0"/>
              <a:t>toinen taso</a:t>
            </a:r>
          </a:p>
          <a:p>
            <a:pPr lvl="2"/>
            <a:r>
              <a:rPr lang="fi-FI" smtClean="0"/>
              <a:t>kolmas taso</a:t>
            </a:r>
          </a:p>
          <a:p>
            <a:pPr lvl="3"/>
            <a:r>
              <a:rPr lang="fi-FI" smtClean="0"/>
              <a:t>neljäs taso</a:t>
            </a:r>
          </a:p>
          <a:p>
            <a:pPr lvl="4"/>
            <a:r>
              <a:rPr lang="fi-FI" smtClean="0"/>
              <a:t>viides taso</a:t>
            </a:r>
            <a:endParaRPr lang="fi-FI"/>
          </a:p>
        </p:txBody>
      </p:sp>
      <p:sp>
        <p:nvSpPr>
          <p:cNvPr id="5" name="Päivämäärän paikkamerkki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4E996-1A6E-3A4B-BF98-83C4273035D0}" type="datetimeFigureOut">
              <a:rPr lang="fi-FI" smtClean="0"/>
              <a:t>19.9.18</a:t>
            </a:fld>
            <a:endParaRPr lang="fi-FI"/>
          </a:p>
        </p:txBody>
      </p:sp>
      <p:sp>
        <p:nvSpPr>
          <p:cNvPr id="6" name="Alatunnisteen paikkamerkki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7" name="Dian numeron paikkamerkki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374-D811-604D-B24A-DFFD09BD0557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6991550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tai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fi-FI" smtClean="0"/>
              <a:t>Muokkaa perustyylejä naps.</a:t>
            </a:r>
            <a:endParaRPr lang="fi-FI"/>
          </a:p>
        </p:txBody>
      </p:sp>
      <p:sp>
        <p:nvSpPr>
          <p:cNvPr id="3" name="Tekstin paikkamerkki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 smtClean="0"/>
              <a:t>Muokkaa tekstin perustyylejä napsauttamalla</a:t>
            </a:r>
          </a:p>
        </p:txBody>
      </p:sp>
      <p:sp>
        <p:nvSpPr>
          <p:cNvPr id="4" name="Sisällön paikkamerkki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i-FI" smtClean="0"/>
              <a:t>Muokkaa tekstin perustyylejä napsauttamalla</a:t>
            </a:r>
          </a:p>
          <a:p>
            <a:pPr lvl="1"/>
            <a:r>
              <a:rPr lang="fi-FI" smtClean="0"/>
              <a:t>toinen taso</a:t>
            </a:r>
          </a:p>
          <a:p>
            <a:pPr lvl="2"/>
            <a:r>
              <a:rPr lang="fi-FI" smtClean="0"/>
              <a:t>kolmas taso</a:t>
            </a:r>
          </a:p>
          <a:p>
            <a:pPr lvl="3"/>
            <a:r>
              <a:rPr lang="fi-FI" smtClean="0"/>
              <a:t>neljäs taso</a:t>
            </a:r>
          </a:p>
          <a:p>
            <a:pPr lvl="4"/>
            <a:r>
              <a:rPr lang="fi-FI" smtClean="0"/>
              <a:t>viides taso</a:t>
            </a:r>
            <a:endParaRPr lang="fi-FI"/>
          </a:p>
        </p:txBody>
      </p:sp>
      <p:sp>
        <p:nvSpPr>
          <p:cNvPr id="5" name="Tekstin paikkamerkki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 smtClean="0"/>
              <a:t>Muokkaa tekstin perustyylejä napsauttamalla</a:t>
            </a:r>
          </a:p>
        </p:txBody>
      </p:sp>
      <p:sp>
        <p:nvSpPr>
          <p:cNvPr id="6" name="Sisällön paikkamerkki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i-FI" smtClean="0"/>
              <a:t>Muokkaa tekstin perustyylejä napsauttamalla</a:t>
            </a:r>
          </a:p>
          <a:p>
            <a:pPr lvl="1"/>
            <a:r>
              <a:rPr lang="fi-FI" smtClean="0"/>
              <a:t>toinen taso</a:t>
            </a:r>
          </a:p>
          <a:p>
            <a:pPr lvl="2"/>
            <a:r>
              <a:rPr lang="fi-FI" smtClean="0"/>
              <a:t>kolmas taso</a:t>
            </a:r>
          </a:p>
          <a:p>
            <a:pPr lvl="3"/>
            <a:r>
              <a:rPr lang="fi-FI" smtClean="0"/>
              <a:t>neljäs taso</a:t>
            </a:r>
          </a:p>
          <a:p>
            <a:pPr lvl="4"/>
            <a:r>
              <a:rPr lang="fi-FI" smtClean="0"/>
              <a:t>viides taso</a:t>
            </a:r>
            <a:endParaRPr lang="fi-FI"/>
          </a:p>
        </p:txBody>
      </p:sp>
      <p:sp>
        <p:nvSpPr>
          <p:cNvPr id="7" name="Päivämäärän paikkamerkki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4E996-1A6E-3A4B-BF98-83C4273035D0}" type="datetimeFigureOut">
              <a:rPr lang="fi-FI" smtClean="0"/>
              <a:t>19.9.18</a:t>
            </a:fld>
            <a:endParaRPr lang="fi-FI"/>
          </a:p>
        </p:txBody>
      </p:sp>
      <p:sp>
        <p:nvSpPr>
          <p:cNvPr id="8" name="Alatunnisteen paikkamerkki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9" name="Dian numeron paikkamerkki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374-D811-604D-B24A-DFFD09BD0557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4990018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Vain otsikk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smtClean="0"/>
              <a:t>Muokkaa perustyylejä naps.</a:t>
            </a:r>
            <a:endParaRPr lang="fi-FI"/>
          </a:p>
        </p:txBody>
      </p:sp>
      <p:sp>
        <p:nvSpPr>
          <p:cNvPr id="3" name="Päivämäärän paikkamerkki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4E996-1A6E-3A4B-BF98-83C4273035D0}" type="datetimeFigureOut">
              <a:rPr lang="fi-FI" smtClean="0"/>
              <a:t>19.9.18</a:t>
            </a:fld>
            <a:endParaRPr lang="fi-FI"/>
          </a:p>
        </p:txBody>
      </p:sp>
      <p:sp>
        <p:nvSpPr>
          <p:cNvPr id="4" name="Alatunnisteen paikkamerkki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5" name="Dian numeron paikkamerkki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374-D811-604D-B24A-DFFD09BD0557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8075530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yhjä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äivämäärän paikkamerkki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4E996-1A6E-3A4B-BF98-83C4273035D0}" type="datetimeFigureOut">
              <a:rPr lang="fi-FI" smtClean="0"/>
              <a:t>19.9.18</a:t>
            </a:fld>
            <a:endParaRPr lang="fi-FI"/>
          </a:p>
        </p:txBody>
      </p:sp>
      <p:sp>
        <p:nvSpPr>
          <p:cNvPr id="3" name="Alatunnisteen paikkamerkki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4" name="Dian numeron paikkamerkki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374-D811-604D-B24A-DFFD09BD0557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5264035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tsikollinen sisält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fi-FI" smtClean="0"/>
              <a:t>Muokkaa perustyylejä naps.</a:t>
            </a:r>
            <a:endParaRPr lang="fi-FI"/>
          </a:p>
        </p:txBody>
      </p:sp>
      <p:sp>
        <p:nvSpPr>
          <p:cNvPr id="3" name="Sisällön paikkamerkki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i-FI" smtClean="0"/>
              <a:t>Muokkaa tekstin perustyylejä napsauttamalla</a:t>
            </a:r>
          </a:p>
          <a:p>
            <a:pPr lvl="1"/>
            <a:r>
              <a:rPr lang="fi-FI" smtClean="0"/>
              <a:t>toinen taso</a:t>
            </a:r>
          </a:p>
          <a:p>
            <a:pPr lvl="2"/>
            <a:r>
              <a:rPr lang="fi-FI" smtClean="0"/>
              <a:t>kolmas taso</a:t>
            </a:r>
          </a:p>
          <a:p>
            <a:pPr lvl="3"/>
            <a:r>
              <a:rPr lang="fi-FI" smtClean="0"/>
              <a:t>neljäs taso</a:t>
            </a:r>
          </a:p>
          <a:p>
            <a:pPr lvl="4"/>
            <a:r>
              <a:rPr lang="fi-FI" smtClean="0"/>
              <a:t>viides taso</a:t>
            </a:r>
            <a:endParaRPr lang="fi-FI"/>
          </a:p>
        </p:txBody>
      </p:sp>
      <p:sp>
        <p:nvSpPr>
          <p:cNvPr id="4" name="Tekstin paikkamerkki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i-FI" smtClean="0"/>
              <a:t>Muokkaa tekstin perustyylejä napsauttamalla</a:t>
            </a:r>
          </a:p>
        </p:txBody>
      </p:sp>
      <p:sp>
        <p:nvSpPr>
          <p:cNvPr id="5" name="Päivämäärän paikkamerkki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4E996-1A6E-3A4B-BF98-83C4273035D0}" type="datetimeFigureOut">
              <a:rPr lang="fi-FI" smtClean="0"/>
              <a:t>19.9.18</a:t>
            </a:fld>
            <a:endParaRPr lang="fi-FI"/>
          </a:p>
        </p:txBody>
      </p:sp>
      <p:sp>
        <p:nvSpPr>
          <p:cNvPr id="6" name="Alatunnisteen paikkamerkki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7" name="Dian numeron paikkamerkki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374-D811-604D-B24A-DFFD09BD0557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2793317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tsikollinen kuv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fi-FI" smtClean="0"/>
              <a:t>Muokkaa perustyylejä naps.</a:t>
            </a:r>
            <a:endParaRPr lang="fi-FI"/>
          </a:p>
        </p:txBody>
      </p:sp>
      <p:sp>
        <p:nvSpPr>
          <p:cNvPr id="3" name="Kuvan paikkamerkki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i-FI"/>
          </a:p>
        </p:txBody>
      </p:sp>
      <p:sp>
        <p:nvSpPr>
          <p:cNvPr id="4" name="Tekstin paikkamerkki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i-FI" smtClean="0"/>
              <a:t>Muokkaa tekstin perustyylejä napsauttamalla</a:t>
            </a:r>
          </a:p>
        </p:txBody>
      </p:sp>
      <p:sp>
        <p:nvSpPr>
          <p:cNvPr id="5" name="Päivämäärän paikkamerkki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4E996-1A6E-3A4B-BF98-83C4273035D0}" type="datetimeFigureOut">
              <a:rPr lang="fi-FI" smtClean="0"/>
              <a:t>19.9.18</a:t>
            </a:fld>
            <a:endParaRPr lang="fi-FI"/>
          </a:p>
        </p:txBody>
      </p:sp>
      <p:sp>
        <p:nvSpPr>
          <p:cNvPr id="6" name="Alatunnisteen paikkamerkki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7" name="Dian numeron paikkamerkki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374-D811-604D-B24A-DFFD09BD0557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8624637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Otsikko ja pystysuora 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smtClean="0"/>
              <a:t>Muokkaa perustyylejä naps.</a:t>
            </a:r>
            <a:endParaRPr lang="fi-FI"/>
          </a:p>
        </p:txBody>
      </p:sp>
      <p:sp>
        <p:nvSpPr>
          <p:cNvPr id="3" name="Pystysuoran tekstin paikkamerkki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i-FI" smtClean="0"/>
              <a:t>Muokkaa tekstin perustyylejä napsauttamalla</a:t>
            </a:r>
          </a:p>
          <a:p>
            <a:pPr lvl="1"/>
            <a:r>
              <a:rPr lang="fi-FI" smtClean="0"/>
              <a:t>toinen taso</a:t>
            </a:r>
          </a:p>
          <a:p>
            <a:pPr lvl="2"/>
            <a:r>
              <a:rPr lang="fi-FI" smtClean="0"/>
              <a:t>kolmas taso</a:t>
            </a:r>
          </a:p>
          <a:p>
            <a:pPr lvl="3"/>
            <a:r>
              <a:rPr lang="fi-FI" smtClean="0"/>
              <a:t>neljäs taso</a:t>
            </a:r>
          </a:p>
          <a:p>
            <a:pPr lvl="4"/>
            <a:r>
              <a:rPr lang="fi-FI" smtClean="0"/>
              <a:t>viides taso</a:t>
            </a:r>
            <a:endParaRPr lang="fi-FI"/>
          </a:p>
        </p:txBody>
      </p:sp>
      <p:sp>
        <p:nvSpPr>
          <p:cNvPr id="4" name="Päivämäärän paikkamerkki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4E996-1A6E-3A4B-BF98-83C4273035D0}" type="datetimeFigureOut">
              <a:rPr lang="fi-FI" smtClean="0"/>
              <a:t>19.9.18</a:t>
            </a:fld>
            <a:endParaRPr lang="fi-FI"/>
          </a:p>
        </p:txBody>
      </p:sp>
      <p:sp>
        <p:nvSpPr>
          <p:cNvPr id="5" name="Alatunnisteen paikkamerk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Dian numeron paikkamerkki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374-D811-604D-B24A-DFFD09BD0557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4087026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Pystysuora otsikko ja 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ystysuuntainen otsikko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fi-FI" smtClean="0"/>
              <a:t>Muokkaa perustyylejä naps.</a:t>
            </a:r>
            <a:endParaRPr lang="fi-FI"/>
          </a:p>
        </p:txBody>
      </p:sp>
      <p:sp>
        <p:nvSpPr>
          <p:cNvPr id="3" name="Pystysuoran tekstin paikkamerkki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fi-FI" smtClean="0"/>
              <a:t>Muokkaa tekstin perustyylejä napsauttamalla</a:t>
            </a:r>
          </a:p>
          <a:p>
            <a:pPr lvl="1"/>
            <a:r>
              <a:rPr lang="fi-FI" smtClean="0"/>
              <a:t>toinen taso</a:t>
            </a:r>
          </a:p>
          <a:p>
            <a:pPr lvl="2"/>
            <a:r>
              <a:rPr lang="fi-FI" smtClean="0"/>
              <a:t>kolmas taso</a:t>
            </a:r>
          </a:p>
          <a:p>
            <a:pPr lvl="3"/>
            <a:r>
              <a:rPr lang="fi-FI" smtClean="0"/>
              <a:t>neljäs taso</a:t>
            </a:r>
          </a:p>
          <a:p>
            <a:pPr lvl="4"/>
            <a:r>
              <a:rPr lang="fi-FI" smtClean="0"/>
              <a:t>viides taso</a:t>
            </a:r>
            <a:endParaRPr lang="fi-FI"/>
          </a:p>
        </p:txBody>
      </p:sp>
      <p:sp>
        <p:nvSpPr>
          <p:cNvPr id="4" name="Päivämäärän paikkamerkki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4E996-1A6E-3A4B-BF98-83C4273035D0}" type="datetimeFigureOut">
              <a:rPr lang="fi-FI" smtClean="0"/>
              <a:t>19.9.18</a:t>
            </a:fld>
            <a:endParaRPr lang="fi-FI"/>
          </a:p>
        </p:txBody>
      </p:sp>
      <p:sp>
        <p:nvSpPr>
          <p:cNvPr id="5" name="Alatunnisteen paikkamerk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Dian numeron paikkamerkki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374-D811-604D-B24A-DFFD09BD0557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0353555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on paikkamerkki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i-FI" smtClean="0"/>
              <a:t>Muokkaa perustyylejä naps.</a:t>
            </a:r>
            <a:endParaRPr lang="fi-FI"/>
          </a:p>
        </p:txBody>
      </p:sp>
      <p:sp>
        <p:nvSpPr>
          <p:cNvPr id="3" name="Tekstin paikkamerkki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i-FI" smtClean="0"/>
              <a:t>Muokkaa tekstin perustyylejä napsauttamalla</a:t>
            </a:r>
          </a:p>
          <a:p>
            <a:pPr lvl="1"/>
            <a:r>
              <a:rPr lang="fi-FI" smtClean="0"/>
              <a:t>toinen taso</a:t>
            </a:r>
          </a:p>
          <a:p>
            <a:pPr lvl="2"/>
            <a:r>
              <a:rPr lang="fi-FI" smtClean="0"/>
              <a:t>kolmas taso</a:t>
            </a:r>
          </a:p>
          <a:p>
            <a:pPr lvl="3"/>
            <a:r>
              <a:rPr lang="fi-FI" smtClean="0"/>
              <a:t>neljäs taso</a:t>
            </a:r>
          </a:p>
          <a:p>
            <a:pPr lvl="4"/>
            <a:r>
              <a:rPr lang="fi-FI" smtClean="0"/>
              <a:t>viides taso</a:t>
            </a:r>
            <a:endParaRPr lang="fi-FI"/>
          </a:p>
        </p:txBody>
      </p:sp>
      <p:sp>
        <p:nvSpPr>
          <p:cNvPr id="4" name="Päivämäärän paikkamerkki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34E996-1A6E-3A4B-BF98-83C4273035D0}" type="datetimeFigureOut">
              <a:rPr lang="fi-FI" smtClean="0"/>
              <a:t>19.9.18</a:t>
            </a:fld>
            <a:endParaRPr lang="fi-FI"/>
          </a:p>
        </p:txBody>
      </p:sp>
      <p:sp>
        <p:nvSpPr>
          <p:cNvPr id="5" name="Alatunnisteen paikkamerkki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i-FI"/>
          </a:p>
        </p:txBody>
      </p:sp>
      <p:sp>
        <p:nvSpPr>
          <p:cNvPr id="6" name="Dian numeron paikkamerkki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A68374-D811-604D-B24A-DFFD09BD0557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0757823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i-FI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4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7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8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9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0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1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2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3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4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5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6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fi-FI" dirty="0" smtClean="0"/>
              <a:t>SUOMESSA ON ERILAISIA METSIÄ</a:t>
            </a:r>
            <a:endParaRPr lang="fi-FI" dirty="0"/>
          </a:p>
        </p:txBody>
      </p:sp>
      <p:sp>
        <p:nvSpPr>
          <p:cNvPr id="3" name="Alaotsikko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fi-FI" dirty="0" smtClean="0"/>
              <a:t>KPL 6</a:t>
            </a:r>
          </a:p>
          <a:p>
            <a:r>
              <a:rPr lang="fi-FI" dirty="0" smtClean="0"/>
              <a:t>s. 48-57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47757015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i-FI" dirty="0" smtClean="0">
                <a:solidFill>
                  <a:srgbClr val="008000"/>
                </a:solidFill>
              </a:rPr>
              <a:t>Minkälainen metsä?</a:t>
            </a:r>
            <a:endParaRPr lang="fi-FI" dirty="0">
              <a:solidFill>
                <a:srgbClr val="008000"/>
              </a:solidFill>
            </a:endParaRPr>
          </a:p>
        </p:txBody>
      </p:sp>
      <p:sp>
        <p:nvSpPr>
          <p:cNvPr id="3" name="Sisällön paikkamerkki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8663"/>
          </a:xfrm>
        </p:spPr>
        <p:txBody>
          <a:bodyPr>
            <a:normAutofit fontScale="92500" lnSpcReduction="20000"/>
          </a:bodyPr>
          <a:lstStyle/>
          <a:p>
            <a:r>
              <a:rPr lang="fi-FI" dirty="0" smtClean="0"/>
              <a:t>Elottoman luonnon ympäristötekijät vaikuttavat siihen, millainen metsä tietylle paikalle kasvaa.</a:t>
            </a:r>
          </a:p>
          <a:p>
            <a:r>
              <a:rPr lang="fi-FI" dirty="0" smtClean="0"/>
              <a:t>Tärkein ympäristötekijöistä metsän kasvun kannalta on </a:t>
            </a:r>
            <a:r>
              <a:rPr lang="fi-FI" b="1" dirty="0" smtClean="0">
                <a:solidFill>
                  <a:srgbClr val="008000"/>
                </a:solidFill>
              </a:rPr>
              <a:t>MAAPERÄ</a:t>
            </a:r>
            <a:r>
              <a:rPr lang="fi-FI" dirty="0" smtClean="0"/>
              <a:t>:</a:t>
            </a:r>
          </a:p>
          <a:p>
            <a:pPr lvl="1"/>
            <a:r>
              <a:rPr lang="fi-FI" dirty="0" smtClean="0"/>
              <a:t>Kiviaineksen koko ratkaisee: mitä isompaa kiveä maaperässä, sitä nopeammin vesi ja ravinteet menevät läpi -&gt; sitä kuivempi kasvupaikka.</a:t>
            </a:r>
            <a:endParaRPr lang="fi-FI" dirty="0"/>
          </a:p>
        </p:txBody>
      </p:sp>
      <p:pic>
        <p:nvPicPr>
          <p:cNvPr id="6" name="Sisällön paikkamerkki 5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24904" r="2490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70915780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uva 1" descr="Kivennäismaalajien kuva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620517"/>
            <a:ext cx="9064801" cy="3871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122648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Kuva 6" descr="Näyttökuva 2018-09-18 kello 17.59.05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152" y="111366"/>
            <a:ext cx="4839965" cy="6615241"/>
          </a:xfrm>
          <a:prstGeom prst="rect">
            <a:avLst/>
          </a:prstGeom>
        </p:spPr>
      </p:pic>
      <p:sp>
        <p:nvSpPr>
          <p:cNvPr id="9" name="Tekstiruutu 8"/>
          <p:cNvSpPr txBox="1"/>
          <p:nvPr/>
        </p:nvSpPr>
        <p:spPr>
          <a:xfrm>
            <a:off x="321163" y="2511071"/>
            <a:ext cx="325905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3000" b="1" dirty="0" smtClean="0">
                <a:solidFill>
                  <a:srgbClr val="008000"/>
                </a:solidFill>
              </a:rPr>
              <a:t>Moniste vihkoon ja </a:t>
            </a:r>
          </a:p>
          <a:p>
            <a:r>
              <a:rPr lang="fi-FI" sz="3000" b="1" dirty="0" smtClean="0">
                <a:solidFill>
                  <a:srgbClr val="008000"/>
                </a:solidFill>
              </a:rPr>
              <a:t>täytettäväksi!</a:t>
            </a:r>
            <a:endParaRPr lang="fi-FI" sz="3000" b="1" dirty="0">
              <a:solidFill>
                <a:srgbClr val="008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565299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uva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93700"/>
            <a:ext cx="9144000" cy="6055629"/>
          </a:xfrm>
          <a:prstGeom prst="rect">
            <a:avLst/>
          </a:prstGeom>
        </p:spPr>
      </p:pic>
      <p:sp>
        <p:nvSpPr>
          <p:cNvPr id="3" name="Suorakulmio 2"/>
          <p:cNvSpPr/>
          <p:nvPr/>
        </p:nvSpPr>
        <p:spPr>
          <a:xfrm>
            <a:off x="563403" y="6396335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fi-FI" sz="800" dirty="0" smtClean="0"/>
              <a:t>https://peda.net/oppimateriaalit/e-oppi/verkkokauppa/yläkoulu/poistuneet-tuotteet/metsien-biologia2/8mtmle/kuvamappi2/kuvamappi/kkjvp:file/photo/392a6af1d14e3aeec402a143b9e7528c7c3858a4/Karukkokangas.jpg</a:t>
            </a:r>
            <a:endParaRPr lang="fi-FI" sz="800" dirty="0"/>
          </a:p>
        </p:txBody>
      </p:sp>
      <p:sp>
        <p:nvSpPr>
          <p:cNvPr id="4" name="Tekstiruutu 3"/>
          <p:cNvSpPr txBox="1"/>
          <p:nvPr/>
        </p:nvSpPr>
        <p:spPr>
          <a:xfrm>
            <a:off x="452546" y="38967"/>
            <a:ext cx="19695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dirty="0" smtClean="0"/>
              <a:t>Kuiva kangasmetsä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200763575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uva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93700"/>
            <a:ext cx="9144000" cy="6055629"/>
          </a:xfrm>
          <a:prstGeom prst="rect">
            <a:avLst/>
          </a:prstGeom>
        </p:spPr>
      </p:pic>
      <p:sp>
        <p:nvSpPr>
          <p:cNvPr id="4" name="Suorakulmio 3"/>
          <p:cNvSpPr/>
          <p:nvPr/>
        </p:nvSpPr>
        <p:spPr>
          <a:xfrm>
            <a:off x="0" y="6408312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fi-FI" sz="800" dirty="0" smtClean="0"/>
              <a:t>https://peda.net/oppimateriaalit/e-oppi/verkkokauppa/yläkoulu/poistuneet-tuotteet/metsien-biologia2/8mtmle/kuvamappi2/kuvamappi/kkmoh:file/photo/cb68c47811ee623047d7c6da1e60cefebf611787/Hiekkakangas.jpg</a:t>
            </a:r>
            <a:endParaRPr lang="fi-FI" sz="800" dirty="0"/>
          </a:p>
        </p:txBody>
      </p:sp>
      <p:sp>
        <p:nvSpPr>
          <p:cNvPr id="5" name="Tekstiruutu 4"/>
          <p:cNvSpPr txBox="1"/>
          <p:nvPr/>
        </p:nvSpPr>
        <p:spPr>
          <a:xfrm>
            <a:off x="452546" y="38967"/>
            <a:ext cx="19695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dirty="0" smtClean="0"/>
              <a:t>Kuiva kangasmetsä</a:t>
            </a:r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267141694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uva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  <p:pic>
        <p:nvPicPr>
          <p:cNvPr id="3" name="Kuva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  <p:pic>
        <p:nvPicPr>
          <p:cNvPr id="4" name="Kuva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762000"/>
            <a:ext cx="9144000" cy="6096000"/>
          </a:xfrm>
          <a:prstGeom prst="rect">
            <a:avLst/>
          </a:prstGeom>
        </p:spPr>
      </p:pic>
      <p:sp>
        <p:nvSpPr>
          <p:cNvPr id="5" name="Suorakulmio 4"/>
          <p:cNvSpPr/>
          <p:nvPr/>
        </p:nvSpPr>
        <p:spPr>
          <a:xfrm>
            <a:off x="0" y="6617044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fi-FI" sz="800" dirty="0" smtClean="0"/>
              <a:t>https://www.luke.fi/wp-content/uploads/2016/05/paakuva_mustikkametsa_erkki-oksanen.jpg</a:t>
            </a:r>
            <a:endParaRPr lang="fi-FI" sz="800" dirty="0"/>
          </a:p>
        </p:txBody>
      </p:sp>
      <p:sp>
        <p:nvSpPr>
          <p:cNvPr id="6" name="Tekstiruutu 5"/>
          <p:cNvSpPr txBox="1"/>
          <p:nvPr/>
        </p:nvSpPr>
        <p:spPr>
          <a:xfrm>
            <a:off x="452546" y="0"/>
            <a:ext cx="2721762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2500" dirty="0" smtClean="0"/>
              <a:t>Tuore kangasmetsä</a:t>
            </a:r>
            <a:endParaRPr lang="fi-FI" sz="2500" dirty="0"/>
          </a:p>
        </p:txBody>
      </p:sp>
    </p:spTree>
    <p:extLst>
      <p:ext uri="{BB962C8B-B14F-4D97-AF65-F5344CB8AC3E}">
        <p14:creationId xmlns:p14="http://schemas.microsoft.com/office/powerpoint/2010/main" val="36512513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uva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44880"/>
            <a:ext cx="9144000" cy="5913120"/>
          </a:xfrm>
          <a:prstGeom prst="rect">
            <a:avLst/>
          </a:prstGeom>
        </p:spPr>
      </p:pic>
      <p:sp>
        <p:nvSpPr>
          <p:cNvPr id="4" name="Suorakulmio 3"/>
          <p:cNvSpPr/>
          <p:nvPr/>
        </p:nvSpPr>
        <p:spPr>
          <a:xfrm>
            <a:off x="0" y="6423398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fi-FI" sz="800" dirty="0" smtClean="0"/>
              <a:t>https://upload.wikimedia.org/wikipedia/commons/thumb/f/fa/Swedish_Spruce_Forest.jpg/1200px-Swedish_Spruce_Forest.jpg</a:t>
            </a:r>
            <a:endParaRPr lang="fi-FI" sz="800" dirty="0"/>
          </a:p>
        </p:txBody>
      </p:sp>
      <p:sp>
        <p:nvSpPr>
          <p:cNvPr id="5" name="Tekstiruutu 4"/>
          <p:cNvSpPr txBox="1"/>
          <p:nvPr/>
        </p:nvSpPr>
        <p:spPr>
          <a:xfrm>
            <a:off x="452546" y="277494"/>
            <a:ext cx="2721762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2500" dirty="0" smtClean="0"/>
              <a:t>Tuore kangasmetsä</a:t>
            </a:r>
            <a:endParaRPr lang="fi-FI" sz="2500" dirty="0"/>
          </a:p>
        </p:txBody>
      </p:sp>
    </p:spTree>
    <p:extLst>
      <p:ext uri="{BB962C8B-B14F-4D97-AF65-F5344CB8AC3E}">
        <p14:creationId xmlns:p14="http://schemas.microsoft.com/office/powerpoint/2010/main" val="51459285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uva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58952"/>
            <a:ext cx="9144000" cy="6099048"/>
          </a:xfrm>
          <a:prstGeom prst="rect">
            <a:avLst/>
          </a:prstGeom>
        </p:spPr>
      </p:pic>
      <p:sp>
        <p:nvSpPr>
          <p:cNvPr id="3" name="Suorakulmio 2"/>
          <p:cNvSpPr/>
          <p:nvPr/>
        </p:nvSpPr>
        <p:spPr>
          <a:xfrm>
            <a:off x="0" y="6519446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fi-FI" sz="800" dirty="0" smtClean="0"/>
              <a:t>https://www.jyvaskyla.fi/instancedata/prime_product_julkaisu/jyvaskyla/embeds/jyvaskylawwwstructure/ad2d65155c64acd9969f7d052180ef1ab92a83d4.jpg</a:t>
            </a:r>
            <a:endParaRPr lang="fi-FI" sz="800" dirty="0"/>
          </a:p>
        </p:txBody>
      </p:sp>
      <p:sp>
        <p:nvSpPr>
          <p:cNvPr id="4" name="Tekstiruutu 3"/>
          <p:cNvSpPr txBox="1"/>
          <p:nvPr/>
        </p:nvSpPr>
        <p:spPr>
          <a:xfrm>
            <a:off x="218974" y="252699"/>
            <a:ext cx="923863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2500" dirty="0" smtClean="0"/>
              <a:t>Lehto</a:t>
            </a:r>
            <a:endParaRPr lang="fi-FI" sz="2500" dirty="0"/>
          </a:p>
        </p:txBody>
      </p:sp>
    </p:spTree>
    <p:extLst>
      <p:ext uri="{BB962C8B-B14F-4D97-AF65-F5344CB8AC3E}">
        <p14:creationId xmlns:p14="http://schemas.microsoft.com/office/powerpoint/2010/main" val="215862777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uva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57300"/>
            <a:ext cx="9144000" cy="4330246"/>
          </a:xfrm>
          <a:prstGeom prst="rect">
            <a:avLst/>
          </a:prstGeom>
        </p:spPr>
      </p:pic>
      <p:sp>
        <p:nvSpPr>
          <p:cNvPr id="3" name="Suorakulmio 2"/>
          <p:cNvSpPr/>
          <p:nvPr/>
        </p:nvSpPr>
        <p:spPr>
          <a:xfrm>
            <a:off x="0" y="6519446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fi-FI" sz="800" dirty="0" smtClean="0"/>
              <a:t>https://www.janakkala.fi/laurinmaki/wp-content/uploads/sites/2/2016/09/IMG_1747-e1474973219155.jpg</a:t>
            </a:r>
            <a:endParaRPr lang="fi-FI" sz="800" dirty="0"/>
          </a:p>
        </p:txBody>
      </p:sp>
      <p:sp>
        <p:nvSpPr>
          <p:cNvPr id="4" name="Tekstiruutu 3"/>
          <p:cNvSpPr txBox="1"/>
          <p:nvPr/>
        </p:nvSpPr>
        <p:spPr>
          <a:xfrm>
            <a:off x="394154" y="759161"/>
            <a:ext cx="923863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2500" dirty="0" smtClean="0"/>
              <a:t>Lehto</a:t>
            </a:r>
            <a:endParaRPr lang="fi-FI" sz="2500" dirty="0"/>
          </a:p>
        </p:txBody>
      </p:sp>
    </p:spTree>
    <p:extLst>
      <p:ext uri="{BB962C8B-B14F-4D97-AF65-F5344CB8AC3E}">
        <p14:creationId xmlns:p14="http://schemas.microsoft.com/office/powerpoint/2010/main" val="282962473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uva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62000"/>
            <a:ext cx="9144000" cy="6096000"/>
          </a:xfrm>
          <a:prstGeom prst="rect">
            <a:avLst/>
          </a:prstGeom>
        </p:spPr>
      </p:pic>
      <p:sp>
        <p:nvSpPr>
          <p:cNvPr id="3" name="Suorakulmio 2"/>
          <p:cNvSpPr/>
          <p:nvPr/>
        </p:nvSpPr>
        <p:spPr>
          <a:xfrm>
            <a:off x="0" y="6396335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fi-FI" sz="800" dirty="0" smtClean="0"/>
              <a:t>https://peda.net/p/Veikko%20Tapio%20Teräväinen/Biologia_maantieto_5_6/kuvitus/kuvamappi/biogeo/biologia/elinymparistot/metsat/havumetsa/kuusimetsä/ksk:file/download/1d7e5acb3767024aad1d569467fcc9e9e79d6110/metsa_kliimaksivaihe_oharma__MG_1571.jpg</a:t>
            </a:r>
            <a:endParaRPr lang="fi-FI" sz="800" dirty="0"/>
          </a:p>
        </p:txBody>
      </p:sp>
      <p:sp>
        <p:nvSpPr>
          <p:cNvPr id="4" name="Tekstiruutu 3"/>
          <p:cNvSpPr txBox="1"/>
          <p:nvPr/>
        </p:nvSpPr>
        <p:spPr>
          <a:xfrm>
            <a:off x="154651" y="209514"/>
            <a:ext cx="4143488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2500" dirty="0" smtClean="0"/>
              <a:t>Mikä kolmesta metsätyypistä?</a:t>
            </a:r>
            <a:endParaRPr lang="fi-FI" sz="2500" dirty="0"/>
          </a:p>
        </p:txBody>
      </p:sp>
    </p:spTree>
    <p:extLst>
      <p:ext uri="{BB962C8B-B14F-4D97-AF65-F5344CB8AC3E}">
        <p14:creationId xmlns:p14="http://schemas.microsoft.com/office/powerpoint/2010/main" val="235816687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uva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Suorakulmio 2"/>
          <p:cNvSpPr/>
          <p:nvPr/>
        </p:nvSpPr>
        <p:spPr>
          <a:xfrm>
            <a:off x="125454" y="6383561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fi-FI" sz="800" dirty="0" smtClean="0">
                <a:solidFill>
                  <a:schemeClr val="bg2"/>
                </a:solidFill>
              </a:rPr>
              <a:t>https://upload.wikimedia.org/wikipedia/commons/f/ff/Untulanharjun_pähkinälehtoa.jpg</a:t>
            </a:r>
            <a:endParaRPr lang="fi-FI" sz="800" dirty="0">
              <a:solidFill>
                <a:schemeClr val="bg2"/>
              </a:solidFill>
            </a:endParaRPr>
          </a:p>
        </p:txBody>
      </p:sp>
      <p:sp>
        <p:nvSpPr>
          <p:cNvPr id="4" name="Tekstiruutu 3"/>
          <p:cNvSpPr txBox="1"/>
          <p:nvPr/>
        </p:nvSpPr>
        <p:spPr>
          <a:xfrm>
            <a:off x="154651" y="209514"/>
            <a:ext cx="4143488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2500" dirty="0" smtClean="0">
                <a:solidFill>
                  <a:srgbClr val="EEECE1"/>
                </a:solidFill>
              </a:rPr>
              <a:t>Mikä kolmesta metsätyypistä?</a:t>
            </a:r>
            <a:endParaRPr lang="fi-FI" sz="2500" dirty="0">
              <a:solidFill>
                <a:srgbClr val="EEECE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51932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uva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58757"/>
            <a:ext cx="9144000" cy="6099243"/>
          </a:xfrm>
          <a:prstGeom prst="rect">
            <a:avLst/>
          </a:prstGeom>
        </p:spPr>
      </p:pic>
      <p:sp>
        <p:nvSpPr>
          <p:cNvPr id="3" name="Suorakulmio 2"/>
          <p:cNvSpPr/>
          <p:nvPr/>
        </p:nvSpPr>
        <p:spPr>
          <a:xfrm>
            <a:off x="154651" y="6519446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fi-FI" sz="800" dirty="0" smtClean="0"/>
              <a:t>https://www.vaasa.fi/sites/default/files/styles/normal_custom_user_large_1x/public/images/luontovaasa_luonto_luontotyypit_kuiva_kangas_tl_2008.jpg?itok=zIu3Z5wv</a:t>
            </a:r>
            <a:endParaRPr lang="fi-FI" sz="800" dirty="0"/>
          </a:p>
        </p:txBody>
      </p:sp>
      <p:sp>
        <p:nvSpPr>
          <p:cNvPr id="4" name="Tekstiruutu 3"/>
          <p:cNvSpPr txBox="1"/>
          <p:nvPr/>
        </p:nvSpPr>
        <p:spPr>
          <a:xfrm>
            <a:off x="154651" y="209514"/>
            <a:ext cx="4143488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2500" dirty="0" smtClean="0"/>
              <a:t>Mikä kolmesta metsätyypistä?</a:t>
            </a:r>
            <a:endParaRPr lang="fi-FI" sz="2500" dirty="0"/>
          </a:p>
        </p:txBody>
      </p:sp>
    </p:spTree>
    <p:extLst>
      <p:ext uri="{BB962C8B-B14F-4D97-AF65-F5344CB8AC3E}">
        <p14:creationId xmlns:p14="http://schemas.microsoft.com/office/powerpoint/2010/main" val="336097983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uva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Suorakulmio 2"/>
          <p:cNvSpPr/>
          <p:nvPr/>
        </p:nvSpPr>
        <p:spPr>
          <a:xfrm>
            <a:off x="0" y="6507461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fi-FI" sz="800" dirty="0" smtClean="0"/>
              <a:t>https://upload.wikimedia.org/wikipedia/commons/6/67/Forest_in_Sigulda_Latvia.jpg</a:t>
            </a:r>
            <a:endParaRPr lang="fi-FI" sz="800" dirty="0"/>
          </a:p>
        </p:txBody>
      </p:sp>
      <p:sp>
        <p:nvSpPr>
          <p:cNvPr id="4" name="Tekstiruutu 3"/>
          <p:cNvSpPr txBox="1"/>
          <p:nvPr/>
        </p:nvSpPr>
        <p:spPr>
          <a:xfrm>
            <a:off x="154651" y="209514"/>
            <a:ext cx="4143488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2500" dirty="0" smtClean="0">
                <a:solidFill>
                  <a:srgbClr val="EEECE1"/>
                </a:solidFill>
              </a:rPr>
              <a:t>Mikä kolmesta metsätyypistä?</a:t>
            </a:r>
            <a:endParaRPr lang="fi-FI" sz="2500" dirty="0">
              <a:solidFill>
                <a:srgbClr val="EEECE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717120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uva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59718"/>
            <a:ext cx="9144000" cy="6198282"/>
          </a:xfrm>
          <a:prstGeom prst="rect">
            <a:avLst/>
          </a:prstGeom>
        </p:spPr>
      </p:pic>
      <p:sp>
        <p:nvSpPr>
          <p:cNvPr id="3" name="Suorakulmio 2"/>
          <p:cNvSpPr/>
          <p:nvPr/>
        </p:nvSpPr>
        <p:spPr>
          <a:xfrm>
            <a:off x="0" y="6515782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fi-FI" sz="800" dirty="0" smtClean="0"/>
              <a:t>https://crop.kaleva.fi/X9ScEw37zpMNBov7KSVyiIjut8M=/894x0/smart/http%3A//kuvat.kaleva.fi/default/8104aafa-5596-11e7-afdb-22000a4a9220/xlarge-rokua11.JPG</a:t>
            </a:r>
            <a:endParaRPr lang="fi-FI" sz="800" dirty="0"/>
          </a:p>
        </p:txBody>
      </p:sp>
      <p:sp>
        <p:nvSpPr>
          <p:cNvPr id="4" name="Tekstiruutu 3"/>
          <p:cNvSpPr txBox="1"/>
          <p:nvPr/>
        </p:nvSpPr>
        <p:spPr>
          <a:xfrm>
            <a:off x="154651" y="209514"/>
            <a:ext cx="4143488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2500" dirty="0" smtClean="0"/>
              <a:t>Mikä kolmesta metsätyypistä?</a:t>
            </a:r>
            <a:endParaRPr lang="fi-FI" sz="2500" dirty="0"/>
          </a:p>
        </p:txBody>
      </p:sp>
    </p:spTree>
    <p:extLst>
      <p:ext uri="{BB962C8B-B14F-4D97-AF65-F5344CB8AC3E}">
        <p14:creationId xmlns:p14="http://schemas.microsoft.com/office/powerpoint/2010/main" val="50052677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uva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92960"/>
            <a:ext cx="9144000" cy="4786313"/>
          </a:xfrm>
          <a:prstGeom prst="rect">
            <a:avLst/>
          </a:prstGeom>
        </p:spPr>
      </p:pic>
      <p:sp>
        <p:nvSpPr>
          <p:cNvPr id="3" name="Suorakulmio 2"/>
          <p:cNvSpPr/>
          <p:nvPr/>
        </p:nvSpPr>
        <p:spPr>
          <a:xfrm>
            <a:off x="0" y="6519446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fi-FI" sz="800" dirty="0" smtClean="0"/>
              <a:t>http://www.maaseuduntulevaisuus.fi/image/policy:1.41887:1511206216/image.jpg?a=191%3A100&amp;w=1200&amp;$p$a$w=656ccdb</a:t>
            </a:r>
            <a:endParaRPr lang="fi-FI" sz="800" dirty="0"/>
          </a:p>
        </p:txBody>
      </p:sp>
      <p:sp>
        <p:nvSpPr>
          <p:cNvPr id="4" name="Tekstiruutu 3"/>
          <p:cNvSpPr txBox="1"/>
          <p:nvPr/>
        </p:nvSpPr>
        <p:spPr>
          <a:xfrm>
            <a:off x="154651" y="209514"/>
            <a:ext cx="4143488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2500" dirty="0" smtClean="0"/>
              <a:t>Mikä kolmesta metsätyypistä?</a:t>
            </a:r>
            <a:endParaRPr lang="fi-FI" sz="2500" dirty="0"/>
          </a:p>
        </p:txBody>
      </p:sp>
    </p:spTree>
    <p:extLst>
      <p:ext uri="{BB962C8B-B14F-4D97-AF65-F5344CB8AC3E}">
        <p14:creationId xmlns:p14="http://schemas.microsoft.com/office/powerpoint/2010/main" val="37915017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tsikko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 smtClean="0">
                <a:solidFill>
                  <a:srgbClr val="008000"/>
                </a:solidFill>
              </a:rPr>
              <a:t>Luonnontilainen - talousmetsä</a:t>
            </a:r>
            <a:endParaRPr lang="fi-FI" dirty="0">
              <a:solidFill>
                <a:srgbClr val="008000"/>
              </a:solidFill>
            </a:endParaRPr>
          </a:p>
        </p:txBody>
      </p:sp>
      <p:sp>
        <p:nvSpPr>
          <p:cNvPr id="6" name="Tekstin paikkamerkki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i-FI" dirty="0" smtClean="0">
                <a:solidFill>
                  <a:schemeClr val="accent3"/>
                </a:solidFill>
              </a:rPr>
              <a:t>Luonnontilainen metsä</a:t>
            </a:r>
            <a:endParaRPr lang="fi-FI" dirty="0">
              <a:solidFill>
                <a:schemeClr val="accent3"/>
              </a:solidFill>
            </a:endParaRPr>
          </a:p>
        </p:txBody>
      </p:sp>
      <p:sp>
        <p:nvSpPr>
          <p:cNvPr id="7" name="Sisällön paikkamerkki 6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fi-FI" dirty="0" smtClean="0"/>
              <a:t>Puut saavat kasvaa vapaasti, niitä ei hoideta.</a:t>
            </a:r>
          </a:p>
          <a:p>
            <a:r>
              <a:rPr lang="fi-FI" dirty="0" smtClean="0"/>
              <a:t>Kaatuneet puut jäävät maahan kääpien, pikkueläimien ja hyönteisten elinpaikoiksi.</a:t>
            </a:r>
          </a:p>
          <a:p>
            <a:r>
              <a:rPr lang="fi-FI" dirty="0" smtClean="0"/>
              <a:t>Metsästä löytyy monenlaisia eri ikäisiä ja eri </a:t>
            </a:r>
            <a:r>
              <a:rPr lang="fi-FI" dirty="0" err="1" smtClean="0"/>
              <a:t>lajisia</a:t>
            </a:r>
            <a:r>
              <a:rPr lang="fi-FI" dirty="0" smtClean="0"/>
              <a:t> puita</a:t>
            </a:r>
            <a:r>
              <a:rPr lang="fi-FI" dirty="0" smtClean="0"/>
              <a:t>.</a:t>
            </a:r>
          </a:p>
          <a:p>
            <a:r>
              <a:rPr lang="fi-FI" dirty="0" smtClean="0"/>
              <a:t>Paljon erilaisia eliölajeja.</a:t>
            </a:r>
          </a:p>
          <a:p>
            <a:r>
              <a:rPr lang="fi-FI" dirty="0" smtClean="0"/>
              <a:t>Metsä saa kasvaa ikivanhaksi.</a:t>
            </a:r>
            <a:endParaRPr lang="fi-FI" dirty="0"/>
          </a:p>
        </p:txBody>
      </p:sp>
      <p:sp>
        <p:nvSpPr>
          <p:cNvPr id="8" name="Tekstin paikkamerkki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fi-FI" dirty="0" smtClean="0">
                <a:solidFill>
                  <a:srgbClr val="9BBB59"/>
                </a:solidFill>
              </a:rPr>
              <a:t>Talousmetsä</a:t>
            </a:r>
            <a:endParaRPr lang="fi-FI" dirty="0">
              <a:solidFill>
                <a:srgbClr val="9BBB59"/>
              </a:solidFill>
            </a:endParaRPr>
          </a:p>
        </p:txBody>
      </p:sp>
      <p:sp>
        <p:nvSpPr>
          <p:cNvPr id="9" name="Sisällön paikkamerkki 8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85000" lnSpcReduction="10000"/>
          </a:bodyPr>
          <a:lstStyle/>
          <a:p>
            <a:r>
              <a:rPr lang="fi-FI" dirty="0" smtClean="0"/>
              <a:t>Joku omistaa metsän ja ansaitsee sillä rahaa.</a:t>
            </a:r>
          </a:p>
          <a:p>
            <a:r>
              <a:rPr lang="fi-FI" dirty="0" smtClean="0"/>
              <a:t>Puut ovat istutettuja.</a:t>
            </a:r>
          </a:p>
          <a:p>
            <a:r>
              <a:rPr lang="fi-FI" dirty="0" smtClean="0"/>
              <a:t>Metsää hoidetaan (harvennetaan, lannoitetaan, kaadetaan puut).</a:t>
            </a:r>
          </a:p>
          <a:p>
            <a:r>
              <a:rPr lang="fi-FI" dirty="0" smtClean="0"/>
              <a:t>Metsässä usein vain yhtä puulajia, jotka ovat kaikki saman ikäisiä.</a:t>
            </a:r>
          </a:p>
          <a:p>
            <a:r>
              <a:rPr lang="fi-FI" dirty="0" smtClean="0"/>
              <a:t>Suositaan arvokkaita puulajeja, kuten mäntyä ja kuusta</a:t>
            </a:r>
            <a:r>
              <a:rPr lang="fi-FI" dirty="0" smtClean="0"/>
              <a:t>.</a:t>
            </a:r>
          </a:p>
          <a:p>
            <a:r>
              <a:rPr lang="fi-FI" dirty="0" smtClean="0"/>
              <a:t>Vähän erilaisia eliölajeja.</a:t>
            </a:r>
          </a:p>
          <a:p>
            <a:r>
              <a:rPr lang="fi-FI" dirty="0" smtClean="0"/>
              <a:t>Metsä ei koskaan kasva todella vanhaksi – </a:t>
            </a:r>
            <a:r>
              <a:rPr lang="fi-FI" dirty="0" err="1" smtClean="0"/>
              <a:t>maks</a:t>
            </a:r>
            <a:r>
              <a:rPr lang="fi-FI" dirty="0" smtClean="0"/>
              <a:t>. 80v.</a:t>
            </a:r>
            <a:endParaRPr lang="fi-FI" dirty="0" smtClean="0"/>
          </a:p>
        </p:txBody>
      </p:sp>
    </p:spTree>
    <p:extLst>
      <p:ext uri="{BB962C8B-B14F-4D97-AF65-F5344CB8AC3E}">
        <p14:creationId xmlns:p14="http://schemas.microsoft.com/office/powerpoint/2010/main" val="348072207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Kuva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057400"/>
            <a:ext cx="9144000" cy="2718486"/>
          </a:xfrm>
          <a:prstGeom prst="rect">
            <a:avLst/>
          </a:prstGeom>
        </p:spPr>
      </p:pic>
      <p:sp>
        <p:nvSpPr>
          <p:cNvPr id="8" name="Tekstiruutu 7"/>
          <p:cNvSpPr txBox="1"/>
          <p:nvPr/>
        </p:nvSpPr>
        <p:spPr>
          <a:xfrm>
            <a:off x="1284649" y="1372330"/>
            <a:ext cx="1832910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2500" dirty="0" smtClean="0"/>
              <a:t>Talousmetsä</a:t>
            </a:r>
            <a:endParaRPr lang="fi-FI" sz="2500" dirty="0"/>
          </a:p>
        </p:txBody>
      </p:sp>
      <p:sp>
        <p:nvSpPr>
          <p:cNvPr id="9" name="Tekstiruutu 8"/>
          <p:cNvSpPr txBox="1"/>
          <p:nvPr/>
        </p:nvSpPr>
        <p:spPr>
          <a:xfrm>
            <a:off x="5372168" y="1382208"/>
            <a:ext cx="3181530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2500" dirty="0" smtClean="0"/>
              <a:t>Luonnontilainen metsä</a:t>
            </a:r>
            <a:endParaRPr lang="fi-FI" sz="2500" dirty="0"/>
          </a:p>
        </p:txBody>
      </p:sp>
      <p:sp>
        <p:nvSpPr>
          <p:cNvPr id="10" name="Suorakulmio 9"/>
          <p:cNvSpPr/>
          <p:nvPr/>
        </p:nvSpPr>
        <p:spPr>
          <a:xfrm>
            <a:off x="0" y="6230849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fi-FI" sz="800" dirty="0" smtClean="0"/>
              <a:t>https://peda.net/oppimateriaalit/e-oppi/lukiot/ii/iin-lukio/biologia/s2ejy/symbioosi3-0901151/7ue/tehtävät2/kuvitus/erilaisia-metsiä:file/photo/9ae7f0bcbf85115ea887034ac1d4d48df8af7c4c/metsat_talous_iki.JPG</a:t>
            </a:r>
            <a:endParaRPr lang="fi-FI" sz="800" dirty="0"/>
          </a:p>
        </p:txBody>
      </p:sp>
    </p:spTree>
    <p:extLst>
      <p:ext uri="{BB962C8B-B14F-4D97-AF65-F5344CB8AC3E}">
        <p14:creationId xmlns:p14="http://schemas.microsoft.com/office/powerpoint/2010/main" val="80835111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Kuva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78669"/>
            <a:ext cx="9144000" cy="6079331"/>
          </a:xfrm>
          <a:prstGeom prst="rect">
            <a:avLst/>
          </a:prstGeom>
        </p:spPr>
      </p:pic>
      <p:sp>
        <p:nvSpPr>
          <p:cNvPr id="8" name="Tekstiruutu 7"/>
          <p:cNvSpPr txBox="1"/>
          <p:nvPr/>
        </p:nvSpPr>
        <p:spPr>
          <a:xfrm>
            <a:off x="2467109" y="108094"/>
            <a:ext cx="4571947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2500" dirty="0" smtClean="0">
                <a:solidFill>
                  <a:srgbClr val="008000"/>
                </a:solidFill>
              </a:rPr>
              <a:t>Luonnontilainen vai talousmetsä?</a:t>
            </a:r>
            <a:endParaRPr lang="fi-FI" sz="2500" dirty="0">
              <a:solidFill>
                <a:srgbClr val="008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081653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Kuva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62674"/>
            <a:ext cx="9144000" cy="5143500"/>
          </a:xfrm>
          <a:prstGeom prst="rect">
            <a:avLst/>
          </a:prstGeom>
        </p:spPr>
      </p:pic>
      <p:sp>
        <p:nvSpPr>
          <p:cNvPr id="5" name="Suorakulmio 4"/>
          <p:cNvSpPr/>
          <p:nvPr/>
        </p:nvSpPr>
        <p:spPr>
          <a:xfrm>
            <a:off x="0" y="6412759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fi-FI" sz="800" dirty="0" smtClean="0"/>
              <a:t>https://www.skogskunskap.se/contentassets/d77315457e584c3ab333f6929c89d1bc/ekonomi.jpg/Medium</a:t>
            </a:r>
            <a:endParaRPr lang="fi-FI" sz="800" dirty="0"/>
          </a:p>
        </p:txBody>
      </p:sp>
      <p:sp>
        <p:nvSpPr>
          <p:cNvPr id="6" name="Tekstiruutu 5"/>
          <p:cNvSpPr txBox="1"/>
          <p:nvPr/>
        </p:nvSpPr>
        <p:spPr>
          <a:xfrm>
            <a:off x="2467109" y="346621"/>
            <a:ext cx="4571947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2500" dirty="0" smtClean="0">
                <a:solidFill>
                  <a:srgbClr val="008000"/>
                </a:solidFill>
              </a:rPr>
              <a:t>Luonnontilainen vai talousmetsä?</a:t>
            </a:r>
            <a:endParaRPr lang="fi-FI" sz="2500" dirty="0">
              <a:solidFill>
                <a:srgbClr val="008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968892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uva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84488"/>
            <a:ext cx="9144000" cy="5143500"/>
          </a:xfrm>
          <a:prstGeom prst="rect">
            <a:avLst/>
          </a:prstGeom>
        </p:spPr>
      </p:pic>
      <p:sp>
        <p:nvSpPr>
          <p:cNvPr id="3" name="Suorakulmio 2"/>
          <p:cNvSpPr/>
          <p:nvPr/>
        </p:nvSpPr>
        <p:spPr>
          <a:xfrm>
            <a:off x="0" y="6642556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fi-FI" sz="800" dirty="0" smtClean="0"/>
              <a:t>https://yle.fi/aihe/artikkeli/2007/09/13/ihminen-luonnonvarojen-kayttajana</a:t>
            </a:r>
            <a:endParaRPr lang="fi-FI" sz="800" dirty="0"/>
          </a:p>
        </p:txBody>
      </p:sp>
      <p:sp>
        <p:nvSpPr>
          <p:cNvPr id="4" name="Tekstiruutu 3"/>
          <p:cNvSpPr txBox="1"/>
          <p:nvPr/>
        </p:nvSpPr>
        <p:spPr>
          <a:xfrm>
            <a:off x="2467109" y="346621"/>
            <a:ext cx="4571947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2500" dirty="0" smtClean="0">
                <a:solidFill>
                  <a:srgbClr val="008000"/>
                </a:solidFill>
              </a:rPr>
              <a:t>Luonnontilainen vai talousmetsä?</a:t>
            </a:r>
            <a:endParaRPr lang="fi-FI" sz="2500" dirty="0">
              <a:solidFill>
                <a:srgbClr val="008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362526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uva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56489"/>
            <a:ext cx="9144000" cy="5651129"/>
          </a:xfrm>
          <a:prstGeom prst="rect">
            <a:avLst/>
          </a:prstGeom>
        </p:spPr>
      </p:pic>
      <p:sp>
        <p:nvSpPr>
          <p:cNvPr id="3" name="Tekstiruutu 2"/>
          <p:cNvSpPr txBox="1"/>
          <p:nvPr/>
        </p:nvSpPr>
        <p:spPr>
          <a:xfrm>
            <a:off x="2467109" y="108094"/>
            <a:ext cx="4571947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2500" dirty="0" smtClean="0">
                <a:solidFill>
                  <a:srgbClr val="008000"/>
                </a:solidFill>
              </a:rPr>
              <a:t>Luonnontilainen vai talousmetsä?</a:t>
            </a:r>
            <a:endParaRPr lang="fi-FI" sz="2500" dirty="0">
              <a:solidFill>
                <a:srgbClr val="008000"/>
              </a:solidFill>
            </a:endParaRPr>
          </a:p>
        </p:txBody>
      </p:sp>
      <p:sp>
        <p:nvSpPr>
          <p:cNvPr id="4" name="Suorakulmio 3"/>
          <p:cNvSpPr/>
          <p:nvPr/>
        </p:nvSpPr>
        <p:spPr>
          <a:xfrm>
            <a:off x="1833453" y="6646242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fi-FI" sz="800" dirty="0" smtClean="0"/>
              <a:t>https://images.cdn.yle.fi/image/upload//w_1199,h_741,f_auto,fl_lossy,q_auto/13-3-9161486.jpg</a:t>
            </a:r>
            <a:endParaRPr lang="fi-FI" sz="800" dirty="0"/>
          </a:p>
        </p:txBody>
      </p:sp>
    </p:spTree>
    <p:extLst>
      <p:ext uri="{BB962C8B-B14F-4D97-AF65-F5344CB8AC3E}">
        <p14:creationId xmlns:p14="http://schemas.microsoft.com/office/powerpoint/2010/main" val="397159704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uva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50900"/>
            <a:ext cx="9144000" cy="5143500"/>
          </a:xfrm>
          <a:prstGeom prst="rect">
            <a:avLst/>
          </a:prstGeom>
        </p:spPr>
      </p:pic>
      <p:sp>
        <p:nvSpPr>
          <p:cNvPr id="3" name="Suorakulmio 2"/>
          <p:cNvSpPr/>
          <p:nvPr/>
        </p:nvSpPr>
        <p:spPr>
          <a:xfrm>
            <a:off x="2154615" y="6211669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fi-FI" sz="800" dirty="0" err="1" smtClean="0"/>
              <a:t>https://yle.fi/aihe/sites/aihe/files/migrated/oppiminen/images/metsa.jpg</a:t>
            </a:r>
            <a:endParaRPr lang="fi-FI" sz="800" dirty="0"/>
          </a:p>
        </p:txBody>
      </p:sp>
      <p:sp>
        <p:nvSpPr>
          <p:cNvPr id="4" name="Tekstiruutu 3"/>
          <p:cNvSpPr txBox="1"/>
          <p:nvPr/>
        </p:nvSpPr>
        <p:spPr>
          <a:xfrm>
            <a:off x="2467109" y="108094"/>
            <a:ext cx="4571947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2500" dirty="0" smtClean="0">
                <a:solidFill>
                  <a:srgbClr val="008000"/>
                </a:solidFill>
              </a:rPr>
              <a:t>Luonnontilainen vai talousmetsä?</a:t>
            </a:r>
            <a:endParaRPr lang="fi-FI" sz="2500" dirty="0">
              <a:solidFill>
                <a:srgbClr val="008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091109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uva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871" y="1001949"/>
            <a:ext cx="8694886" cy="4896150"/>
          </a:xfrm>
          <a:prstGeom prst="rect">
            <a:avLst/>
          </a:prstGeom>
        </p:spPr>
      </p:pic>
      <p:sp>
        <p:nvSpPr>
          <p:cNvPr id="3" name="Suorakulmio 2"/>
          <p:cNvSpPr/>
          <p:nvPr/>
        </p:nvSpPr>
        <p:spPr>
          <a:xfrm>
            <a:off x="180871" y="6519446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800" dirty="0" smtClean="0"/>
              <a:t>https://</a:t>
            </a:r>
            <a:r>
              <a:rPr lang="en-US" sz="800" dirty="0" err="1" smtClean="0"/>
              <a:t>im.mtv.fi</a:t>
            </a:r>
            <a:r>
              <a:rPr lang="en-US" sz="800" dirty="0" smtClean="0"/>
              <a:t>/image/1543818/landscape16_9/515/290/6286c66d8d82e045435798e1f0e103db/</a:t>
            </a:r>
            <a:r>
              <a:rPr lang="en-US" sz="800" dirty="0" err="1" smtClean="0"/>
              <a:t>nx</a:t>
            </a:r>
            <a:r>
              <a:rPr lang="en-US" sz="800" dirty="0" smtClean="0"/>
              <a:t>/922347.jpg</a:t>
            </a:r>
            <a:endParaRPr lang="fi-FI" sz="800" dirty="0"/>
          </a:p>
        </p:txBody>
      </p:sp>
      <p:sp>
        <p:nvSpPr>
          <p:cNvPr id="4" name="Tekstiruutu 3"/>
          <p:cNvSpPr txBox="1"/>
          <p:nvPr/>
        </p:nvSpPr>
        <p:spPr>
          <a:xfrm>
            <a:off x="2467109" y="346621"/>
            <a:ext cx="4571947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2500" dirty="0" smtClean="0">
                <a:solidFill>
                  <a:srgbClr val="008000"/>
                </a:solidFill>
              </a:rPr>
              <a:t>Luonnontilainen vai talousmetsä?</a:t>
            </a:r>
            <a:endParaRPr lang="fi-FI" sz="2500" dirty="0">
              <a:solidFill>
                <a:srgbClr val="008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830566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 smtClean="0">
                <a:solidFill>
                  <a:srgbClr val="008000"/>
                </a:solidFill>
              </a:rPr>
              <a:t>Metsätalous</a:t>
            </a:r>
            <a:endParaRPr lang="fi-FI" dirty="0">
              <a:solidFill>
                <a:srgbClr val="008000"/>
              </a:solidFill>
            </a:endParaRPr>
          </a:p>
        </p:txBody>
      </p:sp>
      <p:sp>
        <p:nvSpPr>
          <p:cNvPr id="3" name="Sisällön paikkamerkki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fi-FI" dirty="0" smtClean="0"/>
              <a:t>= Puiden</a:t>
            </a:r>
          </a:p>
          <a:p>
            <a:pPr lvl="1"/>
            <a:r>
              <a:rPr lang="fi-FI" dirty="0" smtClean="0"/>
              <a:t>Kasvatusta eli hoitoa,</a:t>
            </a:r>
          </a:p>
          <a:p>
            <a:pPr lvl="1"/>
            <a:r>
              <a:rPr lang="fi-FI" dirty="0" smtClean="0"/>
              <a:t>kaatamista ja</a:t>
            </a:r>
          </a:p>
          <a:p>
            <a:pPr lvl="1"/>
            <a:r>
              <a:rPr lang="fi-FI" dirty="0"/>
              <a:t>k</a:t>
            </a:r>
            <a:r>
              <a:rPr lang="fi-FI" dirty="0" smtClean="0"/>
              <a:t>äyttöä </a:t>
            </a:r>
          </a:p>
          <a:p>
            <a:r>
              <a:rPr lang="fi-FI" dirty="0" smtClean="0"/>
              <a:t>Puita kasvatetaan metsätalouden raaka-aineiksi talousmetsässä.</a:t>
            </a:r>
          </a:p>
          <a:p>
            <a:pPr marL="0" indent="0">
              <a:buNone/>
            </a:pPr>
            <a:r>
              <a:rPr lang="fi-FI" dirty="0" smtClean="0"/>
              <a:t> </a:t>
            </a:r>
          </a:p>
        </p:txBody>
      </p:sp>
      <p:pic>
        <p:nvPicPr>
          <p:cNvPr id="7" name="Sisällön paikkamerkki 6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20910" r="20910"/>
          <a:stretch>
            <a:fillRect/>
          </a:stretch>
        </p:blipFill>
        <p:spPr/>
      </p:pic>
      <p:sp>
        <p:nvSpPr>
          <p:cNvPr id="8" name="Suorakulmio 7"/>
          <p:cNvSpPr/>
          <p:nvPr/>
        </p:nvSpPr>
        <p:spPr>
          <a:xfrm>
            <a:off x="4495800" y="6449065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fi-FI" sz="800" dirty="0"/>
              <a:t>https://www.puuinfo.fi/sites/default/files/caribo11_0.jpg</a:t>
            </a:r>
          </a:p>
        </p:txBody>
      </p:sp>
    </p:spTree>
    <p:extLst>
      <p:ext uri="{BB962C8B-B14F-4D97-AF65-F5344CB8AC3E}">
        <p14:creationId xmlns:p14="http://schemas.microsoft.com/office/powerpoint/2010/main" val="67753040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 smtClean="0">
                <a:solidFill>
                  <a:srgbClr val="008000"/>
                </a:solidFill>
              </a:rPr>
              <a:t>Metsän hoito</a:t>
            </a:r>
            <a:endParaRPr lang="fi-FI" dirty="0">
              <a:solidFill>
                <a:srgbClr val="008000"/>
              </a:solidFill>
            </a:endParaRPr>
          </a:p>
        </p:txBody>
      </p:sp>
      <p:sp>
        <p:nvSpPr>
          <p:cNvPr id="3" name="Sisällön paikkamerkki 2"/>
          <p:cNvSpPr>
            <a:spLocks noGrp="1"/>
          </p:cNvSpPr>
          <p:nvPr>
            <p:ph sz="half" idx="1"/>
          </p:nvPr>
        </p:nvSpPr>
        <p:spPr>
          <a:xfrm>
            <a:off x="457200" y="1417638"/>
            <a:ext cx="4038600" cy="5137427"/>
          </a:xfrm>
        </p:spPr>
        <p:txBody>
          <a:bodyPr>
            <a:normAutofit fontScale="92500" lnSpcReduction="10000"/>
          </a:bodyPr>
          <a:lstStyle/>
          <a:p>
            <a:r>
              <a:rPr lang="fi-FI" dirty="0" smtClean="0"/>
              <a:t>Heinikon raivaaminen taimien ympäriltä pois</a:t>
            </a:r>
          </a:p>
          <a:p>
            <a:r>
              <a:rPr lang="fi-FI" dirty="0" smtClean="0"/>
              <a:t>Harvennushakkuut</a:t>
            </a:r>
          </a:p>
          <a:p>
            <a:r>
              <a:rPr lang="fi-FI" dirty="0" smtClean="0"/>
              <a:t>Mahd. Lannoittaminen</a:t>
            </a:r>
          </a:p>
          <a:p>
            <a:r>
              <a:rPr lang="fi-FI" dirty="0" smtClean="0"/>
              <a:t>Puiden kaataminen viimeistään 80-vuotiaina</a:t>
            </a:r>
          </a:p>
          <a:p>
            <a:r>
              <a:rPr lang="fi-FI" dirty="0" smtClean="0"/>
              <a:t>Uuden metsän istuttaminen joko</a:t>
            </a:r>
          </a:p>
          <a:p>
            <a:pPr lvl="1"/>
            <a:r>
              <a:rPr lang="fi-FI" dirty="0" smtClean="0"/>
              <a:t>Siemenpuista tai</a:t>
            </a:r>
          </a:p>
          <a:p>
            <a:pPr lvl="1"/>
            <a:r>
              <a:rPr lang="fi-FI" dirty="0" smtClean="0"/>
              <a:t>Kylvetyistä siemenistä tai</a:t>
            </a:r>
          </a:p>
          <a:p>
            <a:pPr lvl="1"/>
            <a:r>
              <a:rPr lang="fi-FI" dirty="0" smtClean="0"/>
              <a:t>Taimista </a:t>
            </a:r>
          </a:p>
          <a:p>
            <a:r>
              <a:rPr lang="fi-FI" dirty="0" smtClean="0">
                <a:solidFill>
                  <a:srgbClr val="008000"/>
                </a:solidFill>
              </a:rPr>
              <a:t>Videot </a:t>
            </a:r>
            <a:r>
              <a:rPr lang="fi-FI" dirty="0" err="1" smtClean="0">
                <a:solidFill>
                  <a:srgbClr val="008000"/>
                </a:solidFill>
              </a:rPr>
              <a:t>peda.netissä</a:t>
            </a:r>
            <a:endParaRPr lang="fi-FI" dirty="0">
              <a:solidFill>
                <a:srgbClr val="008000"/>
              </a:solidFill>
            </a:endParaRPr>
          </a:p>
        </p:txBody>
      </p:sp>
      <p:pic>
        <p:nvPicPr>
          <p:cNvPr id="7" name="Sisällön paikkamerkki 6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16538" r="16538"/>
          <a:stretch>
            <a:fillRect/>
          </a:stretch>
        </p:blipFill>
        <p:spPr/>
      </p:pic>
      <p:sp>
        <p:nvSpPr>
          <p:cNvPr id="8" name="Suorakulmio 7"/>
          <p:cNvSpPr/>
          <p:nvPr/>
        </p:nvSpPr>
        <p:spPr>
          <a:xfrm>
            <a:off x="4495800" y="6151942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fi-FI" sz="800" dirty="0"/>
              <a:t>https://upload.wikimedia.org/wikipedia/commons/thumb/f/ff/Taimikkoa_Etelä-Suomessa.jpg/1920px-Taimikkoa_Etelä-Suomessa.jpg</a:t>
            </a:r>
          </a:p>
        </p:txBody>
      </p:sp>
    </p:spTree>
    <p:extLst>
      <p:ext uri="{BB962C8B-B14F-4D97-AF65-F5344CB8AC3E}">
        <p14:creationId xmlns:p14="http://schemas.microsoft.com/office/powerpoint/2010/main" val="99134329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 smtClean="0">
                <a:solidFill>
                  <a:srgbClr val="008000"/>
                </a:solidFill>
              </a:rPr>
              <a:t>Biotalous ja bioöljy</a:t>
            </a:r>
            <a:endParaRPr lang="fi-FI" dirty="0">
              <a:solidFill>
                <a:srgbClr val="008000"/>
              </a:solidFill>
            </a:endParaRPr>
          </a:p>
        </p:txBody>
      </p:sp>
      <p:sp>
        <p:nvSpPr>
          <p:cNvPr id="3" name="Sisällön paikkamerkki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fi-FI" dirty="0" smtClean="0">
                <a:solidFill>
                  <a:srgbClr val="008000"/>
                </a:solidFill>
              </a:rPr>
              <a:t>Biotalous</a:t>
            </a:r>
            <a:r>
              <a:rPr lang="fi-FI" dirty="0" smtClean="0"/>
              <a:t>: käytetään luonnon aineksia uudenlaisten tuotteiden valmistukseen</a:t>
            </a:r>
          </a:p>
          <a:p>
            <a:r>
              <a:rPr lang="fi-FI" dirty="0" smtClean="0">
                <a:solidFill>
                  <a:srgbClr val="008000"/>
                </a:solidFill>
              </a:rPr>
              <a:t>Bioöljy</a:t>
            </a:r>
            <a:r>
              <a:rPr lang="fi-FI" dirty="0" smtClean="0"/>
              <a:t>: kehitetään luonnon aineksista nestemäistä polttoainetta</a:t>
            </a:r>
          </a:p>
          <a:p>
            <a:r>
              <a:rPr lang="fi-FI" dirty="0" smtClean="0">
                <a:solidFill>
                  <a:srgbClr val="008000"/>
                </a:solidFill>
              </a:rPr>
              <a:t>Videot </a:t>
            </a:r>
            <a:r>
              <a:rPr lang="fi-FI" dirty="0" err="1" smtClean="0">
                <a:solidFill>
                  <a:srgbClr val="008000"/>
                </a:solidFill>
              </a:rPr>
              <a:t>peda.netistä</a:t>
            </a:r>
            <a:endParaRPr lang="fi-FI" dirty="0">
              <a:solidFill>
                <a:srgbClr val="008000"/>
              </a:solidFill>
            </a:endParaRPr>
          </a:p>
        </p:txBody>
      </p:sp>
      <p:pic>
        <p:nvPicPr>
          <p:cNvPr id="5" name="Sisällön paikkamerkki 4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20275" r="20275"/>
          <a:stretch>
            <a:fillRect/>
          </a:stretch>
        </p:blipFill>
        <p:spPr/>
      </p:pic>
      <p:sp>
        <p:nvSpPr>
          <p:cNvPr id="6" name="Suorakulmio 5"/>
          <p:cNvSpPr/>
          <p:nvPr/>
        </p:nvSpPr>
        <p:spPr>
          <a:xfrm>
            <a:off x="4495800" y="6354363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fi-FI" sz="800" dirty="0"/>
              <a:t>https://www.maaseuduntulevaisuus.fi/image/policy:1.194893:1498031171/291219-jpg.jpg?f=default&amp;w=800&amp;$p$f$w=53ff4db</a:t>
            </a:r>
          </a:p>
        </p:txBody>
      </p:sp>
    </p:spTree>
    <p:extLst>
      <p:ext uri="{BB962C8B-B14F-4D97-AF65-F5344CB8AC3E}">
        <p14:creationId xmlns:p14="http://schemas.microsoft.com/office/powerpoint/2010/main" val="47285155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Office-teema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236</TotalTime>
  <Words>846</Words>
  <Application>Microsoft Macintosh PowerPoint</Application>
  <PresentationFormat>Näytössä katseltava diaesitys (4:3)</PresentationFormat>
  <Paragraphs>86</Paragraphs>
  <Slides>27</Slides>
  <Notes>0</Notes>
  <HiddenSlides>0</HiddenSlides>
  <MMClips>0</MMClips>
  <ScaleCrop>false</ScaleCrop>
  <HeadingPairs>
    <vt:vector size="4" baseType="variant">
      <vt:variant>
        <vt:lpstr>Teema</vt:lpstr>
      </vt:variant>
      <vt:variant>
        <vt:i4>1</vt:i4>
      </vt:variant>
      <vt:variant>
        <vt:lpstr>Dian otsikot</vt:lpstr>
      </vt:variant>
      <vt:variant>
        <vt:i4>27</vt:i4>
      </vt:variant>
    </vt:vector>
  </HeadingPairs>
  <TitlesOfParts>
    <vt:vector size="28" baseType="lpstr">
      <vt:lpstr>Office-teema</vt:lpstr>
      <vt:lpstr>SUOMESSA ON ERILAISIA METSIÄ</vt:lpstr>
      <vt:lpstr>Minkälainen metsä?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Luonnontilainen - talousmetsä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PowerPoint-esitys</vt:lpstr>
      <vt:lpstr>Metsätalous</vt:lpstr>
      <vt:lpstr>Metsän hoito</vt:lpstr>
      <vt:lpstr>Biotalous ja bioöljy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SUOMESSA ON ERILAISIA METSIÄ</dc:title>
  <dc:creator>Joanna Tedder</dc:creator>
  <cp:lastModifiedBy>Joanna Tedder</cp:lastModifiedBy>
  <cp:revision>16</cp:revision>
  <dcterms:created xsi:type="dcterms:W3CDTF">2018-09-18T14:04:36Z</dcterms:created>
  <dcterms:modified xsi:type="dcterms:W3CDTF">2018-09-19T17:25:01Z</dcterms:modified>
</cp:coreProperties>
</file>