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3"/>
  </p:notesMasterIdLst>
  <p:handoutMasterIdLst>
    <p:handoutMasterId r:id="rId24"/>
  </p:handoutMasterIdLst>
  <p:sldIdLst>
    <p:sldId id="256" r:id="rId3"/>
    <p:sldId id="281" r:id="rId4"/>
    <p:sldId id="287" r:id="rId5"/>
    <p:sldId id="299" r:id="rId6"/>
    <p:sldId id="300" r:id="rId7"/>
    <p:sldId id="301" r:id="rId8"/>
    <p:sldId id="306" r:id="rId9"/>
    <p:sldId id="312" r:id="rId10"/>
    <p:sldId id="268" r:id="rId11"/>
    <p:sldId id="288" r:id="rId12"/>
    <p:sldId id="304" r:id="rId13"/>
    <p:sldId id="302" r:id="rId14"/>
    <p:sldId id="290" r:id="rId15"/>
    <p:sldId id="259" r:id="rId16"/>
    <p:sldId id="270" r:id="rId17"/>
    <p:sldId id="303" r:id="rId18"/>
    <p:sldId id="308" r:id="rId19"/>
    <p:sldId id="305" r:id="rId20"/>
    <p:sldId id="294" r:id="rId21"/>
    <p:sldId id="28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E42E9EAF-1642-4AAC-8150-40D5B0D22B48}">
          <p14:sldIdLst>
            <p14:sldId id="256"/>
            <p14:sldId id="281"/>
            <p14:sldId id="287"/>
            <p14:sldId id="299"/>
            <p14:sldId id="300"/>
            <p14:sldId id="301"/>
            <p14:sldId id="306"/>
            <p14:sldId id="312"/>
            <p14:sldId id="268"/>
            <p14:sldId id="288"/>
            <p14:sldId id="304"/>
            <p14:sldId id="302"/>
            <p14:sldId id="290"/>
            <p14:sldId id="259"/>
          </p14:sldIdLst>
        </p14:section>
        <p14:section name="Nimetön osa" id="{630F7B2F-C008-48ED-845D-5DEA35BFF80F}">
          <p14:sldIdLst>
            <p14:sldId id="270"/>
            <p14:sldId id="303"/>
            <p14:sldId id="308"/>
            <p14:sldId id="305"/>
            <p14:sldId id="294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59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516" y="4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5" d="100"/>
          <a:sy n="35" d="100"/>
        </p:scale>
        <p:origin x="-1626" y="-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20EA5F0D-C1DC-412F-A146-DDB3A74B588F}" type="datetimeFigureOut">
              <a:rPr lang="fi-FI"/>
              <a:t>19.9.2025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BAE14B8-3CC9-472D-9BC5-A84D80684DE2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A8CDE508-72C8-4AB5-AA9C-1584D31690E0}" type="datetimeFigureOut">
              <a:t>19.9.2025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FB667E1-E601-4AAF-B95C-B25720D70A60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fi-FI" sz="6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fi-FI" sz="44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fi-FI" sz="2800"/>
            </a:lvl2pPr>
            <a:lvl3pPr marL="914400" indent="0" algn="ctr" latinLnBrk="0">
              <a:buNone/>
              <a:defRPr lang="fi-FI" sz="2400"/>
            </a:lvl3pPr>
            <a:lvl4pPr marL="1371600" indent="0" algn="ctr" latinLnBrk="0">
              <a:buNone/>
              <a:defRPr lang="fi-FI" sz="2000"/>
            </a:lvl4pPr>
            <a:lvl5pPr marL="1828800" indent="0" algn="ctr" latinLnBrk="0">
              <a:buNone/>
              <a:defRPr lang="fi-FI" sz="2000"/>
            </a:lvl5pPr>
            <a:lvl6pPr marL="2286000" indent="0" algn="ctr" latinLnBrk="0">
              <a:buNone/>
              <a:defRPr lang="fi-FI" sz="2000"/>
            </a:lvl6pPr>
            <a:lvl7pPr marL="2743200" indent="0" algn="ctr" latinLnBrk="0">
              <a:buNone/>
              <a:defRPr lang="fi-FI" sz="2000"/>
            </a:lvl7pPr>
            <a:lvl8pPr marL="3200400" indent="0" algn="ctr" latinLnBrk="0">
              <a:buNone/>
              <a:defRPr lang="fi-FI" sz="2000"/>
            </a:lvl8pPr>
            <a:lvl9pPr marL="3657600" indent="0" algn="ctr" latinLnBrk="0">
              <a:buNone/>
              <a:defRPr lang="fi-FI" sz="20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grpSp>
        <p:nvGrpSpPr>
          <p:cNvPr id="4" name="ryhmästä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uolivapaa piirt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Puolivapaa piirt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Puolivapaa piirt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Puolivapaa piirt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Puolivapaa piirt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Puolivapaa piirt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Puolivapaa piirt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Puolivapaa piirt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Puolivapaa piirt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Puolivapaa piirt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Puolivapaa piirt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Puolivapaa piirt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Puolivapaa piirt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Puolivapaa piirt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Puolivapaa piirt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Puolivapaa piirt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Puolivapaa piirt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Puolivapaa piirt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Puolivapaa piirt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Puolivapaa piirt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Puolivapaa piirt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Puolivapaa piirt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Puolivapaa piirt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Puolivapaa piirt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Puolivapaa piirt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Puolivapaa piirt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Puolivapaa piirt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Puolivapaa piirt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Puolivapaa piirt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Puolivapaa piirt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Puolivapaa piirt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Puolivapaa piirt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Puolivapaa piirt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Puolivapaa piirt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Puolivapaa piirt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ryhmästä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Puolivapaa piirto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ryhmästä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uolivapaa piirt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Puolivapaa piirt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Puolivapaa piirt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Puolivapaa piirt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Puolivapaa piirt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Puolivapaa piirt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Puolivapaa piirt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Puolivapaa piirt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Puolivapaa piirto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Puolivapaa piirto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ryhmästä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uolivapaa piirt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Puolivapaa piirt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Puolivapaa piirt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Puolivapaa piirt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Puolivapaa piirt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Puolivapaa piirt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Puolivapaa piirt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Puolivapaa piirt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Puolivapaa piirt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Puolivapaa piirt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Puolivapaa piirt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Puolivapaa piirt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Puolivapaa piirt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Puolivapaa piirt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Puolivapaa piirt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Puolivapaa piirt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Puolivapaa piirt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Puolivapaa piirt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Puolivapaa piirt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ryhmästä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uolivapaa piirt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Puolivapaa piirt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Puolivapaa piirt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Puolivapaa piirt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Puolivapaa piirt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ryhmästä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ryhmästä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uolivapaa piirt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Puolivapaa piirt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Puolivapaa piirt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Puolivapaa piirt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ryhmästä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ryhmästä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Puolivapaa piirto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Puolivapaa piirto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ryhmästä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uolivapaa piirt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Puolivapaa piirt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Puolivapaa piirt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Puolivapaa piirt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Puolivapaa piirt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Puolivapaa piirt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Puolivapaa piirt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Puolivapaa piirt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Puolivapaa piirt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Puolivapaa piirt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Puolivapaa piirt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Puolivapaa piirt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Puolivapaa piirt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Puolivapaa piirt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Puolivapaa piirt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Puolivapaa piirt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Puolivapaa piirt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Puolivapaa piirt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Puolivapaa piirt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Puolivapaa piirt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Puolivapaa piirt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Puolivapaa piirt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Puolivapaa piirt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Puolivapaa piirt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Puolivapaa piirt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Puolivapaa piirt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Puolivapaa piirt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Puolivapaa piirt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ryhmästä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uolivapaa piirt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Puolivapaa piirt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Puolivapaa piirt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Puolivapaa piirt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Puolivapaa piirt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Puolivapaa piirt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Puolivapaa piirt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Puolivapaa piirt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Puolivapaa piirt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Puolivapaa piirt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Puolivapaa piirt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Puolivapaa piirt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Puolivapaa piirt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Puolivapaa piirt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Puolivapaa piirt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Puolivapaa piirt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Puolivapaa piirt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Puolivapaa piirt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Puolivapaa piirt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Puolivapaa piirt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Puolivapaa piirt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Puolivapaa piirt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Puolivapaa piirt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Puolivapaa piirt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ryhmästä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715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/>
            </a:lvl8pPr>
            <a:lvl9pPr latinLnBrk="0">
              <a:defRPr lang="fi-FI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fi-FI" sz="52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fi-FI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800"/>
            </a:lvl6pPr>
            <a:lvl7pPr latinLnBrk="0">
              <a:defRPr lang="fi-FI" sz="1800"/>
            </a:lvl7pPr>
            <a:lvl8pPr latinLnBrk="0">
              <a:defRPr lang="fi-FI" sz="1800"/>
            </a:lvl8pPr>
            <a:lvl9pPr latinLnBrk="0">
              <a:defRPr lang="fi-FI"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800"/>
            </a:lvl6pPr>
            <a:lvl7pPr latinLnBrk="0">
              <a:defRPr lang="fi-FI" sz="1800"/>
            </a:lvl7pPr>
            <a:lvl8pPr latinLnBrk="0">
              <a:defRPr lang="fi-FI" sz="1800"/>
            </a:lvl8pPr>
            <a:lvl9pPr latinLnBrk="0">
              <a:defRPr lang="fi-FI"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19.9.2025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600"/>
            </a:lvl6pPr>
            <a:lvl7pPr latinLnBrk="0">
              <a:defRPr lang="fi-FI" sz="1600"/>
            </a:lvl7pPr>
            <a:lvl8pPr latinLnBrk="0">
              <a:defRPr lang="fi-FI" sz="1600"/>
            </a:lvl8pPr>
            <a:lvl9pPr latinLnBrk="0">
              <a:defRPr lang="fi-FI"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19.9.2025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fi-FI"/>
          </a:p>
        </p:txBody>
      </p:sp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fi-FI"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Puolivapaa piirto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4" name="Puolivapaa piirto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5" name="Puolivapaa piirto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" name="ryhmästä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7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Puolivapaa piirt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Puolivapaa piirt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Puolivapaa piirt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0" name="ryhmästä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1" name="Puolivapaa piirt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Puolivapaa piirt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Puolivapaa piirt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Puolivapaa piirt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Puolivapaa piirt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Puolivapaa piirt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Puolivapaa piirt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Puolivapaa piirt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Puolivapaa piirt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Puolivapaa piirt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Puolivapaa piirt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4" name="ryhmästä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5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Puolivapaa piirt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57" name="ryhmästä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58" name="Puolivapaa piirt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Puolivapaa piirt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Puolivapaa piirt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Puolivapaa piirt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Puolivapaa piirt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Puolivapaa piirt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Puolivapaa piirt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Puolivapaa piirt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Puolivapaa piirt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Puolivapaa piirt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Puolivapaa piirt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Puolivapaa piirt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Puolivapaa piirt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1" name="Puolivapaa piirt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Puolivapaa piirt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Puolivapaa piirt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Puolivapaa piirt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5" name="Puolivapaa piirt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Puolivapaa piirt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Puolivapaa piirt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Puolivapaa piirt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Puolivapaa piirt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Puolivapaa piirt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Puolivapaa piirt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2" name="Puolivapaa piirt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3" name="Puolivapaa piirt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Puolivapaa piirt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Puolivapaa piirt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6" name="ryhmästä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87" name="Puolivapaa piirt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Puolivapaa piirt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Puolivapaa piirt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Puolivapaa piirt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Puolivapaa piirt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Puolivapaa piirt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Puolivapaa piirt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Puolivapaa piirt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Puolivapaa piirt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Puolivapaa piirt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Puolivapaa piirt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Puolivapaa piirt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Puolivapaa piirt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Puolivapaa piirt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Puolivapaa piirt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Puolivapaa piirt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Puolivapaa piirt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Puolivapaa piirt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Puolivapaa piirt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07" name="Puolivapaa piirto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08" name="ryhmästä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09" name="Puolivapaa piirt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Puolivapaa piirt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Puolivapaa piirt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Puolivapaa piirt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Puolivapaa piirt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Puolivapaa piirt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Puolivapaa piirt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Puolivapaa piirt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Puolivapaa piirt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Puolivapaa piirt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Puolivapaa piirt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Puolivapaa piirt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Puolivapaa piirt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Puolivapaa piirt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Puolivapaa piirt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Puolivapaa piirt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Puolivapaa piirt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Puolivapaa piirt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Puolivapaa piirt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Puolivapaa piirt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Puolivapaa piirt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Puolivapaa piirt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Puolivapaa piirt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Puolivapaa piirt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Puolivapaa piirt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Puolivapaa piirt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Puolivapaa piirt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Puolivapaa piirt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Puolivapaa piirt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Puolivapaa piirt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Puolivapaa piirt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Puolivapaa piirt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Puolivapaa piirt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Puolivapaa piirt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Puolivapaa piirt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Puolivapaa piirt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5" name="ryhmästä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6" name="ryhmästä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2" name="Puolivapaa piirt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Puolivapaa piirt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Puolivapaa piirt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Puolivapaa piirt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Puolivapaa piirt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Puolivapaa piirt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Puolivapaa piirt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Puolivapaa piirt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Puolivapaa piirt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Puolivapaa piirt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Puolivapaa piirt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Puolivapaa piirt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Puolivapaa piirt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Puolivapaa piirt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Puolivapaa piirt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Puolivapaa piirt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Puolivapaa piirt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Puolivapaa piirt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Puolivapaa piirt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Puolivapaa piirt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Puolivapaa piirt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Puolivapaa piirt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Puolivapaa piirt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Puolivapaa piirt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Puolivapaa piirt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Puolivapaa piirt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Puolivapaa piirt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Puolivapaa piirt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Puolivapaa piirt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Puolivapaa piirt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Puolivapaa piirt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Puolivapaa piirt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Puolivapaa piirt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Puolivapaa piirt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Puolivapaa piirt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Puolivapaa piirt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Puolivapaa piirt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Puolivapaa piirt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Puolivapaa piirt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Puolivapaa piirt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Puolivapaa piirt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Puolivapaa piirt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Puolivapaa piirt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Puolivapaa piirt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Puolivapaa piirt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Puolivapaa piirt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Puolivapaa piirt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7" name="ryhmästä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3" name="Puolivapaa piirt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Puolivapaa piirt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Puolivapaa piirt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Puolivapaa piirt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Puolivapaa piirt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Puolivapaa piirt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Puolivapaa piirt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Puolivapaa piirt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Puolivapaa piirt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8" name="ryhmästä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6" name="Puolivapaa piirt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Puolivapaa piirt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Puolivapaa piirt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Puolivapaa piirt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Puolivapaa piirt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Puolivapaa piirt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Puolivapaa piirt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9" name="ryhmästä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0" name="Puolivapaa piirt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Puolivapaa piirt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Puolivapaa piirt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Puolivapaa piirt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Puolivapaa piirt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Puolivapaa piirt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19" name="ryhmästä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0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1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2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28" name="ryhmästä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29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7" name="ryhmästä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38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E583DDF-CA54-461A-A486-592D2374C532}" type="datetimeFigureOut">
              <a:rPr lang="fi-FI" smtClean="0"/>
              <a:pPr/>
              <a:t>19.9.2025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fi-FI" sz="34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fi-FI" sz="3400" b="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fi-FI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6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19.9.2025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uolivapaa piirto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Puolivapaa piirto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Puolivapaa piirto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sz="8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ryhmästä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8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6" name="ryhmästä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7" name="Puolivapaa piirt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Puolivapaa piirt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Puolivapaa piirt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Puolivapaa piirt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Puolivapaa piirt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Puolivapaa piirt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3" name="ryhmästä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4" name="Puolivapaa piirt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Puolivapaa piirt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Puolivapaa piirt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Puolivapaa piirt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Puolivapaa piirt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Puolivapaa piirt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Puolivapaa piirt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1" name="ryhmästä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2" name="Puolivapaa piirto 31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Puolivapaa piirto 32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Puolivapaa piirto 33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Puolivapaa piirto 34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Puolivapaa piirto 35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Puolivapaa piirto 36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Puolivapaa piirto 37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Puolivapaa piirto 38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0" name="ryhmästä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1" name="Puolivapaa piirt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Puolivapaa piirt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Puolivapaa piirt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Puolivapaa piirt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Puolivapaa piirt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Puolivapaa piirt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Puolivapaa piirt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Puolivapaa piirt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9" name="ryhmästä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0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8" name="ryhmästä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59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E583DDF-CA54-461A-A486-592D2374C532}" type="datetimeFigureOut">
              <a:rPr lang="fi-FI" smtClean="0"/>
              <a:pPr/>
              <a:t>19.9.2025</a:t>
            </a:fld>
            <a:endParaRPr lang="fi-FI"/>
          </a:p>
        </p:txBody>
      </p:sp>
      <p:sp>
        <p:nvSpPr>
          <p:cNvPr id="6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A8D9AD5-F248-4919-864A-CFD76CC027D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fi-FI" sz="3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fi-FI"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fi-FI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Vanhempainilta</a:t>
            </a:r>
            <a:br>
              <a:rPr lang="fi-FI" dirty="0"/>
            </a:br>
            <a:r>
              <a:rPr lang="fi-FI" dirty="0"/>
              <a:t>Vaeltajat 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18.9.2025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089300" y="1274537"/>
            <a:ext cx="4648597" cy="4355297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fi-FI" sz="5600" b="1" dirty="0"/>
              <a:t>- Kaveritaitoja ja ryhmässä toimimista</a:t>
            </a:r>
          </a:p>
          <a:p>
            <a:pPr marL="45720" indent="0">
              <a:buNone/>
            </a:pPr>
            <a:r>
              <a:rPr lang="fi-FI" sz="5600" dirty="0"/>
              <a:t>	- äänessä oleminen</a:t>
            </a:r>
          </a:p>
          <a:p>
            <a:pPr marL="45720" indent="0">
              <a:buNone/>
            </a:pPr>
            <a:r>
              <a:rPr lang="fi-FI" sz="5600" dirty="0"/>
              <a:t>	- keskusteluun osallistuminen</a:t>
            </a:r>
          </a:p>
          <a:p>
            <a:pPr marL="45720" indent="0">
              <a:buNone/>
            </a:pPr>
            <a:r>
              <a:rPr lang="fi-FI" sz="5600" dirty="0"/>
              <a:t>	- rohkaistuminen</a:t>
            </a:r>
          </a:p>
          <a:p>
            <a:pPr marL="45720" indent="0">
              <a:buNone/>
            </a:pPr>
            <a:r>
              <a:rPr lang="fi-FI" sz="5600" dirty="0"/>
              <a:t>	- neuvottelu</a:t>
            </a:r>
          </a:p>
          <a:p>
            <a:pPr marL="45720" indent="0">
              <a:buNone/>
            </a:pPr>
            <a:r>
              <a:rPr lang="fi-FI" sz="5600" dirty="0"/>
              <a:t>	- oman vuoron odottaminen</a:t>
            </a:r>
          </a:p>
          <a:p>
            <a:pPr marL="45720" indent="0">
              <a:buNone/>
            </a:pPr>
            <a:r>
              <a:rPr lang="fi-FI" sz="5600" dirty="0"/>
              <a:t>	- toisten huomioon ottaminen</a:t>
            </a:r>
          </a:p>
          <a:p>
            <a:pPr marL="45720" indent="0">
              <a:buNone/>
            </a:pPr>
            <a:r>
              <a:rPr lang="fi-FI" sz="5600" dirty="0"/>
              <a:t>	- kuuntelu</a:t>
            </a:r>
          </a:p>
          <a:p>
            <a:pPr marL="45720" indent="0">
              <a:buNone/>
            </a:pPr>
            <a:r>
              <a:rPr lang="fi-FI" sz="5600" dirty="0"/>
              <a:t>	- omat ja toisten mielipiteet, eri näkökulmat</a:t>
            </a:r>
          </a:p>
          <a:p>
            <a:pPr marL="45720" indent="0">
              <a:buNone/>
            </a:pPr>
            <a:r>
              <a:rPr lang="fi-FI" sz="5600" dirty="0"/>
              <a:t>	- tunnetaidot </a:t>
            </a:r>
          </a:p>
          <a:p>
            <a:pPr marL="45720" indent="0">
              <a:buNone/>
            </a:pPr>
            <a:endParaRPr lang="fi-FI" sz="5600" dirty="0"/>
          </a:p>
          <a:p>
            <a:pPr marL="45720" indent="0">
              <a:buNone/>
            </a:pPr>
            <a:endParaRPr lang="fi-FI" sz="5600" dirty="0"/>
          </a:p>
          <a:p>
            <a:pPr marL="45720" indent="0">
              <a:buNone/>
            </a:pPr>
            <a:r>
              <a:rPr lang="fi-FI" dirty="0"/>
              <a:t>	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087522" y="1274538"/>
            <a:ext cx="4480560" cy="349468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fi-FI" sz="1400" b="1" dirty="0"/>
              <a:t>- Omatoimisuutta ja vastuullisuutta, itsestä huolehtimista</a:t>
            </a:r>
          </a:p>
          <a:p>
            <a:pPr marL="45720" indent="0">
              <a:buNone/>
            </a:pPr>
            <a:r>
              <a:rPr lang="fi-FI" sz="1400" dirty="0"/>
              <a:t>	- ruokailu, pukeminen, wc, 	hygieniakasvatus</a:t>
            </a:r>
          </a:p>
          <a:p>
            <a:pPr marL="45720" indent="0">
              <a:buNone/>
            </a:pPr>
            <a:r>
              <a:rPr lang="fi-FI" sz="1400" dirty="0"/>
              <a:t>	- teot ja sanat</a:t>
            </a:r>
          </a:p>
          <a:p>
            <a:pPr marL="45720" indent="0">
              <a:buNone/>
            </a:pPr>
            <a:r>
              <a:rPr lang="fi-FI" sz="1400" dirty="0"/>
              <a:t>	- asioista ja tavaroista huolehtiminen 	(</a:t>
            </a:r>
            <a:r>
              <a:rPr lang="fi-FI" sz="1400" dirty="0" err="1"/>
              <a:t>reppu,omat</a:t>
            </a:r>
            <a:r>
              <a:rPr lang="fi-FI" sz="1400" dirty="0"/>
              <a:t> tavarat, lelut, vaatteet)</a:t>
            </a:r>
          </a:p>
          <a:p>
            <a:pPr marL="45720" indent="0">
              <a:buNone/>
            </a:pPr>
            <a:r>
              <a:rPr lang="fi-FI" sz="1400" dirty="0"/>
              <a:t>	- turvallinen liikkuminen ja toimiminen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42564" y="78910"/>
            <a:ext cx="8515165" cy="450008"/>
          </a:xfrm>
        </p:spPr>
        <p:txBody>
          <a:bodyPr>
            <a:normAutofit fontScale="90000"/>
          </a:bodyPr>
          <a:lstStyle/>
          <a:p>
            <a:r>
              <a:rPr lang="fi-FI" dirty="0"/>
              <a:t>Eskarissa harjoitellaan</a:t>
            </a:r>
          </a:p>
        </p:txBody>
      </p:sp>
    </p:spTree>
    <p:extLst>
      <p:ext uri="{BB962C8B-B14F-4D97-AF65-F5344CB8AC3E}">
        <p14:creationId xmlns:p14="http://schemas.microsoft.com/office/powerpoint/2010/main" val="115882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303929" y="1047293"/>
            <a:ext cx="5042350" cy="349468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fi-FI" sz="1400" b="1" dirty="0"/>
              <a:t>Työskentelytaitoja</a:t>
            </a:r>
          </a:p>
          <a:p>
            <a:pPr marL="45720" indent="0">
              <a:buNone/>
            </a:pPr>
            <a:r>
              <a:rPr lang="fi-FI" sz="1400" dirty="0"/>
              <a:t>	- ohjeiden kuuntelua ja ohjeen mukaan 	toimimista</a:t>
            </a:r>
          </a:p>
          <a:p>
            <a:pPr marL="45720" indent="0">
              <a:buNone/>
            </a:pPr>
            <a:r>
              <a:rPr lang="fi-FI" sz="1400" dirty="0"/>
              <a:t>	- keskittymistä, pitkäjänteisyyttä</a:t>
            </a:r>
          </a:p>
          <a:p>
            <a:pPr marL="45720" indent="0">
              <a:buNone/>
            </a:pPr>
            <a:r>
              <a:rPr lang="fi-FI" sz="1400" dirty="0"/>
              <a:t>	- asioiden loppuun viemistä</a:t>
            </a:r>
          </a:p>
          <a:p>
            <a:pPr marL="45720" indent="0">
              <a:buNone/>
            </a:pPr>
            <a:r>
              <a:rPr lang="fi-FI" sz="1400" dirty="0"/>
              <a:t>	- uskallusta yrittää</a:t>
            </a:r>
          </a:p>
          <a:p>
            <a:pPr marL="45720" indent="0">
              <a:buNone/>
            </a:pPr>
            <a:r>
              <a:rPr lang="fi-FI" sz="1400" dirty="0"/>
              <a:t>	- ei pelätä virheitä, pettymysten sietoa</a:t>
            </a:r>
          </a:p>
          <a:p>
            <a:pPr marL="45720" indent="0">
              <a:buNone/>
            </a:pPr>
            <a:r>
              <a:rPr lang="fi-FI" sz="1400" dirty="0"/>
              <a:t>	- rohkaistumista, osallistumista</a:t>
            </a:r>
          </a:p>
          <a:p>
            <a:pPr marL="45720" indent="0">
              <a:buNone/>
            </a:pPr>
            <a:r>
              <a:rPr lang="fi-FI" sz="1400" dirty="0"/>
              <a:t>	- työrauhan antaminen</a:t>
            </a:r>
          </a:p>
          <a:p>
            <a:pPr marL="45720" indent="0">
              <a:buNone/>
            </a:pPr>
            <a:r>
              <a:rPr lang="fi-FI" sz="1400" dirty="0"/>
              <a:t>	- innostuminen ja onnistuminen</a:t>
            </a:r>
          </a:p>
          <a:p>
            <a:pPr marL="45720" indent="0">
              <a:buNone/>
            </a:pPr>
            <a:endParaRPr lang="fi-FI" sz="14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38526" y="400882"/>
            <a:ext cx="8766177" cy="405184"/>
          </a:xfrm>
        </p:spPr>
        <p:txBody>
          <a:bodyPr>
            <a:noAutofit/>
          </a:bodyPr>
          <a:lstStyle/>
          <a:p>
            <a:r>
              <a:rPr lang="fi-FI" sz="2800" dirty="0"/>
              <a:t>Eskarissa harjoitellaan… jatkuu</a:t>
            </a:r>
          </a:p>
        </p:txBody>
      </p:sp>
    </p:spTree>
    <p:extLst>
      <p:ext uri="{BB962C8B-B14F-4D97-AF65-F5344CB8AC3E}">
        <p14:creationId xmlns:p14="http://schemas.microsoft.com/office/powerpoint/2010/main" val="128512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8571" y="2144114"/>
            <a:ext cx="4648597" cy="34946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1400" b="1" dirty="0"/>
              <a:t>Kielellisiä valmiuksia</a:t>
            </a:r>
          </a:p>
          <a:p>
            <a:pPr lvl="1">
              <a:buFontTx/>
              <a:buChar char="-"/>
            </a:pPr>
            <a:r>
              <a:rPr lang="fi-FI" sz="1400" dirty="0"/>
              <a:t>Kirjaimiin tutustuminen</a:t>
            </a:r>
          </a:p>
          <a:p>
            <a:pPr lvl="1">
              <a:buFontTx/>
              <a:buChar char="-"/>
            </a:pPr>
            <a:r>
              <a:rPr lang="fi-FI" sz="1400" dirty="0"/>
              <a:t>Alkuäänteiden harjoittelu</a:t>
            </a:r>
          </a:p>
          <a:p>
            <a:pPr lvl="1">
              <a:buFontTx/>
              <a:buChar char="-"/>
            </a:pPr>
            <a:r>
              <a:rPr lang="fi-FI" sz="1400" dirty="0"/>
              <a:t>Sanojen pilkkominen tavuiksi</a:t>
            </a:r>
          </a:p>
          <a:p>
            <a:pPr lvl="1">
              <a:buFontTx/>
              <a:buChar char="-"/>
            </a:pPr>
            <a:r>
              <a:rPr lang="fi-FI" sz="1400" dirty="0"/>
              <a:t>Riimittely</a:t>
            </a:r>
          </a:p>
          <a:p>
            <a:pPr lvl="1">
              <a:buFontTx/>
              <a:buChar char="-"/>
            </a:pPr>
            <a:r>
              <a:rPr lang="fi-FI" sz="1400" dirty="0"/>
              <a:t>Kerronta</a:t>
            </a:r>
          </a:p>
          <a:p>
            <a:pPr lvl="1">
              <a:buFontTx/>
              <a:buChar char="-"/>
            </a:pPr>
            <a:r>
              <a:rPr lang="fi-FI" sz="1400" dirty="0"/>
              <a:t>Satujen kuuntelu</a:t>
            </a:r>
          </a:p>
          <a:p>
            <a:pPr marL="45720" indent="0">
              <a:buNone/>
            </a:pPr>
            <a:endParaRPr lang="fi-FI" sz="14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1400" b="1" dirty="0"/>
              <a:t>Matemaattisia valmiuksia </a:t>
            </a:r>
          </a:p>
          <a:p>
            <a:pPr>
              <a:buFontTx/>
              <a:buChar char="-"/>
            </a:pPr>
            <a:r>
              <a:rPr lang="fi-FI" sz="1400" dirty="0"/>
              <a:t>Numeroihin tutustuminen</a:t>
            </a:r>
          </a:p>
          <a:p>
            <a:pPr>
              <a:buFontTx/>
              <a:buChar char="-"/>
            </a:pPr>
            <a:r>
              <a:rPr lang="fi-FI" sz="1400" dirty="0" err="1"/>
              <a:t>Lukujonotaidot</a:t>
            </a:r>
            <a:endParaRPr lang="fi-FI" sz="1400" dirty="0"/>
          </a:p>
          <a:p>
            <a:pPr>
              <a:buFontTx/>
              <a:buChar char="-"/>
            </a:pPr>
            <a:r>
              <a:rPr lang="fi-FI" sz="1400" dirty="0"/>
              <a:t>Vertailu</a:t>
            </a:r>
          </a:p>
          <a:p>
            <a:pPr>
              <a:buFontTx/>
              <a:buChar char="-"/>
            </a:pPr>
            <a:r>
              <a:rPr lang="fi-FI" sz="1400" dirty="0"/>
              <a:t>Sarjoittaminen</a:t>
            </a:r>
          </a:p>
          <a:p>
            <a:pPr>
              <a:buFontTx/>
              <a:buChar char="-"/>
            </a:pPr>
            <a:r>
              <a:rPr lang="fi-FI" sz="1400" dirty="0"/>
              <a:t>Suuruusluokat</a:t>
            </a:r>
          </a:p>
          <a:p>
            <a:pPr>
              <a:buFontTx/>
              <a:buChar char="-"/>
            </a:pPr>
            <a:r>
              <a:rPr lang="fi-FI" sz="1400" dirty="0"/>
              <a:t>Laskeminen – arjen matematiikkaa</a:t>
            </a:r>
          </a:p>
          <a:p>
            <a:pPr marL="45720" indent="0">
              <a:buNone/>
            </a:pPr>
            <a:r>
              <a:rPr lang="fi-FI" sz="1400" dirty="0"/>
              <a:t>	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Eskarissa harjoitellaan…jatkuu</a:t>
            </a:r>
          </a:p>
        </p:txBody>
      </p:sp>
    </p:spTree>
    <p:extLst>
      <p:ext uri="{BB962C8B-B14F-4D97-AF65-F5344CB8AC3E}">
        <p14:creationId xmlns:p14="http://schemas.microsoft.com/office/powerpoint/2010/main" val="94578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9135" y="2149627"/>
            <a:ext cx="9133730" cy="1279373"/>
          </a:xfrm>
        </p:spPr>
        <p:txBody>
          <a:bodyPr/>
          <a:lstStyle/>
          <a:p>
            <a:r>
              <a:rPr lang="fi-FI" dirty="0"/>
              <a:t>TOIMINNAN TAVOITTEENA EDETÄ KOHTI KOULUVALMIUTTA:</a:t>
            </a:r>
          </a:p>
        </p:txBody>
      </p:sp>
    </p:spTree>
    <p:extLst>
      <p:ext uri="{BB962C8B-B14F-4D97-AF65-F5344CB8AC3E}">
        <p14:creationId xmlns:p14="http://schemas.microsoft.com/office/powerpoint/2010/main" val="386351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93098" y="1051963"/>
            <a:ext cx="3927083" cy="428367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spcBef>
                <a:spcPts val="113"/>
              </a:spcBef>
            </a:pPr>
            <a:r>
              <a:rPr sz="1406" spc="-5" dirty="0" err="1">
                <a:latin typeface="Trebuchet MS"/>
                <a:cs typeface="Trebuchet MS"/>
              </a:rPr>
              <a:t>Kouluvalmiudet</a:t>
            </a:r>
            <a:r>
              <a:rPr lang="fi-FI" sz="1406" spc="-5" dirty="0">
                <a:latin typeface="Trebuchet MS"/>
                <a:cs typeface="Trebuchet MS"/>
              </a:rPr>
              <a:t> </a:t>
            </a:r>
          </a:p>
          <a:p>
            <a:pPr marL="11516">
              <a:spcBef>
                <a:spcPts val="113"/>
              </a:spcBef>
            </a:pPr>
            <a:endParaRPr sz="12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93099" y="1562138"/>
            <a:ext cx="2975830" cy="928760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1. </a:t>
            </a:r>
            <a:r>
              <a:rPr sz="997" spc="-5" dirty="0">
                <a:latin typeface="Trebuchet MS"/>
                <a:cs typeface="Trebuchet MS"/>
              </a:rPr>
              <a:t>Fyysiset</a:t>
            </a:r>
            <a:r>
              <a:rPr sz="997" spc="-113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taidot</a:t>
            </a: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spc="14" dirty="0">
                <a:latin typeface="Trebuchet MS"/>
                <a:cs typeface="Trebuchet MS"/>
              </a:rPr>
              <a:t>jaksaa </a:t>
            </a:r>
            <a:r>
              <a:rPr sz="997" spc="-45" dirty="0">
                <a:latin typeface="Trebuchet MS"/>
                <a:cs typeface="Trebuchet MS"/>
              </a:rPr>
              <a:t>olla </a:t>
            </a:r>
            <a:r>
              <a:rPr sz="997" spc="-5" dirty="0">
                <a:latin typeface="Trebuchet MS"/>
                <a:cs typeface="Trebuchet MS"/>
              </a:rPr>
              <a:t>päivän</a:t>
            </a:r>
            <a:r>
              <a:rPr sz="997" spc="-150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koulussa</a:t>
            </a:r>
            <a:endParaRPr sz="997" dirty="0">
              <a:latin typeface="Trebuchet MS"/>
              <a:cs typeface="Trebuchet MS"/>
            </a:endParaRPr>
          </a:p>
          <a:p>
            <a:pPr marL="236085" marR="4607" indent="-224569">
              <a:lnSpc>
                <a:spcPts val="1161"/>
              </a:lnSpc>
              <a:spcBef>
                <a:spcPts val="50"/>
              </a:spcBef>
              <a:buChar char="-"/>
              <a:tabLst>
                <a:tab pos="236085" algn="l"/>
                <a:tab pos="236661" algn="l"/>
                <a:tab pos="927643" algn="l"/>
              </a:tabLst>
            </a:pPr>
            <a:r>
              <a:rPr sz="997" dirty="0">
                <a:latin typeface="Trebuchet MS"/>
                <a:cs typeface="Trebuchet MS"/>
              </a:rPr>
              <a:t>riittävä </a:t>
            </a:r>
            <a:r>
              <a:rPr sz="997" spc="-5" dirty="0">
                <a:latin typeface="Trebuchet MS"/>
                <a:cs typeface="Trebuchet MS"/>
              </a:rPr>
              <a:t>uni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dirty="0">
                <a:latin typeface="Trebuchet MS"/>
                <a:cs typeface="Trebuchet MS"/>
              </a:rPr>
              <a:t>ravinto (aamupala, </a:t>
            </a:r>
            <a:r>
              <a:rPr sz="997" spc="-9" dirty="0">
                <a:latin typeface="Trebuchet MS"/>
                <a:cs typeface="Trebuchet MS"/>
              </a:rPr>
              <a:t>erilaisten  </a:t>
            </a:r>
            <a:r>
              <a:rPr sz="997" dirty="0">
                <a:latin typeface="Trebuchet MS"/>
                <a:cs typeface="Trebuchet MS"/>
              </a:rPr>
              <a:t>ruokien	</a:t>
            </a:r>
            <a:r>
              <a:rPr sz="997" spc="5" dirty="0">
                <a:latin typeface="Trebuchet MS"/>
                <a:cs typeface="Trebuchet MS"/>
              </a:rPr>
              <a:t>maistaminen</a:t>
            </a:r>
            <a:r>
              <a:rPr sz="997" spc="-113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kouluruokailussa)</a:t>
            </a:r>
            <a:endParaRPr sz="997" dirty="0">
              <a:latin typeface="Trebuchet MS"/>
              <a:cs typeface="Trebuchet MS"/>
            </a:endParaRPr>
          </a:p>
          <a:p>
            <a:pPr marL="236085" indent="-224569">
              <a:lnSpc>
                <a:spcPts val="1102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koulumatkat</a:t>
            </a:r>
            <a:r>
              <a:rPr sz="997" spc="304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(yksin</a:t>
            </a:r>
            <a:r>
              <a:rPr sz="997" spc="304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kulkeminen</a:t>
            </a:r>
            <a:r>
              <a:rPr sz="997" spc="227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liikenteessä,</a:t>
            </a:r>
            <a:endParaRPr sz="997" dirty="0">
              <a:latin typeface="Trebuchet MS"/>
              <a:cs typeface="Trebuchet MS"/>
            </a:endParaRPr>
          </a:p>
          <a:p>
            <a:pPr marR="893094" algn="ctr">
              <a:lnSpc>
                <a:spcPts val="1179"/>
              </a:lnSpc>
            </a:pPr>
            <a:r>
              <a:rPr sz="997" spc="-18" dirty="0">
                <a:latin typeface="Trebuchet MS"/>
                <a:cs typeface="Trebuchet MS"/>
              </a:rPr>
              <a:t>aamulla </a:t>
            </a:r>
            <a:r>
              <a:rPr sz="997" spc="5" dirty="0">
                <a:latin typeface="Trebuchet MS"/>
                <a:cs typeface="Trebuchet MS"/>
              </a:rPr>
              <a:t>kotoa</a:t>
            </a:r>
            <a:r>
              <a:rPr sz="997" spc="295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lähteminen)</a:t>
            </a:r>
            <a:endParaRPr sz="997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93099" y="2738306"/>
            <a:ext cx="3868350" cy="630089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2.</a:t>
            </a:r>
            <a:r>
              <a:rPr sz="997" spc="230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Omatoimisuus</a:t>
            </a:r>
            <a:endParaRPr sz="997">
              <a:latin typeface="Trebuchet MS"/>
              <a:cs typeface="Trebuchet MS"/>
            </a:endParaRPr>
          </a:p>
          <a:p>
            <a:pPr marL="218811" marR="4607" indent="-207294">
              <a:lnSpc>
                <a:spcPts val="1161"/>
              </a:lnSpc>
              <a:spcBef>
                <a:spcPts val="50"/>
              </a:spcBef>
              <a:buChar char="-"/>
              <a:tabLst>
                <a:tab pos="218811" algn="l"/>
                <a:tab pos="219387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dirty="0">
                <a:latin typeface="Trebuchet MS"/>
                <a:cs typeface="Trebuchet MS"/>
              </a:rPr>
              <a:t>suoriutuu omatoimisesti WC-käynneistä, </a:t>
            </a:r>
            <a:r>
              <a:rPr sz="997" spc="-14" dirty="0">
                <a:latin typeface="Trebuchet MS"/>
                <a:cs typeface="Trebuchet MS"/>
              </a:rPr>
              <a:t>pukeutumisesta</a:t>
            </a:r>
            <a:r>
              <a:rPr sz="997" spc="-208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ja  </a:t>
            </a:r>
            <a:r>
              <a:rPr sz="997" spc="-5" dirty="0">
                <a:latin typeface="Trebuchet MS"/>
                <a:cs typeface="Trebuchet MS"/>
              </a:rPr>
              <a:t>ruokailusta</a:t>
            </a:r>
            <a:endParaRPr sz="997">
              <a:latin typeface="Trebuchet MS"/>
              <a:cs typeface="Trebuchet MS"/>
            </a:endParaRPr>
          </a:p>
          <a:p>
            <a:pPr marL="218811" indent="-207294">
              <a:lnSpc>
                <a:spcPts val="1120"/>
              </a:lnSpc>
              <a:buChar char="-"/>
              <a:tabLst>
                <a:tab pos="218811" algn="l"/>
                <a:tab pos="219387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dirty="0">
                <a:latin typeface="Trebuchet MS"/>
                <a:cs typeface="Trebuchet MS"/>
              </a:rPr>
              <a:t>on </a:t>
            </a:r>
            <a:r>
              <a:rPr sz="997" spc="-14" dirty="0">
                <a:latin typeface="Trebuchet MS"/>
                <a:cs typeface="Trebuchet MS"/>
              </a:rPr>
              <a:t>harjoitellut </a:t>
            </a:r>
            <a:r>
              <a:rPr sz="997" spc="5" dirty="0">
                <a:latin typeface="Trebuchet MS"/>
                <a:cs typeface="Trebuchet MS"/>
              </a:rPr>
              <a:t>omista </a:t>
            </a:r>
            <a:r>
              <a:rPr sz="997" dirty="0">
                <a:latin typeface="Trebuchet MS"/>
                <a:cs typeface="Trebuchet MS"/>
              </a:rPr>
              <a:t>tavaroista</a:t>
            </a:r>
            <a:r>
              <a:rPr sz="997" spc="-18" dirty="0">
                <a:latin typeface="Trebuchet MS"/>
                <a:cs typeface="Trebuchet MS"/>
              </a:rPr>
              <a:t> </a:t>
            </a:r>
            <a:r>
              <a:rPr sz="997" spc="-5" dirty="0">
                <a:latin typeface="Trebuchet MS"/>
                <a:cs typeface="Trebuchet MS"/>
              </a:rPr>
              <a:t>huolehtimista</a:t>
            </a:r>
            <a:endParaRPr sz="997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93099" y="3620460"/>
            <a:ext cx="3857985" cy="1095473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3. </a:t>
            </a:r>
            <a:r>
              <a:rPr sz="997" dirty="0">
                <a:latin typeface="Trebuchet MS"/>
                <a:cs typeface="Trebuchet MS"/>
              </a:rPr>
              <a:t>Tunne-elämän</a:t>
            </a:r>
            <a:r>
              <a:rPr sz="997" spc="-199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taidot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61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dirty="0">
                <a:latin typeface="Trebuchet MS"/>
                <a:cs typeface="Trebuchet MS"/>
              </a:rPr>
              <a:t>on </a:t>
            </a:r>
            <a:r>
              <a:rPr sz="997" spc="-5" dirty="0">
                <a:latin typeface="Trebuchet MS"/>
                <a:cs typeface="Trebuchet MS"/>
              </a:rPr>
              <a:t>innostunut koulunkäynnistä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14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oppimisesta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hän </a:t>
            </a:r>
            <a:r>
              <a:rPr sz="997" spc="-9" dirty="0">
                <a:latin typeface="Trebuchet MS"/>
                <a:cs typeface="Trebuchet MS"/>
              </a:rPr>
              <a:t>pystyy </a:t>
            </a:r>
            <a:r>
              <a:rPr sz="997" spc="-5" dirty="0">
                <a:latin typeface="Trebuchet MS"/>
                <a:cs typeface="Trebuchet MS"/>
              </a:rPr>
              <a:t>olemaan </a:t>
            </a:r>
            <a:r>
              <a:rPr sz="997" dirty="0">
                <a:latin typeface="Trebuchet MS"/>
                <a:cs typeface="Trebuchet MS"/>
              </a:rPr>
              <a:t>erossa vanhemmistaan </a:t>
            </a:r>
            <a:r>
              <a:rPr sz="997" spc="-9" dirty="0">
                <a:latin typeface="Trebuchet MS"/>
                <a:cs typeface="Trebuchet MS"/>
              </a:rPr>
              <a:t>koulupäivän</a:t>
            </a:r>
            <a:r>
              <a:rPr sz="997" spc="-199" dirty="0">
                <a:latin typeface="Trebuchet MS"/>
                <a:cs typeface="Trebuchet MS"/>
              </a:rPr>
              <a:t> </a:t>
            </a:r>
            <a:r>
              <a:rPr sz="997" spc="14" dirty="0">
                <a:latin typeface="Trebuchet MS"/>
                <a:cs typeface="Trebuchet MS"/>
              </a:rPr>
              <a:t>ajan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74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27" dirty="0">
                <a:latin typeface="Trebuchet MS"/>
                <a:cs typeface="Trebuchet MS"/>
              </a:rPr>
              <a:t>hänellä </a:t>
            </a:r>
            <a:r>
              <a:rPr sz="997" dirty="0">
                <a:latin typeface="Trebuchet MS"/>
                <a:cs typeface="Trebuchet MS"/>
              </a:rPr>
              <a:t>on </a:t>
            </a:r>
            <a:r>
              <a:rPr sz="997" spc="-18" dirty="0">
                <a:latin typeface="Trebuchet MS"/>
                <a:cs typeface="Trebuchet MS"/>
              </a:rPr>
              <a:t>halua osallistua </a:t>
            </a:r>
            <a:r>
              <a:rPr sz="997" spc="-5" dirty="0">
                <a:latin typeface="Trebuchet MS"/>
                <a:cs typeface="Trebuchet MS"/>
              </a:rPr>
              <a:t>yhteiseen </a:t>
            </a:r>
            <a:r>
              <a:rPr sz="997" dirty="0">
                <a:latin typeface="Trebuchet MS"/>
                <a:cs typeface="Trebuchet MS"/>
              </a:rPr>
              <a:t>tekemiseen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23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toimintaan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79"/>
              </a:lnSpc>
              <a:spcBef>
                <a:spcPts val="32"/>
              </a:spcBef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hän </a:t>
            </a:r>
            <a:r>
              <a:rPr sz="997" spc="-9" dirty="0">
                <a:latin typeface="Trebuchet MS"/>
                <a:cs typeface="Trebuchet MS"/>
              </a:rPr>
              <a:t>pystyy </a:t>
            </a:r>
            <a:r>
              <a:rPr sz="997" dirty="0">
                <a:latin typeface="Trebuchet MS"/>
                <a:cs typeface="Trebuchet MS"/>
              </a:rPr>
              <a:t>työskentelemään pitkäjänteisesti tehtävien</a:t>
            </a:r>
            <a:r>
              <a:rPr sz="997" spc="-222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parissa</a:t>
            </a:r>
            <a:endParaRPr sz="997">
              <a:latin typeface="Trebuchet MS"/>
              <a:cs typeface="Trebuchet MS"/>
            </a:endParaRPr>
          </a:p>
          <a:p>
            <a:pPr marL="236085" marR="4607" indent="-224569">
              <a:lnSpc>
                <a:spcPts val="1161"/>
              </a:lnSpc>
              <a:spcBef>
                <a:spcPts val="50"/>
              </a:spcBef>
              <a:buChar char="-"/>
              <a:tabLst>
                <a:tab pos="236085" algn="l"/>
                <a:tab pos="236661" algn="l"/>
                <a:tab pos="753746" algn="l"/>
              </a:tabLst>
            </a:pPr>
            <a:r>
              <a:rPr sz="997" spc="-27" dirty="0">
                <a:latin typeface="Trebuchet MS"/>
                <a:cs typeface="Trebuchet MS"/>
              </a:rPr>
              <a:t>hänellä	</a:t>
            </a:r>
            <a:r>
              <a:rPr sz="997" dirty="0">
                <a:latin typeface="Trebuchet MS"/>
                <a:cs typeface="Trebuchet MS"/>
              </a:rPr>
              <a:t>on pettymysten sietokykyä </a:t>
            </a:r>
            <a:r>
              <a:rPr sz="997" spc="-5" dirty="0">
                <a:latin typeface="Trebuchet MS"/>
                <a:cs typeface="Trebuchet MS"/>
              </a:rPr>
              <a:t>(palaute </a:t>
            </a:r>
            <a:r>
              <a:rPr sz="997" spc="-9" dirty="0">
                <a:latin typeface="Trebuchet MS"/>
                <a:cs typeface="Trebuchet MS"/>
              </a:rPr>
              <a:t>kavereilta ja  </a:t>
            </a:r>
            <a:r>
              <a:rPr sz="997" spc="-5" dirty="0">
                <a:latin typeface="Trebuchet MS"/>
                <a:cs typeface="Trebuchet MS"/>
              </a:rPr>
              <a:t>opettajilta)</a:t>
            </a:r>
            <a:endParaRPr sz="997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93100" y="4952328"/>
            <a:ext cx="3856257" cy="941584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4. </a:t>
            </a:r>
            <a:r>
              <a:rPr sz="997" spc="-9" dirty="0">
                <a:latin typeface="Trebuchet MS"/>
                <a:cs typeface="Trebuchet MS"/>
              </a:rPr>
              <a:t>Sosiaaliset</a:t>
            </a:r>
            <a:r>
              <a:rPr sz="997" spc="-50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taidot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dirty="0">
                <a:latin typeface="Trebuchet MS"/>
                <a:cs typeface="Trebuchet MS"/>
              </a:rPr>
              <a:t>osaa </a:t>
            </a:r>
            <a:r>
              <a:rPr sz="997" spc="-14" dirty="0">
                <a:latin typeface="Trebuchet MS"/>
                <a:cs typeface="Trebuchet MS"/>
              </a:rPr>
              <a:t>työskennellä </a:t>
            </a:r>
            <a:r>
              <a:rPr sz="997" dirty="0">
                <a:latin typeface="Trebuchet MS"/>
                <a:cs typeface="Trebuchet MS"/>
              </a:rPr>
              <a:t>yksin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222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ryhmässä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hän </a:t>
            </a:r>
            <a:r>
              <a:rPr sz="997" spc="-5" dirty="0">
                <a:latin typeface="Trebuchet MS"/>
                <a:cs typeface="Trebuchet MS"/>
              </a:rPr>
              <a:t>ystävystyy uusien </a:t>
            </a:r>
            <a:r>
              <a:rPr sz="997" dirty="0">
                <a:latin typeface="Trebuchet MS"/>
                <a:cs typeface="Trebuchet MS"/>
              </a:rPr>
              <a:t>kavereiden</a:t>
            </a:r>
            <a:r>
              <a:rPr sz="997" spc="-122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kanssa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hän</a:t>
            </a:r>
            <a:r>
              <a:rPr sz="997" spc="-50" dirty="0">
                <a:latin typeface="Trebuchet MS"/>
                <a:cs typeface="Trebuchet MS"/>
              </a:rPr>
              <a:t> </a:t>
            </a:r>
            <a:r>
              <a:rPr sz="997" spc="9" dirty="0">
                <a:latin typeface="Trebuchet MS"/>
                <a:cs typeface="Trebuchet MS"/>
              </a:rPr>
              <a:t>omaksuu</a:t>
            </a:r>
            <a:r>
              <a:rPr sz="997" spc="-118" dirty="0">
                <a:latin typeface="Trebuchet MS"/>
                <a:cs typeface="Trebuchet MS"/>
              </a:rPr>
              <a:t>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95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noudattaa</a:t>
            </a:r>
            <a:r>
              <a:rPr sz="997" spc="-32" dirty="0">
                <a:latin typeface="Trebuchet MS"/>
                <a:cs typeface="Trebuchet MS"/>
              </a:rPr>
              <a:t> </a:t>
            </a:r>
            <a:r>
              <a:rPr sz="997" spc="-5" dirty="0">
                <a:latin typeface="Trebuchet MS"/>
                <a:cs typeface="Trebuchet MS"/>
              </a:rPr>
              <a:t>yhteisiä</a:t>
            </a:r>
            <a:r>
              <a:rPr sz="997" spc="-32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sääntöjä</a:t>
            </a:r>
            <a:endParaRPr sz="997">
              <a:latin typeface="Trebuchet MS"/>
              <a:cs typeface="Trebuchet MS"/>
            </a:endParaRPr>
          </a:p>
          <a:p>
            <a:pPr marL="236085" marR="4607" indent="-224569">
              <a:lnSpc>
                <a:spcPts val="1152"/>
              </a:lnSpc>
              <a:spcBef>
                <a:spcPts val="59"/>
              </a:spcBef>
              <a:buChar char="-"/>
              <a:tabLst>
                <a:tab pos="236085" algn="l"/>
                <a:tab pos="236661" algn="l"/>
                <a:tab pos="615549" algn="l"/>
                <a:tab pos="1625534" algn="l"/>
              </a:tabLst>
            </a:pPr>
            <a:r>
              <a:rPr sz="997" spc="-18" dirty="0">
                <a:latin typeface="Trebuchet MS"/>
                <a:cs typeface="Trebuchet MS"/>
              </a:rPr>
              <a:t>lapsi	</a:t>
            </a:r>
            <a:r>
              <a:rPr sz="997" dirty="0">
                <a:latin typeface="Trebuchet MS"/>
                <a:cs typeface="Trebuchet MS"/>
              </a:rPr>
              <a:t>on </a:t>
            </a:r>
            <a:r>
              <a:rPr sz="997" spc="295" dirty="0">
                <a:latin typeface="Trebuchet MS"/>
                <a:cs typeface="Trebuchet MS"/>
              </a:rPr>
              <a:t> </a:t>
            </a:r>
            <a:r>
              <a:rPr sz="997" spc="-14" dirty="0">
                <a:latin typeface="Trebuchet MS"/>
                <a:cs typeface="Trebuchet MS"/>
              </a:rPr>
              <a:t>harjoitellut	</a:t>
            </a:r>
            <a:r>
              <a:rPr sz="997" dirty="0">
                <a:latin typeface="Trebuchet MS"/>
                <a:cs typeface="Trebuchet MS"/>
              </a:rPr>
              <a:t>turvataitoja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dirty="0">
                <a:latin typeface="Trebuchet MS"/>
                <a:cs typeface="Trebuchet MS"/>
              </a:rPr>
              <a:t>tarvittaessa </a:t>
            </a:r>
            <a:r>
              <a:rPr sz="997" spc="-5" dirty="0">
                <a:latin typeface="Trebuchet MS"/>
                <a:cs typeface="Trebuchet MS"/>
              </a:rPr>
              <a:t>median  </a:t>
            </a:r>
            <a:r>
              <a:rPr sz="997" spc="-18" dirty="0">
                <a:latin typeface="Trebuchet MS"/>
                <a:cs typeface="Trebuchet MS"/>
              </a:rPr>
              <a:t>turvallista</a:t>
            </a:r>
            <a:r>
              <a:rPr sz="997" spc="100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käyttöä</a:t>
            </a:r>
            <a:endParaRPr sz="997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79878" y="1510315"/>
            <a:ext cx="3927083" cy="1082648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5. </a:t>
            </a:r>
            <a:r>
              <a:rPr sz="997" spc="-27" dirty="0">
                <a:latin typeface="Trebuchet MS"/>
                <a:cs typeface="Trebuchet MS"/>
              </a:rPr>
              <a:t>Kielelliset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spc="-23" dirty="0">
                <a:latin typeface="Trebuchet MS"/>
                <a:cs typeface="Trebuchet MS"/>
              </a:rPr>
              <a:t>tiedolliset</a:t>
            </a:r>
            <a:r>
              <a:rPr sz="997" spc="36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taidot</a:t>
            </a:r>
            <a:endParaRPr sz="997">
              <a:latin typeface="Trebuchet MS"/>
              <a:cs typeface="Trebuchet MS"/>
            </a:endParaRPr>
          </a:p>
          <a:p>
            <a:pPr marL="236085" marR="4607" indent="-224569">
              <a:lnSpc>
                <a:spcPts val="1161"/>
              </a:lnSpc>
              <a:spcBef>
                <a:spcPts val="50"/>
              </a:spcBef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spc="9" dirty="0">
                <a:latin typeface="Trebuchet MS"/>
                <a:cs typeface="Trebuchet MS"/>
              </a:rPr>
              <a:t>ymmärtää </a:t>
            </a:r>
            <a:r>
              <a:rPr sz="997" dirty="0">
                <a:latin typeface="Trebuchet MS"/>
                <a:cs typeface="Trebuchet MS"/>
              </a:rPr>
              <a:t>puhuttua </a:t>
            </a:r>
            <a:r>
              <a:rPr sz="997" spc="-9" dirty="0">
                <a:latin typeface="Trebuchet MS"/>
                <a:cs typeface="Trebuchet MS"/>
              </a:rPr>
              <a:t>kieltä, </a:t>
            </a:r>
            <a:r>
              <a:rPr sz="997" dirty="0">
                <a:latin typeface="Trebuchet MS"/>
                <a:cs typeface="Trebuchet MS"/>
              </a:rPr>
              <a:t>osaa </a:t>
            </a:r>
            <a:r>
              <a:rPr sz="997" spc="-9" dirty="0">
                <a:latin typeface="Trebuchet MS"/>
                <a:cs typeface="Trebuchet MS"/>
              </a:rPr>
              <a:t>ilmaista </a:t>
            </a:r>
            <a:r>
              <a:rPr sz="997" dirty="0">
                <a:latin typeface="Trebuchet MS"/>
                <a:cs typeface="Trebuchet MS"/>
              </a:rPr>
              <a:t>itseään </a:t>
            </a:r>
            <a:r>
              <a:rPr sz="997" spc="-18" dirty="0">
                <a:latin typeface="Trebuchet MS"/>
                <a:cs typeface="Trebuchet MS"/>
              </a:rPr>
              <a:t>puhumalla 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spc="14" dirty="0">
                <a:latin typeface="Trebuchet MS"/>
                <a:cs typeface="Trebuchet MS"/>
              </a:rPr>
              <a:t>omaa </a:t>
            </a:r>
            <a:r>
              <a:rPr sz="997" dirty="0">
                <a:latin typeface="Trebuchet MS"/>
                <a:cs typeface="Trebuchet MS"/>
              </a:rPr>
              <a:t>riittävän</a:t>
            </a:r>
            <a:r>
              <a:rPr sz="997" spc="82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sanavaraston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02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hän</a:t>
            </a:r>
            <a:r>
              <a:rPr sz="997" spc="304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tunnistaa </a:t>
            </a:r>
            <a:r>
              <a:rPr sz="997" spc="5" dirty="0">
                <a:latin typeface="Trebuchet MS"/>
                <a:cs typeface="Trebuchet MS"/>
              </a:rPr>
              <a:t>kirjaimia, </a:t>
            </a:r>
            <a:r>
              <a:rPr sz="997" spc="9" dirty="0">
                <a:latin typeface="Trebuchet MS"/>
                <a:cs typeface="Trebuchet MS"/>
              </a:rPr>
              <a:t>ymmärtää </a:t>
            </a:r>
            <a:r>
              <a:rPr sz="997" dirty="0">
                <a:latin typeface="Trebuchet MS"/>
                <a:cs typeface="Trebuchet MS"/>
              </a:rPr>
              <a:t>numeroita</a:t>
            </a:r>
            <a:r>
              <a:rPr sz="997" spc="304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sekä</a:t>
            </a:r>
            <a:r>
              <a:rPr sz="997" spc="-45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määriä</a:t>
            </a:r>
            <a:endParaRPr sz="997">
              <a:latin typeface="Trebuchet MS"/>
              <a:cs typeface="Trebuchet MS"/>
            </a:endParaRPr>
          </a:p>
          <a:p>
            <a:pPr marR="131287" algn="ctr">
              <a:lnSpc>
                <a:spcPts val="1156"/>
              </a:lnSpc>
            </a:pPr>
            <a:r>
              <a:rPr sz="997" spc="-32" dirty="0">
                <a:latin typeface="Trebuchet MS"/>
                <a:cs typeface="Trebuchet MS"/>
              </a:rPr>
              <a:t>lukualueella </a:t>
            </a:r>
            <a:r>
              <a:rPr sz="997" spc="14" dirty="0">
                <a:latin typeface="Trebuchet MS"/>
                <a:cs typeface="Trebuchet MS"/>
              </a:rPr>
              <a:t>0-10 </a:t>
            </a:r>
            <a:r>
              <a:rPr sz="997" spc="5" dirty="0">
                <a:latin typeface="Trebuchet MS"/>
                <a:cs typeface="Trebuchet MS"/>
              </a:rPr>
              <a:t>sekä numero-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230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lukumäärävastaavuutta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dirty="0">
                <a:latin typeface="Trebuchet MS"/>
                <a:cs typeface="Trebuchet MS"/>
              </a:rPr>
              <a:t>on kiinnostunut </a:t>
            </a:r>
            <a:r>
              <a:rPr sz="997" spc="-9" dirty="0">
                <a:latin typeface="Trebuchet MS"/>
                <a:cs typeface="Trebuchet MS"/>
              </a:rPr>
              <a:t>kielestä </a:t>
            </a:r>
            <a:r>
              <a:rPr sz="997" spc="5" dirty="0">
                <a:latin typeface="Trebuchet MS"/>
                <a:cs typeface="Trebuchet MS"/>
              </a:rPr>
              <a:t>sekä</a:t>
            </a:r>
            <a:r>
              <a:rPr sz="997" dirty="0">
                <a:latin typeface="Trebuchet MS"/>
                <a:cs typeface="Trebuchet MS"/>
              </a:rPr>
              <a:t> kynätehtävistä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79"/>
              </a:lnSpc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ohjeiden </a:t>
            </a:r>
            <a:r>
              <a:rPr sz="997" spc="-9" dirty="0">
                <a:latin typeface="Trebuchet MS"/>
                <a:cs typeface="Trebuchet MS"/>
              </a:rPr>
              <a:t>kuuntelu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spc="-5" dirty="0">
                <a:latin typeface="Trebuchet MS"/>
                <a:cs typeface="Trebuchet MS"/>
              </a:rPr>
              <a:t>niiden </a:t>
            </a:r>
            <a:r>
              <a:rPr sz="997" dirty="0">
                <a:latin typeface="Trebuchet MS"/>
                <a:cs typeface="Trebuchet MS"/>
              </a:rPr>
              <a:t>noudattaminen </a:t>
            </a:r>
            <a:r>
              <a:rPr sz="997" spc="-5" dirty="0">
                <a:latin typeface="Trebuchet MS"/>
                <a:cs typeface="Trebuchet MS"/>
              </a:rPr>
              <a:t>onnistuvat</a:t>
            </a:r>
            <a:r>
              <a:rPr sz="997" spc="-150" dirty="0">
                <a:latin typeface="Trebuchet MS"/>
                <a:cs typeface="Trebuchet MS"/>
              </a:rPr>
              <a:t> </a:t>
            </a:r>
            <a:r>
              <a:rPr sz="997" spc="-23" dirty="0">
                <a:latin typeface="Trebuchet MS"/>
                <a:cs typeface="Trebuchet MS"/>
              </a:rPr>
              <a:t>lapselta</a:t>
            </a:r>
            <a:endParaRPr sz="997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79878" y="2833661"/>
            <a:ext cx="3927659" cy="928760"/>
          </a:xfrm>
          <a:prstGeom prst="rect">
            <a:avLst/>
          </a:prstGeom>
        </p:spPr>
        <p:txBody>
          <a:bodyPr vert="horz" wrap="square" lIns="0" tIns="14395" rIns="0" bIns="0" rtlCol="0">
            <a:spAutoFit/>
          </a:bodyPr>
          <a:lstStyle/>
          <a:p>
            <a:pPr marL="11516">
              <a:lnSpc>
                <a:spcPts val="1179"/>
              </a:lnSpc>
              <a:spcBef>
                <a:spcPts val="113"/>
              </a:spcBef>
            </a:pPr>
            <a:r>
              <a:rPr sz="997" spc="5" dirty="0">
                <a:latin typeface="Trebuchet MS"/>
                <a:cs typeface="Trebuchet MS"/>
              </a:rPr>
              <a:t>6. </a:t>
            </a:r>
            <a:r>
              <a:rPr sz="997" dirty="0">
                <a:latin typeface="Trebuchet MS"/>
                <a:cs typeface="Trebuchet MS"/>
              </a:rPr>
              <a:t>Motoriset</a:t>
            </a:r>
            <a:r>
              <a:rPr sz="997" spc="-181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taidot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56"/>
              </a:lnSpc>
              <a:buChar char="-"/>
              <a:tabLst>
                <a:tab pos="218811" algn="l"/>
                <a:tab pos="219387" algn="l"/>
              </a:tabLst>
            </a:pPr>
            <a:r>
              <a:rPr sz="997" dirty="0">
                <a:latin typeface="Trebuchet MS"/>
                <a:cs typeface="Trebuchet MS"/>
              </a:rPr>
              <a:t>karkeamotoriset </a:t>
            </a:r>
            <a:r>
              <a:rPr sz="997" spc="-5" dirty="0">
                <a:latin typeface="Trebuchet MS"/>
                <a:cs typeface="Trebuchet MS"/>
              </a:rPr>
              <a:t>liikkumisen</a:t>
            </a:r>
            <a:r>
              <a:rPr sz="997" spc="-199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perustaidot</a:t>
            </a:r>
            <a:endParaRPr sz="997">
              <a:latin typeface="Trebuchet MS"/>
              <a:cs typeface="Trebuchet MS"/>
            </a:endParaRPr>
          </a:p>
          <a:p>
            <a:pPr marL="236085" marR="5182" indent="-224569">
              <a:lnSpc>
                <a:spcPts val="1161"/>
              </a:lnSpc>
              <a:spcBef>
                <a:spcPts val="50"/>
              </a:spcBef>
              <a:buChar char="-"/>
              <a:tabLst>
                <a:tab pos="236085" algn="l"/>
                <a:tab pos="236661" algn="l"/>
              </a:tabLst>
            </a:pPr>
            <a:r>
              <a:rPr sz="997" dirty="0">
                <a:latin typeface="Trebuchet MS"/>
                <a:cs typeface="Trebuchet MS"/>
              </a:rPr>
              <a:t>hienomotoriset perustaidot: </a:t>
            </a:r>
            <a:r>
              <a:rPr sz="997" spc="-9" dirty="0">
                <a:latin typeface="Trebuchet MS"/>
                <a:cs typeface="Trebuchet MS"/>
              </a:rPr>
              <a:t>silmän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dirty="0">
                <a:latin typeface="Trebuchet MS"/>
                <a:cs typeface="Trebuchet MS"/>
              </a:rPr>
              <a:t>käden </a:t>
            </a:r>
            <a:r>
              <a:rPr sz="997" spc="-5" dirty="0">
                <a:latin typeface="Trebuchet MS"/>
                <a:cs typeface="Trebuchet MS"/>
              </a:rPr>
              <a:t>yhteistyö, </a:t>
            </a:r>
            <a:r>
              <a:rPr sz="997" dirty="0">
                <a:latin typeface="Trebuchet MS"/>
                <a:cs typeface="Trebuchet MS"/>
              </a:rPr>
              <a:t>kynän,  saksien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spc="-14" dirty="0">
                <a:latin typeface="Trebuchet MS"/>
                <a:cs typeface="Trebuchet MS"/>
              </a:rPr>
              <a:t>ruokailuvälineiden</a:t>
            </a:r>
            <a:r>
              <a:rPr sz="997" spc="9" dirty="0">
                <a:latin typeface="Trebuchet MS"/>
                <a:cs typeface="Trebuchet MS"/>
              </a:rPr>
              <a:t> </a:t>
            </a:r>
            <a:r>
              <a:rPr sz="997" spc="5" dirty="0">
                <a:latin typeface="Trebuchet MS"/>
                <a:cs typeface="Trebuchet MS"/>
              </a:rPr>
              <a:t>käyttö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02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 </a:t>
            </a:r>
            <a:r>
              <a:rPr sz="997" spc="14" dirty="0">
                <a:latin typeface="Trebuchet MS"/>
                <a:cs typeface="Trebuchet MS"/>
              </a:rPr>
              <a:t>jaksaa </a:t>
            </a:r>
            <a:r>
              <a:rPr sz="997" spc="23" dirty="0">
                <a:latin typeface="Trebuchet MS"/>
                <a:cs typeface="Trebuchet MS"/>
              </a:rPr>
              <a:t>ja </a:t>
            </a:r>
            <a:r>
              <a:rPr sz="997" dirty="0">
                <a:latin typeface="Trebuchet MS"/>
                <a:cs typeface="Trebuchet MS"/>
              </a:rPr>
              <a:t>malttaa istua </a:t>
            </a:r>
            <a:r>
              <a:rPr sz="997" spc="-14" dirty="0">
                <a:latin typeface="Trebuchet MS"/>
                <a:cs typeface="Trebuchet MS"/>
              </a:rPr>
              <a:t>paikallaan </a:t>
            </a:r>
            <a:r>
              <a:rPr sz="997" dirty="0">
                <a:latin typeface="Trebuchet MS"/>
                <a:cs typeface="Trebuchet MS"/>
              </a:rPr>
              <a:t>n. </a:t>
            </a:r>
            <a:r>
              <a:rPr sz="997" spc="-23" dirty="0">
                <a:latin typeface="Trebuchet MS"/>
                <a:cs typeface="Trebuchet MS"/>
              </a:rPr>
              <a:t>puoli </a:t>
            </a:r>
            <a:r>
              <a:rPr sz="997" dirty="0">
                <a:latin typeface="Trebuchet MS"/>
                <a:cs typeface="Trebuchet MS"/>
              </a:rPr>
              <a:t>tuntia</a:t>
            </a:r>
            <a:r>
              <a:rPr sz="997" spc="-5" dirty="0">
                <a:latin typeface="Trebuchet MS"/>
                <a:cs typeface="Trebuchet MS"/>
              </a:rPr>
              <a:t> </a:t>
            </a:r>
            <a:r>
              <a:rPr sz="997" spc="-9" dirty="0">
                <a:latin typeface="Trebuchet MS"/>
                <a:cs typeface="Trebuchet MS"/>
              </a:rPr>
              <a:t>kerrallaan</a:t>
            </a:r>
            <a:endParaRPr sz="997">
              <a:latin typeface="Trebuchet MS"/>
              <a:cs typeface="Trebuchet MS"/>
            </a:endParaRPr>
          </a:p>
          <a:p>
            <a:pPr marL="236085" indent="-224569">
              <a:lnSpc>
                <a:spcPts val="1179"/>
              </a:lnSpc>
              <a:buChar char="-"/>
              <a:tabLst>
                <a:tab pos="236085" algn="l"/>
                <a:tab pos="236661" algn="l"/>
              </a:tabLst>
            </a:pPr>
            <a:r>
              <a:rPr sz="997" spc="-18" dirty="0">
                <a:latin typeface="Trebuchet MS"/>
                <a:cs typeface="Trebuchet MS"/>
              </a:rPr>
              <a:t>lapsi</a:t>
            </a:r>
            <a:r>
              <a:rPr sz="997" spc="82" dirty="0">
                <a:latin typeface="Trebuchet MS"/>
                <a:cs typeface="Trebuchet MS"/>
              </a:rPr>
              <a:t> </a:t>
            </a:r>
            <a:r>
              <a:rPr sz="997" spc="14" dirty="0">
                <a:latin typeface="Trebuchet MS"/>
                <a:cs typeface="Trebuchet MS"/>
              </a:rPr>
              <a:t>jaksaa</a:t>
            </a:r>
            <a:r>
              <a:rPr sz="997" spc="-91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keskittyä</a:t>
            </a:r>
            <a:r>
              <a:rPr sz="997" spc="-73" dirty="0">
                <a:latin typeface="Trebuchet MS"/>
                <a:cs typeface="Trebuchet MS"/>
              </a:rPr>
              <a:t> </a:t>
            </a:r>
            <a:r>
              <a:rPr sz="997" spc="-5" dirty="0">
                <a:latin typeface="Trebuchet MS"/>
                <a:cs typeface="Trebuchet MS"/>
              </a:rPr>
              <a:t>ruokailu-</a:t>
            </a:r>
            <a:r>
              <a:rPr sz="997" spc="-68" dirty="0">
                <a:latin typeface="Trebuchet MS"/>
                <a:cs typeface="Trebuchet MS"/>
              </a:rPr>
              <a:t> </a:t>
            </a:r>
            <a:r>
              <a:rPr sz="997" spc="23" dirty="0">
                <a:latin typeface="Trebuchet MS"/>
                <a:cs typeface="Trebuchet MS"/>
              </a:rPr>
              <a:t>ja</a:t>
            </a:r>
            <a:r>
              <a:rPr sz="997" spc="-27" dirty="0">
                <a:latin typeface="Trebuchet MS"/>
                <a:cs typeface="Trebuchet MS"/>
              </a:rPr>
              <a:t> </a:t>
            </a:r>
            <a:r>
              <a:rPr sz="997" dirty="0">
                <a:latin typeface="Trebuchet MS"/>
                <a:cs typeface="Trebuchet MS"/>
              </a:rPr>
              <a:t>eskarituokion</a:t>
            </a:r>
            <a:r>
              <a:rPr sz="997" spc="-113" dirty="0">
                <a:latin typeface="Trebuchet MS"/>
                <a:cs typeface="Trebuchet MS"/>
              </a:rPr>
              <a:t> </a:t>
            </a:r>
            <a:r>
              <a:rPr sz="997" spc="14" dirty="0">
                <a:latin typeface="Trebuchet MS"/>
                <a:cs typeface="Trebuchet MS"/>
              </a:rPr>
              <a:t>ajan</a:t>
            </a:r>
            <a:endParaRPr sz="997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958133" y="1655050"/>
            <a:ext cx="777196" cy="7926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object 10"/>
          <p:cNvSpPr/>
          <p:nvPr/>
        </p:nvSpPr>
        <p:spPr>
          <a:xfrm>
            <a:off x="7521739" y="4253890"/>
            <a:ext cx="1667853" cy="13545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1524000" y="78910"/>
            <a:ext cx="9480698" cy="1233424"/>
          </a:xfrm>
        </p:spPr>
        <p:txBody>
          <a:bodyPr/>
          <a:lstStyle/>
          <a:p>
            <a:r>
              <a:rPr lang="fi-FI" dirty="0"/>
              <a:t>LAPSEN ESIOPETUKSEN OPPIMISSUUNNITELMA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fi-FI" dirty="0"/>
              <a:t>- Laaditaan syksyn aikana Wilmaan jokaiselle eskarilapselle: </a:t>
            </a:r>
          </a:p>
          <a:p>
            <a:pPr marL="45720" indent="0">
              <a:buNone/>
            </a:pPr>
            <a:r>
              <a:rPr lang="fi-FI" dirty="0"/>
              <a:t>- Lapsen lähtötasojen kartoitukset (näkyvät Wilmassa) ja havainnointi    eskariarjessa</a:t>
            </a:r>
          </a:p>
          <a:p>
            <a:pPr>
              <a:buFontTx/>
              <a:buChar char="-"/>
            </a:pPr>
            <a:r>
              <a:rPr lang="fi-FI" dirty="0"/>
              <a:t>Vanhempien huomiot ja toiveet</a:t>
            </a:r>
          </a:p>
          <a:p>
            <a:pPr>
              <a:buFontTx/>
              <a:buChar char="-"/>
            </a:pPr>
            <a:r>
              <a:rPr lang="fi-FI" dirty="0"/>
              <a:t>Lapsen toiveet</a:t>
            </a:r>
          </a:p>
          <a:p>
            <a:pPr marL="45720" indent="0">
              <a:buNone/>
            </a:pPr>
            <a:r>
              <a:rPr lang="fi-FI" dirty="0"/>
              <a:t>- Sovitaan yhteinen tapaaminen, jossa tavoitteet kirjataan. Esiopetuskeskustelut joko etänä tai paikanpäällä</a:t>
            </a:r>
          </a:p>
          <a:p>
            <a:pPr>
              <a:buFontTx/>
              <a:buChar char="-"/>
            </a:pPr>
            <a:r>
              <a:rPr lang="fi-FI" dirty="0"/>
              <a:t>Keväällä arviointi</a:t>
            </a:r>
          </a:p>
          <a:p>
            <a:pPr marL="45720" indent="0">
              <a:buNone/>
            </a:pPr>
            <a:r>
              <a:rPr lang="fi-FI" dirty="0"/>
              <a:t>- Lapsen esiopetuksen oppimissuunnitelma ja kartoitukset näkyvät Wilmassa myös lapsen tulevalle opettajalle</a:t>
            </a:r>
          </a:p>
          <a:p>
            <a:pPr marL="45720" lvl="0" indent="0">
              <a:buNone/>
            </a:pP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YHTEISTYÖ KOULUN KANSSA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Eskarivuoden aikana tutustumme koulun lähiympäristöön (opimme käyttämään ruokailulinjastoa, yhteiset liikuntatilat…) ja aloittelemme uutta nivelvaiheen yhteistyötä. Tapaamisia koululuokan kanssa useamman kerran esiopetusvuoden aikana.</a:t>
            </a:r>
          </a:p>
          <a:p>
            <a:r>
              <a:rPr lang="fi-FI" dirty="0"/>
              <a:t>Keväällä jokaisesta kouluun siirtyvästä lapsesta täytetään tiedonsiirtolomake yhteistyössä huoltajien kanssa. </a:t>
            </a:r>
          </a:p>
          <a:p>
            <a:r>
              <a:rPr lang="fi-FI" dirty="0"/>
              <a:t>Koulun opettajat vierailevat eskariryhmässämme ja pidämme heidän kanssaan tiedonsiirtopalaverin (mm koulun erityisopettaja Maarit Nieminen)</a:t>
            </a:r>
          </a:p>
          <a:p>
            <a:r>
              <a:rPr lang="fi-FI" dirty="0"/>
              <a:t>Kouluun tutustuminen järjestetään toukokuun alussa. Koulu tiedottaa asiasta perheitä kevään aikana.</a:t>
            </a:r>
          </a:p>
        </p:txBody>
      </p:sp>
    </p:spTree>
    <p:extLst>
      <p:ext uri="{BB962C8B-B14F-4D97-AF65-F5344CB8AC3E}">
        <p14:creationId xmlns:p14="http://schemas.microsoft.com/office/powerpoint/2010/main" val="308524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Hyvinvointiopetuksen vuosikello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Elokuu: Meidän ryhmä: Millainen on hyvä kaveri?</a:t>
            </a:r>
          </a:p>
          <a:p>
            <a:r>
              <a:rPr lang="fi-FI" dirty="0"/>
              <a:t>Syyskuu: Tunnetaidot: Ilo, pelko, viha</a:t>
            </a:r>
          </a:p>
          <a:p>
            <a:r>
              <a:rPr lang="fi-FI" dirty="0"/>
              <a:t>Loka-/marraskuu: Kaveri- ja media taidot: Menen mukaan leikkiin</a:t>
            </a:r>
          </a:p>
          <a:p>
            <a:r>
              <a:rPr lang="fi-FI" dirty="0"/>
              <a:t>Marras-/joulukuu: Läsnäolotaidot: Hyvän mielen selkäreppu</a:t>
            </a:r>
          </a:p>
          <a:p>
            <a:r>
              <a:rPr lang="fi-FI" dirty="0"/>
              <a:t>Tammikuu: Vuorovaikutustaidot: Kertominen, kuunteleminen, kiittäminen</a:t>
            </a:r>
          </a:p>
          <a:p>
            <a:r>
              <a:rPr lang="fi-FI" dirty="0"/>
              <a:t>Helmikuu: Turvataidot: Kehon osat ja uikkarisäännöt</a:t>
            </a:r>
          </a:p>
          <a:p>
            <a:r>
              <a:rPr lang="fi-FI" dirty="0" err="1"/>
              <a:t>Maalis</a:t>
            </a:r>
            <a:r>
              <a:rPr lang="fi-FI" dirty="0"/>
              <a:t>-/huhtikuu: Omat vahvuuteni: Vahvuuksieni tunnistaminen</a:t>
            </a:r>
          </a:p>
          <a:p>
            <a:r>
              <a:rPr lang="fi-FI" dirty="0" err="1"/>
              <a:t>Huhti</a:t>
            </a:r>
            <a:r>
              <a:rPr lang="fi-FI" dirty="0"/>
              <a:t>-/toukokuu: Onnellisuustaidot: Kiitollisuuspurkki</a:t>
            </a:r>
          </a:p>
        </p:txBody>
      </p:sp>
    </p:spTree>
    <p:extLst>
      <p:ext uri="{BB962C8B-B14F-4D97-AF65-F5344CB8AC3E}">
        <p14:creationId xmlns:p14="http://schemas.microsoft.com/office/powerpoint/2010/main" val="246967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566549"/>
          </a:xfrm>
        </p:spPr>
        <p:txBody>
          <a:bodyPr>
            <a:normAutofit/>
          </a:bodyPr>
          <a:lstStyle/>
          <a:p>
            <a:r>
              <a:rPr lang="fi-FI" sz="2400" dirty="0"/>
              <a:t>OPPILASHUOLTO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22874" y="670112"/>
            <a:ext cx="9134856" cy="5022476"/>
          </a:xfrm>
        </p:spPr>
        <p:txBody>
          <a:bodyPr>
            <a:normAutofit fontScale="55000" lnSpcReduction="20000"/>
          </a:bodyPr>
          <a:lstStyle/>
          <a:p>
            <a:r>
              <a:rPr lang="fi-FI" dirty="0"/>
              <a:t>Kuraattori Kirsi </a:t>
            </a:r>
            <a:r>
              <a:rPr lang="fi-FI" dirty="0" err="1"/>
              <a:t>Alastalo</a:t>
            </a:r>
            <a:r>
              <a:rPr lang="fi-FI" dirty="0"/>
              <a:t> (040 6158557). Tavoittaa </a:t>
            </a:r>
            <a:r>
              <a:rPr lang="fi-FI" dirty="0" err="1"/>
              <a:t>wilman</a:t>
            </a:r>
            <a:r>
              <a:rPr lang="fi-FI" dirty="0"/>
              <a:t> kautta tai kirsi.alastalo@hyvaks.fi</a:t>
            </a:r>
          </a:p>
          <a:p>
            <a:pPr marL="45720" indent="0">
              <a:buNone/>
            </a:pPr>
            <a:r>
              <a:rPr lang="fi-FI" dirty="0"/>
              <a:t>Työmuotoina mm. konsultaatiot, yksilötapaamiset, pienryhmätyöskentely, koko luokan </a:t>
            </a:r>
            <a:r>
              <a:rPr lang="fi-FI" dirty="0" err="1"/>
              <a:t>teematunnit</a:t>
            </a:r>
            <a:r>
              <a:rPr lang="fi-FI" dirty="0"/>
              <a:t>, yhteisöllinen oppilashuoltotyö. </a:t>
            </a:r>
          </a:p>
          <a:p>
            <a:pPr marL="45720" indent="0">
              <a:buNone/>
            </a:pPr>
            <a:r>
              <a:rPr lang="fi-FI" dirty="0"/>
              <a:t>Yhteisöllinen oppilashuolto:</a:t>
            </a:r>
          </a:p>
          <a:p>
            <a:pPr marL="45720" indent="0">
              <a:buNone/>
            </a:pPr>
            <a:r>
              <a:rPr lang="fi-FI" dirty="0"/>
              <a:t>Osa koko päiväkodin ja esiopetusryhmän toimintakulttuuria. </a:t>
            </a:r>
            <a:r>
              <a:rPr lang="fi-FI" b="1" dirty="0"/>
              <a:t>Tavoitteena on lapsen kokemus yhteisöön kuulumisesta sekä turvallisuuden tunne ryhmän jäsenenä.</a:t>
            </a:r>
          </a:p>
          <a:p>
            <a:pPr marL="45720" indent="0">
              <a:buNone/>
            </a:pPr>
            <a:r>
              <a:rPr lang="fi-FI" u="sng" dirty="0"/>
              <a:t>Yhteisöllisen oppilashuoltotyön tarkoitus on tukea kokonaisvaltaista hyvinvointia ja edistää lasten yhteistyö-, vuorovaikutus- ja tunnetaitoja</a:t>
            </a:r>
            <a:r>
              <a:rPr lang="fi-FI" dirty="0"/>
              <a:t>. Lisäksi huolehditaan esiopetusympäristön terveellisyydestä, turvallisuudesta ja esteettömyydestä; esiopetus kuuluu kaikille!</a:t>
            </a:r>
          </a:p>
          <a:p>
            <a:pPr marL="45720" indent="0">
              <a:buNone/>
            </a:pPr>
            <a:r>
              <a:rPr lang="fi-FI" dirty="0"/>
              <a:t>Huoltajien kanssa tehdään yhteystyötä. Kuraattoriin voi olla yhteydessä, jos jokin seuraavista asioista alkaa tuntua haasteelliselta:</a:t>
            </a:r>
          </a:p>
          <a:p>
            <a:pPr marL="45720" indent="0">
              <a:buNone/>
            </a:pPr>
            <a:r>
              <a:rPr lang="fi-FI" dirty="0"/>
              <a:t>-     </a:t>
            </a:r>
            <a:r>
              <a:rPr lang="fi-FI" dirty="0" err="1"/>
              <a:t>esipetuksen</a:t>
            </a:r>
            <a:r>
              <a:rPr lang="fi-FI" dirty="0"/>
              <a:t> käyminen ja motivaatio</a:t>
            </a:r>
          </a:p>
          <a:p>
            <a:pPr>
              <a:buFontTx/>
              <a:buChar char="-"/>
            </a:pPr>
            <a:r>
              <a:rPr lang="fi-FI" dirty="0"/>
              <a:t> kaveri- ja tunnetaidot</a:t>
            </a:r>
          </a:p>
          <a:p>
            <a:pPr>
              <a:buFontTx/>
              <a:buChar char="-"/>
            </a:pPr>
            <a:r>
              <a:rPr lang="fi-FI" dirty="0"/>
              <a:t>kiusaaminen</a:t>
            </a:r>
          </a:p>
          <a:p>
            <a:pPr>
              <a:buFontTx/>
              <a:buChar char="-"/>
            </a:pPr>
            <a:r>
              <a:rPr lang="fi-FI" dirty="0"/>
              <a:t>poissaolojen kertyminen</a:t>
            </a:r>
          </a:p>
          <a:p>
            <a:pPr marL="45720" indent="0">
              <a:buNone/>
            </a:pPr>
            <a:endParaRPr lang="fi-FI" dirty="0"/>
          </a:p>
          <a:p>
            <a:r>
              <a:rPr lang="fi-FI" dirty="0"/>
              <a:t>Kiusaamisen vastainen suunnitelma esi- ja perusopetukseen (video) https://youtu.be/101Ile0pV_U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02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 infoa…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28571" y="1485900"/>
            <a:ext cx="9129159" cy="4962034"/>
          </a:xfrm>
        </p:spPr>
        <p:txBody>
          <a:bodyPr>
            <a:normAutofit fontScale="47500" lnSpcReduction="20000"/>
          </a:bodyPr>
          <a:lstStyle/>
          <a:p>
            <a:r>
              <a:rPr lang="fi-FI" sz="3300" dirty="0"/>
              <a:t>Vaeltajien valokuvaus ti 7.10. päiväkodin puolella lounaan jälkeen. Sisaruskuvat 6./7.10.</a:t>
            </a:r>
          </a:p>
          <a:p>
            <a:r>
              <a:rPr lang="fi-FI" sz="3300" dirty="0"/>
              <a:t>Laukaan teatterin esitys Räsynukke ti 28.10. Keräämme pääsymaksun 8€ vanhemmilta. Jos lapsi ei osallistu teatteriin ilmoittakaa siitä henkilökunnalle.</a:t>
            </a:r>
          </a:p>
          <a:p>
            <a:r>
              <a:rPr lang="fi-FI" sz="3300" dirty="0"/>
              <a:t>Synttäreiden vietto.</a:t>
            </a:r>
          </a:p>
          <a:p>
            <a:r>
              <a:rPr lang="fi-FI" sz="3300" dirty="0"/>
              <a:t>Jos Vaeltajien ovi ei aukea aamulla useamman soittokerran jälkeen, soittakaa Vaeltajien puhelinnumeroon (on ulko-ovessa). Jos puheluun ei vastata menkää päiväkodin alakertaan (jos ovet ovat lukossa soittakaa Nappuloiden oven vieressä olevaa ovikelloa).</a:t>
            </a:r>
          </a:p>
          <a:p>
            <a:r>
              <a:rPr lang="fi-FI" sz="3300" dirty="0"/>
              <a:t>Ulkoilemme säällä kuin säällä, iltapäivisin klo 15.30 mennessä olemme siirtyneet kaikki päiväkodin alapihalle. </a:t>
            </a:r>
          </a:p>
          <a:p>
            <a:r>
              <a:rPr lang="fi-FI" sz="3300" dirty="0"/>
              <a:t>Jos jostain syystä iltapäivisin emme pääse ulos (kova pakkanen tai rankkasade)  siirrymme klo 16 mennessä päiväkodin alakerran sisätiloihin, paitsi ti jo klo 15.30 mennessä.</a:t>
            </a:r>
          </a:p>
          <a:p>
            <a:r>
              <a:rPr lang="fi-FI" sz="3300" dirty="0"/>
              <a:t>Pastillit kotoa.</a:t>
            </a:r>
          </a:p>
          <a:p>
            <a:r>
              <a:rPr lang="fi-FI" sz="3300" dirty="0"/>
              <a:t>Vaeltajien saattoliikennealue on sama kuin muillakin päiväkodin perheillä.</a:t>
            </a:r>
          </a:p>
          <a:p>
            <a:pPr marL="45720" indent="0">
              <a:buNone/>
            </a:pPr>
            <a:endParaRPr lang="fi-FI" sz="3300" dirty="0"/>
          </a:p>
          <a:p>
            <a:pPr marL="45720" indent="0">
              <a:buNone/>
            </a:pPr>
            <a:endParaRPr lang="fi-FI" sz="3300" dirty="0"/>
          </a:p>
          <a:p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41908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96E7DBE-AD83-4735-886E-275FE65B0A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516563" y="457200"/>
            <a:ext cx="6675437" cy="5943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fi-FI" dirty="0"/>
          </a:p>
          <a:p>
            <a:pPr marL="45720" indent="0">
              <a:buNone/>
            </a:pPr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>
            <a:off x="2699471" y="745371"/>
            <a:ext cx="6096000" cy="47412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Ryhmässämme</a:t>
            </a:r>
            <a:r>
              <a:rPr lang="fi-FI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on tällä hetkellä 24 eskaria. </a:t>
            </a:r>
            <a:endParaRPr lang="fi-FI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Toimimme pääsääntöisesti </a:t>
            </a: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kahdessa pienryhmässä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: Hiippailijat ja Tassuttelijat. Pienryhmätoiminta painottuu aamupäiviin, mutta myös iltapäivät jaamme lapset pienryhmiin tilojen mukaan -&gt; tämä rauhoittaa toimintaa.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Pienryhmätoiminta mahdollistaa paremmin lapsen yksilöllisen huomioimisen.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Toimintamme pyritään miettimään mahdollisimman monipuoliseksi. Päiviimme mahtuu eskaritehtävien lisäksi mm. kädentaitoja, musiikkia, ulkoilua, metsäretkiä, pihaleikkejä ja liikuntaa.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Hyödynnämme toiminnassamme paljon lähiympäristöä mm. urheilukenttiä, metsää sekä koulun tiloja.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0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TEHDÄÄN TÄSTÄ MUKAVA VUOSI !</a:t>
            </a:r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136D30-D270-4B57-A4E4-596097BAE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188720"/>
            <a:ext cx="3383280" cy="2286000"/>
          </a:xfrm>
        </p:spPr>
        <p:txBody>
          <a:bodyPr/>
          <a:lstStyle/>
          <a:p>
            <a:r>
              <a:rPr lang="fi-FI" dirty="0"/>
              <a:t>VAELTAJIEN PÄIVÄOHJELMA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CD20EE-0D4D-4D46-9366-95EDF89E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fi-FI" dirty="0"/>
              <a:t> </a:t>
            </a:r>
          </a:p>
          <a:p>
            <a:pPr marL="45720" indent="0">
              <a:buNone/>
            </a:pPr>
            <a:r>
              <a:rPr lang="fi-FI" sz="6400" dirty="0"/>
              <a:t>6.30		VAELTAJAT AUKEAA</a:t>
            </a:r>
          </a:p>
          <a:p>
            <a:pPr marL="45720" indent="0">
              <a:buNone/>
            </a:pPr>
            <a:r>
              <a:rPr lang="fi-FI" sz="6400" dirty="0"/>
              <a:t>8.10 - 8.30/8.40	AAMUPALA koulun ruokalassa</a:t>
            </a:r>
          </a:p>
          <a:p>
            <a:pPr marL="45720" indent="0">
              <a:buNone/>
            </a:pPr>
            <a:r>
              <a:rPr lang="fi-FI" sz="6400" dirty="0"/>
              <a:t>8.30		ESKARI ALKAA</a:t>
            </a:r>
          </a:p>
          <a:p>
            <a:pPr marL="45720" indent="0">
              <a:buNone/>
            </a:pPr>
            <a:r>
              <a:rPr lang="fi-FI" sz="6400" dirty="0"/>
              <a:t>		AAMUPÄIVÄTOIMINTA PIENRYHMISSÄ </a:t>
            </a:r>
          </a:p>
          <a:p>
            <a:pPr marL="45720" indent="0">
              <a:buNone/>
            </a:pPr>
            <a:r>
              <a:rPr lang="fi-FI" sz="6400" dirty="0"/>
              <a:t>		-viikko-ohjelman mukaan</a:t>
            </a:r>
          </a:p>
          <a:p>
            <a:pPr marL="45720" indent="0">
              <a:buNone/>
            </a:pPr>
            <a:r>
              <a:rPr lang="fi-FI" sz="6400" dirty="0"/>
              <a:t>		ULKOILU</a:t>
            </a:r>
          </a:p>
          <a:p>
            <a:pPr marL="45720" indent="0">
              <a:buNone/>
            </a:pPr>
            <a:r>
              <a:rPr lang="fi-FI" sz="6400" dirty="0"/>
              <a:t>11.15</a:t>
            </a:r>
            <a:r>
              <a:rPr lang="fi-FI" sz="6400" dirty="0">
                <a:sym typeface="Wingdings" panose="05000000000000000000" pitchFamily="2" charset="2"/>
              </a:rPr>
              <a:t>		LOUNAS koulun ruokalassa</a:t>
            </a:r>
          </a:p>
          <a:p>
            <a:pPr marL="45720" indent="0">
              <a:buNone/>
            </a:pPr>
            <a:r>
              <a:rPr lang="fi-FI" sz="6400" dirty="0">
                <a:sym typeface="Wingdings" panose="05000000000000000000" pitchFamily="2" charset="2"/>
              </a:rPr>
              <a:t>12.00-12.30           RAUHALLISET PUUHAT</a:t>
            </a:r>
            <a:endParaRPr lang="fi-FI" sz="6400" dirty="0"/>
          </a:p>
          <a:p>
            <a:pPr marL="45720" indent="0">
              <a:buNone/>
            </a:pPr>
            <a:r>
              <a:rPr lang="fi-FI" sz="6400" dirty="0"/>
              <a:t>12.30		ESKARI LOPPUU </a:t>
            </a:r>
          </a:p>
          <a:p>
            <a:pPr marL="45720" indent="0">
              <a:buNone/>
            </a:pPr>
            <a:r>
              <a:rPr lang="fi-FI" sz="6400" dirty="0"/>
              <a:t>12.15-13.00	PÄIVÄLEPO/SATUHETKI</a:t>
            </a:r>
          </a:p>
          <a:p>
            <a:pPr marL="45720" indent="0">
              <a:buNone/>
            </a:pPr>
            <a:r>
              <a:rPr lang="fi-FI" sz="6400" dirty="0"/>
              <a:t>13.15-14	               RAUHALLISIA PUUHIA (pelit, piirtäminen </a:t>
            </a:r>
            <a:r>
              <a:rPr lang="fi-FI" sz="6400" dirty="0" err="1"/>
              <a:t>ym</a:t>
            </a:r>
            <a:r>
              <a:rPr lang="fi-FI" sz="6400" dirty="0"/>
              <a:t>)</a:t>
            </a:r>
          </a:p>
          <a:p>
            <a:pPr marL="45720" indent="0">
              <a:buNone/>
            </a:pPr>
            <a:r>
              <a:rPr lang="fi-FI" sz="6400" dirty="0"/>
              <a:t>14.10-14.40	VÄLIPALA </a:t>
            </a:r>
            <a:r>
              <a:rPr lang="fi-FI" sz="6400"/>
              <a:t>koulun ruokalassa</a:t>
            </a:r>
            <a:endParaRPr lang="fi-FI" sz="6400" dirty="0"/>
          </a:p>
          <a:p>
            <a:pPr marL="45720" indent="0">
              <a:buNone/>
            </a:pPr>
            <a:r>
              <a:rPr lang="fi-FI" sz="6400" dirty="0"/>
              <a:t>14.30		LEIKKIÄ PIENRYHMISSÄ</a:t>
            </a:r>
          </a:p>
          <a:p>
            <a:pPr marL="45720" indent="0">
              <a:buNone/>
            </a:pPr>
            <a:r>
              <a:rPr lang="fi-FI" sz="6400" dirty="0"/>
              <a:t>15/15.30 -	ULKOILUA ( Klo 15.30 mennessä ollaan 			kaikki jo päiväkodin alapihalla)</a:t>
            </a:r>
          </a:p>
          <a:p>
            <a:pPr marL="45720" indent="0">
              <a:buNone/>
            </a:pPr>
            <a:r>
              <a:rPr lang="fi-FI" sz="6400" dirty="0"/>
              <a:t>17.00		PÄIVÄKOTI MENEE KIINNI</a:t>
            </a:r>
          </a:p>
          <a:p>
            <a:pPr marL="45720" indent="0">
              <a:buNone/>
            </a:pPr>
            <a:r>
              <a:rPr lang="fi-FI" sz="7200" dirty="0"/>
              <a:t> </a:t>
            </a:r>
          </a:p>
          <a:p>
            <a:pPr marL="45720" indent="0">
              <a:buNone/>
            </a:pPr>
            <a:r>
              <a:rPr lang="fi-FI" sz="7200" dirty="0"/>
              <a:t> </a:t>
            </a:r>
            <a:endParaRPr lang="fi-FI" sz="4000" dirty="0"/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332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i-FI" dirty="0"/>
          </a:p>
          <a:p>
            <a:r>
              <a:rPr lang="fi-FI" dirty="0"/>
              <a:t>Päivittäinen kuulumisten vaihto</a:t>
            </a:r>
          </a:p>
          <a:p>
            <a:r>
              <a:rPr lang="fi-FI" dirty="0"/>
              <a:t>Viikko-ohjelma kuvina Vaeltajien luokkahuoneessa.</a:t>
            </a:r>
          </a:p>
          <a:p>
            <a:r>
              <a:rPr lang="fi-FI" dirty="0"/>
              <a:t>Ajankohtaiset tiedotteet luokkahuoneen oven viereisessä ikkunassa.</a:t>
            </a:r>
          </a:p>
          <a:p>
            <a:r>
              <a:rPr lang="fi-FI" dirty="0" err="1"/>
              <a:t>Pedanet</a:t>
            </a:r>
            <a:r>
              <a:rPr lang="fi-FI" dirty="0"/>
              <a:t>- sivusto: yleistä tietoa pk:sta sekä ryhmästä, ei valokuvia tänä toimintakautena.</a:t>
            </a:r>
          </a:p>
          <a:p>
            <a:r>
              <a:rPr lang="fi-FI" dirty="0" err="1"/>
              <a:t>Edlevo</a:t>
            </a:r>
            <a:r>
              <a:rPr lang="fi-FI" dirty="0"/>
              <a:t> (tiedotteet ja viestit perheille sekä hoitoaikojen ja loma-aikojen ilmoitus)           </a:t>
            </a:r>
          </a:p>
          <a:p>
            <a:r>
              <a:rPr lang="fi-FI" dirty="0"/>
              <a:t>Wilma: oppimissuunnitelma, kartoitukset, viikkokirje (ei poissaoloilmoituksia tai muita nopeasti reagoitavia asioita)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939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HOITOAIKOJEN ILMOITTAMINEN/ SAIRASTUMINEN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Laukaan varhaiskasvatuksessa on käytössä </a:t>
            </a:r>
            <a:r>
              <a:rPr lang="fi-FI" dirty="0" err="1"/>
              <a:t>Edlevo</a:t>
            </a:r>
            <a:r>
              <a:rPr lang="fi-FI" dirty="0"/>
              <a:t>–sovellus, jonka kautta huoltaja ilmoittaa lapsen hoitoajat ja lomat. </a:t>
            </a:r>
          </a:p>
          <a:p>
            <a:r>
              <a:rPr lang="fi-FI" dirty="0"/>
              <a:t>Akuutit poissaolot, kuten sairastuminen kannattaa ilmoittaa soittamalla tai teksti/</a:t>
            </a:r>
            <a:r>
              <a:rPr lang="fi-FI" dirty="0" err="1"/>
              <a:t>signal</a:t>
            </a:r>
            <a:r>
              <a:rPr lang="fi-FI" dirty="0"/>
              <a:t> -viestillä.</a:t>
            </a:r>
          </a:p>
          <a:p>
            <a:r>
              <a:rPr lang="fi-FI" dirty="0"/>
              <a:t>Huomioittehan, että emme vastaa puhelimeen ruokailujen ja ohjatun toiminnan aikana. Soitamme teille takaisin heti kun mahdollista.</a:t>
            </a:r>
          </a:p>
          <a:p>
            <a:r>
              <a:rPr lang="fi-FI" dirty="0"/>
              <a:t>Kun lapsi on ollut kipeänä hän voi tulla päiväkotiin sitten kun jaksaa osallistua toimintaan. Mikäli perheessä on liikkeellä helposti ja nopeasti tarttuvaa tautia (esim. vatsatautia) suositellaan terveenäkin olevia lapsia/ sisaruksia olevan kotona.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07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Esiopetus- sekä loma-ajat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Päivittäinen esiopetusaika on 8.30-12.30</a:t>
            </a:r>
          </a:p>
          <a:p>
            <a:r>
              <a:rPr lang="fi-FI" dirty="0"/>
              <a:t>Esiopetuksessa noudatetaan koulun lukuvuoden toiminta-aikoja. </a:t>
            </a:r>
            <a:br>
              <a:rPr lang="fi-FI" dirty="0"/>
            </a:br>
            <a:br>
              <a:rPr lang="fi-FI" dirty="0"/>
            </a:br>
            <a:r>
              <a:rPr lang="fi-FI" b="1" dirty="0"/>
              <a:t>Syyslukukausi </a:t>
            </a:r>
            <a:r>
              <a:rPr lang="fi-FI" b="1"/>
              <a:t>7.8 -19.12.2025</a:t>
            </a:r>
            <a:endParaRPr lang="fi-FI" b="1" dirty="0"/>
          </a:p>
          <a:p>
            <a:pPr marL="45720" indent="0">
              <a:buNone/>
            </a:pPr>
            <a:r>
              <a:rPr lang="fi-FI" dirty="0"/>
              <a:t>	</a:t>
            </a:r>
            <a:r>
              <a:rPr lang="fi-FI" dirty="0" err="1"/>
              <a:t>syysloma</a:t>
            </a:r>
            <a:r>
              <a:rPr lang="fi-FI" dirty="0"/>
              <a:t> 13.-19.10. (vko 42) (kysely auki </a:t>
            </a:r>
            <a:r>
              <a:rPr lang="fi-FI" dirty="0" err="1"/>
              <a:t>Edlevossa</a:t>
            </a:r>
            <a:r>
              <a:rPr lang="fi-FI" dirty="0"/>
              <a:t> 21.9.2025 asti)      </a:t>
            </a:r>
          </a:p>
          <a:p>
            <a:pPr marL="45720" indent="0">
              <a:buNone/>
            </a:pPr>
            <a:r>
              <a:rPr lang="fi-FI" dirty="0"/>
              <a:t>	joululoma 22.12.2025 - 6.1.2026.</a:t>
            </a:r>
          </a:p>
          <a:p>
            <a:r>
              <a:rPr lang="fi-FI" b="1" dirty="0"/>
              <a:t>Kevätlukukausi 7.1.-29.5.2026</a:t>
            </a:r>
          </a:p>
          <a:p>
            <a:pPr marL="45720" indent="0">
              <a:buNone/>
            </a:pPr>
            <a:r>
              <a:rPr lang="fi-FI" dirty="0"/>
              <a:t>	talviloma 23.2.-1.3.2026 (vko 9).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53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Vaeltajilla painotetaan: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LEIKKIÄ JA TOIMINNALLISUUTTA</a:t>
            </a:r>
          </a:p>
          <a:p>
            <a:r>
              <a:rPr lang="fi-FI" dirty="0"/>
              <a:t>LUONTOTOIMINTAA </a:t>
            </a:r>
          </a:p>
          <a:p>
            <a:pPr marL="365760" lvl="1" indent="0">
              <a:buNone/>
            </a:pPr>
            <a:r>
              <a:rPr lang="fi-FI" dirty="0"/>
              <a:t>-&gt;</a:t>
            </a:r>
            <a:r>
              <a:rPr lang="fi-FI" dirty="0" err="1"/>
              <a:t>Metsämörritoiminta</a:t>
            </a:r>
            <a:r>
              <a:rPr lang="fi-FI" dirty="0"/>
              <a:t> (ks. erillinen dia)</a:t>
            </a:r>
          </a:p>
          <a:p>
            <a:r>
              <a:rPr lang="fi-FI" dirty="0"/>
              <a:t>LIIKUNTAA </a:t>
            </a:r>
          </a:p>
          <a:p>
            <a:pPr marL="45720" indent="0">
              <a:buNone/>
            </a:pPr>
            <a:r>
              <a:rPr lang="fi-FI" dirty="0"/>
              <a:t>	- päiväkoti on mukana liikkuvassa varhaiskasvatuksessa</a:t>
            </a:r>
          </a:p>
          <a:p>
            <a:r>
              <a:rPr lang="fi-FI" dirty="0"/>
              <a:t>VUOROVAIKUTUSTA JA KOHTAAMISTA </a:t>
            </a:r>
          </a:p>
          <a:p>
            <a:pPr marL="45720" indent="0">
              <a:buNone/>
            </a:pPr>
            <a:r>
              <a:rPr lang="fi-FI" dirty="0"/>
              <a:t>* ESIOPETUSSUUNNITELMAN SISÄLTÖALUEITA: kielen rikas maailma, minä ja meidän yhteisömme, kasvan ja kehityn, ilmaisun monet muodot, tutkin ja toimin ympäristössäni -&gt;Laukaan esiopetussuunnitelma löytyy </a:t>
            </a:r>
            <a:r>
              <a:rPr lang="fi-FI" dirty="0" err="1"/>
              <a:t>pedanetista</a:t>
            </a:r>
            <a:endParaRPr lang="fi-FI" dirty="0"/>
          </a:p>
          <a:p>
            <a:pPr marL="36576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936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2"/>
          <p:cNvGrpSpPr/>
          <p:nvPr/>
        </p:nvGrpSpPr>
        <p:grpSpPr>
          <a:xfrm>
            <a:off x="1939636" y="766618"/>
            <a:ext cx="8986981" cy="5800438"/>
            <a:chOff x="1690255" y="1043709"/>
            <a:chExt cx="17395209" cy="13885175"/>
          </a:xfrm>
        </p:grpSpPr>
        <p:sp>
          <p:nvSpPr>
            <p:cNvPr id="2" name="Suorakulmio 1"/>
            <p:cNvSpPr/>
            <p:nvPr/>
          </p:nvSpPr>
          <p:spPr>
            <a:xfrm>
              <a:off x="1690255" y="1043709"/>
              <a:ext cx="13110861" cy="65763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i-FI" dirty="0">
                  <a:solidFill>
                    <a:srgbClr val="000000"/>
                  </a:solidFill>
                  <a:latin typeface="brandon-grotesque"/>
                </a:rPr>
                <a:t>METSÄMÖRRI</a:t>
              </a:r>
            </a:p>
            <a:p>
              <a:r>
                <a:rPr lang="fi-FI" dirty="0" err="1">
                  <a:solidFill>
                    <a:srgbClr val="000000"/>
                  </a:solidFill>
                  <a:latin typeface="Lato"/>
                </a:rPr>
                <a:t>Metsämörri</a:t>
              </a:r>
              <a:r>
                <a:rPr lang="fi-FI" dirty="0">
                  <a:solidFill>
                    <a:srgbClr val="000000"/>
                  </a:solidFill>
                  <a:latin typeface="Lato"/>
                </a:rPr>
                <a:t> on eläinten ja lasten ystävä. Hän on leikki- ja satuhahmo joka asuu metsässä ja osaa puhua eläinten kieltä.</a:t>
              </a:r>
            </a:p>
            <a:p>
              <a:r>
                <a:rPr lang="fi-FI" dirty="0" err="1">
                  <a:solidFill>
                    <a:srgbClr val="000000"/>
                  </a:solidFill>
                  <a:latin typeface="Lato"/>
                </a:rPr>
                <a:t>Metsämörritoiminnassa</a:t>
              </a:r>
              <a:r>
                <a:rPr lang="fi-FI" dirty="0">
                  <a:solidFill>
                    <a:srgbClr val="000000"/>
                  </a:solidFill>
                  <a:latin typeface="Lato"/>
                </a:rPr>
                <a:t> retkeillään lähiluontoon säännöllisesti säällä kuin säällä. Luonto tarjoaa loistavan liikunta- ja oppimisympäristön, jota hyödynnetään lapsilähtöisellä tavalla. Lapsena kerätyt luontokokemukset muodostavat pohjan luontosuhteelle. Kiintyessään omaan lähiympäristöönsä, lapsi suojelee sitä aikuisenakin. </a:t>
              </a:r>
            </a:p>
            <a:p>
              <a:r>
                <a:rPr lang="fi-FI" dirty="0" err="1">
                  <a:solidFill>
                    <a:srgbClr val="000000"/>
                  </a:solidFill>
                  <a:latin typeface="Lato"/>
                </a:rPr>
                <a:t>Metsämörritoiminnassa</a:t>
              </a:r>
              <a:r>
                <a:rPr lang="fi-FI" dirty="0">
                  <a:solidFill>
                    <a:srgbClr val="000000"/>
                  </a:solidFill>
                  <a:latin typeface="Lato"/>
                </a:rPr>
                <a:t> lapset tutustuvat luontoon omien kokemusten, aistien ja vuorovaikutuksen kautta. Vuodenaikojen vaihtelua seurataan leikkien, laulujen ja satujen johdattamina. Lapset oppivat viihtymään luonnossa.</a:t>
              </a:r>
            </a:p>
            <a:p>
              <a:r>
                <a:rPr lang="fi-FI" dirty="0" err="1">
                  <a:solidFill>
                    <a:srgbClr val="000000"/>
                  </a:solidFill>
                  <a:latin typeface="Lato"/>
                </a:rPr>
                <a:t>Metsämörritoiminnassa</a:t>
              </a:r>
              <a:r>
                <a:rPr lang="fi-FI" dirty="0">
                  <a:solidFill>
                    <a:srgbClr val="000000"/>
                  </a:solidFill>
                  <a:latin typeface="Lato"/>
                </a:rPr>
                <a:t> sitoudutaan kestävän kehityksen periaatteiden noudattamiseen ja käytännössä tämä näkyy arjen ympäristöystävällisissä valinnoissa.</a:t>
              </a:r>
            </a:p>
            <a:p>
              <a:endParaRPr lang="fi-FI" b="0" i="0" dirty="0">
                <a:solidFill>
                  <a:srgbClr val="000000"/>
                </a:solidFill>
                <a:effectLst/>
                <a:latin typeface="Lato"/>
              </a:endParaRPr>
            </a:p>
            <a:p>
              <a:endParaRPr lang="fi-FI" b="0" i="0" dirty="0">
                <a:solidFill>
                  <a:srgbClr val="000000"/>
                </a:solidFill>
                <a:effectLst/>
                <a:latin typeface="Lato"/>
              </a:endParaRPr>
            </a:p>
          </p:txBody>
        </p:sp>
        <p:pic>
          <p:nvPicPr>
            <p:cNvPr id="1026" name="Picture 2" descr="Vinkit - Suomen Latu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9312" y="8539852"/>
              <a:ext cx="4966152" cy="63890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029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MILLAISTA ESKARITOIMINTA ON?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1FB959F-C554-4789-9FCC-F45AC439C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8572" y="1501803"/>
            <a:ext cx="4480560" cy="41239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fi-FI" sz="1900" dirty="0"/>
              <a:t> - Toiminnallista</a:t>
            </a:r>
          </a:p>
          <a:p>
            <a:pPr>
              <a:buFontTx/>
              <a:buChar char="-"/>
            </a:pPr>
            <a:r>
              <a:rPr lang="fi-FI" sz="1900" dirty="0"/>
              <a:t>Oppimista pelien ja leikkien avulla</a:t>
            </a:r>
          </a:p>
          <a:p>
            <a:pPr>
              <a:buFontTx/>
              <a:buChar char="-"/>
            </a:pPr>
            <a:r>
              <a:rPr lang="fi-FI" sz="1800" dirty="0"/>
              <a:t>sosiaalisten taitojen harjoittelua (leikki, pari- ja ryhmätyöt, keskustelu ja yhdessä pähkäily)</a:t>
            </a:r>
            <a:endParaRPr lang="fi-FI" sz="1900" dirty="0"/>
          </a:p>
          <a:p>
            <a:pPr>
              <a:buFontTx/>
              <a:buChar char="-"/>
            </a:pPr>
            <a:r>
              <a:rPr lang="fi-FI" sz="1900" dirty="0"/>
              <a:t>Osallistavaa, lasten ideoiden     kuuntelua ja toteuttamista</a:t>
            </a:r>
          </a:p>
          <a:p>
            <a:pPr>
              <a:buFontTx/>
              <a:buChar char="-"/>
            </a:pPr>
            <a:endParaRPr lang="fi-FI" sz="1900" dirty="0"/>
          </a:p>
          <a:p>
            <a:pPr>
              <a:buFontTx/>
              <a:buChar char="-"/>
            </a:pPr>
            <a:r>
              <a:rPr lang="fi-FI" sz="1900" dirty="0"/>
              <a:t>Eskarimateriaalina on Ystävien eskari</a:t>
            </a:r>
          </a:p>
          <a:p>
            <a:pPr marL="45720" indent="0">
              <a:buNone/>
            </a:pP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D32995F-7536-4E00-8689-8488AFDE3E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fi-FI" dirty="0"/>
              <a:t>- Ilmaisutaitojen kehittämistä ja                   rohkaistumista omaan tahtiin</a:t>
            </a:r>
          </a:p>
          <a:p>
            <a:pPr marL="45720" indent="0">
              <a:buNone/>
            </a:pPr>
            <a:r>
              <a:rPr lang="fi-FI" dirty="0"/>
              <a:t>- Kannustusta, yrittämistä, uskaltamista</a:t>
            </a:r>
          </a:p>
          <a:p>
            <a:pPr>
              <a:buFontTx/>
              <a:buChar char="-"/>
            </a:pPr>
            <a:r>
              <a:rPr lang="fi-FI" dirty="0"/>
              <a:t>Onnistuminen ja oppimisen ilo tärkeää!</a:t>
            </a:r>
          </a:p>
          <a:p>
            <a:pPr>
              <a:buFontTx/>
              <a:buChar char="-"/>
            </a:pPr>
            <a:r>
              <a:rPr lang="fi-FI" dirty="0"/>
              <a:t>Hauskuus ja huumori =)</a:t>
            </a:r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29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E4BEE2-1A4B-4E4D-9195-085BD149058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Takaisin kouluun -esitys alaluokkia varten (laajakuva)</Template>
  <TotalTime>0</TotalTime>
  <Words>1466</Words>
  <Application>Microsoft Office PowerPoint</Application>
  <PresentationFormat>Laajakuva</PresentationFormat>
  <Paragraphs>198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30" baseType="lpstr">
      <vt:lpstr>Arial</vt:lpstr>
      <vt:lpstr>brandon-grotesque</vt:lpstr>
      <vt:lpstr>Calibri</vt:lpstr>
      <vt:lpstr>Cambria</vt:lpstr>
      <vt:lpstr>Lato</vt:lpstr>
      <vt:lpstr>Tahoma</vt:lpstr>
      <vt:lpstr>Times New Roman</vt:lpstr>
      <vt:lpstr>Trebuchet MS</vt:lpstr>
      <vt:lpstr>Wingdings</vt:lpstr>
      <vt:lpstr>Back to School 16x9</vt:lpstr>
      <vt:lpstr>Vanhempainilta Vaeltajat </vt:lpstr>
      <vt:lpstr>PowerPoint-esitys</vt:lpstr>
      <vt:lpstr>VAELTAJIEN PÄIVÄOHJELMA </vt:lpstr>
      <vt:lpstr>TIEDOTUS</vt:lpstr>
      <vt:lpstr>HOITOAIKOJEN ILMOITTAMINEN/ SAIRASTUMINEN</vt:lpstr>
      <vt:lpstr>Esiopetus- sekä loma-ajat</vt:lpstr>
      <vt:lpstr>Vaeltajilla painotetaan:</vt:lpstr>
      <vt:lpstr>PowerPoint-esitys</vt:lpstr>
      <vt:lpstr>MILLAISTA ESKARITOIMINTA ON?</vt:lpstr>
      <vt:lpstr>Eskarissa harjoitellaan</vt:lpstr>
      <vt:lpstr>Eskarissa harjoitellaan… jatkuu</vt:lpstr>
      <vt:lpstr>Eskarissa harjoitellaan…jatkuu</vt:lpstr>
      <vt:lpstr>TOIMINNAN TAVOITTEENA EDETÄ KOHTI KOULUVALMIUTTA:</vt:lpstr>
      <vt:lpstr>PowerPoint-esitys</vt:lpstr>
      <vt:lpstr>LAPSEN ESIOPETUKSEN OPPIMISSUUNNITELMA</vt:lpstr>
      <vt:lpstr>YHTEISTYÖ KOULUN KANSSA</vt:lpstr>
      <vt:lpstr>Hyvinvointiopetuksen vuosikello</vt:lpstr>
      <vt:lpstr>OPPILASHUOLTO</vt:lpstr>
      <vt:lpstr>Muuta infoa…</vt:lpstr>
      <vt:lpstr>TEHDÄÄN TÄSTÄ MUKAVA VUOSI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 Viikarit</dc:title>
  <dc:creator/>
  <cp:keywords/>
  <cp:lastModifiedBy/>
  <cp:revision>2</cp:revision>
  <dcterms:created xsi:type="dcterms:W3CDTF">2017-09-12T14:58:54Z</dcterms:created>
  <dcterms:modified xsi:type="dcterms:W3CDTF">2025-09-19T08:51:37Z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TC028952709991</vt:lpwstr>
  </property>
</Properties>
</file>