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1" r:id="rId4"/>
    <p:sldMasterId id="2147483875" r:id="rId5"/>
  </p:sldMasterIdLst>
  <p:notesMasterIdLst>
    <p:notesMasterId r:id="rId29"/>
  </p:notesMasterIdLst>
  <p:handoutMasterIdLst>
    <p:handoutMasterId r:id="rId30"/>
  </p:handoutMasterIdLst>
  <p:sldIdLst>
    <p:sldId id="342" r:id="rId6"/>
    <p:sldId id="256" r:id="rId7"/>
    <p:sldId id="322" r:id="rId8"/>
    <p:sldId id="263" r:id="rId9"/>
    <p:sldId id="257" r:id="rId10"/>
    <p:sldId id="339" r:id="rId11"/>
    <p:sldId id="340" r:id="rId12"/>
    <p:sldId id="268" r:id="rId13"/>
    <p:sldId id="338" r:id="rId14"/>
    <p:sldId id="341" r:id="rId15"/>
    <p:sldId id="273" r:id="rId16"/>
    <p:sldId id="271" r:id="rId17"/>
    <p:sldId id="307" r:id="rId18"/>
    <p:sldId id="285" r:id="rId19"/>
    <p:sldId id="270" r:id="rId20"/>
    <p:sldId id="281" r:id="rId21"/>
    <p:sldId id="266" r:id="rId22"/>
    <p:sldId id="343" r:id="rId23"/>
    <p:sldId id="336" r:id="rId24"/>
    <p:sldId id="326" r:id="rId25"/>
    <p:sldId id="334" r:id="rId26"/>
    <p:sldId id="344" r:id="rId27"/>
    <p:sldId id="345" r:id="rId28"/>
  </p:sldIdLst>
  <p:sldSz cx="9144000" cy="6858000" type="screen4x3"/>
  <p:notesSz cx="6797675" cy="9926638"/>
  <p:defaultTextStyle>
    <a:defPPr>
      <a:defRPr lang="fi-FI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FFCC99"/>
    <a:srgbClr val="33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9" autoAdjust="0"/>
    <p:restoredTop sz="94660"/>
  </p:normalViewPr>
  <p:slideViewPr>
    <p:cSldViewPr>
      <p:cViewPr varScale="1">
        <p:scale>
          <a:sx n="68" d="100"/>
          <a:sy n="68" d="100"/>
        </p:scale>
        <p:origin x="126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805247-7CF3-4297-8613-ED58E3D8B6A9}" type="doc">
      <dgm:prSet loTypeId="urn:microsoft.com/office/officeart/2005/8/layout/cycle1" loCatId="cycle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838A962B-DE85-40CD-BC37-D776A5E4EBEC}">
      <dgm:prSet phldrT="[Teksti]"/>
      <dgm:spPr>
        <a:xfrm>
          <a:off x="3835959" y="10384"/>
          <a:ext cx="922479" cy="922479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fi-FI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</a:t>
          </a:r>
          <a:endParaRPr lang="fi-FI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176549FB-5AA2-4756-9E92-5DEE75E58642}" type="parTrans" cxnId="{F15C3D27-6E31-4FA7-875A-C53C4C33FCAA}">
      <dgm:prSet/>
      <dgm:spPr/>
      <dgm:t>
        <a:bodyPr/>
        <a:lstStyle/>
        <a:p>
          <a:endParaRPr lang="fi-FI"/>
        </a:p>
      </dgm:t>
    </dgm:pt>
    <dgm:pt modelId="{8352409D-DC36-4EAF-9769-10DB71A50C24}" type="sibTrans" cxnId="{F15C3D27-6E31-4FA7-875A-C53C4C33FCAA}">
      <dgm:prSet/>
      <dgm:spPr>
        <a:xfrm>
          <a:off x="1016463" y="1132"/>
          <a:ext cx="4504230" cy="4504230"/>
        </a:xfrm>
        <a:prstGeom prst="circularArrow">
          <a:avLst>
            <a:gd name="adj1" fmla="val 3994"/>
            <a:gd name="adj2" fmla="val 250550"/>
            <a:gd name="adj3" fmla="val 20572088"/>
            <a:gd name="adj4" fmla="val 18984156"/>
            <a:gd name="adj5" fmla="val 4659"/>
          </a:avLst>
        </a:prstGeom>
        <a:gradFill rotWithShape="0">
          <a:gsLst>
            <a:gs pos="0">
              <a:srgbClr val="4472C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4472C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4472C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endParaRPr lang="fi-FI"/>
        </a:p>
      </dgm:t>
    </dgm:pt>
    <dgm:pt modelId="{4758569E-7F35-4B67-B34A-FF254C71B936}">
      <dgm:prSet phldrT="[Teksti]"/>
      <dgm:spPr>
        <a:xfrm>
          <a:off x="4864580" y="1792007"/>
          <a:ext cx="922479" cy="922479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fi-FI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</a:t>
          </a:r>
          <a:endParaRPr lang="fi-FI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F4DEC5A4-AF54-4B7E-BCAE-2E379E6E28D6}" type="parTrans" cxnId="{7621DDEF-BAAA-4E33-9898-D4613DEEAB5B}">
      <dgm:prSet/>
      <dgm:spPr/>
      <dgm:t>
        <a:bodyPr/>
        <a:lstStyle/>
        <a:p>
          <a:endParaRPr lang="fi-FI"/>
        </a:p>
      </dgm:t>
    </dgm:pt>
    <dgm:pt modelId="{09B10450-DFA8-4BF7-9246-1FDC60F04168}" type="sibTrans" cxnId="{7621DDEF-BAAA-4E33-9898-D4613DEEAB5B}">
      <dgm:prSet/>
      <dgm:spPr>
        <a:xfrm>
          <a:off x="1016463" y="1132"/>
          <a:ext cx="4504230" cy="4504230"/>
        </a:xfrm>
        <a:prstGeom prst="circularArrow">
          <a:avLst>
            <a:gd name="adj1" fmla="val 3994"/>
            <a:gd name="adj2" fmla="val 250550"/>
            <a:gd name="adj3" fmla="val 2365294"/>
            <a:gd name="adj4" fmla="val 777361"/>
            <a:gd name="adj5" fmla="val 4659"/>
          </a:avLst>
        </a:prstGeom>
        <a:gradFill rotWithShape="0">
          <a:gsLst>
            <a:gs pos="0">
              <a:srgbClr val="4472C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4472C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4472C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endParaRPr lang="fi-FI"/>
        </a:p>
      </dgm:t>
    </dgm:pt>
    <dgm:pt modelId="{23EE2DA7-E7F4-47D4-9D71-3826E871CCEA}">
      <dgm:prSet phldrT="[Teksti]"/>
      <dgm:spPr>
        <a:xfrm>
          <a:off x="3835959" y="3573630"/>
          <a:ext cx="922479" cy="922479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fi-FI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</a:t>
          </a:r>
        </a:p>
      </dgm:t>
    </dgm:pt>
    <dgm:pt modelId="{D7CF36A4-ADB6-40F9-A304-FBC42DF25F31}" type="parTrans" cxnId="{8659464A-0F47-46F2-AB0C-346004A4FC4A}">
      <dgm:prSet/>
      <dgm:spPr/>
      <dgm:t>
        <a:bodyPr/>
        <a:lstStyle/>
        <a:p>
          <a:endParaRPr lang="fi-FI"/>
        </a:p>
      </dgm:t>
    </dgm:pt>
    <dgm:pt modelId="{C283C632-E03F-4BA5-969B-16D788EC5BE9}" type="sibTrans" cxnId="{8659464A-0F47-46F2-AB0C-346004A4FC4A}">
      <dgm:prSet/>
      <dgm:spPr>
        <a:xfrm>
          <a:off x="1016463" y="1132"/>
          <a:ext cx="4504230" cy="4504230"/>
        </a:xfrm>
        <a:prstGeom prst="circularArrow">
          <a:avLst>
            <a:gd name="adj1" fmla="val 3994"/>
            <a:gd name="adj2" fmla="val 250550"/>
            <a:gd name="adj3" fmla="val 6110020"/>
            <a:gd name="adj4" fmla="val 4439429"/>
            <a:gd name="adj5" fmla="val 4659"/>
          </a:avLst>
        </a:prstGeom>
        <a:gradFill rotWithShape="0">
          <a:gsLst>
            <a:gs pos="0">
              <a:srgbClr val="4472C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4472C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4472C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endParaRPr lang="fi-FI"/>
        </a:p>
      </dgm:t>
    </dgm:pt>
    <dgm:pt modelId="{7A9655CD-3479-4699-8879-458D12877028}">
      <dgm:prSet phldrT="[Teksti]"/>
      <dgm:spPr>
        <a:xfrm>
          <a:off x="1778718" y="3573630"/>
          <a:ext cx="922479" cy="922479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fi-FI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</a:t>
          </a:r>
        </a:p>
      </dgm:t>
    </dgm:pt>
    <dgm:pt modelId="{9A3CCED6-7EF5-4ECE-A082-369471B2A608}" type="parTrans" cxnId="{1000CEF8-2931-4D74-B7E9-7F857B313751}">
      <dgm:prSet/>
      <dgm:spPr/>
      <dgm:t>
        <a:bodyPr/>
        <a:lstStyle/>
        <a:p>
          <a:endParaRPr lang="fi-FI"/>
        </a:p>
      </dgm:t>
    </dgm:pt>
    <dgm:pt modelId="{62ABE229-4D60-4F93-83C8-5BD1C8BE5788}" type="sibTrans" cxnId="{1000CEF8-2931-4D74-B7E9-7F857B313751}">
      <dgm:prSet/>
      <dgm:spPr>
        <a:xfrm>
          <a:off x="1016463" y="1132"/>
          <a:ext cx="4504230" cy="4504230"/>
        </a:xfrm>
        <a:prstGeom prst="circularArrow">
          <a:avLst>
            <a:gd name="adj1" fmla="val 3994"/>
            <a:gd name="adj2" fmla="val 250550"/>
            <a:gd name="adj3" fmla="val 9772088"/>
            <a:gd name="adj4" fmla="val 8184156"/>
            <a:gd name="adj5" fmla="val 4659"/>
          </a:avLst>
        </a:prstGeom>
        <a:gradFill rotWithShape="0">
          <a:gsLst>
            <a:gs pos="0">
              <a:srgbClr val="4472C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4472C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4472C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endParaRPr lang="fi-FI"/>
        </a:p>
      </dgm:t>
    </dgm:pt>
    <dgm:pt modelId="{7C171FA3-DB09-43D0-9BDF-324B6D1FE357}">
      <dgm:prSet phldrT="[Teksti]"/>
      <dgm:spPr>
        <a:xfrm>
          <a:off x="1778718" y="10384"/>
          <a:ext cx="922479" cy="922479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fi-FI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</a:t>
          </a:r>
        </a:p>
      </dgm:t>
    </dgm:pt>
    <dgm:pt modelId="{FCEBE013-A7DE-46EB-8B8D-0A32DE7B2340}" type="parTrans" cxnId="{47A8658D-8F06-498C-8B31-0EB9930D54C1}">
      <dgm:prSet/>
      <dgm:spPr/>
      <dgm:t>
        <a:bodyPr/>
        <a:lstStyle/>
        <a:p>
          <a:endParaRPr lang="fi-FI"/>
        </a:p>
      </dgm:t>
    </dgm:pt>
    <dgm:pt modelId="{2D98DBEC-3495-49AB-8D46-C7BB48340206}" type="sibTrans" cxnId="{47A8658D-8F06-498C-8B31-0EB9930D54C1}">
      <dgm:prSet/>
      <dgm:spPr>
        <a:xfrm>
          <a:off x="1016463" y="1132"/>
          <a:ext cx="4504230" cy="4504230"/>
        </a:xfrm>
        <a:prstGeom prst="circularArrow">
          <a:avLst>
            <a:gd name="adj1" fmla="val 3994"/>
            <a:gd name="adj2" fmla="val 250550"/>
            <a:gd name="adj3" fmla="val 16910020"/>
            <a:gd name="adj4" fmla="val 15239429"/>
            <a:gd name="adj5" fmla="val 4659"/>
          </a:avLst>
        </a:prstGeom>
        <a:gradFill rotWithShape="0">
          <a:gsLst>
            <a:gs pos="0">
              <a:srgbClr val="4472C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4472C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4472C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endParaRPr lang="fi-FI"/>
        </a:p>
      </dgm:t>
    </dgm:pt>
    <dgm:pt modelId="{EBDF4F19-6186-4C53-968A-21E6A94A29E5}">
      <dgm:prSet phldrT="[Teksti]"/>
      <dgm:spPr>
        <a:xfrm>
          <a:off x="750097" y="1792007"/>
          <a:ext cx="922479" cy="922479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endParaRPr lang="fi-FI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D17C1601-84F3-478E-A2A2-B9FE51A79C01}" type="parTrans" cxnId="{E3BB44D4-3F07-45C8-86B7-94ECC9B7A75C}">
      <dgm:prSet/>
      <dgm:spPr/>
      <dgm:t>
        <a:bodyPr/>
        <a:lstStyle/>
        <a:p>
          <a:endParaRPr lang="fi-FI"/>
        </a:p>
      </dgm:t>
    </dgm:pt>
    <dgm:pt modelId="{9027F860-C333-4BC5-B5DD-FE1B04355660}" type="sibTrans" cxnId="{E3BB44D4-3F07-45C8-86B7-94ECC9B7A75C}">
      <dgm:prSet/>
      <dgm:spPr>
        <a:xfrm>
          <a:off x="1016463" y="1132"/>
          <a:ext cx="4504230" cy="4504230"/>
        </a:xfrm>
        <a:prstGeom prst="circularArrow">
          <a:avLst>
            <a:gd name="adj1" fmla="val 3994"/>
            <a:gd name="adj2" fmla="val 250550"/>
            <a:gd name="adj3" fmla="val 13165294"/>
            <a:gd name="adj4" fmla="val 11577361"/>
            <a:gd name="adj5" fmla="val 4659"/>
          </a:avLst>
        </a:prstGeom>
        <a:gradFill rotWithShape="0">
          <a:gsLst>
            <a:gs pos="0">
              <a:srgbClr val="4472C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4472C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4472C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endParaRPr lang="fi-FI"/>
        </a:p>
      </dgm:t>
    </dgm:pt>
    <dgm:pt modelId="{899E658C-FEAC-4068-B9D3-2CFD6FDCD50E}" type="pres">
      <dgm:prSet presAssocID="{FE805247-7CF3-4297-8613-ED58E3D8B6A9}" presName="cycle" presStyleCnt="0">
        <dgm:presLayoutVars>
          <dgm:dir/>
          <dgm:resizeHandles val="exact"/>
        </dgm:presLayoutVars>
      </dgm:prSet>
      <dgm:spPr/>
    </dgm:pt>
    <dgm:pt modelId="{CDE470DA-38EC-4876-8FDC-B075D309AADA}" type="pres">
      <dgm:prSet presAssocID="{838A962B-DE85-40CD-BC37-D776A5E4EBEC}" presName="dummy" presStyleCnt="0"/>
      <dgm:spPr/>
    </dgm:pt>
    <dgm:pt modelId="{8727C89B-3034-4AB7-9746-2D1FE1430DB6}" type="pres">
      <dgm:prSet presAssocID="{838A962B-DE85-40CD-BC37-D776A5E4EBEC}" presName="node" presStyleLbl="revTx" presStyleIdx="0" presStyleCnt="6">
        <dgm:presLayoutVars>
          <dgm:bulletEnabled val="1"/>
        </dgm:presLayoutVars>
      </dgm:prSet>
      <dgm:spPr/>
    </dgm:pt>
    <dgm:pt modelId="{22115BFD-DE67-4347-95EB-C73502BDB60F}" type="pres">
      <dgm:prSet presAssocID="{8352409D-DC36-4EAF-9769-10DB71A50C24}" presName="sibTrans" presStyleLbl="node1" presStyleIdx="0" presStyleCnt="6"/>
      <dgm:spPr/>
    </dgm:pt>
    <dgm:pt modelId="{E5D3989A-7C4E-4ECB-8614-03F690493511}" type="pres">
      <dgm:prSet presAssocID="{4758569E-7F35-4B67-B34A-FF254C71B936}" presName="dummy" presStyleCnt="0"/>
      <dgm:spPr/>
    </dgm:pt>
    <dgm:pt modelId="{F8A77305-181F-47A7-A1EC-355647CEBE67}" type="pres">
      <dgm:prSet presAssocID="{4758569E-7F35-4B67-B34A-FF254C71B936}" presName="node" presStyleLbl="revTx" presStyleIdx="1" presStyleCnt="6">
        <dgm:presLayoutVars>
          <dgm:bulletEnabled val="1"/>
        </dgm:presLayoutVars>
      </dgm:prSet>
      <dgm:spPr/>
    </dgm:pt>
    <dgm:pt modelId="{E10B0F64-7BC9-45B0-9458-C130A218323A}" type="pres">
      <dgm:prSet presAssocID="{09B10450-DFA8-4BF7-9246-1FDC60F04168}" presName="sibTrans" presStyleLbl="node1" presStyleIdx="1" presStyleCnt="6" custLinFactNeighborX="0" custLinFactNeighborY="-3231"/>
      <dgm:spPr/>
    </dgm:pt>
    <dgm:pt modelId="{F851F41A-1E6E-4EA9-9206-B620BC05B355}" type="pres">
      <dgm:prSet presAssocID="{23EE2DA7-E7F4-47D4-9D71-3826E871CCEA}" presName="dummy" presStyleCnt="0"/>
      <dgm:spPr/>
    </dgm:pt>
    <dgm:pt modelId="{731467E5-D1C9-4071-AF1E-F8C964E155A9}" type="pres">
      <dgm:prSet presAssocID="{23EE2DA7-E7F4-47D4-9D71-3826E871CCEA}" presName="node" presStyleLbl="revTx" presStyleIdx="2" presStyleCnt="6">
        <dgm:presLayoutVars>
          <dgm:bulletEnabled val="1"/>
        </dgm:presLayoutVars>
      </dgm:prSet>
      <dgm:spPr/>
    </dgm:pt>
    <dgm:pt modelId="{41662D77-BF83-4BD1-90A2-4A127C7A877D}" type="pres">
      <dgm:prSet presAssocID="{C283C632-E03F-4BA5-969B-16D788EC5BE9}" presName="sibTrans" presStyleLbl="node1" presStyleIdx="2" presStyleCnt="6"/>
      <dgm:spPr/>
    </dgm:pt>
    <dgm:pt modelId="{8469B3C7-A4E0-490B-9E33-11F341E4D425}" type="pres">
      <dgm:prSet presAssocID="{7A9655CD-3479-4699-8879-458D12877028}" presName="dummy" presStyleCnt="0"/>
      <dgm:spPr/>
    </dgm:pt>
    <dgm:pt modelId="{CBC9866C-DFCF-4070-A857-A5929BAF35D2}" type="pres">
      <dgm:prSet presAssocID="{7A9655CD-3479-4699-8879-458D12877028}" presName="node" presStyleLbl="revTx" presStyleIdx="3" presStyleCnt="6">
        <dgm:presLayoutVars>
          <dgm:bulletEnabled val="1"/>
        </dgm:presLayoutVars>
      </dgm:prSet>
      <dgm:spPr/>
    </dgm:pt>
    <dgm:pt modelId="{BA9D5803-89D3-428C-877F-65BB117927D0}" type="pres">
      <dgm:prSet presAssocID="{62ABE229-4D60-4F93-83C8-5BD1C8BE5788}" presName="sibTrans" presStyleLbl="node1" presStyleIdx="3" presStyleCnt="6" custLinFactNeighborX="-1474" custLinFactNeighborY="-2879"/>
      <dgm:spPr/>
    </dgm:pt>
    <dgm:pt modelId="{96983E1E-EA1F-44E2-BC18-EF7A76D077C1}" type="pres">
      <dgm:prSet presAssocID="{EBDF4F19-6186-4C53-968A-21E6A94A29E5}" presName="dummy" presStyleCnt="0"/>
      <dgm:spPr/>
    </dgm:pt>
    <dgm:pt modelId="{A10C4160-4CB2-4ACB-A053-D8AAB9E0B005}" type="pres">
      <dgm:prSet presAssocID="{EBDF4F19-6186-4C53-968A-21E6A94A29E5}" presName="node" presStyleLbl="revTx" presStyleIdx="4" presStyleCnt="6">
        <dgm:presLayoutVars>
          <dgm:bulletEnabled val="1"/>
        </dgm:presLayoutVars>
      </dgm:prSet>
      <dgm:spPr/>
    </dgm:pt>
    <dgm:pt modelId="{C58EA01F-29B4-4739-AA3F-5A973355E4D4}" type="pres">
      <dgm:prSet presAssocID="{9027F860-C333-4BC5-B5DD-FE1B04355660}" presName="sibTrans" presStyleLbl="node1" presStyleIdx="4" presStyleCnt="6"/>
      <dgm:spPr/>
    </dgm:pt>
    <dgm:pt modelId="{BE4298A5-3A25-4A84-8579-CBC055B8D860}" type="pres">
      <dgm:prSet presAssocID="{7C171FA3-DB09-43D0-9BDF-324B6D1FE357}" presName="dummy" presStyleCnt="0"/>
      <dgm:spPr/>
    </dgm:pt>
    <dgm:pt modelId="{028F4739-0843-4CF0-9743-31266F227805}" type="pres">
      <dgm:prSet presAssocID="{7C171FA3-DB09-43D0-9BDF-324B6D1FE357}" presName="node" presStyleLbl="revTx" presStyleIdx="5" presStyleCnt="6">
        <dgm:presLayoutVars>
          <dgm:bulletEnabled val="1"/>
        </dgm:presLayoutVars>
      </dgm:prSet>
      <dgm:spPr/>
    </dgm:pt>
    <dgm:pt modelId="{0DEBB25F-79D4-4051-B2E9-AF9352AF51EC}" type="pres">
      <dgm:prSet presAssocID="{2D98DBEC-3495-49AB-8D46-C7BB48340206}" presName="sibTrans" presStyleLbl="node1" presStyleIdx="5" presStyleCnt="6"/>
      <dgm:spPr/>
    </dgm:pt>
  </dgm:ptLst>
  <dgm:cxnLst>
    <dgm:cxn modelId="{B75A2327-F040-49C7-8C5A-B48CAAC53777}" type="presOf" srcId="{09B10450-DFA8-4BF7-9246-1FDC60F04168}" destId="{E10B0F64-7BC9-45B0-9458-C130A218323A}" srcOrd="0" destOrd="0" presId="urn:microsoft.com/office/officeart/2005/8/layout/cycle1"/>
    <dgm:cxn modelId="{F15C3D27-6E31-4FA7-875A-C53C4C33FCAA}" srcId="{FE805247-7CF3-4297-8613-ED58E3D8B6A9}" destId="{838A962B-DE85-40CD-BC37-D776A5E4EBEC}" srcOrd="0" destOrd="0" parTransId="{176549FB-5AA2-4756-9E92-5DEE75E58642}" sibTransId="{8352409D-DC36-4EAF-9769-10DB71A50C24}"/>
    <dgm:cxn modelId="{45A6A52B-5150-49D9-B7BF-12C73B846367}" type="presOf" srcId="{23EE2DA7-E7F4-47D4-9D71-3826E871CCEA}" destId="{731467E5-D1C9-4071-AF1E-F8C964E155A9}" srcOrd="0" destOrd="0" presId="urn:microsoft.com/office/officeart/2005/8/layout/cycle1"/>
    <dgm:cxn modelId="{3FBF9D3A-D614-4A94-B5F0-26F049ED261C}" type="presOf" srcId="{4758569E-7F35-4B67-B34A-FF254C71B936}" destId="{F8A77305-181F-47A7-A1EC-355647CEBE67}" srcOrd="0" destOrd="0" presId="urn:microsoft.com/office/officeart/2005/8/layout/cycle1"/>
    <dgm:cxn modelId="{8659464A-0F47-46F2-AB0C-346004A4FC4A}" srcId="{FE805247-7CF3-4297-8613-ED58E3D8B6A9}" destId="{23EE2DA7-E7F4-47D4-9D71-3826E871CCEA}" srcOrd="2" destOrd="0" parTransId="{D7CF36A4-ADB6-40F9-A304-FBC42DF25F31}" sibTransId="{C283C632-E03F-4BA5-969B-16D788EC5BE9}"/>
    <dgm:cxn modelId="{F7B2CB4E-1982-4DA6-8635-60C60966A734}" type="presOf" srcId="{8352409D-DC36-4EAF-9769-10DB71A50C24}" destId="{22115BFD-DE67-4347-95EB-C73502BDB60F}" srcOrd="0" destOrd="0" presId="urn:microsoft.com/office/officeart/2005/8/layout/cycle1"/>
    <dgm:cxn modelId="{37DBE95A-42C5-4361-B10C-E715F4D934FE}" type="presOf" srcId="{7A9655CD-3479-4699-8879-458D12877028}" destId="{CBC9866C-DFCF-4070-A857-A5929BAF35D2}" srcOrd="0" destOrd="0" presId="urn:microsoft.com/office/officeart/2005/8/layout/cycle1"/>
    <dgm:cxn modelId="{68480D83-FD96-44DA-8B16-44EACF174ABB}" type="presOf" srcId="{EBDF4F19-6186-4C53-968A-21E6A94A29E5}" destId="{A10C4160-4CB2-4ACB-A053-D8AAB9E0B005}" srcOrd="0" destOrd="0" presId="urn:microsoft.com/office/officeart/2005/8/layout/cycle1"/>
    <dgm:cxn modelId="{64C9A484-2841-43CA-9462-E021DDBA50D4}" type="presOf" srcId="{FE805247-7CF3-4297-8613-ED58E3D8B6A9}" destId="{899E658C-FEAC-4068-B9D3-2CFD6FDCD50E}" srcOrd="0" destOrd="0" presId="urn:microsoft.com/office/officeart/2005/8/layout/cycle1"/>
    <dgm:cxn modelId="{3EF0E389-60CB-464F-A54F-AACDBC0B4894}" type="presOf" srcId="{62ABE229-4D60-4F93-83C8-5BD1C8BE5788}" destId="{BA9D5803-89D3-428C-877F-65BB117927D0}" srcOrd="0" destOrd="0" presId="urn:microsoft.com/office/officeart/2005/8/layout/cycle1"/>
    <dgm:cxn modelId="{47A8658D-8F06-498C-8B31-0EB9930D54C1}" srcId="{FE805247-7CF3-4297-8613-ED58E3D8B6A9}" destId="{7C171FA3-DB09-43D0-9BDF-324B6D1FE357}" srcOrd="5" destOrd="0" parTransId="{FCEBE013-A7DE-46EB-8B8D-0A32DE7B2340}" sibTransId="{2D98DBEC-3495-49AB-8D46-C7BB48340206}"/>
    <dgm:cxn modelId="{5236AA91-9EB9-4CCB-BF95-F4780C92BF39}" type="presOf" srcId="{C283C632-E03F-4BA5-969B-16D788EC5BE9}" destId="{41662D77-BF83-4BD1-90A2-4A127C7A877D}" srcOrd="0" destOrd="0" presId="urn:microsoft.com/office/officeart/2005/8/layout/cycle1"/>
    <dgm:cxn modelId="{37DC53A0-3B6F-4C2A-9AC7-7CD110840630}" type="presOf" srcId="{2D98DBEC-3495-49AB-8D46-C7BB48340206}" destId="{0DEBB25F-79D4-4051-B2E9-AF9352AF51EC}" srcOrd="0" destOrd="0" presId="urn:microsoft.com/office/officeart/2005/8/layout/cycle1"/>
    <dgm:cxn modelId="{14A0E9A8-1A7D-4885-AB15-BD2E6107A6FF}" type="presOf" srcId="{838A962B-DE85-40CD-BC37-D776A5E4EBEC}" destId="{8727C89B-3034-4AB7-9746-2D1FE1430DB6}" srcOrd="0" destOrd="0" presId="urn:microsoft.com/office/officeart/2005/8/layout/cycle1"/>
    <dgm:cxn modelId="{E3BB44D4-3F07-45C8-86B7-94ECC9B7A75C}" srcId="{FE805247-7CF3-4297-8613-ED58E3D8B6A9}" destId="{EBDF4F19-6186-4C53-968A-21E6A94A29E5}" srcOrd="4" destOrd="0" parTransId="{D17C1601-84F3-478E-A2A2-B9FE51A79C01}" sibTransId="{9027F860-C333-4BC5-B5DD-FE1B04355660}"/>
    <dgm:cxn modelId="{84B2FCDF-162C-414B-9ED3-A1C83570946E}" type="presOf" srcId="{9027F860-C333-4BC5-B5DD-FE1B04355660}" destId="{C58EA01F-29B4-4739-AA3F-5A973355E4D4}" srcOrd="0" destOrd="0" presId="urn:microsoft.com/office/officeart/2005/8/layout/cycle1"/>
    <dgm:cxn modelId="{A6570CE5-75E1-4460-942E-D924F2A66C33}" type="presOf" srcId="{7C171FA3-DB09-43D0-9BDF-324B6D1FE357}" destId="{028F4739-0843-4CF0-9743-31266F227805}" srcOrd="0" destOrd="0" presId="urn:microsoft.com/office/officeart/2005/8/layout/cycle1"/>
    <dgm:cxn modelId="{7621DDEF-BAAA-4E33-9898-D4613DEEAB5B}" srcId="{FE805247-7CF3-4297-8613-ED58E3D8B6A9}" destId="{4758569E-7F35-4B67-B34A-FF254C71B936}" srcOrd="1" destOrd="0" parTransId="{F4DEC5A4-AF54-4B7E-BCAE-2E379E6E28D6}" sibTransId="{09B10450-DFA8-4BF7-9246-1FDC60F04168}"/>
    <dgm:cxn modelId="{1000CEF8-2931-4D74-B7E9-7F857B313751}" srcId="{FE805247-7CF3-4297-8613-ED58E3D8B6A9}" destId="{7A9655CD-3479-4699-8879-458D12877028}" srcOrd="3" destOrd="0" parTransId="{9A3CCED6-7EF5-4ECE-A082-369471B2A608}" sibTransId="{62ABE229-4D60-4F93-83C8-5BD1C8BE5788}"/>
    <dgm:cxn modelId="{328F0B56-E6BF-4FD7-8006-569A14D07C6A}" type="presParOf" srcId="{899E658C-FEAC-4068-B9D3-2CFD6FDCD50E}" destId="{CDE470DA-38EC-4876-8FDC-B075D309AADA}" srcOrd="0" destOrd="0" presId="urn:microsoft.com/office/officeart/2005/8/layout/cycle1"/>
    <dgm:cxn modelId="{6F3CA7BC-2672-447F-B6D2-1822E2548135}" type="presParOf" srcId="{899E658C-FEAC-4068-B9D3-2CFD6FDCD50E}" destId="{8727C89B-3034-4AB7-9746-2D1FE1430DB6}" srcOrd="1" destOrd="0" presId="urn:microsoft.com/office/officeart/2005/8/layout/cycle1"/>
    <dgm:cxn modelId="{A43ACE90-6276-42E4-9CBF-11C749170964}" type="presParOf" srcId="{899E658C-FEAC-4068-B9D3-2CFD6FDCD50E}" destId="{22115BFD-DE67-4347-95EB-C73502BDB60F}" srcOrd="2" destOrd="0" presId="urn:microsoft.com/office/officeart/2005/8/layout/cycle1"/>
    <dgm:cxn modelId="{957E04D6-3AAF-4D6C-BBED-D9B76EAF110E}" type="presParOf" srcId="{899E658C-FEAC-4068-B9D3-2CFD6FDCD50E}" destId="{E5D3989A-7C4E-4ECB-8614-03F690493511}" srcOrd="3" destOrd="0" presId="urn:microsoft.com/office/officeart/2005/8/layout/cycle1"/>
    <dgm:cxn modelId="{82C3FF77-4823-430D-8CF8-CD395DFDEF72}" type="presParOf" srcId="{899E658C-FEAC-4068-B9D3-2CFD6FDCD50E}" destId="{F8A77305-181F-47A7-A1EC-355647CEBE67}" srcOrd="4" destOrd="0" presId="urn:microsoft.com/office/officeart/2005/8/layout/cycle1"/>
    <dgm:cxn modelId="{7CD573C7-1B02-4376-917A-D494E2A07600}" type="presParOf" srcId="{899E658C-FEAC-4068-B9D3-2CFD6FDCD50E}" destId="{E10B0F64-7BC9-45B0-9458-C130A218323A}" srcOrd="5" destOrd="0" presId="urn:microsoft.com/office/officeart/2005/8/layout/cycle1"/>
    <dgm:cxn modelId="{A3A99670-EC07-4831-891C-BE9A5F56C530}" type="presParOf" srcId="{899E658C-FEAC-4068-B9D3-2CFD6FDCD50E}" destId="{F851F41A-1E6E-4EA9-9206-B620BC05B355}" srcOrd="6" destOrd="0" presId="urn:microsoft.com/office/officeart/2005/8/layout/cycle1"/>
    <dgm:cxn modelId="{5A83DC1E-D556-4496-A172-93E7C9BD7012}" type="presParOf" srcId="{899E658C-FEAC-4068-B9D3-2CFD6FDCD50E}" destId="{731467E5-D1C9-4071-AF1E-F8C964E155A9}" srcOrd="7" destOrd="0" presId="urn:microsoft.com/office/officeart/2005/8/layout/cycle1"/>
    <dgm:cxn modelId="{CF180E1E-A49D-4EF3-A2FB-BF5ABC77F86C}" type="presParOf" srcId="{899E658C-FEAC-4068-B9D3-2CFD6FDCD50E}" destId="{41662D77-BF83-4BD1-90A2-4A127C7A877D}" srcOrd="8" destOrd="0" presId="urn:microsoft.com/office/officeart/2005/8/layout/cycle1"/>
    <dgm:cxn modelId="{8C516325-304D-4D6D-A940-AF544DCB980D}" type="presParOf" srcId="{899E658C-FEAC-4068-B9D3-2CFD6FDCD50E}" destId="{8469B3C7-A4E0-490B-9E33-11F341E4D425}" srcOrd="9" destOrd="0" presId="urn:microsoft.com/office/officeart/2005/8/layout/cycle1"/>
    <dgm:cxn modelId="{F3A77745-D3A0-49C5-8008-9FC1BF742BCC}" type="presParOf" srcId="{899E658C-FEAC-4068-B9D3-2CFD6FDCD50E}" destId="{CBC9866C-DFCF-4070-A857-A5929BAF35D2}" srcOrd="10" destOrd="0" presId="urn:microsoft.com/office/officeart/2005/8/layout/cycle1"/>
    <dgm:cxn modelId="{8CD4D6B9-2A87-4420-A524-43CF815C9080}" type="presParOf" srcId="{899E658C-FEAC-4068-B9D3-2CFD6FDCD50E}" destId="{BA9D5803-89D3-428C-877F-65BB117927D0}" srcOrd="11" destOrd="0" presId="urn:microsoft.com/office/officeart/2005/8/layout/cycle1"/>
    <dgm:cxn modelId="{CDE07838-038C-4C86-BD5D-E033635715AE}" type="presParOf" srcId="{899E658C-FEAC-4068-B9D3-2CFD6FDCD50E}" destId="{96983E1E-EA1F-44E2-BC18-EF7A76D077C1}" srcOrd="12" destOrd="0" presId="urn:microsoft.com/office/officeart/2005/8/layout/cycle1"/>
    <dgm:cxn modelId="{B481AD07-3E8E-4E7A-8D2B-B24E43EB9DC6}" type="presParOf" srcId="{899E658C-FEAC-4068-B9D3-2CFD6FDCD50E}" destId="{A10C4160-4CB2-4ACB-A053-D8AAB9E0B005}" srcOrd="13" destOrd="0" presId="urn:microsoft.com/office/officeart/2005/8/layout/cycle1"/>
    <dgm:cxn modelId="{2088269D-1E04-4FCA-A568-E40A2907AD48}" type="presParOf" srcId="{899E658C-FEAC-4068-B9D3-2CFD6FDCD50E}" destId="{C58EA01F-29B4-4739-AA3F-5A973355E4D4}" srcOrd="14" destOrd="0" presId="urn:microsoft.com/office/officeart/2005/8/layout/cycle1"/>
    <dgm:cxn modelId="{FA529DEC-3BD6-4BA4-B789-8239C18FA896}" type="presParOf" srcId="{899E658C-FEAC-4068-B9D3-2CFD6FDCD50E}" destId="{BE4298A5-3A25-4A84-8579-CBC055B8D860}" srcOrd="15" destOrd="0" presId="urn:microsoft.com/office/officeart/2005/8/layout/cycle1"/>
    <dgm:cxn modelId="{074E2BBB-AAF9-4EDB-833D-580434C0333B}" type="presParOf" srcId="{899E658C-FEAC-4068-B9D3-2CFD6FDCD50E}" destId="{028F4739-0843-4CF0-9743-31266F227805}" srcOrd="16" destOrd="0" presId="urn:microsoft.com/office/officeart/2005/8/layout/cycle1"/>
    <dgm:cxn modelId="{54713911-D8B3-42D1-AD0D-CAB6438487AC}" type="presParOf" srcId="{899E658C-FEAC-4068-B9D3-2CFD6FDCD50E}" destId="{0DEBB25F-79D4-4051-B2E9-AF9352AF51EC}" srcOrd="17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27C89B-3034-4AB7-9746-2D1FE1430DB6}">
      <dsp:nvSpPr>
        <dsp:cNvPr id="0" name=""/>
        <dsp:cNvSpPr/>
      </dsp:nvSpPr>
      <dsp:spPr>
        <a:xfrm>
          <a:off x="3835959" y="10384"/>
          <a:ext cx="922479" cy="9224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0" tIns="69850" rIns="69850" bIns="6985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55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</a:t>
          </a:r>
          <a:endParaRPr lang="fi-FI" sz="5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3835959" y="10384"/>
        <a:ext cx="922479" cy="922479"/>
      </dsp:txXfrm>
    </dsp:sp>
    <dsp:sp modelId="{22115BFD-DE67-4347-95EB-C73502BDB60F}">
      <dsp:nvSpPr>
        <dsp:cNvPr id="0" name=""/>
        <dsp:cNvSpPr/>
      </dsp:nvSpPr>
      <dsp:spPr>
        <a:xfrm>
          <a:off x="1016463" y="1132"/>
          <a:ext cx="4504230" cy="4504230"/>
        </a:xfrm>
        <a:prstGeom prst="circularArrow">
          <a:avLst>
            <a:gd name="adj1" fmla="val 3994"/>
            <a:gd name="adj2" fmla="val 250550"/>
            <a:gd name="adj3" fmla="val 20572088"/>
            <a:gd name="adj4" fmla="val 18984156"/>
            <a:gd name="adj5" fmla="val 4659"/>
          </a:avLst>
        </a:prstGeom>
        <a:gradFill rotWithShape="0">
          <a:gsLst>
            <a:gs pos="0">
              <a:srgbClr val="4472C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4472C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4472C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8A77305-181F-47A7-A1EC-355647CEBE67}">
      <dsp:nvSpPr>
        <dsp:cNvPr id="0" name=""/>
        <dsp:cNvSpPr/>
      </dsp:nvSpPr>
      <dsp:spPr>
        <a:xfrm>
          <a:off x="4864580" y="1792007"/>
          <a:ext cx="922479" cy="9224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0" tIns="69850" rIns="69850" bIns="6985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55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</a:t>
          </a:r>
          <a:endParaRPr lang="fi-FI" sz="5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4864580" y="1792007"/>
        <a:ext cx="922479" cy="922479"/>
      </dsp:txXfrm>
    </dsp:sp>
    <dsp:sp modelId="{E10B0F64-7BC9-45B0-9458-C130A218323A}">
      <dsp:nvSpPr>
        <dsp:cNvPr id="0" name=""/>
        <dsp:cNvSpPr/>
      </dsp:nvSpPr>
      <dsp:spPr>
        <a:xfrm>
          <a:off x="1016463" y="-144399"/>
          <a:ext cx="4504230" cy="4504230"/>
        </a:xfrm>
        <a:prstGeom prst="circularArrow">
          <a:avLst>
            <a:gd name="adj1" fmla="val 3994"/>
            <a:gd name="adj2" fmla="val 250550"/>
            <a:gd name="adj3" fmla="val 2365294"/>
            <a:gd name="adj4" fmla="val 777361"/>
            <a:gd name="adj5" fmla="val 4659"/>
          </a:avLst>
        </a:prstGeom>
        <a:gradFill rotWithShape="0">
          <a:gsLst>
            <a:gs pos="0">
              <a:srgbClr val="4472C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4472C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4472C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31467E5-D1C9-4071-AF1E-F8C964E155A9}">
      <dsp:nvSpPr>
        <dsp:cNvPr id="0" name=""/>
        <dsp:cNvSpPr/>
      </dsp:nvSpPr>
      <dsp:spPr>
        <a:xfrm>
          <a:off x="3835959" y="3573630"/>
          <a:ext cx="922479" cy="9224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0" tIns="69850" rIns="69850" bIns="6985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55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</a:t>
          </a:r>
        </a:p>
      </dsp:txBody>
      <dsp:txXfrm>
        <a:off x="3835959" y="3573630"/>
        <a:ext cx="922479" cy="922479"/>
      </dsp:txXfrm>
    </dsp:sp>
    <dsp:sp modelId="{41662D77-BF83-4BD1-90A2-4A127C7A877D}">
      <dsp:nvSpPr>
        <dsp:cNvPr id="0" name=""/>
        <dsp:cNvSpPr/>
      </dsp:nvSpPr>
      <dsp:spPr>
        <a:xfrm>
          <a:off x="1016463" y="1132"/>
          <a:ext cx="4504230" cy="4504230"/>
        </a:xfrm>
        <a:prstGeom prst="circularArrow">
          <a:avLst>
            <a:gd name="adj1" fmla="val 3994"/>
            <a:gd name="adj2" fmla="val 250550"/>
            <a:gd name="adj3" fmla="val 6110020"/>
            <a:gd name="adj4" fmla="val 4439429"/>
            <a:gd name="adj5" fmla="val 4659"/>
          </a:avLst>
        </a:prstGeom>
        <a:gradFill rotWithShape="0">
          <a:gsLst>
            <a:gs pos="0">
              <a:srgbClr val="4472C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4472C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4472C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BC9866C-DFCF-4070-A857-A5929BAF35D2}">
      <dsp:nvSpPr>
        <dsp:cNvPr id="0" name=""/>
        <dsp:cNvSpPr/>
      </dsp:nvSpPr>
      <dsp:spPr>
        <a:xfrm>
          <a:off x="1778718" y="3573630"/>
          <a:ext cx="922479" cy="9224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0" tIns="69850" rIns="69850" bIns="6985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55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</a:t>
          </a:r>
        </a:p>
      </dsp:txBody>
      <dsp:txXfrm>
        <a:off x="1778718" y="3573630"/>
        <a:ext cx="922479" cy="922479"/>
      </dsp:txXfrm>
    </dsp:sp>
    <dsp:sp modelId="{BA9D5803-89D3-428C-877F-65BB117927D0}">
      <dsp:nvSpPr>
        <dsp:cNvPr id="0" name=""/>
        <dsp:cNvSpPr/>
      </dsp:nvSpPr>
      <dsp:spPr>
        <a:xfrm>
          <a:off x="950071" y="-128544"/>
          <a:ext cx="4504230" cy="4504230"/>
        </a:xfrm>
        <a:prstGeom prst="circularArrow">
          <a:avLst>
            <a:gd name="adj1" fmla="val 3994"/>
            <a:gd name="adj2" fmla="val 250550"/>
            <a:gd name="adj3" fmla="val 9772088"/>
            <a:gd name="adj4" fmla="val 8184156"/>
            <a:gd name="adj5" fmla="val 4659"/>
          </a:avLst>
        </a:prstGeom>
        <a:gradFill rotWithShape="0">
          <a:gsLst>
            <a:gs pos="0">
              <a:srgbClr val="4472C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4472C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4472C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10C4160-4CB2-4ACB-A053-D8AAB9E0B005}">
      <dsp:nvSpPr>
        <dsp:cNvPr id="0" name=""/>
        <dsp:cNvSpPr/>
      </dsp:nvSpPr>
      <dsp:spPr>
        <a:xfrm>
          <a:off x="750097" y="1792007"/>
          <a:ext cx="922479" cy="9224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0" tIns="69850" rIns="69850" bIns="6985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5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750097" y="1792007"/>
        <a:ext cx="922479" cy="922479"/>
      </dsp:txXfrm>
    </dsp:sp>
    <dsp:sp modelId="{C58EA01F-29B4-4739-AA3F-5A973355E4D4}">
      <dsp:nvSpPr>
        <dsp:cNvPr id="0" name=""/>
        <dsp:cNvSpPr/>
      </dsp:nvSpPr>
      <dsp:spPr>
        <a:xfrm>
          <a:off x="1016463" y="1132"/>
          <a:ext cx="4504230" cy="4504230"/>
        </a:xfrm>
        <a:prstGeom prst="circularArrow">
          <a:avLst>
            <a:gd name="adj1" fmla="val 3994"/>
            <a:gd name="adj2" fmla="val 250550"/>
            <a:gd name="adj3" fmla="val 13165294"/>
            <a:gd name="adj4" fmla="val 11577361"/>
            <a:gd name="adj5" fmla="val 4659"/>
          </a:avLst>
        </a:prstGeom>
        <a:gradFill rotWithShape="0">
          <a:gsLst>
            <a:gs pos="0">
              <a:srgbClr val="4472C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4472C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4472C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28F4739-0843-4CF0-9743-31266F227805}">
      <dsp:nvSpPr>
        <dsp:cNvPr id="0" name=""/>
        <dsp:cNvSpPr/>
      </dsp:nvSpPr>
      <dsp:spPr>
        <a:xfrm>
          <a:off x="1778718" y="10384"/>
          <a:ext cx="922479" cy="9224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0" tIns="69850" rIns="69850" bIns="6985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55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</a:t>
          </a:r>
        </a:p>
      </dsp:txBody>
      <dsp:txXfrm>
        <a:off x="1778718" y="10384"/>
        <a:ext cx="922479" cy="922479"/>
      </dsp:txXfrm>
    </dsp:sp>
    <dsp:sp modelId="{0DEBB25F-79D4-4051-B2E9-AF9352AF51EC}">
      <dsp:nvSpPr>
        <dsp:cNvPr id="0" name=""/>
        <dsp:cNvSpPr/>
      </dsp:nvSpPr>
      <dsp:spPr>
        <a:xfrm>
          <a:off x="1016463" y="1132"/>
          <a:ext cx="4504230" cy="4504230"/>
        </a:xfrm>
        <a:prstGeom prst="circularArrow">
          <a:avLst>
            <a:gd name="adj1" fmla="val 3994"/>
            <a:gd name="adj2" fmla="val 250550"/>
            <a:gd name="adj3" fmla="val 16910020"/>
            <a:gd name="adj4" fmla="val 15239429"/>
            <a:gd name="adj5" fmla="val 4659"/>
          </a:avLst>
        </a:prstGeom>
        <a:gradFill rotWithShape="0">
          <a:gsLst>
            <a:gs pos="0">
              <a:srgbClr val="4472C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4472C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4472C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958" cy="496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098" y="0"/>
            <a:ext cx="2944958" cy="496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242"/>
            <a:ext cx="2944958" cy="496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098" y="9428242"/>
            <a:ext cx="2944958" cy="496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EEFE439-B96A-450F-9937-B7E66B05C030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8601872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4958" cy="498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51098" y="1"/>
            <a:ext cx="2944958" cy="498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84CF84-AF55-4C4B-BC01-F00DB502EE7C}" type="datetimeFigureOut">
              <a:rPr lang="fi-FI" smtClean="0"/>
              <a:t>7.5.2024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9606" y="4777612"/>
            <a:ext cx="5438464" cy="3907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28243"/>
            <a:ext cx="2944958" cy="498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51098" y="9428243"/>
            <a:ext cx="2944958" cy="498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D48D33-DCDC-43EA-9EE6-33341D8426E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26301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AE839B-E595-433E-9295-9C41D8E6DB4D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974627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76C5E8-1D3D-49EB-B2FA-87B9737F9F8E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023978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0679F3-8166-432A-881A-3D1F95C87A8E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7864856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Otsikko ja taulu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aulukon paikkamerkki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fi-FI" noProof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0A6AD-BDEC-4695-A9DB-F6E6D140F161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3250396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193FB-AC4B-4FDD-ABEB-1B426599070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597310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193FB-AC4B-4FDD-ABEB-1B426599070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773246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4" y="44624"/>
            <a:ext cx="6248962" cy="648072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3473" y="1052736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-36512" y="6592267"/>
            <a:ext cx="1207046" cy="365125"/>
          </a:xfrm>
          <a:prstGeom prst="rect">
            <a:avLst/>
          </a:prstGeom>
        </p:spPr>
        <p:txBody>
          <a:bodyPr/>
          <a:lstStyle/>
          <a:p>
            <a:fld id="{40CE5EC9-FB65-4DD4-BA31-E9F0C321C31F}" type="datetimeFigureOut">
              <a:rPr lang="fi-FI" smtClean="0"/>
              <a:t>7.5.2024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193FB-AC4B-4FDD-ABEB-1B426599070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932378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-36512" y="6592267"/>
            <a:ext cx="1207046" cy="365125"/>
          </a:xfrm>
          <a:prstGeom prst="rect">
            <a:avLst/>
          </a:prstGeom>
        </p:spPr>
        <p:txBody>
          <a:bodyPr/>
          <a:lstStyle/>
          <a:p>
            <a:fld id="{40CE5EC9-FB65-4DD4-BA31-E9F0C321C31F}" type="datetimeFigureOut">
              <a:rPr lang="fi-FI" smtClean="0"/>
              <a:t>7.5.2024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193FB-AC4B-4FDD-ABEB-1B426599070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237756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4" y="44624"/>
            <a:ext cx="6248962" cy="648072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-36512" y="6592267"/>
            <a:ext cx="1207046" cy="365125"/>
          </a:xfrm>
          <a:prstGeom prst="rect">
            <a:avLst/>
          </a:prstGeom>
        </p:spPr>
        <p:txBody>
          <a:bodyPr/>
          <a:lstStyle/>
          <a:p>
            <a:fld id="{40CE5EC9-FB65-4DD4-BA31-E9F0C321C31F}" type="datetimeFigureOut">
              <a:rPr lang="fi-FI" smtClean="0"/>
              <a:t>7.5.2024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193FB-AC4B-4FDD-ABEB-1B426599070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142693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-36512" y="6592267"/>
            <a:ext cx="1207046" cy="365125"/>
          </a:xfrm>
          <a:prstGeom prst="rect">
            <a:avLst/>
          </a:prstGeom>
        </p:spPr>
        <p:txBody>
          <a:bodyPr/>
          <a:lstStyle/>
          <a:p>
            <a:fld id="{40CE5EC9-FB65-4DD4-BA31-E9F0C321C31F}" type="datetimeFigureOut">
              <a:rPr lang="fi-FI" smtClean="0"/>
              <a:t>7.5.2024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193FB-AC4B-4FDD-ABEB-1B426599070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052240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4" y="44624"/>
            <a:ext cx="6248962" cy="648072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-36512" y="6592267"/>
            <a:ext cx="1207046" cy="365125"/>
          </a:xfrm>
          <a:prstGeom prst="rect">
            <a:avLst/>
          </a:prstGeom>
        </p:spPr>
        <p:txBody>
          <a:bodyPr/>
          <a:lstStyle/>
          <a:p>
            <a:fld id="{40CE5EC9-FB65-4DD4-BA31-E9F0C321C31F}" type="datetimeFigureOut">
              <a:rPr lang="fi-FI" smtClean="0"/>
              <a:t>7.5.2024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193FB-AC4B-4FDD-ABEB-1B426599070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35130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3B4943-F92C-4B90-A3C7-9CC8678DF450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5774352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-36512" y="6592267"/>
            <a:ext cx="1207046" cy="365125"/>
          </a:xfrm>
          <a:prstGeom prst="rect">
            <a:avLst/>
          </a:prstGeom>
        </p:spPr>
        <p:txBody>
          <a:bodyPr/>
          <a:lstStyle/>
          <a:p>
            <a:fld id="{40CE5EC9-FB65-4DD4-BA31-E9F0C321C31F}" type="datetimeFigureOut">
              <a:rPr lang="fi-FI" smtClean="0"/>
              <a:t>7.5.2024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193FB-AC4B-4FDD-ABEB-1B426599070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546213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-36512" y="6592267"/>
            <a:ext cx="1207046" cy="365125"/>
          </a:xfrm>
          <a:prstGeom prst="rect">
            <a:avLst/>
          </a:prstGeom>
        </p:spPr>
        <p:txBody>
          <a:bodyPr/>
          <a:lstStyle/>
          <a:p>
            <a:fld id="{40CE5EC9-FB65-4DD4-BA31-E9F0C321C31F}" type="datetimeFigureOut">
              <a:rPr lang="fi-FI" smtClean="0"/>
              <a:t>7.5.2024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193FB-AC4B-4FDD-ABEB-1B426599070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055387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-36512" y="6592267"/>
            <a:ext cx="1207046" cy="365125"/>
          </a:xfrm>
          <a:prstGeom prst="rect">
            <a:avLst/>
          </a:prstGeom>
        </p:spPr>
        <p:txBody>
          <a:bodyPr/>
          <a:lstStyle/>
          <a:p>
            <a:fld id="{40CE5EC9-FB65-4DD4-BA31-E9F0C321C31F}" type="datetimeFigureOut">
              <a:rPr lang="fi-FI" smtClean="0"/>
              <a:t>7.5.2024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193FB-AC4B-4FDD-ABEB-1B426599070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167224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4" y="44624"/>
            <a:ext cx="6248962" cy="648072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03473" y="1052736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-36512" y="6592267"/>
            <a:ext cx="1207046" cy="365125"/>
          </a:xfrm>
          <a:prstGeom prst="rect">
            <a:avLst/>
          </a:prstGeom>
        </p:spPr>
        <p:txBody>
          <a:bodyPr/>
          <a:lstStyle/>
          <a:p>
            <a:fld id="{40CE5EC9-FB65-4DD4-BA31-E9F0C321C31F}" type="datetimeFigureOut">
              <a:rPr lang="fi-FI" smtClean="0"/>
              <a:t>7.5.2024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193FB-AC4B-4FDD-ABEB-1B426599070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059918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-36512" y="6592267"/>
            <a:ext cx="1207046" cy="365125"/>
          </a:xfrm>
          <a:prstGeom prst="rect">
            <a:avLst/>
          </a:prstGeom>
        </p:spPr>
        <p:txBody>
          <a:bodyPr/>
          <a:lstStyle/>
          <a:p>
            <a:fld id="{40CE5EC9-FB65-4DD4-BA31-E9F0C321C31F}" type="datetimeFigureOut">
              <a:rPr lang="fi-FI" smtClean="0"/>
              <a:t>7.5.2024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193FB-AC4B-4FDD-ABEB-1B426599070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48004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3A1975-0DF4-46E7-A067-9608B0144AF4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616830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E4713-590E-4C4C-B971-26FD0E551775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667523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AF9AAD-0069-4908-B6F2-FD14226DFA7C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148566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4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0664F1-B998-43F0-9126-EC0F6E9A3AE3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450129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3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4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B260DE-995A-47DC-97C7-744110BB5577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306244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D4D879-767C-4950-9A85-EA9F74EDDD17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298526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fi-FI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789AF-0368-4A9C-9F99-BD76FF491C79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859633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perustyyl. napsautt.</a:t>
            </a:r>
          </a:p>
        </p:txBody>
      </p:sp>
      <p:sp>
        <p:nvSpPr>
          <p:cNvPr id="1027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A1BD0BA-B284-4902-92BD-64BC95358856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  <p:sldLayoutId id="2147483846" r:id="rId12"/>
    <p:sldLayoutId id="2147483874" r:id="rId13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848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9193FB-AC4B-4FDD-ABEB-1B426599070A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CD38B805-86B5-44DC-93F2-85B26CD9AC63}"/>
              </a:ext>
            </a:extLst>
          </p:cNvPr>
          <p:cNvSpPr txBox="1"/>
          <p:nvPr userDrawn="1"/>
        </p:nvSpPr>
        <p:spPr>
          <a:xfrm>
            <a:off x="-36512" y="6648600"/>
            <a:ext cx="104067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800" dirty="0"/>
              <a:t>©</a:t>
            </a:r>
            <a:r>
              <a:rPr lang="fi-FI" sz="800" dirty="0" err="1"/>
              <a:t>Present-äSSä</a:t>
            </a:r>
            <a:r>
              <a:rPr lang="fi-FI" sz="800" dirty="0"/>
              <a:t> 2021</a:t>
            </a:r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6F014054-4D43-4DAB-9C7D-828376B678E3}"/>
              </a:ext>
            </a:extLst>
          </p:cNvPr>
          <p:cNvSpPr txBox="1"/>
          <p:nvPr userDrawn="1"/>
        </p:nvSpPr>
        <p:spPr>
          <a:xfrm>
            <a:off x="2123728" y="136524"/>
            <a:ext cx="5040560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i-FI" sz="2400" b="1" dirty="0">
                <a:solidFill>
                  <a:schemeClr val="bg1"/>
                </a:solidFill>
              </a:rPr>
              <a:t>Esityksen perustyyliä et voi muokata</a:t>
            </a:r>
          </a:p>
        </p:txBody>
      </p:sp>
      <p:sp>
        <p:nvSpPr>
          <p:cNvPr id="13" name="Ellipsi 12">
            <a:extLst>
              <a:ext uri="{FF2B5EF4-FFF2-40B4-BE49-F238E27FC236}">
                <a16:creationId xmlns:a16="http://schemas.microsoft.com/office/drawing/2014/main" id="{322095C6-82F5-4089-8826-8D4326D0570A}"/>
              </a:ext>
            </a:extLst>
          </p:cNvPr>
          <p:cNvSpPr/>
          <p:nvPr userDrawn="1"/>
        </p:nvSpPr>
        <p:spPr>
          <a:xfrm>
            <a:off x="1016278" y="1286019"/>
            <a:ext cx="2664296" cy="223224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Ellipsi 13">
            <a:extLst>
              <a:ext uri="{FF2B5EF4-FFF2-40B4-BE49-F238E27FC236}">
                <a16:creationId xmlns:a16="http://schemas.microsoft.com/office/drawing/2014/main" id="{B98B12F3-08EA-4C27-BCF6-AF9DD8A930AD}"/>
              </a:ext>
            </a:extLst>
          </p:cNvPr>
          <p:cNvSpPr/>
          <p:nvPr userDrawn="1"/>
        </p:nvSpPr>
        <p:spPr>
          <a:xfrm>
            <a:off x="4427984" y="1286019"/>
            <a:ext cx="2664296" cy="223224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8B98AE3C-9975-4385-82B3-9094334C0BB2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86"/>
            <a:ext cx="9252520" cy="4581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721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  <p:sldLayoutId id="2147483883" r:id="rId8"/>
    <p:sldLayoutId id="2147483884" r:id="rId9"/>
    <p:sldLayoutId id="2147483885" r:id="rId10"/>
    <p:sldLayoutId id="214748388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Arial Rounded MT Bold" panose="020F07040305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fi/url?sa=i&amp;rct=j&amp;q=&amp;esrc=s&amp;frm=1&amp;source=images&amp;cd=&amp;cad=rja&amp;docid=UEe5rbH0zQyUEM&amp;tbnid=YvATLE1lfilDkM:&amp;ved=0CAUQjRw&amp;url=https://www.edu.helsinki.fi/kvy/tekstiilihistoria/1900_ylaosa.html&amp;ei=ntSEUqvjDOW64AT4_ICYCQ&amp;bvm=bv.56343320,d.bGE&amp;psig=AFQjCNFa75oGXmED-SoYXyxJ7m5yQOUP9w&amp;ust=1384523253223062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lioppilastutkinto.fi/fi/ylioppilastutkinto/tutkintomaksut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peda.net/laukaa/lukio/opiskelijoille/yo" TargetMode="External"/><Relationship Id="rId2" Type="http://schemas.openxmlformats.org/officeDocument/2006/relationships/hyperlink" Target="http://www.ylioppilastutkinto.fi/" TargetMode="Externa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lioppilastutkinto.fi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317" y="505508"/>
            <a:ext cx="9172317" cy="6114878"/>
          </a:xfrm>
          <a:prstGeom prst="rect">
            <a:avLst/>
          </a:prstGeom>
        </p:spPr>
      </p:pic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dirty="0"/>
          </a:p>
          <a:p>
            <a:pPr fontAlgn="ctr"/>
            <a:endParaRPr lang="fi-FI" dirty="0"/>
          </a:p>
          <a:p>
            <a:pPr fontAlgn="ctr"/>
            <a:endParaRPr lang="fi-FI" dirty="0"/>
          </a:p>
          <a:p>
            <a:pPr fontAlgn="ctr"/>
            <a:endParaRPr lang="fi-FI" dirty="0"/>
          </a:p>
        </p:txBody>
      </p:sp>
      <p:sp>
        <p:nvSpPr>
          <p:cNvPr id="5122" name="AutoShape 2" descr="data:image/jpeg;base64,/9j/4AAQSkZJRgABAQAAAQABAAD/2wCEAAkGBhQSEBUUExQVFRQVFxQXFRgVFxcVGBcUFBQVFBQXFBQXHCYeFxkkGhQUHy8gJCcpLCwsFx4xNTAqNSYrLCkBCQoKBQUFDQUFDSkYEhgpKSkpKSkpKSkpKSkpKSkpKSkpKSkpKSkpKSkpKSkpKSkpKSkpKSkpKSkpKSkpKSkpKf/AABEIARkAtAMBIgACEQEDEQH/xAAcAAABBQEBAQAAAAAAAAAAAAADAAECBAUGBwj/xABHEAABAwIDBQUGAwMKBAcAAAABAAIRAyEEEjEFQVFhcQYTIoGRMlKhscHwBxTRQnLhIzNDU2KCkqKy8RVjlLMWFyRUc4OT/8QAFAEBAAAAAAAAAAAAAAAAAAAAAP/EABQRAQAAAAAAAAAAAAAAAAAAAAD/2gAMAwEAAhEDEQA/ALlOmrDSAoNUkBIlSFNRYphBMMCY00gVOEAsoCkEshTtCCQCkE7QiAIBhqK1qk1qKGoItapZE6coBkKQamIUgECDU6QCeEESE2URFvh8k73WVc0iHA8TJQQOHL5kx8FGvg2NZz4709baIaSAJHG55zA3KlUxGYSTImAgBQfGYf2voElJlA3jj9AkgKWqTWqQap5EEA1PdTCkgg1ymCnAU2tQRypBiIWpAIGa1EATKbEEgE6eE4CBJ4ThSa1AzaachSJUWhAN9UBJ1Yc/0RywG0IDmtBsLxHJA3eDj6qFTFNHPog91maYuZ+4URh4PiFh89yCGIxPBuWdTvP6LPDotzlXsS6Ytb58kCphWxY338AgfCTBu0X39AnT4KkC2zt97b4GiSBQiBCcCAiBAQNTBNnTgoJAqWZDClCAkpBRBTgoHUmpMbJR20UEAVMFT7lSZSQRY1FhOGp5QQhSaoOfBFkwrDp1QEJUCzQ8JUiFEFBDLEwFXqSdVcCEXHNEWAQBNIZbj/dZ1emQDay03YiJtoszE1CSgJswHKbftH5BJPs+zXZrHMfkEkAnVSRAE2vNryR9FKnUnWx4fJVqFdrWwXCTrfRR74ZpsZEa8P8AdBe80wdZDYRMR8UKsIfImINgdUFtpBUsqHSxLWgOd7Igu6TddDRqNcJaQRyQYTURrVq18E1wkCD6eoWc0IJMViiJMBACzO0e1fy9HPvDm5YMEknj0lB0rcGeKi+gW8wuLwX4n0wP5QVR/da74yr5/EFj3im1jwDEucWgXjQCZ1QdBmQ6lYN114Jpka68DHxWRjcYzDS98ZRfxSZHTeUF52Jn7+CJQbmPLfz5BZFT8RsKGgw50zGWnrGvtEclR/8AMgPeA2kWMnxOeRIHEMaPqg7IhJpGh+/4qjhdoZ2hzSHNOhEhHbVBkafe70QWH0IEjRDhSpYgjXoU9elw0KCoMOBJdcfQXVFuJZNmEt4/wPmjVq4BDMvhdY9J+aHTxVIAti3rJ03IGwtQFuh1OpBPG/qkp4Ytg5SIlJBi12eyJiWjhw3c0EHKMx+xICs1C6R4G6CJM2I3KnWqktgtEdd0jTzQWKGKbGv3Eqw/EtkAkE6bgYOvVZrKTNJLf3hbSPaCI/BmJ1+O4oM/tjjXMw+VpgOLQYsct7TzhZOyu1eJolrDlcHRlL7GP3wRPmrXaSm91EtkwC0xrp8QjbMwcUWuzs7vM2WvYDckAi6DXwfbHEPqNa9jBTcQC4SbOkNkyQ02JhdMFjjZtgHOYWMqB7AxoaAGyQDGu5aFKrKCwuO/EMOLKUA5Q50ndMCJ+PquuLrIGMwTKrC14lpifK+qDg9kbGmHupvdABDmuAiORFzyK1tr7OcAS1jiQWtD3EEvBdbKALXd8OilQpPY11OcpPsybEdV0eBpktGc5ssf4hp5oLOFBFNgOoa2esCVzXbrDl9IEaNInoV1EqltfDg0zImYHxv8JQcLsXZuQmswVXFpykDK2MwgGYMhLbuyDTyuGbxayZIOt+q3cG97KjmCMhvcxppJi6sba2ZUrUD3fEb4kGzvK8+SC32Tn8pTLjrJHSTC1e+HXpdZ2z8JlY1uuVoHKwuj5SXC8AfHqeCCx+YIcBFjrO7gei0KVXcQC066rPbx4fRWG1N403j9ECxrQy0iDMcTa8LExFJoFjF9+/cIWttQyxuljboQue/I3uddCg18I0Fu6xi/QJKhghAdlk+I8TeAkghiyS5pBIEXHEXVGtUBbE3AE+ZEfIqxi3BrmyLuAAjrv9VHEhpoBwABtBA8RN5k79Cgq0p+/JHaPDrv3W3FAosJ1PqBxjXyW3svZQeJcYHI8etkGVWp5gQQHSLyNdeChhtiOaAwhxbIPh/guzw2yWM0F95OvBEOGAOkfeiDna7ywwBuuHXPDy0VjAvJMcv0/VbOJ2Sx7YIvucLG/wA1nv2eaJmczdOBBkIDMozop1MA4iJjdb9VGi/xRx06gaK1SxYJjeCJ80Gcdl6Bzc0aeQV1mFEQIEbtLdFdeyRr6KWQSDO6Pvmgzn0CNVm7Wa45QOsb+H6rexeizqGGc97nEHL4QJEWjmg51uznkzl8O+9+pncunwlAhsGFM4cA6CR09eSmTDSTE6a/JAF+zreEx9VnuJG68/GVr0cUNwmVmY4RUPr6oGpmEem+33vuqgKLSOqAlSm1wh8ka21tuQqezbOESdW9JsB5KbK4zCPXyVuriw1pJPOdbIMmnQDS4SBe/WAmQmPDy5wmC46gjgkgy6WIlokjeB7R06GyHnAecxkQ2BJNzM2nksv8wchA38N1x5hSwVe7s2py69TdBrNrjdHpf5rpNk2A8lxlIS8Rx+a7vZ1PwhBaZiBnLeCsarDdX/lC7n8rfRauHrSEFimdypbVPsjiYVl7r/ehVDadUF9Ib5cfIAT8SEDZZHMEQb2O6eCquxsVHHfInkcoEc1deQ1pJ019FhYVma5N7kjhJ0QdDh8fmaTwVim+QeX0us/CtHdmFbBhkgF08I3jmQgji8Ruy5uXEcOipnaTgzMAQLgA2DeVwJHNUNv4912AGCJIESRIsb3GullXwO2rNZVkNdbM47xYTaxQamEx5N41+llYxdcOYfDew1g6jknw+xgGDI6ZvfnwjyT7Qwby2wh1gS2/na6AuEZA0+9yy9oGah8lrUK5EB4M6A2vyPNYlWrL3HiSUDsspGpqPVJoSc26BNZJHULK2nWLYa1xzNF7a3gEnqtUuMTvF1UqkZi4i439b380FfAUntbB1mTfpzTK7Rp5gSI14gbhxSQcNhcUYgamx+fkndmDt+ggnhug8ECptVlNpZSaL2c91yRO6f4dECrtQuIJ5b+qDf2X4qjBzXoVGGsOthJkEaBeabMxZY8P1A57o+/Rd/s3bFOs3KYuCNb3F4OsoK1Cs0tkTvnjO8K1h69+E25qo7ZVakD+WfTqNH7FYQ6/Cq2J/vDzVTEdosRRE18JlZYF7HhwE24H5hBuUcT707/sLEx22WnE2Ihrcova5BNxZDd+IdEC1N5jQy0AwOtlxeFo1Kxhg4nhF+XVB6ZhdqNc0gkExaIPpzWBhdpEVYqQ2xaWggtfJGVw3g2PqFxW1toVsM8McQXEZt/hB0k67ilgO3FSmZyAnjJ080He4vbZwgPeU6pafZIYSOIlwEfXks0/iTTAgNfI3FvO1yQsfF/iQ5xYWS2JDhG/j98Fadt+jimZawZm/ZL5A5gPF2cjog3di4sYtzqoA0DQHRoNw4G91mdpqzaNNpdLmd6QWgxILST5BFZhQKAp0iA14ApEGTAnvHOI1IIXO/iBif5WnTn2Wueebqjtf8vxQd7sLtWyu0FhgA5SDEiBa3D4Lo6WMDrgi2v+y+daeILTLSQRoRY+q16Xa7EhuXvJ5loLvVB7PjsWGm4N4vuN7X4rJLwAdfNed7I7RVjiqbqtV7xOU5iSA1/hMDQaz5L0OrhjeLoBUcT4gNRv9NyPWxWWeZv0VenhuRBTYjBlw9qD01QSpbRccwJtBhC2ljBdp0MehVfCtLA4vBkCBvubCIQdtzlaRoI52+5QXdjVT3dstnEX6BJA2JWpCl4ycxM2zcBwSQcAMOcskG5gHdbW/FQdS+v0VsbVcAG7hoqz3zMWuLeRn5BBpYTY9WJcMo4ussvZnaB7K4OaGF4/uibFNica9tN3iNxGp32WMAg9tw+3WZCWvEmTa45Q4H7lZzu1rXlo8J9oPbY3tqF5M2s5rSA4gHUAkA9QNVOlWLTLTB5IPTNsVWVAO6pUX5QTVZkaKhYQCHUjaYE+cLnuz7391mYSCCQXCBImYvPEaLDwjn16gbIzFr43SQxzt28x5rY7IVPA8cHA+rf4IMPb+KL8TUJJJkNv/ZaG/RUmpsTVzVHu4ucfUkpqZQTcmaY0UyEIoPS+we02PwzaT3APpveBOoa+4cOQdIPJ65HtzUJx1Qe6GN9GA/Uqv2e2p3Ndhixc0HobfMg+Sj2ufOOr/vAejWj6IMtFahBFCCxTK9l2bi+8pMf7zWn1An4yvGGFeq9j604KlyDh6PcEG3UcBr5f7oDMcDZzZI1RiAdVSqYQ6zbcgFtCnmINM20cDa2kj1KwMTiTlyndMdD9/Fb9X2T0WZU2bna1zbWBI4kaeaB9lNIZYDUzJGsD0SVrZ5qNaZAkuJJNyZA3pIPM3AqLHQfRWI6pnUwgq7SrSwDn+qoAq5tQQG8yfgP4qkUFvBYzu89gQ+m9lwDBcLEToQQLqsmaVIILuxsV3eJo1Do2ownoHCfhK6DYNHun4lh/o3lv+AvH0XJELsateBiakfztKnV830PF/nzIOJYisKGwIjEBXBDIRZshlAqJ8bf3m/MKx2grZ8XXcN9R/wACR9FTc6L8CFEukknUmT1JkoEEVpUIU2lBYpuXpfYl84NvJzx/mn6rzFq9J7BVowkf8x/yag6RrlMPnVD/ADI+5S/MhALGU/CYBJjdr5KlhXnKBldad3Naf5lqG6q09ekIBUHmDbekiU3633pIPOHYI6jeoDBhbI2TeQ6PJM7ZjvenyQcht4APY3gCfUx9FnlaPaQRiS3XK1o9Rm+qznIE1OCkEkGtsXYTsQbGBmykxoSxzm+uUhdRW2DU/JZA0mqG91HvN7xz2Rzh9QR/ZVn8L6RDKgI9stcLXhth5En4Lsy+ncD9mpT+eY/Au9UHlHbLsu7CVyQP5F5JpnUDiw8x8o5rAa1e8Y7AMq0jTqMzUqhBI3tJJcXA6jeZFxPBeQdq9gjCYg0mvztID2nflcTAdum2o1QZO5DJRAUJ6CNVQaU7zokEEiE7Ez0moDsXoPYd3/pT/wDI7/S1eesXoH4fsLqFQTEVB8WD9EG/WeRoJQfzd7ghaBwZ4hCrbPdFnDogCxxTl4VCs57NWlQGMO8Sg3MA9uUyJOb6BMqmBw5c0lpbE8eQ4pIMI4oIb8aECpW5KtUrIOW2vWz4mof7Uf4QB9FWKiXS4niSfUypIGR8CWCqzvQTTzDPGuXegFRJQeu7I23kq+BrRRc1gB0sSQx3Jovbh1Vnab+5qCCQHnKTE+J1ySOdyf4rzns7t5zG92YIdLRm3DWPUkjz4rvsCO+pFtQ5nMaBOk0yBDutrnkEHRYTFmWE3aGkFw3OEA5gNN/K68t/EGuDtCoBo0U2/wCQOPxcV33ZvGgAgkyHQS6d4gXO4gAzpdeXdq8UH47EOGnevA6NOUfJBQegOCN3hiELNGmnJANyYJ3G6QCCRCTQkQmBQFau6/Dav/PNP/LcPLMD8wuFaum7DVsuKj3mOHmIcP8ASg9KzhLvFXzJiSgLVqAi6wMTiMj5abgm0fYIWu6nxWPjqAzaQfmgv7Ix4yO8OrjpPBvJJC2RlDDmAnMdSeASQc29U8bUy03u4NPyt8VpVWLD7SPy0Y95wHkL/QIOaphGAQaasmY5IBuCEUQu6KLkEGuXbdktr5iC4kupwHDc6iSM3W8egXEgouCxZp1Q7UA3HFu9p5EIPaX4tlGo52ZtmkmTubE/EN9V4xWrZnlx1cST1Jk/Nent2rTOAqwWgtpVQNLh1Mlp6leVZroLbdNCgHiFNhKE5Ax1RAhBFKCZ0UCFNpsouQOwrU2Vi+7rU3+64E9Jv8JWU1WtyD2NrU8KrsOv3mGpP4sbPUDKfiCroagE5qBi8HnHMaLQyJmhBj4XBwDM6/QJlrRzToOKc9cv2qry9jeAJPmbfJatfFFcztB81CSZ08oQVWRmR3sI0+B/RDotk3+Kk6lwQNdJwPNO1smE7qfP4oAEKFM3RjTUabboOq2JtNowWIY4gO7t7RMAukEt66v9Vyc3WjsimHVch/pG1GCDHiLD3cxr4w2yzygsMBQqiKx1tQrn/A6xE906+/T5lBnUwiPCd2AqgxldPCFOphKrR4qbh1aQghTScLJ2A7mn4qyNl13CRRfHQ/ogpBXaYkINTAVW+1TeOrStbZ2yjU9nvD0piPUvCDtewuJzYXL7j3DydDh8yuiBC57s9swYdhALpcQTmgXFrAT8ytbvkFuQhmkOJ9Sg94UxqFAURxPqUlWFRJBzD9mtIus7E9mGO0JC34TFiDlh2Ln+k+H8VP8A8ED+sd6D9V1IYptag5M9iuFQ+Y/ijs7GtMZ3THujL63MrqQxSyIOeodl6bLht+d/mrA2AyZLWTzaD9FtZFJtFBQpbPDfZgEaEACDuIhTdsym4eJjXcZaDdaHcpxQQZzNiUB/RU/8A/RXBSG4KwKCl3SCuKY4KYYi92VMUkFcUhwThiPkSyoB5EmtRMqYNQRhRIMosJFqCCTip5UixBXCSJl5wnQZeRKFuDZ9P3fif1Uv+HU/dHqf1QYQapNYtz/h9P3R6n9UvyLPdHxQYwU5Wv8Akme6Pin/ACLPdHx/VBlBTELSGBZ7o+Kl+UZ7oQUA5PmV/wDKs90KX5Rvu/NBRD1IOCtGg3h81MYZvAIKzHhTFRqOykwzGW1jfQ8CAmpOpuuzK6DFjMEag80A5HJNlCOaY4J+6HBAHuQo9yFYLBwTFo4IAdyE5w4RHQNdOsa2CchADuAl3Km97RqQOExfpxTB8/xQANL7hJGcOqSAicJgUkDpoTOKYOQSTlRlOCgcJw1OlKBAKRIjmoymyoHhZ2IrOqYjuGkta1meqQYJBMNY0jQHeeFlpIVUsbNUscT/ADZc2mXOgQYt4i2+4EIMvEYosrsFOcgBp06YOVtSodXQLZGDV3GwVvCMivVOsimHGIBeGuJIH7rmDyURhiHmuQS8tim2P5unE3HvneOg6hw9as0CQQ1oL3hrZLnOv3bZEmLlztSTaBoGvCiaozZZ8UZovpMTOmqy6OJxEkls5QfDAGd7rtaHRZrZALt5HAEqdGriCchOjQS/IBme/NAYIgNbA9qSZE8CFvH4ttNsm5JytbaXOO4T8ToBdV8LRdPePcQA0jKJDd37PAAQJuZJMWArUcK8udWe0uqSW0mkQKbAYEZrZnRM8CEfGd4+mA0FpIAuZId+04ke7eOJjcEFSlXfXqlzfZYSKYPshws6o4D2iNAOObhKPU2NRAL6svIu51RxI5+EQ0DkAqrqjqGVlNsNAytbEmrUcLAk6NaLmPWxUq2Er1SGOdZuUl2UAOeTJMaENGgvfWYQQfUAALW900uGUMAa98XDbcYvuAnU+zbw2Zz5cSMou0ZgJdpqIIHrvMWCpup1SXVMp7xxyU8wtSp73ZeJAn/CFPEYqq2SA5wY0D2RNR5gNiBpxcLX5XDSzlMmptcAA+7gBmtHi326p0B5SzKL0zNEDvKQcmqJhvQIFTaVXCMEBGuUihs0U3IHana5QqbuoTN3ffFAeUHG1XMpksZncBZshuY8JOikz6qTtPvigxNmY3G1ifBRoBv9YxxN/dDneLrZWqlDFnTEUv8Ap2D5krQbonP36oMruMZ/7in/ANOxSa3GD+nonrh2fRaP7Q80zkGa6ri5jNhj/wDU4fJyHUx2JbAIw0mQIFbcJJjN0tzRNp/s/wB//tOVjA/zbf3W/wClBnYdmJD+8dToOflgS+oC0HUCLX+itfm8V/U0P/0qfor29MgpitiTqygOjqh/RGp548Rb/cafm4n5IyGdEEKbQ0QOZ8yZKSdySD/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8575" y="-1107504"/>
            <a:ext cx="2646311" cy="4128517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008" y="9817"/>
            <a:ext cx="9160008" cy="243580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2AB8E85-7631-4EF0-8FC9-E893DB3D0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9422" y="116632"/>
            <a:ext cx="6248962" cy="648072"/>
          </a:xfrm>
        </p:spPr>
        <p:txBody>
          <a:bodyPr/>
          <a:lstStyle/>
          <a:p>
            <a:r>
              <a:rPr lang="fi-FI" dirty="0">
                <a:latin typeface="+mj-lt"/>
              </a:rPr>
              <a:t>Kompensaatio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50940F4-D0E8-4239-BBB4-ACF491D2CC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484784"/>
            <a:ext cx="8550621" cy="5040560"/>
          </a:xfrm>
        </p:spPr>
        <p:txBody>
          <a:bodyPr/>
          <a:lstStyle/>
          <a:p>
            <a:pPr marL="0" indent="0">
              <a:buNone/>
            </a:pPr>
            <a:r>
              <a:rPr lang="fi-FI" sz="2400" dirty="0"/>
              <a:t>Mikäli kokelas saa </a:t>
            </a:r>
            <a:r>
              <a:rPr lang="fi-FI" sz="2400" b="1" dirty="0"/>
              <a:t>viidestä tutkintoon vaadittavasta kokeesta yhden hylätyn arvosanan I</a:t>
            </a:r>
            <a:r>
              <a:rPr lang="fi-FI" sz="2400" dirty="0"/>
              <a:t>, hän saa neljästä hyväksytystä kokeesta kompensaatiopisteitä: 	</a:t>
            </a:r>
          </a:p>
          <a:p>
            <a:pPr marL="0" indent="0">
              <a:buNone/>
            </a:pPr>
            <a:r>
              <a:rPr lang="fi-FI" sz="2400" dirty="0"/>
              <a:t>L=7p, E=6p, M=5p, C=4p, B=3p, A=2p</a:t>
            </a:r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r>
              <a:rPr lang="fi-FI" sz="2400" dirty="0"/>
              <a:t>Kompensaatiopisteet lasketaan yhteen ja </a:t>
            </a:r>
            <a:r>
              <a:rPr lang="fi-FI" sz="2400" b="1" dirty="0"/>
              <a:t>10 pistettä kompensoi hylätyn arvosanan</a:t>
            </a:r>
            <a:r>
              <a:rPr lang="fi-FI" sz="2400" dirty="0"/>
              <a:t>. </a:t>
            </a:r>
          </a:p>
          <a:p>
            <a:pPr marL="0" indent="0">
              <a:buNone/>
            </a:pPr>
            <a:r>
              <a:rPr lang="fi-FI" sz="2400" dirty="0"/>
              <a:t>Jos kokelas on suorittanut enemmän kuin viisi koetta, hänelle otetaan kompensaatiopisteiden laskemisessa huomioon </a:t>
            </a:r>
            <a:r>
              <a:rPr lang="fi-FI" sz="2400" u="sng" dirty="0">
                <a:solidFill>
                  <a:prstClr val="black"/>
                </a:solidFill>
                <a:highlight>
                  <a:srgbClr val="FFFF00"/>
                </a:highlight>
                <a:latin typeface="Calibri" panose="020F0502020204030204"/>
              </a:rPr>
              <a:t>tutkintoon vaadittavista kokeista ne neljä koetta</a:t>
            </a:r>
            <a:r>
              <a:rPr lang="fi-FI" sz="2400" dirty="0"/>
              <a:t>, jotka tuottavat korkeimman kompensaatiopistesumman. Ylimääräisistä kokeista </a:t>
            </a:r>
            <a:r>
              <a:rPr lang="fi-FI" sz="2400" u="sng" dirty="0">
                <a:solidFill>
                  <a:prstClr val="black"/>
                </a:solidFill>
                <a:highlight>
                  <a:srgbClr val="FFFF00"/>
                </a:highlight>
                <a:latin typeface="Calibri" panose="020F0502020204030204"/>
              </a:rPr>
              <a:t>ei</a:t>
            </a:r>
            <a:r>
              <a:rPr lang="fi-FI" sz="2400" dirty="0"/>
              <a:t> anneta kompensaatiopisteitä.</a:t>
            </a:r>
          </a:p>
        </p:txBody>
      </p:sp>
    </p:spTree>
    <p:extLst>
      <p:ext uri="{BB962C8B-B14F-4D97-AF65-F5344CB8AC3E}">
        <p14:creationId xmlns:p14="http://schemas.microsoft.com/office/powerpoint/2010/main" val="6476179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Nuoli: Pyöreä 25">
            <a:extLst>
              <a:ext uri="{FF2B5EF4-FFF2-40B4-BE49-F238E27FC236}">
                <a16:creationId xmlns:a16="http://schemas.microsoft.com/office/drawing/2014/main" id="{F790C0F4-9E53-4BCF-B8FE-D341802CEB73}"/>
              </a:ext>
            </a:extLst>
          </p:cNvPr>
          <p:cNvSpPr/>
          <p:nvPr/>
        </p:nvSpPr>
        <p:spPr>
          <a:xfrm rot="8133164">
            <a:off x="3149014" y="5123760"/>
            <a:ext cx="1387367" cy="1289392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3408756"/>
              <a:gd name="adj5" fmla="val 12500"/>
            </a:avLst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43160FA-33E2-44C4-8B83-B24DF8EDF038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253620" y="88267"/>
            <a:ext cx="6192688" cy="62068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fi-FI" dirty="0">
                <a:latin typeface="+mj-lt"/>
              </a:rPr>
              <a:t>Oikaisumenettely</a:t>
            </a:r>
          </a:p>
        </p:txBody>
      </p:sp>
      <p:sp>
        <p:nvSpPr>
          <p:cNvPr id="9" name="Nuoli: Pyöreä 8">
            <a:extLst>
              <a:ext uri="{FF2B5EF4-FFF2-40B4-BE49-F238E27FC236}">
                <a16:creationId xmlns:a16="http://schemas.microsoft.com/office/drawing/2014/main" id="{FD2109C4-9AA6-4E11-9D44-E29D24FF7189}"/>
              </a:ext>
            </a:extLst>
          </p:cNvPr>
          <p:cNvSpPr/>
          <p:nvPr/>
        </p:nvSpPr>
        <p:spPr>
          <a:xfrm rot="17464037">
            <a:off x="2897084" y="2056449"/>
            <a:ext cx="4054539" cy="4054539"/>
          </a:xfrm>
          <a:prstGeom prst="circularArrow">
            <a:avLst>
              <a:gd name="adj1" fmla="val 5544"/>
              <a:gd name="adj2" fmla="val 330680"/>
              <a:gd name="adj3" fmla="val 13815233"/>
              <a:gd name="adj4" fmla="val 17362087"/>
              <a:gd name="adj5" fmla="val 5757"/>
            </a:avLst>
          </a:prstGeom>
          <a:solidFill>
            <a:schemeClr val="accent1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1" name="Ryhmä 10">
            <a:extLst>
              <a:ext uri="{FF2B5EF4-FFF2-40B4-BE49-F238E27FC236}">
                <a16:creationId xmlns:a16="http://schemas.microsoft.com/office/drawing/2014/main" id="{D2BB42D9-C921-42FE-9F2A-482195EE4240}"/>
              </a:ext>
            </a:extLst>
          </p:cNvPr>
          <p:cNvGrpSpPr/>
          <p:nvPr/>
        </p:nvGrpSpPr>
        <p:grpSpPr>
          <a:xfrm>
            <a:off x="573149" y="1257122"/>
            <a:ext cx="3744416" cy="1728192"/>
            <a:chOff x="287524" y="1549242"/>
            <a:chExt cx="3744416" cy="1728192"/>
          </a:xfrm>
          <a:solidFill>
            <a:srgbClr val="0070C0"/>
          </a:solidFill>
        </p:grpSpPr>
        <p:sp>
          <p:nvSpPr>
            <p:cNvPr id="6" name="Suorakulmio: Pyöristetyt kulmat 5">
              <a:extLst>
                <a:ext uri="{FF2B5EF4-FFF2-40B4-BE49-F238E27FC236}">
                  <a16:creationId xmlns:a16="http://schemas.microsoft.com/office/drawing/2014/main" id="{BAC22DCF-9B4C-4E0B-9139-E41492830D09}"/>
                </a:ext>
              </a:extLst>
            </p:cNvPr>
            <p:cNvSpPr/>
            <p:nvPr/>
          </p:nvSpPr>
          <p:spPr>
            <a:xfrm>
              <a:off x="287524" y="1549242"/>
              <a:ext cx="3744416" cy="1728192"/>
            </a:xfrm>
            <a:prstGeom prst="roundRect">
              <a:avLst/>
            </a:prstGeom>
            <a:grpFill/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kstiruutu 9">
              <a:extLst>
                <a:ext uri="{FF2B5EF4-FFF2-40B4-BE49-F238E27FC236}">
                  <a16:creationId xmlns:a16="http://schemas.microsoft.com/office/drawing/2014/main" id="{44C93F1E-1379-4D70-92A2-BF218BA78CF2}"/>
                </a:ext>
              </a:extLst>
            </p:cNvPr>
            <p:cNvSpPr txBox="1"/>
            <p:nvPr/>
          </p:nvSpPr>
          <p:spPr>
            <a:xfrm>
              <a:off x="539552" y="1674674"/>
              <a:ext cx="3240360" cy="147732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Voit vaatia lautakunnalta oikaisua, jos epäilet virhettä arvostelussa</a:t>
              </a:r>
            </a:p>
            <a:p>
              <a:pPr marL="285750" marR="0" lvl="0" indent="-28575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fi-FI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14 päivän kuluessa </a:t>
              </a:r>
              <a:r>
                <a:rPr kumimoji="0" lang="fi-FI" sz="1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saatuasi koesuorituksen nähtäväksi</a:t>
              </a:r>
            </a:p>
          </p:txBody>
        </p:sp>
      </p:grpSp>
      <p:grpSp>
        <p:nvGrpSpPr>
          <p:cNvPr id="12" name="Ryhmä 11">
            <a:extLst>
              <a:ext uri="{FF2B5EF4-FFF2-40B4-BE49-F238E27FC236}">
                <a16:creationId xmlns:a16="http://schemas.microsoft.com/office/drawing/2014/main" id="{227D209D-D2EC-4A09-9218-DE5EC8495FB0}"/>
              </a:ext>
            </a:extLst>
          </p:cNvPr>
          <p:cNvGrpSpPr/>
          <p:nvPr/>
        </p:nvGrpSpPr>
        <p:grpSpPr>
          <a:xfrm>
            <a:off x="5493954" y="1321507"/>
            <a:ext cx="3525214" cy="1675445"/>
            <a:chOff x="287524" y="1549242"/>
            <a:chExt cx="3744416" cy="1728192"/>
          </a:xfrm>
          <a:solidFill>
            <a:srgbClr val="0070C0"/>
          </a:solidFill>
        </p:grpSpPr>
        <p:sp>
          <p:nvSpPr>
            <p:cNvPr id="13" name="Suorakulmio: Pyöristetyt kulmat 12">
              <a:extLst>
                <a:ext uri="{FF2B5EF4-FFF2-40B4-BE49-F238E27FC236}">
                  <a16:creationId xmlns:a16="http://schemas.microsoft.com/office/drawing/2014/main" id="{98025A09-29D3-4C08-BCF5-A9164428E641}"/>
                </a:ext>
              </a:extLst>
            </p:cNvPr>
            <p:cNvSpPr/>
            <p:nvPr/>
          </p:nvSpPr>
          <p:spPr>
            <a:xfrm>
              <a:off x="287524" y="1549242"/>
              <a:ext cx="3744416" cy="1728192"/>
            </a:xfrm>
            <a:prstGeom prst="roundRect">
              <a:avLst/>
            </a:prstGeom>
            <a:grpFill/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Tekstiruutu 13">
              <a:extLst>
                <a:ext uri="{FF2B5EF4-FFF2-40B4-BE49-F238E27FC236}">
                  <a16:creationId xmlns:a16="http://schemas.microsoft.com/office/drawing/2014/main" id="{6C7AEFF2-DFB4-43A4-B670-B5889DB98C41}"/>
                </a:ext>
              </a:extLst>
            </p:cNvPr>
            <p:cNvSpPr txBox="1"/>
            <p:nvPr/>
          </p:nvSpPr>
          <p:spPr>
            <a:xfrm>
              <a:off x="539552" y="1643384"/>
              <a:ext cx="3240360" cy="152383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Perusteltu oikaisuvaatimus tehdään sähköisesti ja on maksullinen</a:t>
              </a:r>
            </a:p>
            <a:p>
              <a:pPr marL="285750" marR="0" lvl="0" indent="-28575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fi-FI" sz="1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suorita maksu ja anna vaadittavat yhteystiedot </a:t>
              </a:r>
            </a:p>
          </p:txBody>
        </p:sp>
      </p:grpSp>
      <p:grpSp>
        <p:nvGrpSpPr>
          <p:cNvPr id="27" name="Ryhmä 26">
            <a:extLst>
              <a:ext uri="{FF2B5EF4-FFF2-40B4-BE49-F238E27FC236}">
                <a16:creationId xmlns:a16="http://schemas.microsoft.com/office/drawing/2014/main" id="{523C1E91-ED95-41B5-A9DE-DAAC0150720F}"/>
              </a:ext>
            </a:extLst>
          </p:cNvPr>
          <p:cNvGrpSpPr/>
          <p:nvPr/>
        </p:nvGrpSpPr>
        <p:grpSpPr>
          <a:xfrm>
            <a:off x="5886259" y="3545476"/>
            <a:ext cx="2740605" cy="1566110"/>
            <a:chOff x="5996826" y="3208784"/>
            <a:chExt cx="2740605" cy="1566110"/>
          </a:xfrm>
        </p:grpSpPr>
        <p:sp>
          <p:nvSpPr>
            <p:cNvPr id="16" name="Ellipsi 15">
              <a:extLst>
                <a:ext uri="{FF2B5EF4-FFF2-40B4-BE49-F238E27FC236}">
                  <a16:creationId xmlns:a16="http://schemas.microsoft.com/office/drawing/2014/main" id="{BE677173-E134-454B-ABE9-895CF0395ABF}"/>
                </a:ext>
              </a:extLst>
            </p:cNvPr>
            <p:cNvSpPr/>
            <p:nvPr/>
          </p:nvSpPr>
          <p:spPr>
            <a:xfrm>
              <a:off x="5996826" y="3208784"/>
              <a:ext cx="2740605" cy="156611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Tekstiruutu 16">
              <a:extLst>
                <a:ext uri="{FF2B5EF4-FFF2-40B4-BE49-F238E27FC236}">
                  <a16:creationId xmlns:a16="http://schemas.microsoft.com/office/drawing/2014/main" id="{20262A59-7368-40DD-9593-4B2647AD6872}"/>
                </a:ext>
              </a:extLst>
            </p:cNvPr>
            <p:cNvSpPr txBox="1"/>
            <p:nvPr/>
          </p:nvSpPr>
          <p:spPr>
            <a:xfrm>
              <a:off x="6181291" y="3480103"/>
              <a:ext cx="237167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Lautakunta nimeää vähintään kaksi uutta arvostelijaa</a:t>
              </a:r>
            </a:p>
          </p:txBody>
        </p:sp>
      </p:grpSp>
      <p:grpSp>
        <p:nvGrpSpPr>
          <p:cNvPr id="22" name="Ryhmä 21">
            <a:extLst>
              <a:ext uri="{FF2B5EF4-FFF2-40B4-BE49-F238E27FC236}">
                <a16:creationId xmlns:a16="http://schemas.microsoft.com/office/drawing/2014/main" id="{5FE4EA68-C358-4256-8390-8F646336CEE5}"/>
              </a:ext>
            </a:extLst>
          </p:cNvPr>
          <p:cNvGrpSpPr/>
          <p:nvPr/>
        </p:nvGrpSpPr>
        <p:grpSpPr>
          <a:xfrm>
            <a:off x="1221843" y="3142095"/>
            <a:ext cx="3970848" cy="1304137"/>
            <a:chOff x="95963" y="3709039"/>
            <a:chExt cx="2864054" cy="1462486"/>
          </a:xfrm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</p:grpSpPr>
        <p:sp>
          <p:nvSpPr>
            <p:cNvPr id="20" name="Vuokaaviosymboli: Rajoitin 19">
              <a:extLst>
                <a:ext uri="{FF2B5EF4-FFF2-40B4-BE49-F238E27FC236}">
                  <a16:creationId xmlns:a16="http://schemas.microsoft.com/office/drawing/2014/main" id="{4BBA2A72-BB00-4EBC-A433-92DF147FAA0A}"/>
                </a:ext>
              </a:extLst>
            </p:cNvPr>
            <p:cNvSpPr/>
            <p:nvPr/>
          </p:nvSpPr>
          <p:spPr>
            <a:xfrm>
              <a:off x="95963" y="3709039"/>
              <a:ext cx="2864054" cy="1462486"/>
            </a:xfrm>
            <a:prstGeom prst="flowChartTerminator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/>
            <a:sp3d prstMaterial="softEdge">
              <a:bevelT w="127000" prst="artDeco"/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Tekstiruutu 20">
              <a:extLst>
                <a:ext uri="{FF2B5EF4-FFF2-40B4-BE49-F238E27FC236}">
                  <a16:creationId xmlns:a16="http://schemas.microsoft.com/office/drawing/2014/main" id="{E652F29F-DE82-4C9E-9CD8-F4E04F74770D}"/>
                </a:ext>
              </a:extLst>
            </p:cNvPr>
            <p:cNvSpPr txBox="1"/>
            <p:nvPr/>
          </p:nvSpPr>
          <p:spPr>
            <a:xfrm>
              <a:off x="394202" y="3950029"/>
              <a:ext cx="2377815" cy="1035441"/>
            </a:xfrm>
            <a:prstGeom prst="rect">
              <a:avLst/>
            </a:prstGeom>
            <a:noFill/>
            <a:ln>
              <a:noFill/>
            </a:ln>
            <a:effectLst/>
            <a:sp3d prstMaterial="softEdge">
              <a:bevelT w="127000" prst="artDeco"/>
            </a:sp3d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Mikäli arvosana tai pistemäärä korottuu saat uuden todistuksen ja maksu palautetaan</a:t>
              </a:r>
            </a:p>
          </p:txBody>
        </p:sp>
      </p:grpSp>
      <p:grpSp>
        <p:nvGrpSpPr>
          <p:cNvPr id="23" name="Ryhmä 22">
            <a:extLst>
              <a:ext uri="{FF2B5EF4-FFF2-40B4-BE49-F238E27FC236}">
                <a16:creationId xmlns:a16="http://schemas.microsoft.com/office/drawing/2014/main" id="{1768B38C-F978-4FF4-B646-C86C85A0E707}"/>
              </a:ext>
            </a:extLst>
          </p:cNvPr>
          <p:cNvGrpSpPr/>
          <p:nvPr/>
        </p:nvGrpSpPr>
        <p:grpSpPr>
          <a:xfrm>
            <a:off x="115308" y="5266872"/>
            <a:ext cx="3376572" cy="1342286"/>
            <a:chOff x="53949" y="3660817"/>
            <a:chExt cx="2864054" cy="1462486"/>
          </a:xfrm>
          <a:solidFill>
            <a:srgbClr val="C00000"/>
          </a:solidFill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</p:grpSpPr>
        <p:sp>
          <p:nvSpPr>
            <p:cNvPr id="24" name="Vuokaaviosymboli: Rajoitin 23">
              <a:extLst>
                <a:ext uri="{FF2B5EF4-FFF2-40B4-BE49-F238E27FC236}">
                  <a16:creationId xmlns:a16="http://schemas.microsoft.com/office/drawing/2014/main" id="{15D6DA88-C193-4D62-843B-4FA30A9C92F3}"/>
                </a:ext>
              </a:extLst>
            </p:cNvPr>
            <p:cNvSpPr/>
            <p:nvPr/>
          </p:nvSpPr>
          <p:spPr>
            <a:xfrm>
              <a:off x="53949" y="3660817"/>
              <a:ext cx="2864054" cy="1462486"/>
            </a:xfrm>
            <a:prstGeom prst="flowChartTerminator">
              <a:avLst/>
            </a:prstGeom>
            <a:grpFill/>
            <a:ln>
              <a:noFill/>
            </a:ln>
            <a:effectLst/>
            <a:sp3d prstMaterial="softEdge">
              <a:bevelT w="127000" prst="artDeco"/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Tekstiruutu 24">
              <a:extLst>
                <a:ext uri="{FF2B5EF4-FFF2-40B4-BE49-F238E27FC236}">
                  <a16:creationId xmlns:a16="http://schemas.microsoft.com/office/drawing/2014/main" id="{5A965EBB-6286-4700-B152-9922AAE8BC7C}"/>
                </a:ext>
              </a:extLst>
            </p:cNvPr>
            <p:cNvSpPr txBox="1"/>
            <p:nvPr/>
          </p:nvSpPr>
          <p:spPr>
            <a:xfrm>
              <a:off x="388067" y="3765216"/>
              <a:ext cx="2409107" cy="1307817"/>
            </a:xfrm>
            <a:prstGeom prst="rect">
              <a:avLst/>
            </a:prstGeom>
            <a:noFill/>
            <a:ln>
              <a:noFill/>
            </a:ln>
            <a:effectLst/>
            <a:sp3d prstMaterial="softEdge">
              <a:bevelT w="127000" prst="artDeco"/>
            </a:sp3d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Mikäli arvosana ei muutu, maksua ei palauteta eikä päätökseen saa hakea muutosta valittamalla</a:t>
              </a:r>
            </a:p>
          </p:txBody>
        </p:sp>
      </p:grpSp>
      <p:sp>
        <p:nvSpPr>
          <p:cNvPr id="28" name="Tekstiruutu 27">
            <a:extLst>
              <a:ext uri="{FF2B5EF4-FFF2-40B4-BE49-F238E27FC236}">
                <a16:creationId xmlns:a16="http://schemas.microsoft.com/office/drawing/2014/main" id="{E79DB5D9-6FAC-46D4-BF13-893A732DF142}"/>
              </a:ext>
            </a:extLst>
          </p:cNvPr>
          <p:cNvSpPr txBox="1"/>
          <p:nvPr/>
        </p:nvSpPr>
        <p:spPr>
          <a:xfrm>
            <a:off x="4970561" y="6042514"/>
            <a:ext cx="3345081" cy="73866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400" b="1" dirty="0">
                <a:solidFill>
                  <a:prstClr val="black"/>
                </a:solidFill>
                <a:latin typeface="Calibri" panose="020F0502020204030204"/>
              </a:rPr>
              <a:t>T</a:t>
            </a:r>
            <a:r>
              <a:rPr kumimoji="0" lang="fi-FI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ekninen</a:t>
            </a:r>
            <a:r>
              <a:rPr kumimoji="0" lang="fi-FI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virhe voidaan korjata rehtorin tai opettajan tarkistuspyynnöllä ilman oikaisumenettelyä</a:t>
            </a:r>
          </a:p>
        </p:txBody>
      </p:sp>
    </p:spTree>
    <p:extLst>
      <p:ext uri="{BB962C8B-B14F-4D97-AF65-F5344CB8AC3E}">
        <p14:creationId xmlns:p14="http://schemas.microsoft.com/office/powerpoint/2010/main" val="578264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43160FA-33E2-44C4-8B83-B24DF8EDF038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195736" y="94256"/>
            <a:ext cx="6192688" cy="62068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fi-FI" dirty="0">
                <a:latin typeface="+mj-lt"/>
              </a:rPr>
              <a:t>Kokeiden uusiminen</a:t>
            </a:r>
          </a:p>
        </p:txBody>
      </p:sp>
      <p:sp>
        <p:nvSpPr>
          <p:cNvPr id="3" name="Suorakulmio: Vastakkaiset kulmat pyöristetty 2">
            <a:extLst>
              <a:ext uri="{FF2B5EF4-FFF2-40B4-BE49-F238E27FC236}">
                <a16:creationId xmlns:a16="http://schemas.microsoft.com/office/drawing/2014/main" id="{D38D04A1-308D-4EF9-B2B4-C436703A5051}"/>
              </a:ext>
            </a:extLst>
          </p:cNvPr>
          <p:cNvSpPr/>
          <p:nvPr/>
        </p:nvSpPr>
        <p:spPr>
          <a:xfrm>
            <a:off x="323528" y="1268760"/>
            <a:ext cx="2160240" cy="1440160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800" b="1" dirty="0"/>
              <a:t>Hyväksytty koe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50B90732-8EC7-4CEF-B2EA-2EF2056DB13D}"/>
              </a:ext>
            </a:extLst>
          </p:cNvPr>
          <p:cNvSpPr txBox="1"/>
          <p:nvPr/>
        </p:nvSpPr>
        <p:spPr>
          <a:xfrm>
            <a:off x="2771800" y="1196752"/>
            <a:ext cx="6120680" cy="16312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/>
              <a:t>saat uusia </a:t>
            </a:r>
            <a:r>
              <a:rPr lang="fi-FI" sz="2000" u="sng" dirty="0">
                <a:highlight>
                  <a:srgbClr val="FFFF00"/>
                </a:highlight>
              </a:rPr>
              <a:t>niin monta kertaa kuin haluat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/>
              <a:t>todistukseen merkitään parempi arvosana, jos uusit kokeen tutkinnon suorittamisen aikana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/>
              <a:t>ylioppilaana uusitusta kokeesta saat erillisen todistuksen</a:t>
            </a:r>
          </a:p>
        </p:txBody>
      </p:sp>
      <p:sp>
        <p:nvSpPr>
          <p:cNvPr id="10" name="Suorakulmio: Vastakkaiset kulmat pyöristetty 9">
            <a:extLst>
              <a:ext uri="{FF2B5EF4-FFF2-40B4-BE49-F238E27FC236}">
                <a16:creationId xmlns:a16="http://schemas.microsoft.com/office/drawing/2014/main" id="{43108206-5D5B-4968-8889-B9B0F67FE499}"/>
              </a:ext>
            </a:extLst>
          </p:cNvPr>
          <p:cNvSpPr/>
          <p:nvPr/>
        </p:nvSpPr>
        <p:spPr>
          <a:xfrm>
            <a:off x="323528" y="4005064"/>
            <a:ext cx="2160240" cy="1440160"/>
          </a:xfrm>
          <a:prstGeom prst="round2DiagRect">
            <a:avLst/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800" b="1" dirty="0"/>
              <a:t>Hylätty koe</a:t>
            </a: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170DE69E-DF3A-41F4-89D2-1634D5655BDF}"/>
              </a:ext>
            </a:extLst>
          </p:cNvPr>
          <p:cNvSpPr txBox="1"/>
          <p:nvPr/>
        </p:nvSpPr>
        <p:spPr>
          <a:xfrm>
            <a:off x="2771800" y="3814008"/>
            <a:ext cx="6120680" cy="224676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/>
              <a:t>saat uusia </a:t>
            </a:r>
            <a:r>
              <a:rPr lang="fi-FI" sz="2000" u="sng" dirty="0">
                <a:highlight>
                  <a:srgbClr val="FFFF00"/>
                </a:highlight>
              </a:rPr>
              <a:t>kolme kertaa </a:t>
            </a:r>
            <a:r>
              <a:rPr lang="fi-FI" sz="2000" dirty="0"/>
              <a:t>välittömästi seuraavien kolmen tutkintokerran aikana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/>
              <a:t>voit vaihtaa vaativamman kokeen lyhyemmän oppimäärän kokeeseen edellyttäen, että tutkintoosi sisältyy yksi pitkän oppimäärän koe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/>
              <a:t>ylioppilaana saat uusia hylätyn kokeen niin monta kertaa kuin haluat</a:t>
            </a:r>
          </a:p>
        </p:txBody>
      </p:sp>
    </p:spTree>
    <p:extLst>
      <p:ext uri="{BB962C8B-B14F-4D97-AF65-F5344CB8AC3E}">
        <p14:creationId xmlns:p14="http://schemas.microsoft.com/office/powerpoint/2010/main" val="2647117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43160FA-33E2-44C4-8B83-B24DF8EDF038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184941" y="138305"/>
            <a:ext cx="5848000" cy="69269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fi-FI" sz="2800" dirty="0">
                <a:latin typeface="+mj-lt"/>
              </a:rPr>
              <a:t>Sairaus tai vamma</a:t>
            </a:r>
          </a:p>
        </p:txBody>
      </p:sp>
      <p:sp>
        <p:nvSpPr>
          <p:cNvPr id="6" name="Tekstikehys 18">
            <a:extLst>
              <a:ext uri="{FF2B5EF4-FFF2-40B4-BE49-F238E27FC236}">
                <a16:creationId xmlns:a16="http://schemas.microsoft.com/office/drawing/2014/main" id="{D6FB1F3B-27E1-4FF5-8903-798D1CF07986}"/>
              </a:ext>
            </a:extLst>
          </p:cNvPr>
          <p:cNvSpPr txBox="1"/>
          <p:nvPr/>
        </p:nvSpPr>
        <p:spPr>
          <a:xfrm>
            <a:off x="251520" y="2511995"/>
            <a:ext cx="2664296" cy="338554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i-FI" sz="1600" b="1" dirty="0">
                <a:solidFill>
                  <a:schemeClr val="bg1"/>
                </a:solidFill>
              </a:rPr>
              <a:t>LÄÄKÄRIN LAUSUNTO:</a:t>
            </a:r>
          </a:p>
        </p:txBody>
      </p:sp>
      <p:sp>
        <p:nvSpPr>
          <p:cNvPr id="9" name="Tekstikehys 22">
            <a:extLst>
              <a:ext uri="{FF2B5EF4-FFF2-40B4-BE49-F238E27FC236}">
                <a16:creationId xmlns:a16="http://schemas.microsoft.com/office/drawing/2014/main" id="{2C60D27B-5362-4940-8BD0-E0A27C471562}"/>
              </a:ext>
            </a:extLst>
          </p:cNvPr>
          <p:cNvSpPr txBox="1"/>
          <p:nvPr/>
        </p:nvSpPr>
        <p:spPr>
          <a:xfrm>
            <a:off x="251520" y="2988241"/>
            <a:ext cx="7776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josta ilmenee </a:t>
            </a:r>
            <a:r>
              <a:rPr lang="fi-FI" sz="1600" b="1" dirty="0"/>
              <a:t>diagnoosi, sairauden tai vamman vaikutukset </a:t>
            </a:r>
            <a:r>
              <a:rPr lang="fi-FI" sz="1600" dirty="0"/>
              <a:t>kokeiden suorittamiseen ja lääkärin erikoisala</a:t>
            </a:r>
          </a:p>
        </p:txBody>
      </p:sp>
      <p:grpSp>
        <p:nvGrpSpPr>
          <p:cNvPr id="11" name="Ryhmä 10">
            <a:extLst>
              <a:ext uri="{FF2B5EF4-FFF2-40B4-BE49-F238E27FC236}">
                <a16:creationId xmlns:a16="http://schemas.microsoft.com/office/drawing/2014/main" id="{7619F844-4543-4843-9E1F-DAE30495AE51}"/>
              </a:ext>
            </a:extLst>
          </p:cNvPr>
          <p:cNvGrpSpPr/>
          <p:nvPr/>
        </p:nvGrpSpPr>
        <p:grpSpPr>
          <a:xfrm>
            <a:off x="111806" y="3865118"/>
            <a:ext cx="9010368" cy="2519717"/>
            <a:chOff x="125100" y="3833949"/>
            <a:chExt cx="9010368" cy="2519717"/>
          </a:xfrm>
        </p:grpSpPr>
        <p:sp>
          <p:nvSpPr>
            <p:cNvPr id="12" name="Vuokaaviosymboli: Rajoitin 11">
              <a:extLst>
                <a:ext uri="{FF2B5EF4-FFF2-40B4-BE49-F238E27FC236}">
                  <a16:creationId xmlns:a16="http://schemas.microsoft.com/office/drawing/2014/main" id="{F4254B5C-76F7-418D-9B5B-919DA76AD05C}"/>
                </a:ext>
              </a:extLst>
            </p:cNvPr>
            <p:cNvSpPr/>
            <p:nvPr/>
          </p:nvSpPr>
          <p:spPr bwMode="auto">
            <a:xfrm>
              <a:off x="125100" y="4830688"/>
              <a:ext cx="1440160" cy="432792"/>
            </a:xfrm>
            <a:prstGeom prst="flowChartTerminator">
              <a:avLst/>
            </a:prstGeom>
            <a:solidFill>
              <a:schemeClr val="bg2">
                <a:lumMod val="90000"/>
              </a:schemeClr>
            </a:solidFill>
            <a:ln w="38100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R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Pct val="150000"/>
                <a:buNone/>
                <a:tabLst/>
              </a:pPr>
              <a:r>
                <a:rPr kumimoji="0" lang="fi-FI" sz="1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ei vaikutusta</a:t>
              </a:r>
            </a:p>
          </p:txBody>
        </p:sp>
        <p:sp>
          <p:nvSpPr>
            <p:cNvPr id="13" name="Vuokaaviosymboli: Rajoitin 12">
              <a:extLst>
                <a:ext uri="{FF2B5EF4-FFF2-40B4-BE49-F238E27FC236}">
                  <a16:creationId xmlns:a16="http://schemas.microsoft.com/office/drawing/2014/main" id="{85A2B84D-D81A-419A-AD14-D604444C88CC}"/>
                </a:ext>
              </a:extLst>
            </p:cNvPr>
            <p:cNvSpPr/>
            <p:nvPr/>
          </p:nvSpPr>
          <p:spPr bwMode="auto">
            <a:xfrm>
              <a:off x="1726842" y="4830688"/>
              <a:ext cx="2370647" cy="432792"/>
            </a:xfrm>
            <a:prstGeom prst="flowChartTerminator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R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Pct val="150000"/>
                <a:buNone/>
                <a:tabLst/>
              </a:pPr>
              <a:r>
                <a:rPr kumimoji="0" lang="fi-FI" sz="1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vaikuttaa jonkin verran</a:t>
              </a:r>
            </a:p>
          </p:txBody>
        </p:sp>
        <p:sp>
          <p:nvSpPr>
            <p:cNvPr id="14" name="Vuokaaviosymboli: Rajoitin 13">
              <a:extLst>
                <a:ext uri="{FF2B5EF4-FFF2-40B4-BE49-F238E27FC236}">
                  <a16:creationId xmlns:a16="http://schemas.microsoft.com/office/drawing/2014/main" id="{189E6EF7-6B4E-41F5-902A-096CC25E60D9}"/>
                </a:ext>
              </a:extLst>
            </p:cNvPr>
            <p:cNvSpPr/>
            <p:nvPr/>
          </p:nvSpPr>
          <p:spPr bwMode="auto">
            <a:xfrm>
              <a:off x="4229592" y="4830688"/>
              <a:ext cx="2370647" cy="432792"/>
            </a:xfrm>
            <a:prstGeom prst="flowChartTerminator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R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Pct val="150000"/>
                <a:buNone/>
                <a:tabLst/>
              </a:pPr>
              <a:r>
                <a:rPr kumimoji="0" lang="fi-FI" sz="1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vaikuttaa merkittävästi</a:t>
              </a:r>
            </a:p>
          </p:txBody>
        </p:sp>
        <p:sp>
          <p:nvSpPr>
            <p:cNvPr id="15" name="Vuokaaviosymboli: Rajoitin 14">
              <a:extLst>
                <a:ext uri="{FF2B5EF4-FFF2-40B4-BE49-F238E27FC236}">
                  <a16:creationId xmlns:a16="http://schemas.microsoft.com/office/drawing/2014/main" id="{6C5B1A67-B224-4EB5-ADEC-B41A7477EB4E}"/>
                </a:ext>
              </a:extLst>
            </p:cNvPr>
            <p:cNvSpPr/>
            <p:nvPr/>
          </p:nvSpPr>
          <p:spPr bwMode="auto">
            <a:xfrm>
              <a:off x="6660842" y="4830688"/>
              <a:ext cx="2474626" cy="432792"/>
            </a:xfrm>
            <a:prstGeom prst="flowChartTerminator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8100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R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Pct val="150000"/>
                <a:buNone/>
                <a:tabLst/>
              </a:pPr>
              <a:r>
                <a:rPr kumimoji="0" lang="fi-FI" sz="1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vaikuttaa erittäin paljon</a:t>
              </a:r>
            </a:p>
          </p:txBody>
        </p:sp>
        <p:sp>
          <p:nvSpPr>
            <p:cNvPr id="16" name="Suorakulmio: Pyöristetyt kulmat 15">
              <a:extLst>
                <a:ext uri="{FF2B5EF4-FFF2-40B4-BE49-F238E27FC236}">
                  <a16:creationId xmlns:a16="http://schemas.microsoft.com/office/drawing/2014/main" id="{203D587A-3CA5-44C5-8E7B-2CD88DB668A8}"/>
                </a:ext>
              </a:extLst>
            </p:cNvPr>
            <p:cNvSpPr/>
            <p:nvPr/>
          </p:nvSpPr>
          <p:spPr bwMode="auto">
            <a:xfrm>
              <a:off x="1162930" y="3833949"/>
              <a:ext cx="7238788" cy="715089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R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Pct val="150000"/>
                <a:buNone/>
                <a:tabLst/>
              </a:pPr>
              <a:r>
                <a:rPr kumimoji="0" lang="fi-FI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Ylioppilastutkintolautakunta</a:t>
              </a:r>
              <a:r>
                <a:rPr kumimoji="0" lang="fi-FI" i="0" u="none" strike="noStrike" cap="none" normalizeH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 luokittelee sairauden tai vamman vaikutukset koesuoritukseen neliportaisella asteikolla:</a:t>
              </a:r>
              <a:endParaRPr kumimoji="0" lang="fi-FI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20" name="Tekstiruutu 19">
              <a:extLst>
                <a:ext uri="{FF2B5EF4-FFF2-40B4-BE49-F238E27FC236}">
                  <a16:creationId xmlns:a16="http://schemas.microsoft.com/office/drawing/2014/main" id="{260D35B6-EA3B-4A50-B2E2-3FA50D562D8D}"/>
                </a:ext>
              </a:extLst>
            </p:cNvPr>
            <p:cNvSpPr txBox="1"/>
            <p:nvPr/>
          </p:nvSpPr>
          <p:spPr>
            <a:xfrm>
              <a:off x="1530098" y="5984334"/>
              <a:ext cx="6773040" cy="369332"/>
            </a:xfrm>
            <a:prstGeom prst="rect">
              <a:avLst/>
            </a:prstGeom>
            <a:ln w="38100">
              <a:solidFill>
                <a:srgbClr val="C0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dirty="0"/>
                <a:t>Voi vaikuttaa myös arvosteluun, jos on tulossa </a:t>
              </a:r>
              <a:r>
                <a:rPr lang="fi-FI" dirty="0">
                  <a:solidFill>
                    <a:schemeClr val="tx1"/>
                  </a:solidFill>
                  <a:highlight>
                    <a:srgbClr val="FFFF00"/>
                  </a:highlight>
                </a:rPr>
                <a:t>hylätty</a:t>
              </a:r>
              <a:r>
                <a:rPr lang="fi-FI" dirty="0"/>
                <a:t> arvosana</a:t>
              </a:r>
            </a:p>
          </p:txBody>
        </p:sp>
      </p:grpSp>
      <p:cxnSp>
        <p:nvCxnSpPr>
          <p:cNvPr id="5" name="Suora yhdysviiva 4">
            <a:extLst>
              <a:ext uri="{FF2B5EF4-FFF2-40B4-BE49-F238E27FC236}">
                <a16:creationId xmlns:a16="http://schemas.microsoft.com/office/drawing/2014/main" id="{8397D364-FA28-4468-A73B-371A6E7744F7}"/>
              </a:ext>
            </a:extLst>
          </p:cNvPr>
          <p:cNvCxnSpPr>
            <a:cxnSpLocks/>
          </p:cNvCxnSpPr>
          <p:nvPr/>
        </p:nvCxnSpPr>
        <p:spPr>
          <a:xfrm>
            <a:off x="1619672" y="4581128"/>
            <a:ext cx="0" cy="1296144"/>
          </a:xfrm>
          <a:prstGeom prst="line">
            <a:avLst/>
          </a:prstGeom>
          <a:ln w="28575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kstiruutu 21">
            <a:extLst>
              <a:ext uri="{FF2B5EF4-FFF2-40B4-BE49-F238E27FC236}">
                <a16:creationId xmlns:a16="http://schemas.microsoft.com/office/drawing/2014/main" id="{E228A776-53D9-4CE5-93A1-F7A0A61F2AD6}"/>
              </a:ext>
            </a:extLst>
          </p:cNvPr>
          <p:cNvSpPr txBox="1"/>
          <p:nvPr/>
        </p:nvSpPr>
        <p:spPr>
          <a:xfrm rot="20122697">
            <a:off x="726647" y="5904372"/>
            <a:ext cx="1083951" cy="338554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rtlCol="0">
            <a:spAutoFit/>
          </a:bodyPr>
          <a:lstStyle/>
          <a:p>
            <a:r>
              <a:rPr lang="fi-FI" sz="1600" b="1" dirty="0">
                <a:solidFill>
                  <a:schemeClr val="bg1"/>
                </a:solidFill>
              </a:rPr>
              <a:t>HUOMIOI!</a:t>
            </a:r>
          </a:p>
        </p:txBody>
      </p:sp>
      <p:sp>
        <p:nvSpPr>
          <p:cNvPr id="26" name="Tekstikehys 22">
            <a:extLst>
              <a:ext uri="{FF2B5EF4-FFF2-40B4-BE49-F238E27FC236}">
                <a16:creationId xmlns:a16="http://schemas.microsoft.com/office/drawing/2014/main" id="{AE2D6E1E-2F41-43C5-92A4-10D275965B93}"/>
              </a:ext>
            </a:extLst>
          </p:cNvPr>
          <p:cNvSpPr txBox="1"/>
          <p:nvPr/>
        </p:nvSpPr>
        <p:spPr>
          <a:xfrm>
            <a:off x="251520" y="1268760"/>
            <a:ext cx="7776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jotta sairaus tai vamma voidaan huomioida </a:t>
            </a:r>
            <a:r>
              <a:rPr lang="fi-FI" sz="1600" b="1" dirty="0"/>
              <a:t>ylioppilastutkinnon suorittamisessa</a:t>
            </a:r>
            <a:r>
              <a:rPr lang="fi-FI" sz="1600" dirty="0"/>
              <a:t>, tulee kokelaan tai hänen huoltajansa hankkia lääkärin lausunto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myös raskauden perusteella voidaan myöntää erityisjärjestelyjä</a:t>
            </a:r>
          </a:p>
        </p:txBody>
      </p:sp>
      <p:sp>
        <p:nvSpPr>
          <p:cNvPr id="27" name="Tekstikehys 22">
            <a:extLst>
              <a:ext uri="{FF2B5EF4-FFF2-40B4-BE49-F238E27FC236}">
                <a16:creationId xmlns:a16="http://schemas.microsoft.com/office/drawing/2014/main" id="{0F08B3D1-38F2-4D67-8A22-1A093C61C524}"/>
              </a:ext>
            </a:extLst>
          </p:cNvPr>
          <p:cNvSpPr txBox="1"/>
          <p:nvPr/>
        </p:nvSpPr>
        <p:spPr>
          <a:xfrm>
            <a:off x="1899552" y="5385556"/>
            <a:ext cx="63902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erityisjärjestelyn päättää lautakunta</a:t>
            </a:r>
          </a:p>
        </p:txBody>
      </p:sp>
    </p:spTree>
    <p:extLst>
      <p:ext uri="{BB962C8B-B14F-4D97-AF65-F5344CB8AC3E}">
        <p14:creationId xmlns:p14="http://schemas.microsoft.com/office/powerpoint/2010/main" val="4193676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43160FA-33E2-44C4-8B83-B24DF8EDF038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475656" y="116632"/>
            <a:ext cx="6192688" cy="62068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fi-FI" sz="2800" dirty="0">
                <a:latin typeface="+mj-lt"/>
              </a:rPr>
              <a:t>Erityisen vaikea elämäntilanne</a:t>
            </a:r>
          </a:p>
        </p:txBody>
      </p:sp>
      <p:sp>
        <p:nvSpPr>
          <p:cNvPr id="6" name="Tekstikehys 18">
            <a:extLst>
              <a:ext uri="{FF2B5EF4-FFF2-40B4-BE49-F238E27FC236}">
                <a16:creationId xmlns:a16="http://schemas.microsoft.com/office/drawing/2014/main" id="{F75A6D43-DC41-4D98-B488-C14675EF4E85}"/>
              </a:ext>
            </a:extLst>
          </p:cNvPr>
          <p:cNvSpPr txBox="1"/>
          <p:nvPr/>
        </p:nvSpPr>
        <p:spPr>
          <a:xfrm>
            <a:off x="179512" y="2861231"/>
            <a:ext cx="1517785" cy="338554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i-FI" sz="1600" b="1" dirty="0">
                <a:solidFill>
                  <a:schemeClr val="bg1"/>
                </a:solidFill>
              </a:rPr>
              <a:t>LAUSUNNOT:</a:t>
            </a:r>
          </a:p>
        </p:txBody>
      </p:sp>
      <p:sp>
        <p:nvSpPr>
          <p:cNvPr id="9" name="Tekstikehys 22">
            <a:extLst>
              <a:ext uri="{FF2B5EF4-FFF2-40B4-BE49-F238E27FC236}">
                <a16:creationId xmlns:a16="http://schemas.microsoft.com/office/drawing/2014/main" id="{EFA1500E-D684-4652-8DA9-7A873FCBE687}"/>
              </a:ext>
            </a:extLst>
          </p:cNvPr>
          <p:cNvSpPr txBox="1"/>
          <p:nvPr/>
        </p:nvSpPr>
        <p:spPr>
          <a:xfrm>
            <a:off x="1681892" y="2851272"/>
            <a:ext cx="68505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/>
              <a:t>lausunnon voi antaa </a:t>
            </a:r>
            <a:r>
              <a:rPr lang="fi-FI" sz="1600" b="1" dirty="0"/>
              <a:t>kuraattori, psykologi, terveydenhoitaja tai lääkäri</a:t>
            </a:r>
            <a:endParaRPr lang="fi-FI" sz="1400" b="1" i="1" dirty="0"/>
          </a:p>
        </p:txBody>
      </p:sp>
      <p:sp>
        <p:nvSpPr>
          <p:cNvPr id="18" name="Tekstikehys 22">
            <a:extLst>
              <a:ext uri="{FF2B5EF4-FFF2-40B4-BE49-F238E27FC236}">
                <a16:creationId xmlns:a16="http://schemas.microsoft.com/office/drawing/2014/main" id="{2A06F8EF-839B-43F7-A5ED-A13AB44CD6A5}"/>
              </a:ext>
            </a:extLst>
          </p:cNvPr>
          <p:cNvSpPr txBox="1"/>
          <p:nvPr/>
        </p:nvSpPr>
        <p:spPr>
          <a:xfrm>
            <a:off x="755576" y="1312892"/>
            <a:ext cx="5904656" cy="1107996"/>
          </a:xfrm>
          <a:prstGeom prst="rect">
            <a:avLst/>
          </a:prstGeom>
          <a:noFill/>
          <a:ln w="508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i-FI" b="1" dirty="0"/>
              <a:t>Erityisen vaikea elämäntilanne voi johtua: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i-FI" sz="1600" i="1" dirty="0"/>
              <a:t>lähiomaisen vakavasta sairastumisesta tai kuolemasta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i-FI" sz="1600" i="1" dirty="0"/>
              <a:t>vaikeasta perhetilanteesta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i-FI" sz="1600" i="1" dirty="0"/>
              <a:t>raskaasta oikeudellisesta prosessista</a:t>
            </a:r>
          </a:p>
        </p:txBody>
      </p:sp>
      <p:grpSp>
        <p:nvGrpSpPr>
          <p:cNvPr id="3" name="Ryhmä 2">
            <a:extLst>
              <a:ext uri="{FF2B5EF4-FFF2-40B4-BE49-F238E27FC236}">
                <a16:creationId xmlns:a16="http://schemas.microsoft.com/office/drawing/2014/main" id="{6DDAAD95-0460-43A3-A608-C18CDD8B21AE}"/>
              </a:ext>
            </a:extLst>
          </p:cNvPr>
          <p:cNvGrpSpPr/>
          <p:nvPr/>
        </p:nvGrpSpPr>
        <p:grpSpPr>
          <a:xfrm>
            <a:off x="107504" y="3722894"/>
            <a:ext cx="8949125" cy="2602332"/>
            <a:chOff x="107504" y="3648536"/>
            <a:chExt cx="8949125" cy="2602332"/>
          </a:xfrm>
        </p:grpSpPr>
        <p:grpSp>
          <p:nvGrpSpPr>
            <p:cNvPr id="11" name="Ryhmä 10">
              <a:extLst>
                <a:ext uri="{FF2B5EF4-FFF2-40B4-BE49-F238E27FC236}">
                  <a16:creationId xmlns:a16="http://schemas.microsoft.com/office/drawing/2014/main" id="{ED8242FE-7CAF-4EDD-A3B1-7EE87387D23E}"/>
                </a:ext>
              </a:extLst>
            </p:cNvPr>
            <p:cNvGrpSpPr/>
            <p:nvPr/>
          </p:nvGrpSpPr>
          <p:grpSpPr>
            <a:xfrm>
              <a:off x="107504" y="3648536"/>
              <a:ext cx="8949125" cy="2602332"/>
              <a:chOff x="79173" y="4061675"/>
              <a:chExt cx="8949125" cy="2602332"/>
            </a:xfrm>
          </p:grpSpPr>
          <p:sp>
            <p:nvSpPr>
              <p:cNvPr id="12" name="Vuokaaviosymboli: Rajoitin 11">
                <a:extLst>
                  <a:ext uri="{FF2B5EF4-FFF2-40B4-BE49-F238E27FC236}">
                    <a16:creationId xmlns:a16="http://schemas.microsoft.com/office/drawing/2014/main" id="{F10F3AE8-8298-4D1D-95DC-65309D495D8E}"/>
                  </a:ext>
                </a:extLst>
              </p:cNvPr>
              <p:cNvSpPr/>
              <p:nvPr/>
            </p:nvSpPr>
            <p:spPr bwMode="auto">
              <a:xfrm>
                <a:off x="79173" y="5088074"/>
                <a:ext cx="1440160" cy="367873"/>
              </a:xfrm>
              <a:prstGeom prst="flowChartTerminator">
                <a:avLst/>
              </a:prstGeom>
              <a:solidFill>
                <a:schemeClr val="bg2">
                  <a:lumMod val="90000"/>
                </a:schemeClr>
              </a:solidFill>
              <a:ln w="38100" cap="flat" cmpd="sng" algn="ctr">
                <a:solidFill>
                  <a:schemeClr val="accent6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vert="horz" wrap="square" lIns="91440" tIns="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Pct val="150000"/>
                  <a:buNone/>
                  <a:tabLst/>
                </a:pPr>
                <a:r>
                  <a:rPr kumimoji="0" lang="fi-FI" sz="1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ei vaikutusta</a:t>
                </a:r>
              </a:p>
            </p:txBody>
          </p:sp>
          <p:sp>
            <p:nvSpPr>
              <p:cNvPr id="13" name="Vuokaaviosymboli: Rajoitin 12">
                <a:extLst>
                  <a:ext uri="{FF2B5EF4-FFF2-40B4-BE49-F238E27FC236}">
                    <a16:creationId xmlns:a16="http://schemas.microsoft.com/office/drawing/2014/main" id="{099D8E88-2840-476F-BCA0-8FD4C9A05BAD}"/>
                  </a:ext>
                </a:extLst>
              </p:cNvPr>
              <p:cNvSpPr/>
              <p:nvPr/>
            </p:nvSpPr>
            <p:spPr bwMode="auto">
              <a:xfrm>
                <a:off x="1668966" y="5088074"/>
                <a:ext cx="2370647" cy="367873"/>
              </a:xfrm>
              <a:prstGeom prst="flowChartTerminator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38100" cap="flat" cmpd="sng" algn="ctr">
                <a:solidFill>
                  <a:schemeClr val="accent6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vert="horz" wrap="square" lIns="91440" tIns="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Pct val="150000"/>
                  <a:buNone/>
                  <a:tabLst/>
                </a:pPr>
                <a:r>
                  <a:rPr kumimoji="0" lang="fi-FI" sz="1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vaikuttaa jonkin verran</a:t>
                </a:r>
              </a:p>
            </p:txBody>
          </p:sp>
          <p:sp>
            <p:nvSpPr>
              <p:cNvPr id="14" name="Vuokaaviosymboli: Rajoitin 13">
                <a:extLst>
                  <a:ext uri="{FF2B5EF4-FFF2-40B4-BE49-F238E27FC236}">
                    <a16:creationId xmlns:a16="http://schemas.microsoft.com/office/drawing/2014/main" id="{AD603645-F340-4854-B543-AB4979ECFBCC}"/>
                  </a:ext>
                </a:extLst>
              </p:cNvPr>
              <p:cNvSpPr/>
              <p:nvPr/>
            </p:nvSpPr>
            <p:spPr bwMode="auto">
              <a:xfrm>
                <a:off x="4122422" y="5088074"/>
                <a:ext cx="2370647" cy="367873"/>
              </a:xfrm>
              <a:prstGeom prst="flowChartTerminator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38100" cap="flat" cmpd="sng" algn="ctr">
                <a:solidFill>
                  <a:schemeClr val="accent6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vert="horz" wrap="square" lIns="91440" tIns="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Pct val="150000"/>
                  <a:buNone/>
                  <a:tabLst/>
                </a:pPr>
                <a:r>
                  <a:rPr kumimoji="0" lang="fi-FI" sz="1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vaikuttaa merkittävästi</a:t>
                </a:r>
              </a:p>
            </p:txBody>
          </p:sp>
          <p:sp>
            <p:nvSpPr>
              <p:cNvPr id="15" name="Vuokaaviosymboli: Rajoitin 14">
                <a:extLst>
                  <a:ext uri="{FF2B5EF4-FFF2-40B4-BE49-F238E27FC236}">
                    <a16:creationId xmlns:a16="http://schemas.microsoft.com/office/drawing/2014/main" id="{44CC5779-7DA1-4886-B203-1D5A12E094E6}"/>
                  </a:ext>
                </a:extLst>
              </p:cNvPr>
              <p:cNvSpPr/>
              <p:nvPr/>
            </p:nvSpPr>
            <p:spPr bwMode="auto">
              <a:xfrm>
                <a:off x="6553672" y="5088074"/>
                <a:ext cx="2474626" cy="367873"/>
              </a:xfrm>
              <a:prstGeom prst="flowChartTerminator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38100" cap="flat" cmpd="sng" algn="ctr">
                <a:solidFill>
                  <a:schemeClr val="accent6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vert="horz" wrap="square" lIns="91440" tIns="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Pct val="150000"/>
                  <a:buNone/>
                  <a:tabLst/>
                </a:pPr>
                <a:r>
                  <a:rPr kumimoji="0" lang="fi-FI" sz="1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vaikuttaa erittäin paljon</a:t>
                </a:r>
              </a:p>
            </p:txBody>
          </p:sp>
          <p:sp>
            <p:nvSpPr>
              <p:cNvPr id="16" name="Suorakulmio: Pyöristetyt kulmat 15">
                <a:extLst>
                  <a:ext uri="{FF2B5EF4-FFF2-40B4-BE49-F238E27FC236}">
                    <a16:creationId xmlns:a16="http://schemas.microsoft.com/office/drawing/2014/main" id="{862D058D-DE58-4DBB-A565-F4E526204DCB}"/>
                  </a:ext>
                </a:extLst>
              </p:cNvPr>
              <p:cNvSpPr/>
              <p:nvPr/>
            </p:nvSpPr>
            <p:spPr bwMode="auto">
              <a:xfrm>
                <a:off x="730019" y="4061675"/>
                <a:ext cx="7562359" cy="664012"/>
              </a:xfrm>
              <a:prstGeom prst="roundRect">
                <a:avLst/>
              </a:prstGeom>
              <a:solidFill>
                <a:schemeClr val="accent6">
                  <a:lumMod val="75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Pct val="150000"/>
                  <a:buNone/>
                  <a:tabLst/>
                </a:pPr>
                <a:r>
                  <a:rPr kumimoji="0" lang="fi-FI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</a:rPr>
                  <a:t>Ylioppilastutkintolautakunta</a:t>
                </a:r>
                <a:r>
                  <a:rPr kumimoji="0" lang="fi-FI" i="0" u="none" strike="noStrike" cap="none" normalizeH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</a:rPr>
                  <a:t> luokittelee vaikean elämäntilanteen vaikutukset koesuoritukseen neliportaisella asteikolla:</a:t>
                </a:r>
                <a:endParaRPr kumimoji="0" lang="fi-FI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" name="Tekstiruutu 16">
                <a:extLst>
                  <a:ext uri="{FF2B5EF4-FFF2-40B4-BE49-F238E27FC236}">
                    <a16:creationId xmlns:a16="http://schemas.microsoft.com/office/drawing/2014/main" id="{4F818718-8FDE-41DD-ADB9-9A409E7A4FCA}"/>
                  </a:ext>
                </a:extLst>
              </p:cNvPr>
              <p:cNvSpPr txBox="1"/>
              <p:nvPr/>
            </p:nvSpPr>
            <p:spPr>
              <a:xfrm>
                <a:off x="1196937" y="6168899"/>
                <a:ext cx="7024148" cy="495108"/>
              </a:xfrm>
              <a:prstGeom prst="rect">
                <a:avLst/>
              </a:prstGeom>
              <a:ln w="57150">
                <a:solidFill>
                  <a:srgbClr val="C00000"/>
                </a:solidFill>
              </a:ln>
              <a:effectLst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tIns="108000" bIns="108000" rtlCol="0">
                <a:spAutoFit/>
              </a:bodyPr>
              <a:lstStyle/>
              <a:p>
                <a:pPr algn="ctr">
                  <a:buNone/>
                </a:pPr>
                <a:r>
                  <a:rPr lang="fi-FI" dirty="0"/>
                  <a:t>Voidaan huomioida myös arvostelussa, jos on tulossa </a:t>
                </a:r>
                <a:r>
                  <a:rPr lang="fi-FI" dirty="0">
                    <a:solidFill>
                      <a:schemeClr val="tx1"/>
                    </a:solidFill>
                    <a:highlight>
                      <a:srgbClr val="FFFF00"/>
                    </a:highlight>
                  </a:rPr>
                  <a:t>hylätty</a:t>
                </a:r>
                <a:r>
                  <a:rPr lang="fi-FI" dirty="0"/>
                  <a:t> arvosana</a:t>
                </a:r>
              </a:p>
            </p:txBody>
          </p:sp>
        </p:grpSp>
        <p:cxnSp>
          <p:nvCxnSpPr>
            <p:cNvPr id="20" name="Suora yhdysviiva 19">
              <a:extLst>
                <a:ext uri="{FF2B5EF4-FFF2-40B4-BE49-F238E27FC236}">
                  <a16:creationId xmlns:a16="http://schemas.microsoft.com/office/drawing/2014/main" id="{C99A25CB-B77D-4412-BB01-5ABA67DD0227}"/>
                </a:ext>
              </a:extLst>
            </p:cNvPr>
            <p:cNvCxnSpPr>
              <a:cxnSpLocks/>
            </p:cNvCxnSpPr>
            <p:nvPr/>
          </p:nvCxnSpPr>
          <p:spPr>
            <a:xfrm>
              <a:off x="1619672" y="4512632"/>
              <a:ext cx="0" cy="1166380"/>
            </a:xfrm>
            <a:prstGeom prst="line">
              <a:avLst/>
            </a:prstGeom>
            <a:ln w="28575">
              <a:solidFill>
                <a:srgbClr val="C0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kstiruutu 20">
              <a:extLst>
                <a:ext uri="{FF2B5EF4-FFF2-40B4-BE49-F238E27FC236}">
                  <a16:creationId xmlns:a16="http://schemas.microsoft.com/office/drawing/2014/main" id="{5674B1A8-70AD-4F80-BDB3-2B9B0008EEFD}"/>
                </a:ext>
              </a:extLst>
            </p:cNvPr>
            <p:cNvSpPr txBox="1"/>
            <p:nvPr/>
          </p:nvSpPr>
          <p:spPr>
            <a:xfrm rot="20122697">
              <a:off x="486674" y="5663919"/>
              <a:ext cx="1083951" cy="29238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none" tIns="0" rtlCol="0">
              <a:spAutoFit/>
            </a:bodyPr>
            <a:lstStyle/>
            <a:p>
              <a:r>
                <a:rPr lang="fi-FI" sz="1600" b="1" dirty="0">
                  <a:solidFill>
                    <a:schemeClr val="bg1"/>
                  </a:solidFill>
                </a:rPr>
                <a:t>HUOMIOI!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17527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43160FA-33E2-44C4-8B83-B24DF8EDF038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295636" y="908720"/>
            <a:ext cx="6732748" cy="620688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fi-FI" sz="3600" b="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Kokeiden suorittaminen </a:t>
            </a:r>
            <a:r>
              <a:rPr lang="fi-FI" sz="36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ilman maksua</a:t>
            </a:r>
            <a:br>
              <a:rPr lang="fi-FI" b="0" dirty="0">
                <a:solidFill>
                  <a:srgbClr val="333333"/>
                </a:solidFill>
                <a:latin typeface="museo-sans"/>
              </a:rPr>
            </a:br>
            <a:endParaRPr lang="fi-FI" b="0" dirty="0"/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FB0646F3-2342-4BB6-A8FE-4EF3FEED7F2B}"/>
              </a:ext>
            </a:extLst>
          </p:cNvPr>
          <p:cNvSpPr txBox="1"/>
          <p:nvPr/>
        </p:nvSpPr>
        <p:spPr>
          <a:xfrm>
            <a:off x="431540" y="2132856"/>
            <a:ext cx="8496944" cy="415498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lvl="0" indent="-342900" defTabSz="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i-FI" sz="2400" dirty="0">
                <a:latin typeface="+mn-lt"/>
              </a:rPr>
              <a:t>Maksuttomuus koskee opiskelijoita, jotka ovat </a:t>
            </a:r>
            <a:r>
              <a:rPr lang="fi-FI" sz="2400" b="1" dirty="0">
                <a:latin typeface="+mn-lt"/>
              </a:rPr>
              <a:t>maksuttoman oppivelvollisuuden</a:t>
            </a:r>
            <a:r>
              <a:rPr lang="fi-FI" sz="2400" dirty="0">
                <a:latin typeface="+mn-lt"/>
              </a:rPr>
              <a:t> </a:t>
            </a:r>
            <a:r>
              <a:rPr lang="fi-FI" sz="2400" b="1" dirty="0">
                <a:latin typeface="+mn-lt"/>
              </a:rPr>
              <a:t>piirissä!</a:t>
            </a:r>
            <a:endParaRPr kumimoji="0" lang="fi-FI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defTabSz="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i-FI" sz="2400" dirty="0">
                <a:latin typeface="+mn-lt"/>
              </a:rPr>
              <a:t>Kokelas voi ilmoittautua </a:t>
            </a:r>
            <a:r>
              <a:rPr lang="fi-FI" sz="2400" b="1" dirty="0">
                <a:latin typeface="+mn-lt"/>
              </a:rPr>
              <a:t>maksuttomasti</a:t>
            </a:r>
            <a:r>
              <a:rPr lang="fi-FI" sz="2400" dirty="0">
                <a:latin typeface="+mn-lt"/>
              </a:rPr>
              <a:t> </a:t>
            </a:r>
            <a:r>
              <a:rPr lang="fi-FI" sz="2400" b="1" dirty="0">
                <a:latin typeface="+mn-lt"/>
              </a:rPr>
              <a:t>viiteen ensimmäiseen </a:t>
            </a:r>
            <a:r>
              <a:rPr lang="fi-FI" sz="2400" dirty="0">
                <a:latin typeface="+mn-lt"/>
              </a:rPr>
              <a:t>kokeeseen. </a:t>
            </a:r>
            <a:r>
              <a:rPr lang="fi-FI" sz="2400" b="1" dirty="0">
                <a:latin typeface="+mn-lt"/>
              </a:rPr>
              <a:t>Seuraavista</a:t>
            </a:r>
            <a:r>
              <a:rPr lang="fi-FI" sz="2400" dirty="0">
                <a:latin typeface="+mn-lt"/>
              </a:rPr>
              <a:t> kokeista </a:t>
            </a:r>
            <a:r>
              <a:rPr lang="fi-FI" sz="2400" b="1" dirty="0">
                <a:latin typeface="+mn-lt"/>
              </a:rPr>
              <a:t>peritään maksu</a:t>
            </a:r>
            <a:r>
              <a:rPr lang="fi-FI" sz="2400" dirty="0">
                <a:latin typeface="+mn-lt"/>
              </a:rPr>
              <a:t>.</a:t>
            </a:r>
            <a:endParaRPr lang="fi-FI" sz="2400" b="1" dirty="0">
              <a:solidFill>
                <a:prstClr val="black"/>
              </a:solidFill>
              <a:latin typeface="+mn-lt"/>
            </a:endParaRPr>
          </a:p>
          <a:p>
            <a:pPr marL="342900" lvl="0" indent="-342900" defTabSz="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i-FI" sz="2400" dirty="0">
                <a:latin typeface="+mn-lt"/>
              </a:rPr>
              <a:t>Hylätyn arvosanan saa uusia maksutta muutamin poikkeuksin. </a:t>
            </a:r>
          </a:p>
          <a:p>
            <a:pPr marL="342900" lvl="0" indent="-342900" defTabSz="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i-FI" sz="2400" dirty="0">
                <a:latin typeface="+mn-lt"/>
              </a:rPr>
              <a:t>Maksu peritään, jos..</a:t>
            </a:r>
          </a:p>
          <a:p>
            <a:r>
              <a:rPr lang="fi-FI" sz="2400" dirty="0">
                <a:latin typeface="+mn-lt"/>
              </a:rPr>
              <a:t>	=&gt; kokelas on jättänyt saapumatta koetilaisuuteen.</a:t>
            </a:r>
          </a:p>
          <a:p>
            <a:r>
              <a:rPr lang="fi-FI" sz="2400" dirty="0">
                <a:latin typeface="+mn-lt"/>
              </a:rPr>
              <a:t>	=&gt; kokelas ei ole jättänyt koesuoritusta arvosteltavaksi.</a:t>
            </a:r>
          </a:p>
          <a:p>
            <a:r>
              <a:rPr lang="fi-FI" sz="2400" dirty="0">
                <a:latin typeface="+mn-lt"/>
              </a:rPr>
              <a:t>	=&gt; koe on hylätty vilpin tai koetilaisuuden järjestyksen 			häiritsemisen vuoksi.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i-FI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17295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43160FA-33E2-44C4-8B83-B24DF8EDF038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187624" y="864096"/>
            <a:ext cx="6984776" cy="620688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fi-FI" b="0" dirty="0">
                <a:latin typeface="+mn-lt"/>
              </a:rPr>
              <a:t>Maksu </a:t>
            </a:r>
            <a:r>
              <a:rPr lang="fi-FI" dirty="0">
                <a:latin typeface="+mn-lt"/>
              </a:rPr>
              <a:t>viiden ensimmäisen </a:t>
            </a:r>
            <a:r>
              <a:rPr lang="fi-FI" b="0" dirty="0">
                <a:latin typeface="+mn-lt"/>
              </a:rPr>
              <a:t>kokeen jälkeen ja </a:t>
            </a:r>
            <a:r>
              <a:rPr lang="fi-FI" dirty="0">
                <a:latin typeface="+mn-lt"/>
              </a:rPr>
              <a:t>oikaisuarvostelusta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2673FD11-2F64-49FE-9BEA-30FCDBA15E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7" y="2348880"/>
            <a:ext cx="6642569" cy="1804749"/>
          </a:xfrm>
          <a:prstGeom prst="roundRect">
            <a:avLst/>
          </a:prstGeom>
          <a:noFill/>
          <a:ln w="762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fontAlgn="auto">
              <a:spcAft>
                <a:spcPts val="0"/>
              </a:spcAft>
              <a:defRPr/>
            </a:pPr>
            <a:r>
              <a:rPr kumimoji="0" lang="fi-FI" sz="25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koekohtainen maksu </a:t>
            </a:r>
            <a:r>
              <a:rPr lang="fi-FI" sz="25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38</a:t>
            </a:r>
            <a:r>
              <a:rPr kumimoji="0" lang="fi-FI" sz="25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€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5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maksu oikaisuarvostelusta 58 € /aine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5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jäljennökset ja käännökset…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i-FI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id="{94C7B382-EE68-4419-8939-F0322368AD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7" y="4432563"/>
            <a:ext cx="8353425" cy="1804749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38100" algn="ctr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spAutoFit/>
          </a:bodyPr>
          <a:lstStyle/>
          <a:p>
            <a:pPr marL="269875" marR="0" lvl="0" indent="-26987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i-FI" sz="20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lukiokoulutuksen järjestäjä perii maksut ja tilittää rahat lautakunnalle</a:t>
            </a:r>
          </a:p>
          <a:p>
            <a:pPr marL="269875" marR="0" lvl="0" indent="-26987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i-FI" sz="20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todistuksen saaminen edellyttää säädettyjen maksujen suorittamista</a:t>
            </a:r>
          </a:p>
          <a:p>
            <a:pPr marL="269875" marR="0" lvl="0" indent="-26987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i-FI" sz="20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jos sinulla ei ole osallistumisoikeutta tai ilmoittautuminen on hakemuksestasi mitätöity, voit pyytää koekohtaisen maksun palauttamista lautakunnalta vuoden loppuun mennessä</a:t>
            </a:r>
          </a:p>
        </p:txBody>
      </p:sp>
    </p:spTree>
    <p:extLst>
      <p:ext uri="{BB962C8B-B14F-4D97-AF65-F5344CB8AC3E}">
        <p14:creationId xmlns:p14="http://schemas.microsoft.com/office/powerpoint/2010/main" val="219451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43160FA-33E2-44C4-8B83-B24DF8EDF038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259632" y="188640"/>
            <a:ext cx="6192688" cy="692696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fi-FI" sz="2400" dirty="0">
                <a:latin typeface="+mj-lt"/>
              </a:rPr>
              <a:t>Järjestyksen rikkominen ja vilpillinen menettely</a:t>
            </a:r>
          </a:p>
        </p:txBody>
      </p:sp>
      <p:grpSp>
        <p:nvGrpSpPr>
          <p:cNvPr id="3" name="Ryhmä 2">
            <a:extLst>
              <a:ext uri="{FF2B5EF4-FFF2-40B4-BE49-F238E27FC236}">
                <a16:creationId xmlns:a16="http://schemas.microsoft.com/office/drawing/2014/main" id="{BD05B129-111D-4640-B561-7336FABE0D1E}"/>
              </a:ext>
            </a:extLst>
          </p:cNvPr>
          <p:cNvGrpSpPr/>
          <p:nvPr/>
        </p:nvGrpSpPr>
        <p:grpSpPr>
          <a:xfrm>
            <a:off x="236565" y="3138989"/>
            <a:ext cx="8576607" cy="3037348"/>
            <a:chOff x="171857" y="3066981"/>
            <a:chExt cx="8576607" cy="3037348"/>
          </a:xfrm>
        </p:grpSpPr>
        <p:sp>
          <p:nvSpPr>
            <p:cNvPr id="6" name="Pyöristetty suorakulmio 5">
              <a:extLst>
                <a:ext uri="{FF2B5EF4-FFF2-40B4-BE49-F238E27FC236}">
                  <a16:creationId xmlns:a16="http://schemas.microsoft.com/office/drawing/2014/main" id="{2989B098-E3FF-49F2-936A-C63055310BFA}"/>
                </a:ext>
              </a:extLst>
            </p:cNvPr>
            <p:cNvSpPr/>
            <p:nvPr/>
          </p:nvSpPr>
          <p:spPr bwMode="auto">
            <a:xfrm>
              <a:off x="171857" y="3066981"/>
              <a:ext cx="7359771" cy="510778"/>
            </a:xfrm>
            <a:prstGeom prst="roundRect">
              <a:avLst/>
            </a:prstGeom>
            <a:solidFill>
              <a:srgbClr val="C0000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269875" marR="0" lvl="0" indent="-269875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Pct val="150000"/>
                <a:buFontTx/>
                <a:buChar char="•"/>
                <a:tabLst/>
                <a:defRPr/>
              </a:pPr>
              <a:endParaRPr kumimoji="0" lang="fi-FI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0" name="Tekstikehys 3">
              <a:extLst>
                <a:ext uri="{FF2B5EF4-FFF2-40B4-BE49-F238E27FC236}">
                  <a16:creationId xmlns:a16="http://schemas.microsoft.com/office/drawing/2014/main" id="{69BD1DBE-7DFE-4094-9CCE-88FDE81A296F}"/>
                </a:ext>
              </a:extLst>
            </p:cNvPr>
            <p:cNvSpPr txBox="1"/>
            <p:nvPr/>
          </p:nvSpPr>
          <p:spPr>
            <a:xfrm>
              <a:off x="395536" y="3796005"/>
              <a:ext cx="8352928" cy="2308324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pPr marL="285750" marR="0" lvl="0" indent="-28575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fi-FI" sz="1800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highlight>
                    <a:srgbClr val="FFFF00"/>
                  </a:highlight>
                  <a:uLnTx/>
                  <a:uFillTx/>
                  <a:latin typeface="Calibri" panose="020F0502020204030204"/>
                  <a:ea typeface="+mn-ea"/>
                  <a:cs typeface="+mn-cs"/>
                </a:rPr>
                <a:t>kaikki kyseisen tutkintokerran suoritukset hylätään</a:t>
              </a:r>
              <a:r>
                <a:rPr kumimoji="0" lang="fi-FI" sz="18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highlight>
                    <a:srgbClr val="FFFF00"/>
                  </a:highligh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fi-FI" sz="18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ja kokelas menettää oikeuden osallistua saman tutkintokerran myöhempiin kokeisiin</a:t>
              </a:r>
            </a:p>
            <a:p>
              <a:pPr marL="285750" marR="0" lvl="0" indent="-28575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fi-FI" sz="18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jos menettely on toistuvaa tai muuten erityisen vakavaa ja haitallista, kokelas voi menettää lisäksi oikeutensa osallistua seuraavan tutkintokerran kokeisiin</a:t>
              </a:r>
            </a:p>
            <a:p>
              <a:pPr marL="285750" marR="0" lvl="0" indent="-28575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fi-FI" sz="18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highlight>
                    <a:srgbClr val="FFFF00"/>
                  </a:highlight>
                  <a:uLnTx/>
                  <a:uFillTx/>
                  <a:latin typeface="Calibri" panose="020F0502020204030204"/>
                  <a:ea typeface="+mn-ea"/>
                  <a:cs typeface="+mn-cs"/>
                </a:rPr>
                <a:t>rehtori suorittaa tutkinnan todistajan läsnä ollessa </a:t>
              </a:r>
              <a:r>
                <a:rPr kumimoji="0" lang="fi-FI" sz="18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ja tekee päätöksen</a:t>
              </a:r>
            </a:p>
            <a:p>
              <a:pPr marL="285750" marR="0" lvl="0" indent="-28575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fi-FI" sz="18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kokelasta on kuultava, kuulemistilaisuudesta pidetään pöytäkirjaa ja on hankittava muu tarpeellinen selvitys</a:t>
              </a:r>
            </a:p>
            <a:p>
              <a:pPr marL="285750" marR="0" lvl="0" indent="-28575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fi-FI" sz="18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päätökseen voi hakea muutosta valittamalla hallinto-oikeuteen</a:t>
              </a:r>
            </a:p>
          </p:txBody>
        </p:sp>
        <p:sp>
          <p:nvSpPr>
            <p:cNvPr id="11" name="Tekstikehys 4">
              <a:extLst>
                <a:ext uri="{FF2B5EF4-FFF2-40B4-BE49-F238E27FC236}">
                  <a16:creationId xmlns:a16="http://schemas.microsoft.com/office/drawing/2014/main" id="{DFD9AC24-8356-448B-BB0B-E3B02E324E20}"/>
                </a:ext>
              </a:extLst>
            </p:cNvPr>
            <p:cNvSpPr txBox="1"/>
            <p:nvPr/>
          </p:nvSpPr>
          <p:spPr>
            <a:xfrm>
              <a:off x="251520" y="3121483"/>
              <a:ext cx="71287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Seuraamus järjestyksen rikkomisesta ja vilpillisestä menettelystä:</a:t>
              </a:r>
            </a:p>
          </p:txBody>
        </p:sp>
      </p:grpSp>
      <p:sp>
        <p:nvSpPr>
          <p:cNvPr id="12" name="Tekstiruutu 11">
            <a:extLst>
              <a:ext uri="{FF2B5EF4-FFF2-40B4-BE49-F238E27FC236}">
                <a16:creationId xmlns:a16="http://schemas.microsoft.com/office/drawing/2014/main" id="{D27FC726-60E6-43EC-A05B-2A2544410130}"/>
              </a:ext>
            </a:extLst>
          </p:cNvPr>
          <p:cNvSpPr txBox="1"/>
          <p:nvPr/>
        </p:nvSpPr>
        <p:spPr>
          <a:xfrm>
            <a:off x="425287" y="1163788"/>
            <a:ext cx="8352928" cy="1631216"/>
          </a:xfrm>
          <a:prstGeom prst="rect">
            <a:avLst/>
          </a:prstGeom>
          <a:noFill/>
          <a:ln w="38100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matkapuhelimen</a:t>
            </a:r>
            <a:r>
              <a:rPr kumimoji="0" lang="fi-FI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ja elektronisten laitteiden </a:t>
            </a:r>
            <a:r>
              <a:rPr kumimoji="0" lang="fi-FI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(kuten älykellojen) tuominen koetilaisuuteen on </a:t>
            </a: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kielletty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langattomien laitteiden </a:t>
            </a:r>
            <a:r>
              <a:rPr kumimoji="0" lang="fi-FI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käyttö on </a:t>
            </a: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kielletty</a:t>
            </a:r>
            <a:r>
              <a:rPr kumimoji="0" lang="fi-FI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(kuten Bluetooth-kuulokkeet, langattomat hiiret jne.)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häiritsevä kokelas voidaan määrätä poistumaan ja koe hylätään</a:t>
            </a:r>
          </a:p>
        </p:txBody>
      </p:sp>
    </p:spTree>
    <p:extLst>
      <p:ext uri="{BB962C8B-B14F-4D97-AF65-F5344CB8AC3E}">
        <p14:creationId xmlns:p14="http://schemas.microsoft.com/office/powerpoint/2010/main" val="3450801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43160FA-33E2-44C4-8B83-B24DF8EDF038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763688" y="117044"/>
            <a:ext cx="6192688" cy="62068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fi-FI" b="0" dirty="0"/>
              <a:t>Tutkinnon täydentäminen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FB0646F3-2342-4BB6-A8FE-4EF3FEED7F2B}"/>
              </a:ext>
            </a:extLst>
          </p:cNvPr>
          <p:cNvSpPr txBox="1"/>
          <p:nvPr/>
        </p:nvSpPr>
        <p:spPr>
          <a:xfrm>
            <a:off x="755576" y="1772816"/>
            <a:ext cx="7740860" cy="30469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tutkinnon täydentäminen uusilla kokeilla on mahdollista sen jälkeen </a:t>
            </a:r>
            <a:r>
              <a:rPr kumimoji="0" lang="fi-FI" sz="240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kun olet suorittanut ylioppilastutkinnon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i-FI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ajankohdan voit valita vapaasti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i-FI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voit uusia kokeen niin monta kertaa kuin haluat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i-FI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uusista kokeista saat </a:t>
            </a:r>
            <a:r>
              <a:rPr kumimoji="0" lang="fi-FI" sz="240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erillisen todistuksen</a:t>
            </a:r>
          </a:p>
        </p:txBody>
      </p:sp>
    </p:spTree>
    <p:extLst>
      <p:ext uri="{BB962C8B-B14F-4D97-AF65-F5344CB8AC3E}">
        <p14:creationId xmlns:p14="http://schemas.microsoft.com/office/powerpoint/2010/main" val="11660976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43160FA-33E2-44C4-8B83-B24DF8EDF038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187624" y="164185"/>
            <a:ext cx="6192688" cy="620688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fi-FI" dirty="0">
                <a:latin typeface="+mj-lt"/>
              </a:rPr>
              <a:t>Laadi tavoitteet</a:t>
            </a:r>
          </a:p>
        </p:txBody>
      </p:sp>
      <p:graphicFrame>
        <p:nvGraphicFramePr>
          <p:cNvPr id="21" name="Kaaviokuva 20">
            <a:extLst>
              <a:ext uri="{FF2B5EF4-FFF2-40B4-BE49-F238E27FC236}">
                <a16:creationId xmlns:a16="http://schemas.microsoft.com/office/drawing/2014/main" id="{81180E47-E62E-4DD8-BFDE-EAF01B193452}"/>
              </a:ext>
            </a:extLst>
          </p:cNvPr>
          <p:cNvGraphicFramePr/>
          <p:nvPr>
            <p:extLst/>
          </p:nvPr>
        </p:nvGraphicFramePr>
        <p:xfrm>
          <a:off x="1524000" y="1829356"/>
          <a:ext cx="6537158" cy="45064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2" name="Vuokaaviosymboli: Rajoitin 21">
            <a:extLst>
              <a:ext uri="{FF2B5EF4-FFF2-40B4-BE49-F238E27FC236}">
                <a16:creationId xmlns:a16="http://schemas.microsoft.com/office/drawing/2014/main" id="{E6D2EAB9-A3A9-44D0-854B-03171CFC359A}"/>
              </a:ext>
            </a:extLst>
          </p:cNvPr>
          <p:cNvSpPr/>
          <p:nvPr/>
        </p:nvSpPr>
        <p:spPr>
          <a:xfrm>
            <a:off x="1259632" y="1196752"/>
            <a:ext cx="3080084" cy="1362599"/>
          </a:xfrm>
          <a:prstGeom prst="flowChartTerminator">
            <a:avLst/>
          </a:prstGeom>
          <a:solidFill>
            <a:schemeClr val="accent1"/>
          </a:solidFill>
          <a:ln w="28575" cap="flat" cmpd="sng" algn="ctr">
            <a:solidFill>
              <a:schemeClr val="tx2">
                <a:lumMod val="75000"/>
              </a:schemeClr>
            </a:solidFill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hardEdge"/>
          </a:sp3d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Pohdi omia vahvuuksiasi </a:t>
            </a:r>
          </a:p>
          <a:p>
            <a:pPr marL="285750" marR="0" lvl="0" indent="-28575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sz="1600" kern="0" dirty="0">
                <a:solidFill>
                  <a:schemeClr val="bg1"/>
                </a:solidFill>
                <a:latin typeface="Calibri" panose="020F0502020204030204"/>
              </a:rPr>
              <a:t>mieti lukion jälkeistä aikaa</a:t>
            </a:r>
          </a:p>
          <a:p>
            <a:pPr marL="285750" marR="0" lvl="0" indent="-28575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6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tarkista suunnitelmiasi </a:t>
            </a:r>
          </a:p>
        </p:txBody>
      </p:sp>
      <p:sp>
        <p:nvSpPr>
          <p:cNvPr id="23" name="Vuokaaviosymboli: Rajoitin 22">
            <a:extLst>
              <a:ext uri="{FF2B5EF4-FFF2-40B4-BE49-F238E27FC236}">
                <a16:creationId xmlns:a16="http://schemas.microsoft.com/office/drawing/2014/main" id="{929A24D7-4600-40A0-9BA6-613A59E5F4CF}"/>
              </a:ext>
            </a:extLst>
          </p:cNvPr>
          <p:cNvSpPr/>
          <p:nvPr/>
        </p:nvSpPr>
        <p:spPr>
          <a:xfrm>
            <a:off x="611560" y="5280859"/>
            <a:ext cx="3462184" cy="1249208"/>
          </a:xfrm>
          <a:prstGeom prst="flowChartTerminator">
            <a:avLst/>
          </a:prstGeom>
          <a:solidFill>
            <a:schemeClr val="accent4">
              <a:lumMod val="75000"/>
            </a:schemeClr>
          </a:solidFill>
          <a:ln w="38100" cap="flat" cmpd="sng" algn="ctr">
            <a:solidFill>
              <a:schemeClr val="accent4">
                <a:lumMod val="50000"/>
              </a:schemeClr>
            </a:solidFill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riblet"/>
          </a:sp3d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</a:rPr>
              <a:t>Varaa lukuaikaa</a:t>
            </a:r>
          </a:p>
          <a:p>
            <a:pPr marL="285750" marR="0" lvl="0" indent="-28575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6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</a:rPr>
              <a:t>muista</a:t>
            </a:r>
            <a:r>
              <a:rPr kumimoji="0" lang="fi-FI" sz="1600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</a:rPr>
              <a:t> vapaa-aika</a:t>
            </a:r>
          </a:p>
          <a:p>
            <a:pPr marL="285750" marR="0" lvl="0" indent="-28575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sz="1600" kern="0" baseline="0" dirty="0">
                <a:solidFill>
                  <a:schemeClr val="bg1"/>
                </a:solidFill>
                <a:latin typeface="Calibri" panose="020F0502020204030204"/>
              </a:rPr>
              <a:t>huolehdi liikkumisesta</a:t>
            </a:r>
            <a:r>
              <a:rPr lang="fi-FI" sz="1600" kern="0" dirty="0">
                <a:solidFill>
                  <a:schemeClr val="bg1"/>
                </a:solidFill>
                <a:latin typeface="Calibri" panose="020F0502020204030204"/>
              </a:rPr>
              <a:t> ja terveellisestä ravinnosta</a:t>
            </a:r>
            <a:endParaRPr kumimoji="0" lang="fi-FI" sz="18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4" name="Vuokaaviosymboli: Rajoitin 23">
            <a:extLst>
              <a:ext uri="{FF2B5EF4-FFF2-40B4-BE49-F238E27FC236}">
                <a16:creationId xmlns:a16="http://schemas.microsoft.com/office/drawing/2014/main" id="{BDE11D39-050A-4B99-BDAB-DA71257BD662}"/>
              </a:ext>
            </a:extLst>
          </p:cNvPr>
          <p:cNvSpPr/>
          <p:nvPr/>
        </p:nvSpPr>
        <p:spPr>
          <a:xfrm>
            <a:off x="58365" y="3242821"/>
            <a:ext cx="3164305" cy="978422"/>
          </a:xfrm>
          <a:prstGeom prst="flowChartTerminator">
            <a:avLst/>
          </a:prstGeom>
          <a:solidFill>
            <a:schemeClr val="accent4">
              <a:lumMod val="75000"/>
            </a:schemeClr>
          </a:solidFill>
          <a:ln w="38100" cap="flat" cmpd="sng" algn="ctr">
            <a:solidFill>
              <a:schemeClr val="accent4">
                <a:lumMod val="50000"/>
              </a:schemeClr>
            </a:solidFill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riblet"/>
          </a:sp3d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kern="0" dirty="0">
                <a:solidFill>
                  <a:schemeClr val="bg1"/>
                </a:solidFill>
                <a:latin typeface="Calibri" panose="020F0502020204030204"/>
              </a:rPr>
              <a:t>Toteuta</a:t>
            </a:r>
            <a:r>
              <a:rPr kumimoji="0" lang="fi-FI" sz="18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</a:rPr>
              <a:t> unelmaasi, luota itseesi ja kykyihisi </a:t>
            </a:r>
          </a:p>
        </p:txBody>
      </p:sp>
      <p:sp>
        <p:nvSpPr>
          <p:cNvPr id="25" name="Vuokaaviosymboli: Rajoitin 24">
            <a:extLst>
              <a:ext uri="{FF2B5EF4-FFF2-40B4-BE49-F238E27FC236}">
                <a16:creationId xmlns:a16="http://schemas.microsoft.com/office/drawing/2014/main" id="{745854BE-7D28-46B8-82C7-CB5EEDAF20D8}"/>
              </a:ext>
            </a:extLst>
          </p:cNvPr>
          <p:cNvSpPr/>
          <p:nvPr/>
        </p:nvSpPr>
        <p:spPr>
          <a:xfrm>
            <a:off x="6356371" y="3596640"/>
            <a:ext cx="2695073" cy="1249207"/>
          </a:xfrm>
          <a:prstGeom prst="flowChartTerminator">
            <a:avLst/>
          </a:prstGeom>
          <a:solidFill>
            <a:schemeClr val="accent4">
              <a:lumMod val="75000"/>
            </a:schemeClr>
          </a:solidFill>
          <a:ln w="38100" cap="flat" cmpd="sng" algn="ctr">
            <a:solidFill>
              <a:schemeClr val="accent4">
                <a:lumMod val="50000"/>
              </a:schemeClr>
            </a:solidFill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riblet"/>
          </a:sp3d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kern="0" dirty="0">
                <a:solidFill>
                  <a:schemeClr val="bg1"/>
                </a:solidFill>
                <a:latin typeface="Calibri" panose="020F0502020204030204"/>
              </a:rPr>
              <a:t>Seuraa aktiivisesti mediaa ja uutisia</a:t>
            </a:r>
          </a:p>
          <a:p>
            <a:pPr marL="285750" marR="0" lvl="0" indent="-28575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sz="1600" kern="0" dirty="0">
                <a:solidFill>
                  <a:schemeClr val="bg1"/>
                </a:solidFill>
                <a:latin typeface="Calibri" panose="020F0502020204030204"/>
              </a:rPr>
              <a:t>ole kriittinen pohdiskelija</a:t>
            </a:r>
            <a:endParaRPr kumimoji="0" lang="fi-FI" sz="16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6" name="Vuokaaviosymboli: Rajoitin 25">
            <a:extLst>
              <a:ext uri="{FF2B5EF4-FFF2-40B4-BE49-F238E27FC236}">
                <a16:creationId xmlns:a16="http://schemas.microsoft.com/office/drawing/2014/main" id="{769F0B7D-A5DF-48A2-94E2-8A387449E534}"/>
              </a:ext>
            </a:extLst>
          </p:cNvPr>
          <p:cNvSpPr/>
          <p:nvPr/>
        </p:nvSpPr>
        <p:spPr>
          <a:xfrm>
            <a:off x="5438274" y="1138120"/>
            <a:ext cx="3080084" cy="1642808"/>
          </a:xfrm>
          <a:prstGeom prst="flowChartTerminator">
            <a:avLst/>
          </a:prstGeom>
          <a:solidFill>
            <a:schemeClr val="accent1"/>
          </a:solidFill>
          <a:ln w="28575" cap="flat" cmpd="sng" algn="ctr">
            <a:solidFill>
              <a:schemeClr val="tx2">
                <a:lumMod val="75000"/>
              </a:schemeClr>
            </a:solidFill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hardEdge"/>
          </a:sp3d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Valitse sinua kiinnostavia oppiaineita</a:t>
            </a:r>
          </a:p>
          <a:p>
            <a:pPr marL="285750" marR="0" lvl="0" indent="-28575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sz="1600" kern="0" dirty="0">
                <a:solidFill>
                  <a:schemeClr val="bg1"/>
                </a:solidFill>
                <a:latin typeface="Calibri" panose="020F0502020204030204"/>
              </a:rPr>
              <a:t>parantaa tuloksiasi </a:t>
            </a:r>
          </a:p>
          <a:p>
            <a:pPr marL="285750" marR="0" lvl="0" indent="-28575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6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innostut opiskelu</a:t>
            </a:r>
            <a:r>
              <a:rPr kumimoji="0" lang="fi-FI" sz="18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</a:t>
            </a:r>
          </a:p>
        </p:txBody>
      </p:sp>
      <p:sp>
        <p:nvSpPr>
          <p:cNvPr id="27" name="Vuokaaviosymboli: Rajoitin 26">
            <a:extLst>
              <a:ext uri="{FF2B5EF4-FFF2-40B4-BE49-F238E27FC236}">
                <a16:creationId xmlns:a16="http://schemas.microsoft.com/office/drawing/2014/main" id="{157844FB-6A98-41AA-9349-FD053986E8F4}"/>
              </a:ext>
            </a:extLst>
          </p:cNvPr>
          <p:cNvSpPr/>
          <p:nvPr/>
        </p:nvSpPr>
        <p:spPr>
          <a:xfrm>
            <a:off x="5198382" y="5401863"/>
            <a:ext cx="3080084" cy="1362598"/>
          </a:xfrm>
          <a:prstGeom prst="flowChartTerminator">
            <a:avLst/>
          </a:prstGeom>
          <a:solidFill>
            <a:schemeClr val="accent1"/>
          </a:solidFill>
          <a:ln w="28575" cap="flat" cmpd="sng" algn="ctr">
            <a:solidFill>
              <a:schemeClr val="tx2">
                <a:lumMod val="75000"/>
              </a:schemeClr>
            </a:solidFill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hardEdge"/>
          </a:sp3d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Keskustele suunnitelmistasi opettajien, vanhempiesi ja ystävien kanssa</a:t>
            </a:r>
          </a:p>
        </p:txBody>
      </p:sp>
      <p:pic>
        <p:nvPicPr>
          <p:cNvPr id="28" name="Kuva 27">
            <a:extLst>
              <a:ext uri="{FF2B5EF4-FFF2-40B4-BE49-F238E27FC236}">
                <a16:creationId xmlns:a16="http://schemas.microsoft.com/office/drawing/2014/main" id="{4CEA7034-C417-461F-BC9D-F04C0C88CB7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13666" y="2997094"/>
            <a:ext cx="2751709" cy="2016338"/>
          </a:xfrm>
          <a:prstGeom prst="rect">
            <a:avLst/>
          </a:prstGeom>
        </p:spPr>
      </p:pic>
      <p:sp>
        <p:nvSpPr>
          <p:cNvPr id="3" name="Suorakulmio 2">
            <a:extLst>
              <a:ext uri="{FF2B5EF4-FFF2-40B4-BE49-F238E27FC236}">
                <a16:creationId xmlns:a16="http://schemas.microsoft.com/office/drawing/2014/main" id="{7B2000D0-10EB-4181-A9EA-5ADED5D77444}"/>
              </a:ext>
            </a:extLst>
          </p:cNvPr>
          <p:cNvSpPr/>
          <p:nvPr/>
        </p:nvSpPr>
        <p:spPr>
          <a:xfrm>
            <a:off x="0" y="6721382"/>
            <a:ext cx="1043608" cy="1341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81254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69925" y="981075"/>
            <a:ext cx="7772400" cy="1470025"/>
          </a:xfrm>
        </p:spPr>
        <p:txBody>
          <a:bodyPr anchor="ctr"/>
          <a:lstStyle/>
          <a:p>
            <a:pPr eaLnBrk="1" hangingPunct="1"/>
            <a:r>
              <a:rPr lang="fi-FI" altLang="fi-FI" sz="5400" b="1" dirty="0"/>
              <a:t>Onko jo aika aloittaa ylioppilaskirjoitukset?</a:t>
            </a:r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7659" y="2924944"/>
            <a:ext cx="4056931" cy="289562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116632"/>
            <a:ext cx="7886700" cy="1325563"/>
          </a:xfrm>
        </p:spPr>
        <p:txBody>
          <a:bodyPr>
            <a:normAutofit/>
          </a:bodyPr>
          <a:lstStyle/>
          <a:p>
            <a:r>
              <a:rPr lang="fi-FI" sz="4000" b="1" dirty="0">
                <a:solidFill>
                  <a:srgbClr val="000099"/>
                </a:solidFill>
              </a:rPr>
              <a:t>ILMOITTAUTUMISEN SITOVUUS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40768"/>
            <a:ext cx="8003232" cy="5328592"/>
          </a:xfrm>
        </p:spPr>
        <p:txBody>
          <a:bodyPr>
            <a:normAutofit fontScale="85000" lnSpcReduction="20000"/>
          </a:bodyPr>
          <a:lstStyle/>
          <a:p>
            <a:endParaRPr lang="fi-FI" b="1" dirty="0">
              <a:solidFill>
                <a:srgbClr val="336600"/>
              </a:solidFill>
            </a:endParaRPr>
          </a:p>
          <a:p>
            <a:r>
              <a:rPr lang="fi-FI" sz="3300" dirty="0"/>
              <a:t>Ilmoittautuminen on </a:t>
            </a:r>
            <a:r>
              <a:rPr lang="fi-FI" sz="3300" b="1" dirty="0"/>
              <a:t>sitova</a:t>
            </a:r>
            <a:r>
              <a:rPr lang="fi-FI" sz="3300" dirty="0"/>
              <a:t> ja päivämääriä on noudatettava!</a:t>
            </a:r>
          </a:p>
          <a:p>
            <a:endParaRPr lang="fi-FI" sz="3300" dirty="0"/>
          </a:p>
          <a:p>
            <a:r>
              <a:rPr lang="fi-FI" sz="3300" dirty="0"/>
              <a:t>Jos kokeeseen ilmoittautunut jää saapumatta koetilaisuuteen tai ei jätä koesuoritusta arvosteltavaksi, koe katsotaan hylätyksi.</a:t>
            </a:r>
          </a:p>
          <a:p>
            <a:endParaRPr lang="fi-FI" sz="3300" dirty="0"/>
          </a:p>
          <a:p>
            <a:r>
              <a:rPr lang="fi-FI" sz="3300" dirty="0"/>
              <a:t>Ilmoittautumisen mitätöintiä voi anoa lääkärintodistuksella, jos ei voi osallistua kokeeseen terveydellisistä syistä. Esim. flunssa ei riitä syyksi.</a:t>
            </a:r>
          </a:p>
          <a:p>
            <a:pPr marL="0" indent="0">
              <a:buNone/>
            </a:pPr>
            <a:endParaRPr lang="fi-FI" sz="3300" dirty="0"/>
          </a:p>
          <a:p>
            <a:r>
              <a:rPr lang="fi-FI" sz="3300" dirty="0"/>
              <a:t>(Ilmoittautuessasi olet velvollinen maksamaan ylioppilastutkintoon liittyvät </a:t>
            </a:r>
            <a:r>
              <a:rPr lang="fi-FI" sz="3300" dirty="0">
                <a:hlinkClick r:id="rId2"/>
              </a:rPr>
              <a:t>maksut</a:t>
            </a:r>
            <a:r>
              <a:rPr lang="fi-FI" sz="3300" dirty="0"/>
              <a:t>.)</a:t>
            </a:r>
          </a:p>
          <a:p>
            <a:endParaRPr lang="fi-FI" b="1" dirty="0">
              <a:solidFill>
                <a:srgbClr val="33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8955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56221" y="2420888"/>
            <a:ext cx="7128147" cy="4309883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fi-FI" sz="2800" dirty="0">
                <a:solidFill>
                  <a:srgbClr val="000099"/>
                </a:solidFill>
              </a:rPr>
              <a:t>Ilmoittautuminen </a:t>
            </a:r>
            <a:r>
              <a:rPr lang="fi-FI" sz="2800" b="1" dirty="0">
                <a:solidFill>
                  <a:srgbClr val="000099"/>
                </a:solidFill>
              </a:rPr>
              <a:t>Wilmassa</a:t>
            </a:r>
            <a:r>
              <a:rPr lang="fi-FI" sz="2800" dirty="0">
                <a:solidFill>
                  <a:srgbClr val="000099"/>
                </a:solidFill>
              </a:rPr>
              <a:t> olevalla lomakkeella:</a:t>
            </a:r>
            <a:endParaRPr lang="fi-FI" sz="2800" u="sng" dirty="0">
              <a:solidFill>
                <a:srgbClr val="FF0000"/>
              </a:solidFill>
            </a:endParaRP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fi-FI" sz="2800" dirty="0">
                <a:solidFill>
                  <a:srgbClr val="000099"/>
                </a:solidFill>
              </a:rPr>
              <a:t>Tarkista yhteystietosi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fi-FI" sz="2800" dirty="0">
                <a:solidFill>
                  <a:srgbClr val="000099"/>
                </a:solidFill>
              </a:rPr>
              <a:t>Täytä lomake huolellisesti ja </a:t>
            </a:r>
            <a:r>
              <a:rPr lang="fi-FI" sz="2800" i="1" dirty="0">
                <a:solidFill>
                  <a:srgbClr val="000099"/>
                </a:solidFill>
              </a:rPr>
              <a:t>Tallenna tiedot</a:t>
            </a:r>
            <a:r>
              <a:rPr lang="fi-FI" sz="2800" dirty="0">
                <a:solidFill>
                  <a:srgbClr val="000099"/>
                </a:solidFill>
              </a:rPr>
              <a:t>. 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fi-FI" sz="2800" dirty="0">
                <a:solidFill>
                  <a:srgbClr val="000099"/>
                </a:solidFill>
                <a:cs typeface="Calibri" panose="020F0502020204030204" pitchFamily="34" charset="0"/>
              </a:rPr>
              <a:t>Sähköinen ilmoittautuminen </a:t>
            </a:r>
            <a:r>
              <a:rPr lang="fi-FI" sz="2800" b="1" dirty="0">
                <a:solidFill>
                  <a:srgbClr val="000099"/>
                </a:solidFill>
                <a:cs typeface="Calibri" panose="020F0502020204030204" pitchFamily="34" charset="0"/>
              </a:rPr>
              <a:t>15.-29.5.2024!</a:t>
            </a:r>
          </a:p>
          <a:p>
            <a:pPr marL="0" indent="0">
              <a:spcAft>
                <a:spcPts val="0"/>
              </a:spcAft>
              <a:buNone/>
              <a:defRPr/>
            </a:pPr>
            <a:endParaRPr lang="fi-FI" dirty="0">
              <a:solidFill>
                <a:srgbClr val="000099"/>
              </a:solidFill>
            </a:endParaRPr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B4787789-165F-4AA7-860B-34924E1D3B2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4212" y="681935"/>
            <a:ext cx="8280275" cy="567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600" i="0" u="none" strike="noStrike" kern="1200" cap="none" spc="-5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Ilmoittautuminen syksyn 2024 kirjoituksiin</a:t>
            </a:r>
          </a:p>
        </p:txBody>
      </p:sp>
    </p:spTree>
    <p:extLst>
      <p:ext uri="{BB962C8B-B14F-4D97-AF65-F5344CB8AC3E}">
        <p14:creationId xmlns:p14="http://schemas.microsoft.com/office/powerpoint/2010/main" val="27376428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69" name="Tekstiruutu 1"/>
          <p:cNvSpPr txBox="1">
            <a:spLocks noChangeArrowheads="1"/>
          </p:cNvSpPr>
          <p:nvPr/>
        </p:nvSpPr>
        <p:spPr bwMode="auto">
          <a:xfrm>
            <a:off x="335033" y="410940"/>
            <a:ext cx="76438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i-FI" altLang="fi-FI" sz="2800" dirty="0"/>
              <a:t>Koepäivämäärät yms.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724257" y="1033787"/>
            <a:ext cx="2608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>
                <a:hlinkClick r:id="rId2"/>
              </a:rPr>
              <a:t>www.ylioppilastutkinto.fi</a:t>
            </a:r>
            <a:endParaRPr lang="fi-FI" dirty="0"/>
          </a:p>
        </p:txBody>
      </p:sp>
      <p:sp>
        <p:nvSpPr>
          <p:cNvPr id="5" name="Tekstiruutu 1"/>
          <p:cNvSpPr txBox="1">
            <a:spLocks noChangeArrowheads="1"/>
          </p:cNvSpPr>
          <p:nvPr/>
        </p:nvSpPr>
        <p:spPr bwMode="auto">
          <a:xfrm>
            <a:off x="335032" y="3153310"/>
            <a:ext cx="764381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i-FI" altLang="fi-FI" sz="2800" dirty="0"/>
              <a:t>Ohjeita kokeisiin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i-FI" altLang="fi-FI" sz="2800" b="1" dirty="0"/>
          </a:p>
        </p:txBody>
      </p:sp>
      <p:sp>
        <p:nvSpPr>
          <p:cNvPr id="6" name="Tekstiruutu 5"/>
          <p:cNvSpPr txBox="1"/>
          <p:nvPr/>
        </p:nvSpPr>
        <p:spPr>
          <a:xfrm>
            <a:off x="724257" y="3861048"/>
            <a:ext cx="78801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i-FI" dirty="0"/>
              <a:t>Muistakaa 4. jakson kertauskurssit!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i-FI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i-FI" dirty="0"/>
              <a:t>Kevään ylioppilaskirjoituksiin osallistujille järjestetään pakollinen info-tilaisuus. </a:t>
            </a:r>
            <a:r>
              <a:rPr lang="fi-FI" dirty="0">
                <a:solidFill>
                  <a:prstClr val="black"/>
                </a:solidFill>
              </a:rPr>
              <a:t>Info sisältää mm. tietokoneiden testaamisen.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i-FI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i-FI" dirty="0"/>
              <a:t>4. Jakson lopussa ja 5. jakson alussa järjestetään tenttejä, jotka ovat kirjoitusten ”valmistelutunteja”. Niihin kannattaa ehdottomasti osallistua!</a:t>
            </a:r>
          </a:p>
          <a:p>
            <a:endParaRPr lang="fi-FI" dirty="0"/>
          </a:p>
        </p:txBody>
      </p:sp>
      <p:sp>
        <p:nvSpPr>
          <p:cNvPr id="7" name="Tekstiruutu 1"/>
          <p:cNvSpPr txBox="1">
            <a:spLocks noChangeArrowheads="1"/>
          </p:cNvSpPr>
          <p:nvPr/>
        </p:nvSpPr>
        <p:spPr bwMode="auto">
          <a:xfrm>
            <a:off x="335032" y="1767470"/>
            <a:ext cx="76438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i-FI" altLang="fi-FI" sz="2800" dirty="0"/>
              <a:t>Lukiossamme suositellut kirjoitusajankohdat</a:t>
            </a:r>
          </a:p>
        </p:txBody>
      </p:sp>
      <p:sp>
        <p:nvSpPr>
          <p:cNvPr id="8" name="Tekstiruutu 7"/>
          <p:cNvSpPr txBox="1"/>
          <p:nvPr/>
        </p:nvSpPr>
        <p:spPr>
          <a:xfrm>
            <a:off x="724256" y="2373020"/>
            <a:ext cx="2300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>
                <a:hlinkClick r:id="rId3"/>
              </a:rPr>
              <a:t>Lukion omat yo-sivut</a:t>
            </a:r>
            <a:endParaRPr lang="fi-FI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uvahaun tulos haulle ylioppilaslakki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44117">
            <a:off x="678510" y="2430871"/>
            <a:ext cx="3168001" cy="316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4000" dirty="0">
                <a:solidFill>
                  <a:srgbClr val="000099"/>
                </a:solidFill>
                <a:latin typeface="+mn-lt"/>
                <a:ea typeface="+mn-ea"/>
                <a:cs typeface="+mn-cs"/>
              </a:rPr>
              <a:t>Viisautta valintoihin! Valmistautukaa kirjoituksiin huolella. Noudattakaa päivämääriä!</a:t>
            </a:r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1527" y="1753540"/>
            <a:ext cx="4145233" cy="4473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3114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2708920"/>
            <a:ext cx="8301608" cy="1080120"/>
          </a:xfrm>
        </p:spPr>
        <p:txBody>
          <a:bodyPr>
            <a:normAutofit fontScale="90000"/>
          </a:bodyPr>
          <a:lstStyle/>
          <a:p>
            <a:r>
              <a:rPr lang="fi-FI" sz="4000" dirty="0">
                <a:hlinkClick r:id="rId2"/>
              </a:rPr>
              <a:t>www.ylioppilastutkinto.fi</a:t>
            </a:r>
            <a:br>
              <a:rPr lang="fi-FI" sz="4000" dirty="0"/>
            </a:br>
            <a:r>
              <a:rPr lang="fi-FI" sz="3100" dirty="0"/>
              <a:t>Sisältää kaiken informaation ja ohjeet. </a:t>
            </a:r>
            <a:br>
              <a:rPr lang="fi-FI" sz="3100" dirty="0"/>
            </a:br>
            <a:br>
              <a:rPr lang="fi-FI" sz="3100" dirty="0"/>
            </a:br>
            <a:br>
              <a:rPr lang="fi-FI" sz="3100" dirty="0"/>
            </a:br>
            <a:r>
              <a:rPr lang="fi-FI" sz="3100" b="1" dirty="0"/>
              <a:t>Tarkentavat kysymykset ensisijaisesti lukion kautta (rehtori(t) ja/tai opinto-ohjaaja</a:t>
            </a:r>
            <a:r>
              <a:rPr lang="fi-FI" sz="31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591058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43160FA-33E2-44C4-8B83-B24DF8EDF038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23528" y="-27384"/>
            <a:ext cx="6912768" cy="69269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fi-FI" b="1" dirty="0"/>
              <a:t>Yo-kokeet 2024</a:t>
            </a:r>
          </a:p>
        </p:txBody>
      </p:sp>
      <p:grpSp>
        <p:nvGrpSpPr>
          <p:cNvPr id="7" name="Ryhmä 6">
            <a:extLst>
              <a:ext uri="{FF2B5EF4-FFF2-40B4-BE49-F238E27FC236}">
                <a16:creationId xmlns:a16="http://schemas.microsoft.com/office/drawing/2014/main" id="{0D36FB58-940E-4850-B129-74C7968A35BF}"/>
              </a:ext>
            </a:extLst>
          </p:cNvPr>
          <p:cNvGrpSpPr/>
          <p:nvPr/>
        </p:nvGrpSpPr>
        <p:grpSpPr>
          <a:xfrm>
            <a:off x="3016333" y="1614042"/>
            <a:ext cx="1656184" cy="1845876"/>
            <a:chOff x="1341766" y="2445"/>
            <a:chExt cx="1605912" cy="1845876"/>
          </a:xfrm>
          <a:solidFill>
            <a:srgbClr val="C0000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8" name="Kuusikulmio 7">
              <a:extLst>
                <a:ext uri="{FF2B5EF4-FFF2-40B4-BE49-F238E27FC236}">
                  <a16:creationId xmlns:a16="http://schemas.microsoft.com/office/drawing/2014/main" id="{BE3FDF8F-7DC8-4904-BD29-4D69B708162E}"/>
                </a:ext>
              </a:extLst>
            </p:cNvPr>
            <p:cNvSpPr/>
            <p:nvPr/>
          </p:nvSpPr>
          <p:spPr>
            <a:xfrm rot="5400000">
              <a:off x="1221784" y="122427"/>
              <a:ext cx="1845876" cy="1605912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Kuusikulmio 4">
              <a:extLst>
                <a:ext uri="{FF2B5EF4-FFF2-40B4-BE49-F238E27FC236}">
                  <a16:creationId xmlns:a16="http://schemas.microsoft.com/office/drawing/2014/main" id="{E63F208F-6275-4D21-9BD5-B41AA5CE46DA}"/>
                </a:ext>
              </a:extLst>
            </p:cNvPr>
            <p:cNvSpPr txBox="1"/>
            <p:nvPr/>
          </p:nvSpPr>
          <p:spPr>
            <a:xfrm>
              <a:off x="1592021" y="290094"/>
              <a:ext cx="1105402" cy="1270578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i-FI" sz="2000" b="1" kern="1200" dirty="0">
                  <a:solidFill>
                    <a:schemeClr val="bg1"/>
                  </a:solidFill>
                </a:rPr>
                <a:t>Äidinkieli ja kirjallisuus</a:t>
              </a:r>
            </a:p>
          </p:txBody>
        </p:sp>
      </p:grpSp>
      <p:grpSp>
        <p:nvGrpSpPr>
          <p:cNvPr id="10" name="Ryhmä 9">
            <a:extLst>
              <a:ext uri="{FF2B5EF4-FFF2-40B4-BE49-F238E27FC236}">
                <a16:creationId xmlns:a16="http://schemas.microsoft.com/office/drawing/2014/main" id="{5777CA9A-1935-4818-A51A-D49A212869BA}"/>
              </a:ext>
            </a:extLst>
          </p:cNvPr>
          <p:cNvGrpSpPr/>
          <p:nvPr/>
        </p:nvGrpSpPr>
        <p:grpSpPr>
          <a:xfrm>
            <a:off x="4763557" y="1622121"/>
            <a:ext cx="1656183" cy="1845876"/>
            <a:chOff x="1341766" y="2445"/>
            <a:chExt cx="1605912" cy="1845876"/>
          </a:xfrm>
          <a:solidFill>
            <a:schemeClr val="accent2">
              <a:lumMod val="75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1" name="Kuusikulmio 10">
              <a:extLst>
                <a:ext uri="{FF2B5EF4-FFF2-40B4-BE49-F238E27FC236}">
                  <a16:creationId xmlns:a16="http://schemas.microsoft.com/office/drawing/2014/main" id="{0146161A-A905-46E6-92B8-96893A4A13CD}"/>
                </a:ext>
              </a:extLst>
            </p:cNvPr>
            <p:cNvSpPr/>
            <p:nvPr/>
          </p:nvSpPr>
          <p:spPr>
            <a:xfrm rot="5400000">
              <a:off x="1221784" y="122427"/>
              <a:ext cx="1845876" cy="1605912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Kuusikulmio 4">
              <a:extLst>
                <a:ext uri="{FF2B5EF4-FFF2-40B4-BE49-F238E27FC236}">
                  <a16:creationId xmlns:a16="http://schemas.microsoft.com/office/drawing/2014/main" id="{D551905B-341F-42EF-A5CF-70D96F136100}"/>
                </a:ext>
              </a:extLst>
            </p:cNvPr>
            <p:cNvSpPr txBox="1"/>
            <p:nvPr/>
          </p:nvSpPr>
          <p:spPr>
            <a:xfrm>
              <a:off x="1431200" y="369164"/>
              <a:ext cx="1443935" cy="1270578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defTabSz="160020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None/>
              </a:pPr>
              <a:r>
                <a:rPr lang="fi-FI" sz="2000" b="1" kern="1200" dirty="0">
                  <a:solidFill>
                    <a:schemeClr val="bg1"/>
                  </a:solidFill>
                </a:rPr>
                <a:t>Matematiikka</a:t>
              </a:r>
            </a:p>
            <a:p>
              <a:pPr marL="342900" lvl="0" indent="-342900" algn="ctr" defTabSz="160020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fi-FI" sz="1400" b="1" dirty="0">
                  <a:solidFill>
                    <a:schemeClr val="bg1"/>
                  </a:solidFill>
                </a:rPr>
                <a:t>pitkä</a:t>
              </a:r>
            </a:p>
            <a:p>
              <a:pPr marL="342900" lvl="0" indent="-342900" algn="ctr" defTabSz="160020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fi-FI" sz="1400" b="1" kern="1200" dirty="0">
                  <a:solidFill>
                    <a:schemeClr val="bg1"/>
                  </a:solidFill>
                </a:rPr>
                <a:t>lyhyt</a:t>
              </a:r>
            </a:p>
          </p:txBody>
        </p:sp>
      </p:grp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B7377D56-25D4-4E54-A262-D7B16ABCC0D8}"/>
              </a:ext>
            </a:extLst>
          </p:cNvPr>
          <p:cNvGrpSpPr/>
          <p:nvPr/>
        </p:nvGrpSpPr>
        <p:grpSpPr>
          <a:xfrm>
            <a:off x="2963359" y="4735008"/>
            <a:ext cx="1679865" cy="1845876"/>
            <a:chOff x="1318804" y="2445"/>
            <a:chExt cx="1628874" cy="1845876"/>
          </a:xfrm>
          <a:solidFill>
            <a:schemeClr val="accent2">
              <a:lumMod val="75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4" name="Kuusikulmio 13">
              <a:extLst>
                <a:ext uri="{FF2B5EF4-FFF2-40B4-BE49-F238E27FC236}">
                  <a16:creationId xmlns:a16="http://schemas.microsoft.com/office/drawing/2014/main" id="{E7E7C5F8-08EF-4B4A-A4DE-DD211C0D5C68}"/>
                </a:ext>
              </a:extLst>
            </p:cNvPr>
            <p:cNvSpPr/>
            <p:nvPr/>
          </p:nvSpPr>
          <p:spPr>
            <a:xfrm rot="5400000">
              <a:off x="1221784" y="122427"/>
              <a:ext cx="1845876" cy="1605912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Kuusikulmio 4">
              <a:extLst>
                <a:ext uri="{FF2B5EF4-FFF2-40B4-BE49-F238E27FC236}">
                  <a16:creationId xmlns:a16="http://schemas.microsoft.com/office/drawing/2014/main" id="{F2DEE7C6-0005-4630-A79D-5ADD0558F9D5}"/>
                </a:ext>
              </a:extLst>
            </p:cNvPr>
            <p:cNvSpPr txBox="1"/>
            <p:nvPr/>
          </p:nvSpPr>
          <p:spPr>
            <a:xfrm>
              <a:off x="1318804" y="439630"/>
              <a:ext cx="1598098" cy="1270578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i-FI" sz="2000" b="1" dirty="0">
                  <a:solidFill>
                    <a:schemeClr val="bg1"/>
                  </a:solidFill>
                </a:rPr>
                <a:t>Reaaliaineiden kokeet</a:t>
              </a:r>
              <a:endParaRPr lang="fi-FI" sz="2000" b="1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6E84187A-3E56-47C7-8A46-9EEDB9AB85CA}"/>
              </a:ext>
            </a:extLst>
          </p:cNvPr>
          <p:cNvGrpSpPr/>
          <p:nvPr/>
        </p:nvGrpSpPr>
        <p:grpSpPr>
          <a:xfrm>
            <a:off x="4772267" y="4751476"/>
            <a:ext cx="1656184" cy="1917884"/>
            <a:chOff x="1341766" y="2445"/>
            <a:chExt cx="1605912" cy="1917884"/>
          </a:xfrm>
          <a:solidFill>
            <a:schemeClr val="accent2">
              <a:lumMod val="75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7" name="Kuusikulmio 16">
              <a:extLst>
                <a:ext uri="{FF2B5EF4-FFF2-40B4-BE49-F238E27FC236}">
                  <a16:creationId xmlns:a16="http://schemas.microsoft.com/office/drawing/2014/main" id="{445AAFB8-C5E8-4CD1-9069-A52B0ABE0F5A}"/>
                </a:ext>
              </a:extLst>
            </p:cNvPr>
            <p:cNvSpPr/>
            <p:nvPr/>
          </p:nvSpPr>
          <p:spPr>
            <a:xfrm rot="5400000">
              <a:off x="1221784" y="122427"/>
              <a:ext cx="1845876" cy="1605912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Kuusikulmio 4">
              <a:extLst>
                <a:ext uri="{FF2B5EF4-FFF2-40B4-BE49-F238E27FC236}">
                  <a16:creationId xmlns:a16="http://schemas.microsoft.com/office/drawing/2014/main" id="{50EDF8F2-0C41-46BF-939F-86C5B4181D3D}"/>
                </a:ext>
              </a:extLst>
            </p:cNvPr>
            <p:cNvSpPr txBox="1"/>
            <p:nvPr/>
          </p:nvSpPr>
          <p:spPr>
            <a:xfrm>
              <a:off x="1592021" y="649751"/>
              <a:ext cx="1105402" cy="1270578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None/>
              </a:pPr>
              <a:r>
                <a:rPr lang="fi-FI" sz="2000" b="1" kern="1200" dirty="0">
                  <a:solidFill>
                    <a:schemeClr val="bg1"/>
                  </a:solidFill>
                </a:rPr>
                <a:t>Vieraat kielet</a:t>
              </a:r>
            </a:p>
            <a:p>
              <a:pPr marL="342900" lvl="0" indent="-34290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fi-FI" sz="1400" b="1" dirty="0">
                  <a:solidFill>
                    <a:schemeClr val="bg1"/>
                  </a:solidFill>
                </a:rPr>
                <a:t>pitkä</a:t>
              </a:r>
            </a:p>
            <a:p>
              <a:pPr marL="342900" lvl="0" indent="-34290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fi-FI" sz="1400" b="1" dirty="0">
                  <a:solidFill>
                    <a:schemeClr val="bg1"/>
                  </a:solidFill>
                </a:rPr>
                <a:t>lyhyt</a:t>
              </a:r>
            </a:p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fi-FI" sz="2000" b="1" kern="1200" dirty="0">
                <a:solidFill>
                  <a:schemeClr val="bg1"/>
                </a:solidFill>
              </a:endParaRPr>
            </a:p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fi-FI" sz="2000" b="1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9" name="Ryhmä 18">
            <a:extLst>
              <a:ext uri="{FF2B5EF4-FFF2-40B4-BE49-F238E27FC236}">
                <a16:creationId xmlns:a16="http://schemas.microsoft.com/office/drawing/2014/main" id="{FEA385EE-64A3-4EB0-961A-53562EA51E38}"/>
              </a:ext>
            </a:extLst>
          </p:cNvPr>
          <p:cNvGrpSpPr/>
          <p:nvPr/>
        </p:nvGrpSpPr>
        <p:grpSpPr>
          <a:xfrm>
            <a:off x="5600359" y="3180348"/>
            <a:ext cx="1656184" cy="1845876"/>
            <a:chOff x="1341766" y="2445"/>
            <a:chExt cx="1605912" cy="1845876"/>
          </a:xfrm>
          <a:solidFill>
            <a:schemeClr val="accent5">
              <a:lumMod val="75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0" name="Kuusikulmio 19">
              <a:extLst>
                <a:ext uri="{FF2B5EF4-FFF2-40B4-BE49-F238E27FC236}">
                  <a16:creationId xmlns:a16="http://schemas.microsoft.com/office/drawing/2014/main" id="{4B9B8214-5649-49A0-950E-AB1D0B85ED11}"/>
                </a:ext>
              </a:extLst>
            </p:cNvPr>
            <p:cNvSpPr/>
            <p:nvPr/>
          </p:nvSpPr>
          <p:spPr>
            <a:xfrm rot="5400000">
              <a:off x="1221784" y="122427"/>
              <a:ext cx="1845876" cy="1605912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Kuusikulmio 4">
              <a:extLst>
                <a:ext uri="{FF2B5EF4-FFF2-40B4-BE49-F238E27FC236}">
                  <a16:creationId xmlns:a16="http://schemas.microsoft.com/office/drawing/2014/main" id="{8652CFE5-4F62-43EA-9179-07F6153A8562}"/>
                </a:ext>
              </a:extLst>
            </p:cNvPr>
            <p:cNvSpPr txBox="1"/>
            <p:nvPr/>
          </p:nvSpPr>
          <p:spPr>
            <a:xfrm>
              <a:off x="1507877" y="290094"/>
              <a:ext cx="1347211" cy="1270578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None/>
              </a:pPr>
              <a:r>
                <a:rPr lang="fi-FI" b="1" kern="1200" dirty="0">
                  <a:solidFill>
                    <a:schemeClr val="bg1"/>
                  </a:solidFill>
                </a:rPr>
                <a:t>Toinen kotimainen kieli</a:t>
              </a:r>
            </a:p>
            <a:p>
              <a:pPr marL="285750" lvl="0" indent="-285750" defTabSz="160020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fi-FI" sz="1400" b="1" dirty="0">
                  <a:solidFill>
                    <a:schemeClr val="bg1"/>
                  </a:solidFill>
                </a:rPr>
                <a:t>pitkä</a:t>
              </a:r>
            </a:p>
            <a:p>
              <a:pPr marL="285750" lvl="0" indent="-285750" defTabSz="160020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fi-FI" sz="1400" b="1" kern="1200" dirty="0">
                  <a:solidFill>
                    <a:schemeClr val="bg1"/>
                  </a:solidFill>
                </a:rPr>
                <a:t>keskipitkä</a:t>
              </a:r>
            </a:p>
          </p:txBody>
        </p:sp>
      </p:grpSp>
      <p:pic>
        <p:nvPicPr>
          <p:cNvPr id="25" name="Kuva 24">
            <a:extLst>
              <a:ext uri="{FF2B5EF4-FFF2-40B4-BE49-F238E27FC236}">
                <a16:creationId xmlns:a16="http://schemas.microsoft.com/office/drawing/2014/main" id="{7838B6D3-7704-4BA1-9CBD-CE4DF53A1B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7282" y="3435282"/>
            <a:ext cx="1268760" cy="1268760"/>
          </a:xfrm>
          <a:prstGeom prst="rect">
            <a:avLst/>
          </a:prstGeom>
        </p:spPr>
      </p:pic>
      <p:sp>
        <p:nvSpPr>
          <p:cNvPr id="26" name="Tekstiruutu 25">
            <a:extLst>
              <a:ext uri="{FF2B5EF4-FFF2-40B4-BE49-F238E27FC236}">
                <a16:creationId xmlns:a16="http://schemas.microsoft.com/office/drawing/2014/main" id="{3682B55F-BF47-47D6-8B67-869EFEE05086}"/>
              </a:ext>
            </a:extLst>
          </p:cNvPr>
          <p:cNvSpPr txBox="1"/>
          <p:nvPr/>
        </p:nvSpPr>
        <p:spPr>
          <a:xfrm>
            <a:off x="293638" y="980728"/>
            <a:ext cx="564651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i-FI" b="1" dirty="0"/>
              <a:t>Kokelaan on </a:t>
            </a:r>
            <a:r>
              <a:rPr lang="fi-FI" b="1" u="sng" dirty="0">
                <a:highlight>
                  <a:srgbClr val="FFFF00"/>
                </a:highlight>
              </a:rPr>
              <a:t>suoritettava vähintään viisi koetta:</a:t>
            </a:r>
          </a:p>
        </p:txBody>
      </p:sp>
      <p:sp>
        <p:nvSpPr>
          <p:cNvPr id="27" name="Tekstiruutu 26">
            <a:extLst>
              <a:ext uri="{FF2B5EF4-FFF2-40B4-BE49-F238E27FC236}">
                <a16:creationId xmlns:a16="http://schemas.microsoft.com/office/drawing/2014/main" id="{CABEE2EC-A28A-46ED-8C10-D062CCB1B0CF}"/>
              </a:ext>
            </a:extLst>
          </p:cNvPr>
          <p:cNvSpPr txBox="1"/>
          <p:nvPr/>
        </p:nvSpPr>
        <p:spPr>
          <a:xfrm>
            <a:off x="251520" y="3319176"/>
            <a:ext cx="3223362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i-FI" b="1" dirty="0"/>
              <a:t>Tutkintoosi on sisällyttävä vähintään </a:t>
            </a:r>
            <a:r>
              <a:rPr lang="fi-FI" b="1" u="sng" dirty="0">
                <a:highlight>
                  <a:srgbClr val="FFFF00"/>
                </a:highlight>
              </a:rPr>
              <a:t>yksi vaativampi koe</a:t>
            </a:r>
            <a:r>
              <a:rPr lang="fi-FI" b="1" dirty="0"/>
              <a:t>:</a:t>
            </a:r>
          </a:p>
          <a:p>
            <a:endParaRPr lang="fi-FI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pitkä matematiikka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vieras kieli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toinen kotimainen kieli</a:t>
            </a:r>
          </a:p>
        </p:txBody>
      </p:sp>
    </p:spTree>
    <p:extLst>
      <p:ext uri="{BB962C8B-B14F-4D97-AF65-F5344CB8AC3E}">
        <p14:creationId xmlns:p14="http://schemas.microsoft.com/office/powerpoint/2010/main" val="4537185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43160FA-33E2-44C4-8B83-B24DF8EDF038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801893" y="116632"/>
            <a:ext cx="6192688" cy="620688"/>
          </a:xfrm>
          <a:prstGeom prst="rect">
            <a:avLst/>
          </a:prstGeom>
        </p:spPr>
        <p:txBody>
          <a:bodyPr/>
          <a:lstStyle/>
          <a:p>
            <a:r>
              <a:rPr lang="fi-FI" dirty="0"/>
              <a:t>Äidinkieli ja kirjallisuus  </a:t>
            </a:r>
          </a:p>
        </p:txBody>
      </p:sp>
      <p:grpSp>
        <p:nvGrpSpPr>
          <p:cNvPr id="7" name="Ryhmä 6">
            <a:extLst>
              <a:ext uri="{FF2B5EF4-FFF2-40B4-BE49-F238E27FC236}">
                <a16:creationId xmlns:a16="http://schemas.microsoft.com/office/drawing/2014/main" id="{0D36FB58-940E-4850-B129-74C7968A35BF}"/>
              </a:ext>
            </a:extLst>
          </p:cNvPr>
          <p:cNvGrpSpPr/>
          <p:nvPr/>
        </p:nvGrpSpPr>
        <p:grpSpPr>
          <a:xfrm>
            <a:off x="3500142" y="1614042"/>
            <a:ext cx="1656184" cy="1845876"/>
            <a:chOff x="1341766" y="2445"/>
            <a:chExt cx="1605912" cy="1845876"/>
          </a:xfrm>
          <a:solidFill>
            <a:srgbClr val="C0000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8" name="Kuusikulmio 7">
              <a:extLst>
                <a:ext uri="{FF2B5EF4-FFF2-40B4-BE49-F238E27FC236}">
                  <a16:creationId xmlns:a16="http://schemas.microsoft.com/office/drawing/2014/main" id="{BE3FDF8F-7DC8-4904-BD29-4D69B708162E}"/>
                </a:ext>
              </a:extLst>
            </p:cNvPr>
            <p:cNvSpPr/>
            <p:nvPr/>
          </p:nvSpPr>
          <p:spPr>
            <a:xfrm rot="5400000">
              <a:off x="1221784" y="122427"/>
              <a:ext cx="1845876" cy="1605912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Kuusikulmio 4">
              <a:extLst>
                <a:ext uri="{FF2B5EF4-FFF2-40B4-BE49-F238E27FC236}">
                  <a16:creationId xmlns:a16="http://schemas.microsoft.com/office/drawing/2014/main" id="{E63F208F-6275-4D21-9BD5-B41AA5CE46DA}"/>
                </a:ext>
              </a:extLst>
            </p:cNvPr>
            <p:cNvSpPr txBox="1"/>
            <p:nvPr/>
          </p:nvSpPr>
          <p:spPr>
            <a:xfrm>
              <a:off x="1592021" y="290094"/>
              <a:ext cx="1105402" cy="1270578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i-FI" sz="2000" b="1" kern="1200" dirty="0">
                  <a:solidFill>
                    <a:schemeClr val="bg1"/>
                  </a:solidFill>
                </a:rPr>
                <a:t>Äidinkieli ja kirjallisuus</a:t>
              </a:r>
            </a:p>
          </p:txBody>
        </p:sp>
      </p:grpSp>
      <p:grpSp>
        <p:nvGrpSpPr>
          <p:cNvPr id="10" name="Ryhmä 9">
            <a:extLst>
              <a:ext uri="{FF2B5EF4-FFF2-40B4-BE49-F238E27FC236}">
                <a16:creationId xmlns:a16="http://schemas.microsoft.com/office/drawing/2014/main" id="{5777CA9A-1935-4818-A51A-D49A212869BA}"/>
              </a:ext>
            </a:extLst>
          </p:cNvPr>
          <p:cNvGrpSpPr/>
          <p:nvPr/>
        </p:nvGrpSpPr>
        <p:grpSpPr>
          <a:xfrm>
            <a:off x="5247366" y="1622121"/>
            <a:ext cx="1656183" cy="1845876"/>
            <a:chOff x="1341766" y="2445"/>
            <a:chExt cx="1605912" cy="1845876"/>
          </a:xfrm>
          <a:solidFill>
            <a:schemeClr val="accent2">
              <a:lumMod val="75000"/>
            </a:schemeClr>
          </a:solidFill>
        </p:grpSpPr>
        <p:sp>
          <p:nvSpPr>
            <p:cNvPr id="11" name="Kuusikulmio 10">
              <a:extLst>
                <a:ext uri="{FF2B5EF4-FFF2-40B4-BE49-F238E27FC236}">
                  <a16:creationId xmlns:a16="http://schemas.microsoft.com/office/drawing/2014/main" id="{0146161A-A905-46E6-92B8-96893A4A13CD}"/>
                </a:ext>
              </a:extLst>
            </p:cNvPr>
            <p:cNvSpPr/>
            <p:nvPr/>
          </p:nvSpPr>
          <p:spPr>
            <a:xfrm rot="5400000">
              <a:off x="1221784" y="122427"/>
              <a:ext cx="1845876" cy="1605912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Kuusikulmio 4">
              <a:extLst>
                <a:ext uri="{FF2B5EF4-FFF2-40B4-BE49-F238E27FC236}">
                  <a16:creationId xmlns:a16="http://schemas.microsoft.com/office/drawing/2014/main" id="{D551905B-341F-42EF-A5CF-70D96F136100}"/>
                </a:ext>
              </a:extLst>
            </p:cNvPr>
            <p:cNvSpPr txBox="1"/>
            <p:nvPr/>
          </p:nvSpPr>
          <p:spPr>
            <a:xfrm>
              <a:off x="1433922" y="225148"/>
              <a:ext cx="1443935" cy="1270578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i-FI" sz="2000" b="1" kern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Matematiikka</a:t>
              </a:r>
            </a:p>
          </p:txBody>
        </p:sp>
      </p:grp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B7377D56-25D4-4E54-A262-D7B16ABCC0D8}"/>
              </a:ext>
            </a:extLst>
          </p:cNvPr>
          <p:cNvGrpSpPr/>
          <p:nvPr/>
        </p:nvGrpSpPr>
        <p:grpSpPr>
          <a:xfrm>
            <a:off x="3470849" y="4735008"/>
            <a:ext cx="1656184" cy="1845876"/>
            <a:chOff x="1341766" y="2445"/>
            <a:chExt cx="1605912" cy="1845876"/>
          </a:xfrm>
          <a:solidFill>
            <a:schemeClr val="accent2">
              <a:lumMod val="75000"/>
            </a:schemeClr>
          </a:solidFill>
        </p:grpSpPr>
        <p:sp>
          <p:nvSpPr>
            <p:cNvPr id="14" name="Kuusikulmio 13">
              <a:extLst>
                <a:ext uri="{FF2B5EF4-FFF2-40B4-BE49-F238E27FC236}">
                  <a16:creationId xmlns:a16="http://schemas.microsoft.com/office/drawing/2014/main" id="{E7E7C5F8-08EF-4B4A-A4DE-DD211C0D5C68}"/>
                </a:ext>
              </a:extLst>
            </p:cNvPr>
            <p:cNvSpPr/>
            <p:nvPr/>
          </p:nvSpPr>
          <p:spPr>
            <a:xfrm rot="5400000">
              <a:off x="1221784" y="122427"/>
              <a:ext cx="1845876" cy="1605912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Kuusikulmio 4">
              <a:extLst>
                <a:ext uri="{FF2B5EF4-FFF2-40B4-BE49-F238E27FC236}">
                  <a16:creationId xmlns:a16="http://schemas.microsoft.com/office/drawing/2014/main" id="{F2DEE7C6-0005-4630-A79D-5ADD0558F9D5}"/>
                </a:ext>
              </a:extLst>
            </p:cNvPr>
            <p:cNvSpPr txBox="1"/>
            <p:nvPr/>
          </p:nvSpPr>
          <p:spPr>
            <a:xfrm>
              <a:off x="1356284" y="439630"/>
              <a:ext cx="1568432" cy="1270578"/>
            </a:xfrm>
            <a:prstGeom prst="rect">
              <a:avLst/>
            </a:prstGeom>
            <a:noFill/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i-FI" sz="20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Reaaliaineiden kokeet</a:t>
              </a:r>
              <a:endParaRPr lang="fi-FI" sz="2000" b="1" kern="12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6E84187A-3E56-47C7-8A46-9EEDB9AB85CA}"/>
              </a:ext>
            </a:extLst>
          </p:cNvPr>
          <p:cNvGrpSpPr/>
          <p:nvPr/>
        </p:nvGrpSpPr>
        <p:grpSpPr>
          <a:xfrm>
            <a:off x="5256076" y="4751476"/>
            <a:ext cx="1656184" cy="1845876"/>
            <a:chOff x="1341766" y="2445"/>
            <a:chExt cx="1605912" cy="1845876"/>
          </a:xfrm>
          <a:solidFill>
            <a:schemeClr val="accent2">
              <a:lumMod val="75000"/>
            </a:schemeClr>
          </a:solidFill>
        </p:grpSpPr>
        <p:sp>
          <p:nvSpPr>
            <p:cNvPr id="17" name="Kuusikulmio 16">
              <a:extLst>
                <a:ext uri="{FF2B5EF4-FFF2-40B4-BE49-F238E27FC236}">
                  <a16:creationId xmlns:a16="http://schemas.microsoft.com/office/drawing/2014/main" id="{445AAFB8-C5E8-4CD1-9069-A52B0ABE0F5A}"/>
                </a:ext>
              </a:extLst>
            </p:cNvPr>
            <p:cNvSpPr/>
            <p:nvPr/>
          </p:nvSpPr>
          <p:spPr>
            <a:xfrm rot="5400000">
              <a:off x="1221784" y="122427"/>
              <a:ext cx="1845876" cy="1605912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7030A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Kuusikulmio 4">
              <a:extLst>
                <a:ext uri="{FF2B5EF4-FFF2-40B4-BE49-F238E27FC236}">
                  <a16:creationId xmlns:a16="http://schemas.microsoft.com/office/drawing/2014/main" id="{50EDF8F2-0C41-46BF-939F-86C5B4181D3D}"/>
                </a:ext>
              </a:extLst>
            </p:cNvPr>
            <p:cNvSpPr txBox="1"/>
            <p:nvPr/>
          </p:nvSpPr>
          <p:spPr>
            <a:xfrm>
              <a:off x="1592021" y="290094"/>
              <a:ext cx="1105402" cy="1270578"/>
            </a:xfrm>
            <a:prstGeom prst="rect">
              <a:avLst/>
            </a:prstGeom>
            <a:noFill/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i-FI" sz="2000" b="1" kern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Vieraat kielet</a:t>
              </a:r>
            </a:p>
          </p:txBody>
        </p:sp>
      </p:grpSp>
      <p:grpSp>
        <p:nvGrpSpPr>
          <p:cNvPr id="19" name="Ryhmä 18">
            <a:extLst>
              <a:ext uri="{FF2B5EF4-FFF2-40B4-BE49-F238E27FC236}">
                <a16:creationId xmlns:a16="http://schemas.microsoft.com/office/drawing/2014/main" id="{FEA385EE-64A3-4EB0-961A-53562EA51E38}"/>
              </a:ext>
            </a:extLst>
          </p:cNvPr>
          <p:cNvGrpSpPr/>
          <p:nvPr/>
        </p:nvGrpSpPr>
        <p:grpSpPr>
          <a:xfrm>
            <a:off x="6084168" y="3180348"/>
            <a:ext cx="1656184" cy="1845876"/>
            <a:chOff x="1341766" y="2445"/>
            <a:chExt cx="1605912" cy="1845876"/>
          </a:xfrm>
          <a:solidFill>
            <a:schemeClr val="accent5">
              <a:lumMod val="75000"/>
            </a:schemeClr>
          </a:solidFill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</p:grpSpPr>
        <p:sp>
          <p:nvSpPr>
            <p:cNvPr id="20" name="Kuusikulmio 19">
              <a:extLst>
                <a:ext uri="{FF2B5EF4-FFF2-40B4-BE49-F238E27FC236}">
                  <a16:creationId xmlns:a16="http://schemas.microsoft.com/office/drawing/2014/main" id="{4B9B8214-5649-49A0-950E-AB1D0B85ED11}"/>
                </a:ext>
              </a:extLst>
            </p:cNvPr>
            <p:cNvSpPr/>
            <p:nvPr/>
          </p:nvSpPr>
          <p:spPr>
            <a:xfrm rot="5400000">
              <a:off x="1221784" y="122427"/>
              <a:ext cx="1845876" cy="1605912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  <a:ln>
              <a:noFill/>
            </a:ln>
            <a:effectLst/>
            <a:sp3d prstMaterial="clear">
              <a:bevelT h="635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Kuusikulmio 4">
              <a:extLst>
                <a:ext uri="{FF2B5EF4-FFF2-40B4-BE49-F238E27FC236}">
                  <a16:creationId xmlns:a16="http://schemas.microsoft.com/office/drawing/2014/main" id="{8652CFE5-4F62-43EA-9179-07F6153A8562}"/>
                </a:ext>
              </a:extLst>
            </p:cNvPr>
            <p:cNvSpPr txBox="1"/>
            <p:nvPr/>
          </p:nvSpPr>
          <p:spPr>
            <a:xfrm>
              <a:off x="1507877" y="290094"/>
              <a:ext cx="1347211" cy="1270578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i-FI" sz="2000" b="1" kern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Toinen kotimainen kieli</a:t>
              </a:r>
            </a:p>
          </p:txBody>
        </p:sp>
      </p:grpSp>
      <p:pic>
        <p:nvPicPr>
          <p:cNvPr id="25" name="Kuva 24">
            <a:extLst>
              <a:ext uri="{FF2B5EF4-FFF2-40B4-BE49-F238E27FC236}">
                <a16:creationId xmlns:a16="http://schemas.microsoft.com/office/drawing/2014/main" id="{7838B6D3-7704-4BA1-9CBD-CE4DF53A1B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1091" y="3435282"/>
            <a:ext cx="1268760" cy="1268760"/>
          </a:xfrm>
          <a:prstGeom prst="rect">
            <a:avLst/>
          </a:prstGeom>
        </p:spPr>
      </p:pic>
      <p:sp>
        <p:nvSpPr>
          <p:cNvPr id="26" name="Tekstiruutu 25">
            <a:extLst>
              <a:ext uri="{FF2B5EF4-FFF2-40B4-BE49-F238E27FC236}">
                <a16:creationId xmlns:a16="http://schemas.microsoft.com/office/drawing/2014/main" id="{3682B55F-BF47-47D6-8B67-869EFEE05086}"/>
              </a:ext>
            </a:extLst>
          </p:cNvPr>
          <p:cNvSpPr txBox="1"/>
          <p:nvPr/>
        </p:nvSpPr>
        <p:spPr>
          <a:xfrm>
            <a:off x="323528" y="1038513"/>
            <a:ext cx="7109639" cy="120032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i-FI" b="1" dirty="0"/>
              <a:t>Äidinkielen ja kirjallisuuden koe </a:t>
            </a:r>
            <a:r>
              <a:rPr lang="fi-FI" b="1" u="sng" dirty="0">
                <a:highlight>
                  <a:srgbClr val="FFFF00"/>
                </a:highlight>
              </a:rPr>
              <a:t>on aina sisällyttävä tutkintoosi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suomen kieli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ruotsin kieli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saamen kieli</a:t>
            </a:r>
          </a:p>
        </p:txBody>
      </p:sp>
    </p:spTree>
    <p:extLst>
      <p:ext uri="{BB962C8B-B14F-4D97-AF65-F5344CB8AC3E}">
        <p14:creationId xmlns:p14="http://schemas.microsoft.com/office/powerpoint/2010/main" val="39059740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Ryhmä 34">
            <a:extLst>
              <a:ext uri="{FF2B5EF4-FFF2-40B4-BE49-F238E27FC236}">
                <a16:creationId xmlns:a16="http://schemas.microsoft.com/office/drawing/2014/main" id="{431944A9-DF8D-413B-A10B-01636A727686}"/>
              </a:ext>
            </a:extLst>
          </p:cNvPr>
          <p:cNvGrpSpPr/>
          <p:nvPr/>
        </p:nvGrpSpPr>
        <p:grpSpPr>
          <a:xfrm>
            <a:off x="5826259" y="4963200"/>
            <a:ext cx="1656184" cy="1845876"/>
            <a:chOff x="1341766" y="2445"/>
            <a:chExt cx="1605912" cy="1845876"/>
          </a:xfrm>
          <a:solidFill>
            <a:schemeClr val="accent2">
              <a:lumMod val="75000"/>
            </a:schemeClr>
          </a:solidFill>
        </p:grpSpPr>
        <p:sp>
          <p:nvSpPr>
            <p:cNvPr id="36" name="Kuusikulmio 35">
              <a:extLst>
                <a:ext uri="{FF2B5EF4-FFF2-40B4-BE49-F238E27FC236}">
                  <a16:creationId xmlns:a16="http://schemas.microsoft.com/office/drawing/2014/main" id="{3FD39E5A-7E23-4340-B63F-B5E0341777B4}"/>
                </a:ext>
              </a:extLst>
            </p:cNvPr>
            <p:cNvSpPr/>
            <p:nvPr/>
          </p:nvSpPr>
          <p:spPr>
            <a:xfrm rot="5400000">
              <a:off x="1221784" y="122427"/>
              <a:ext cx="1845876" cy="1605912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Kuusikulmio 4">
              <a:extLst>
                <a:ext uri="{FF2B5EF4-FFF2-40B4-BE49-F238E27FC236}">
                  <a16:creationId xmlns:a16="http://schemas.microsoft.com/office/drawing/2014/main" id="{BF4A8A6C-06C8-411B-997E-786C939A8C42}"/>
                </a:ext>
              </a:extLst>
            </p:cNvPr>
            <p:cNvSpPr txBox="1"/>
            <p:nvPr/>
          </p:nvSpPr>
          <p:spPr>
            <a:xfrm>
              <a:off x="1592021" y="290094"/>
              <a:ext cx="1105402" cy="1270578"/>
            </a:xfrm>
            <a:prstGeom prst="rect">
              <a:avLst/>
            </a:prstGeom>
            <a:noFill/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marR="0" lvl="0" indent="0" algn="ctr" defTabSz="16002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Vieras kieli</a:t>
              </a:r>
            </a:p>
          </p:txBody>
        </p:sp>
      </p:grpSp>
      <p:grpSp>
        <p:nvGrpSpPr>
          <p:cNvPr id="29" name="Ryhmä 28">
            <a:extLst>
              <a:ext uri="{FF2B5EF4-FFF2-40B4-BE49-F238E27FC236}">
                <a16:creationId xmlns:a16="http://schemas.microsoft.com/office/drawing/2014/main" id="{5BE96951-0F6F-4ABD-8522-19DEDCFB9543}"/>
              </a:ext>
            </a:extLst>
          </p:cNvPr>
          <p:cNvGrpSpPr/>
          <p:nvPr/>
        </p:nvGrpSpPr>
        <p:grpSpPr>
          <a:xfrm>
            <a:off x="2953627" y="4912142"/>
            <a:ext cx="1656184" cy="1845876"/>
            <a:chOff x="1341766" y="2445"/>
            <a:chExt cx="1605912" cy="1845876"/>
          </a:xfrm>
          <a:solidFill>
            <a:schemeClr val="accent2">
              <a:lumMod val="75000"/>
            </a:schemeClr>
          </a:solidFill>
        </p:grpSpPr>
        <p:sp>
          <p:nvSpPr>
            <p:cNvPr id="30" name="Kuusikulmio 29">
              <a:extLst>
                <a:ext uri="{FF2B5EF4-FFF2-40B4-BE49-F238E27FC236}">
                  <a16:creationId xmlns:a16="http://schemas.microsoft.com/office/drawing/2014/main" id="{6015AD1D-66F6-4C9A-9398-40AB8E9018A8}"/>
                </a:ext>
              </a:extLst>
            </p:cNvPr>
            <p:cNvSpPr/>
            <p:nvPr/>
          </p:nvSpPr>
          <p:spPr>
            <a:xfrm rot="5400000">
              <a:off x="1221784" y="122427"/>
              <a:ext cx="1845876" cy="1605912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Kuusikulmio 4">
              <a:extLst>
                <a:ext uri="{FF2B5EF4-FFF2-40B4-BE49-F238E27FC236}">
                  <a16:creationId xmlns:a16="http://schemas.microsoft.com/office/drawing/2014/main" id="{D799C0C6-5659-452D-A19A-86C001CF8720}"/>
                </a:ext>
              </a:extLst>
            </p:cNvPr>
            <p:cNvSpPr txBox="1"/>
            <p:nvPr/>
          </p:nvSpPr>
          <p:spPr>
            <a:xfrm>
              <a:off x="1457819" y="439630"/>
              <a:ext cx="1327252" cy="1270578"/>
            </a:xfrm>
            <a:prstGeom prst="rect">
              <a:avLst/>
            </a:prstGeom>
            <a:noFill/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marR="0" lvl="0" indent="0" algn="ctr" defTabSz="16002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Reaaliaineen koe</a:t>
              </a:r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D43160FA-33E2-44C4-8B83-B24DF8EDF038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259632" y="164683"/>
            <a:ext cx="6192688" cy="620688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fi-FI" b="0" dirty="0">
                <a:latin typeface="+mj-lt"/>
              </a:rPr>
              <a:t>Valittavissa olevat kokeet</a:t>
            </a:r>
          </a:p>
        </p:txBody>
      </p:sp>
      <p:grpSp>
        <p:nvGrpSpPr>
          <p:cNvPr id="7" name="Ryhmä 6">
            <a:extLst>
              <a:ext uri="{FF2B5EF4-FFF2-40B4-BE49-F238E27FC236}">
                <a16:creationId xmlns:a16="http://schemas.microsoft.com/office/drawing/2014/main" id="{0D36FB58-940E-4850-B129-74C7968A35BF}"/>
              </a:ext>
            </a:extLst>
          </p:cNvPr>
          <p:cNvGrpSpPr/>
          <p:nvPr/>
        </p:nvGrpSpPr>
        <p:grpSpPr>
          <a:xfrm>
            <a:off x="3500142" y="1614042"/>
            <a:ext cx="1656184" cy="1845876"/>
            <a:chOff x="1341766" y="2445"/>
            <a:chExt cx="1605912" cy="1845876"/>
          </a:xfrm>
          <a:solidFill>
            <a:srgbClr val="C00000"/>
          </a:solidFill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</p:grpSpPr>
        <p:sp>
          <p:nvSpPr>
            <p:cNvPr id="8" name="Kuusikulmio 7">
              <a:extLst>
                <a:ext uri="{FF2B5EF4-FFF2-40B4-BE49-F238E27FC236}">
                  <a16:creationId xmlns:a16="http://schemas.microsoft.com/office/drawing/2014/main" id="{BE3FDF8F-7DC8-4904-BD29-4D69B708162E}"/>
                </a:ext>
              </a:extLst>
            </p:cNvPr>
            <p:cNvSpPr/>
            <p:nvPr/>
          </p:nvSpPr>
          <p:spPr>
            <a:xfrm rot="5400000">
              <a:off x="1221784" y="122427"/>
              <a:ext cx="1845876" cy="1605912"/>
            </a:xfrm>
            <a:prstGeom prst="hexagon">
              <a:avLst>
                <a:gd name="adj" fmla="val 25000"/>
                <a:gd name="vf" fmla="val 115470"/>
              </a:avLst>
            </a:prstGeom>
            <a:noFill/>
            <a:ln>
              <a:noFill/>
            </a:ln>
            <a:effectLst/>
            <a:sp3d prstMaterial="clear">
              <a:bevelT h="635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Kuusikulmio 4">
              <a:extLst>
                <a:ext uri="{FF2B5EF4-FFF2-40B4-BE49-F238E27FC236}">
                  <a16:creationId xmlns:a16="http://schemas.microsoft.com/office/drawing/2014/main" id="{E63F208F-6275-4D21-9BD5-B41AA5CE46DA}"/>
                </a:ext>
              </a:extLst>
            </p:cNvPr>
            <p:cNvSpPr txBox="1"/>
            <p:nvPr/>
          </p:nvSpPr>
          <p:spPr>
            <a:xfrm>
              <a:off x="1624071" y="266484"/>
              <a:ext cx="1105402" cy="1270578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marR="0" lvl="0" indent="0" algn="ctr" defTabSz="16002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Äidinkieli ja kirjallisuus</a:t>
              </a:r>
            </a:p>
          </p:txBody>
        </p:sp>
      </p:grpSp>
      <p:grpSp>
        <p:nvGrpSpPr>
          <p:cNvPr id="10" name="Ryhmä 9">
            <a:extLst>
              <a:ext uri="{FF2B5EF4-FFF2-40B4-BE49-F238E27FC236}">
                <a16:creationId xmlns:a16="http://schemas.microsoft.com/office/drawing/2014/main" id="{5777CA9A-1935-4818-A51A-D49A212869BA}"/>
              </a:ext>
            </a:extLst>
          </p:cNvPr>
          <p:cNvGrpSpPr/>
          <p:nvPr/>
        </p:nvGrpSpPr>
        <p:grpSpPr>
          <a:xfrm>
            <a:off x="5247366" y="1622121"/>
            <a:ext cx="1656183" cy="1845876"/>
            <a:chOff x="1341766" y="2445"/>
            <a:chExt cx="1605912" cy="1845876"/>
          </a:xfrm>
          <a:solidFill>
            <a:schemeClr val="accent2">
              <a:lumMod val="75000"/>
            </a:schemeClr>
          </a:solidFill>
        </p:grpSpPr>
        <p:sp>
          <p:nvSpPr>
            <p:cNvPr id="11" name="Kuusikulmio 10">
              <a:extLst>
                <a:ext uri="{FF2B5EF4-FFF2-40B4-BE49-F238E27FC236}">
                  <a16:creationId xmlns:a16="http://schemas.microsoft.com/office/drawing/2014/main" id="{0146161A-A905-46E6-92B8-96893A4A13CD}"/>
                </a:ext>
              </a:extLst>
            </p:cNvPr>
            <p:cNvSpPr/>
            <p:nvPr/>
          </p:nvSpPr>
          <p:spPr>
            <a:xfrm rot="5400000">
              <a:off x="1221784" y="122427"/>
              <a:ext cx="1845876" cy="1605912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Kuusikulmio 4">
              <a:extLst>
                <a:ext uri="{FF2B5EF4-FFF2-40B4-BE49-F238E27FC236}">
                  <a16:creationId xmlns:a16="http://schemas.microsoft.com/office/drawing/2014/main" id="{D551905B-341F-42EF-A5CF-70D96F136100}"/>
                </a:ext>
              </a:extLst>
            </p:cNvPr>
            <p:cNvSpPr txBox="1"/>
            <p:nvPr/>
          </p:nvSpPr>
          <p:spPr>
            <a:xfrm>
              <a:off x="1422755" y="178706"/>
              <a:ext cx="1443935" cy="1270578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marR="0" lvl="0" indent="0" algn="l" defTabSz="16002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Matematiikka</a:t>
              </a:r>
            </a:p>
          </p:txBody>
        </p:sp>
      </p:grp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B7377D56-25D4-4E54-A262-D7B16ABCC0D8}"/>
              </a:ext>
            </a:extLst>
          </p:cNvPr>
          <p:cNvGrpSpPr/>
          <p:nvPr/>
        </p:nvGrpSpPr>
        <p:grpSpPr>
          <a:xfrm>
            <a:off x="3470848" y="4735008"/>
            <a:ext cx="1656184" cy="1845876"/>
            <a:chOff x="1341766" y="2445"/>
            <a:chExt cx="1605912" cy="1845876"/>
          </a:xfrm>
          <a:solidFill>
            <a:schemeClr val="accent2">
              <a:lumMod val="75000"/>
            </a:schemeClr>
          </a:solidFill>
        </p:grpSpPr>
        <p:sp>
          <p:nvSpPr>
            <p:cNvPr id="14" name="Kuusikulmio 13">
              <a:extLst>
                <a:ext uri="{FF2B5EF4-FFF2-40B4-BE49-F238E27FC236}">
                  <a16:creationId xmlns:a16="http://schemas.microsoft.com/office/drawing/2014/main" id="{E7E7C5F8-08EF-4B4A-A4DE-DD211C0D5C68}"/>
                </a:ext>
              </a:extLst>
            </p:cNvPr>
            <p:cNvSpPr/>
            <p:nvPr/>
          </p:nvSpPr>
          <p:spPr>
            <a:xfrm rot="5400000">
              <a:off x="1221784" y="122427"/>
              <a:ext cx="1845876" cy="1605912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accent6">
                <a:lumMod val="75000"/>
              </a:schemeClr>
            </a:solidFill>
            <a:ln>
              <a:solidFill>
                <a:schemeClr val="bg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Kuusikulmio 4">
              <a:extLst>
                <a:ext uri="{FF2B5EF4-FFF2-40B4-BE49-F238E27FC236}">
                  <a16:creationId xmlns:a16="http://schemas.microsoft.com/office/drawing/2014/main" id="{F2DEE7C6-0005-4630-A79D-5ADD0558F9D5}"/>
                </a:ext>
              </a:extLst>
            </p:cNvPr>
            <p:cNvSpPr txBox="1"/>
            <p:nvPr/>
          </p:nvSpPr>
          <p:spPr>
            <a:xfrm>
              <a:off x="1457819" y="439630"/>
              <a:ext cx="1327252" cy="1270578"/>
            </a:xfrm>
            <a:prstGeom prst="rect">
              <a:avLst/>
            </a:prstGeom>
            <a:noFill/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marR="0" lvl="0" indent="0" algn="ctr" defTabSz="16002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Reaaliaineen koe</a:t>
              </a:r>
            </a:p>
          </p:txBody>
        </p:sp>
      </p:grp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6E84187A-3E56-47C7-8A46-9EEDB9AB85CA}"/>
              </a:ext>
            </a:extLst>
          </p:cNvPr>
          <p:cNvGrpSpPr/>
          <p:nvPr/>
        </p:nvGrpSpPr>
        <p:grpSpPr>
          <a:xfrm>
            <a:off x="5256076" y="4751476"/>
            <a:ext cx="1656184" cy="1845876"/>
            <a:chOff x="1341766" y="2445"/>
            <a:chExt cx="1605912" cy="1845876"/>
          </a:xfrm>
          <a:solidFill>
            <a:schemeClr val="accent2">
              <a:lumMod val="75000"/>
            </a:schemeClr>
          </a:solidFill>
        </p:grpSpPr>
        <p:sp>
          <p:nvSpPr>
            <p:cNvPr id="17" name="Kuusikulmio 16">
              <a:extLst>
                <a:ext uri="{FF2B5EF4-FFF2-40B4-BE49-F238E27FC236}">
                  <a16:creationId xmlns:a16="http://schemas.microsoft.com/office/drawing/2014/main" id="{445AAFB8-C5E8-4CD1-9069-A52B0ABE0F5A}"/>
                </a:ext>
              </a:extLst>
            </p:cNvPr>
            <p:cNvSpPr/>
            <p:nvPr/>
          </p:nvSpPr>
          <p:spPr>
            <a:xfrm rot="5400000">
              <a:off x="1221784" y="122427"/>
              <a:ext cx="1845876" cy="1605912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7030A0"/>
            </a:solidFill>
            <a:ln>
              <a:solidFill>
                <a:schemeClr val="bg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Kuusikulmio 4">
              <a:extLst>
                <a:ext uri="{FF2B5EF4-FFF2-40B4-BE49-F238E27FC236}">
                  <a16:creationId xmlns:a16="http://schemas.microsoft.com/office/drawing/2014/main" id="{50EDF8F2-0C41-46BF-939F-86C5B4181D3D}"/>
                </a:ext>
              </a:extLst>
            </p:cNvPr>
            <p:cNvSpPr txBox="1"/>
            <p:nvPr/>
          </p:nvSpPr>
          <p:spPr>
            <a:xfrm>
              <a:off x="1592021" y="290094"/>
              <a:ext cx="1105402" cy="1270578"/>
            </a:xfrm>
            <a:prstGeom prst="rect">
              <a:avLst/>
            </a:prstGeom>
            <a:noFill/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marR="0" lvl="0" indent="0" algn="ctr" defTabSz="16002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Vieras kieli</a:t>
              </a:r>
            </a:p>
          </p:txBody>
        </p:sp>
      </p:grpSp>
      <p:grpSp>
        <p:nvGrpSpPr>
          <p:cNvPr id="19" name="Ryhmä 18">
            <a:extLst>
              <a:ext uri="{FF2B5EF4-FFF2-40B4-BE49-F238E27FC236}">
                <a16:creationId xmlns:a16="http://schemas.microsoft.com/office/drawing/2014/main" id="{FEA385EE-64A3-4EB0-961A-53562EA51E38}"/>
              </a:ext>
            </a:extLst>
          </p:cNvPr>
          <p:cNvGrpSpPr/>
          <p:nvPr/>
        </p:nvGrpSpPr>
        <p:grpSpPr>
          <a:xfrm>
            <a:off x="6084168" y="3180348"/>
            <a:ext cx="1656184" cy="1845876"/>
            <a:chOff x="1341766" y="2445"/>
            <a:chExt cx="1605912" cy="1845876"/>
          </a:xfrm>
          <a:solidFill>
            <a:schemeClr val="accent5">
              <a:lumMod val="75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0" name="Kuusikulmio 19">
              <a:extLst>
                <a:ext uri="{FF2B5EF4-FFF2-40B4-BE49-F238E27FC236}">
                  <a16:creationId xmlns:a16="http://schemas.microsoft.com/office/drawing/2014/main" id="{4B9B8214-5649-49A0-950E-AB1D0B85ED11}"/>
                </a:ext>
              </a:extLst>
            </p:cNvPr>
            <p:cNvSpPr/>
            <p:nvPr/>
          </p:nvSpPr>
          <p:spPr>
            <a:xfrm rot="5400000">
              <a:off x="1221784" y="122427"/>
              <a:ext cx="1845876" cy="1605912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Kuusikulmio 4">
              <a:extLst>
                <a:ext uri="{FF2B5EF4-FFF2-40B4-BE49-F238E27FC236}">
                  <a16:creationId xmlns:a16="http://schemas.microsoft.com/office/drawing/2014/main" id="{8652CFE5-4F62-43EA-9179-07F6153A8562}"/>
                </a:ext>
              </a:extLst>
            </p:cNvPr>
            <p:cNvSpPr txBox="1"/>
            <p:nvPr/>
          </p:nvSpPr>
          <p:spPr>
            <a:xfrm>
              <a:off x="1507877" y="290094"/>
              <a:ext cx="1347211" cy="1270578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marR="0" lvl="0" indent="0" algn="ctr" defTabSz="16002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Toinen kotimainen kieli</a:t>
              </a:r>
            </a:p>
          </p:txBody>
        </p:sp>
      </p:grpSp>
      <p:pic>
        <p:nvPicPr>
          <p:cNvPr id="25" name="Kuva 24">
            <a:extLst>
              <a:ext uri="{FF2B5EF4-FFF2-40B4-BE49-F238E27FC236}">
                <a16:creationId xmlns:a16="http://schemas.microsoft.com/office/drawing/2014/main" id="{7838B6D3-7704-4BA1-9CBD-CE4DF53A1B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1091" y="3435282"/>
            <a:ext cx="1268760" cy="1268760"/>
          </a:xfrm>
          <a:prstGeom prst="rect">
            <a:avLst/>
          </a:prstGeom>
        </p:spPr>
      </p:pic>
      <p:sp>
        <p:nvSpPr>
          <p:cNvPr id="26" name="Tekstiruutu 25">
            <a:extLst>
              <a:ext uri="{FF2B5EF4-FFF2-40B4-BE49-F238E27FC236}">
                <a16:creationId xmlns:a16="http://schemas.microsoft.com/office/drawing/2014/main" id="{3682B55F-BF47-47D6-8B67-869EFEE05086}"/>
              </a:ext>
            </a:extLst>
          </p:cNvPr>
          <p:cNvSpPr txBox="1"/>
          <p:nvPr/>
        </p:nvSpPr>
        <p:spPr>
          <a:xfrm>
            <a:off x="73199" y="1091983"/>
            <a:ext cx="8963297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Äidinkielen ja kirjallisuuden kokeen lisäksi tutkintoosi on sisällyttävä </a:t>
            </a:r>
            <a:r>
              <a:rPr kumimoji="0" lang="fi-FI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kokeita</a:t>
            </a:r>
            <a:r>
              <a:rPr kumimoji="0" lang="fi-FI" sz="1800" b="1" i="0" u="sng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 kolmesta</a:t>
            </a: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ryhmästä: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matematiikka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toinen kotimainen kieli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vieras kieli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reaaliaineen koe</a:t>
            </a:r>
          </a:p>
        </p:txBody>
      </p:sp>
      <p:sp>
        <p:nvSpPr>
          <p:cNvPr id="28" name="Tekstiruutu 27">
            <a:extLst>
              <a:ext uri="{FF2B5EF4-FFF2-40B4-BE49-F238E27FC236}">
                <a16:creationId xmlns:a16="http://schemas.microsoft.com/office/drawing/2014/main" id="{074F0224-1346-4429-8B21-493278ACFEE4}"/>
              </a:ext>
            </a:extLst>
          </p:cNvPr>
          <p:cNvSpPr txBox="1"/>
          <p:nvPr/>
        </p:nvSpPr>
        <p:spPr>
          <a:xfrm>
            <a:off x="91038" y="3424205"/>
            <a:ext cx="4298824" cy="264687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Ylioppilastutkintoon on suoritettava viisi koetta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mikäli jätät matematiikan tai toisen kotimaisen kielen kokeen pois, on sinun suoritettava kaksi reaaliaineen koetta tai kaksi vieraan kielen koetta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viiden kokeen joukossa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voi olla vain yksi koe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samassa  oppiaineessa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77972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Ryhmä 33">
            <a:extLst>
              <a:ext uri="{FF2B5EF4-FFF2-40B4-BE49-F238E27FC236}">
                <a16:creationId xmlns:a16="http://schemas.microsoft.com/office/drawing/2014/main" id="{853100CA-80A8-4DFC-ABA7-AF84A37E9013}"/>
              </a:ext>
            </a:extLst>
          </p:cNvPr>
          <p:cNvGrpSpPr/>
          <p:nvPr/>
        </p:nvGrpSpPr>
        <p:grpSpPr>
          <a:xfrm>
            <a:off x="5408476" y="4903876"/>
            <a:ext cx="1656184" cy="1845876"/>
            <a:chOff x="1341766" y="2445"/>
            <a:chExt cx="1605912" cy="1845876"/>
          </a:xfrm>
          <a:solidFill>
            <a:schemeClr val="accent2">
              <a:lumMod val="75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35" name="Kuusikulmio 34">
              <a:extLst>
                <a:ext uri="{FF2B5EF4-FFF2-40B4-BE49-F238E27FC236}">
                  <a16:creationId xmlns:a16="http://schemas.microsoft.com/office/drawing/2014/main" id="{FB28B4BF-BBF0-48FF-B9C4-EA4A46C551B5}"/>
                </a:ext>
              </a:extLst>
            </p:cNvPr>
            <p:cNvSpPr/>
            <p:nvPr/>
          </p:nvSpPr>
          <p:spPr>
            <a:xfrm rot="5400000">
              <a:off x="1221784" y="122427"/>
              <a:ext cx="1845876" cy="1605912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Kuusikulmio 4">
              <a:extLst>
                <a:ext uri="{FF2B5EF4-FFF2-40B4-BE49-F238E27FC236}">
                  <a16:creationId xmlns:a16="http://schemas.microsoft.com/office/drawing/2014/main" id="{B872055C-C8C7-490B-AB35-37A7CBB35F53}"/>
                </a:ext>
              </a:extLst>
            </p:cNvPr>
            <p:cNvSpPr txBox="1"/>
            <p:nvPr/>
          </p:nvSpPr>
          <p:spPr>
            <a:xfrm>
              <a:off x="1592021" y="290094"/>
              <a:ext cx="1105402" cy="1270578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marR="0" lvl="0" indent="0" algn="ctr" defTabSz="16002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Vieraat kielet</a:t>
              </a:r>
            </a:p>
          </p:txBody>
        </p:sp>
      </p:grpSp>
      <p:grpSp>
        <p:nvGrpSpPr>
          <p:cNvPr id="31" name="Ryhmä 30">
            <a:extLst>
              <a:ext uri="{FF2B5EF4-FFF2-40B4-BE49-F238E27FC236}">
                <a16:creationId xmlns:a16="http://schemas.microsoft.com/office/drawing/2014/main" id="{4310857A-CE06-489E-B143-2C9D060512AE}"/>
              </a:ext>
            </a:extLst>
          </p:cNvPr>
          <p:cNvGrpSpPr/>
          <p:nvPr/>
        </p:nvGrpSpPr>
        <p:grpSpPr>
          <a:xfrm>
            <a:off x="5483251" y="4998221"/>
            <a:ext cx="1656184" cy="1845876"/>
            <a:chOff x="1341766" y="2445"/>
            <a:chExt cx="1605912" cy="1845876"/>
          </a:xfrm>
          <a:solidFill>
            <a:schemeClr val="accent2">
              <a:lumMod val="75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32" name="Kuusikulmio 31">
              <a:extLst>
                <a:ext uri="{FF2B5EF4-FFF2-40B4-BE49-F238E27FC236}">
                  <a16:creationId xmlns:a16="http://schemas.microsoft.com/office/drawing/2014/main" id="{7295F316-549E-4E47-856D-DF25B55637AF}"/>
                </a:ext>
              </a:extLst>
            </p:cNvPr>
            <p:cNvSpPr/>
            <p:nvPr/>
          </p:nvSpPr>
          <p:spPr>
            <a:xfrm rot="5400000">
              <a:off x="1221784" y="122427"/>
              <a:ext cx="1845876" cy="1605912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Kuusikulmio 4">
              <a:extLst>
                <a:ext uri="{FF2B5EF4-FFF2-40B4-BE49-F238E27FC236}">
                  <a16:creationId xmlns:a16="http://schemas.microsoft.com/office/drawing/2014/main" id="{4078A02F-EC19-4B80-B196-94405FB2FABF}"/>
                </a:ext>
              </a:extLst>
            </p:cNvPr>
            <p:cNvSpPr txBox="1"/>
            <p:nvPr/>
          </p:nvSpPr>
          <p:spPr>
            <a:xfrm>
              <a:off x="1592021" y="290094"/>
              <a:ext cx="1105402" cy="1270578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marR="0" lvl="0" indent="0" algn="ctr" defTabSz="16002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Vieraat kielet</a:t>
              </a:r>
            </a:p>
          </p:txBody>
        </p:sp>
      </p:grpSp>
      <p:grpSp>
        <p:nvGrpSpPr>
          <p:cNvPr id="28" name="Ryhmä 27">
            <a:extLst>
              <a:ext uri="{FF2B5EF4-FFF2-40B4-BE49-F238E27FC236}">
                <a16:creationId xmlns:a16="http://schemas.microsoft.com/office/drawing/2014/main" id="{444A3D67-209A-4476-8C61-0AD7D5097193}"/>
              </a:ext>
            </a:extLst>
          </p:cNvPr>
          <p:cNvGrpSpPr/>
          <p:nvPr/>
        </p:nvGrpSpPr>
        <p:grpSpPr>
          <a:xfrm>
            <a:off x="3207789" y="4769956"/>
            <a:ext cx="1679865" cy="1845876"/>
            <a:chOff x="1318804" y="2445"/>
            <a:chExt cx="1628874" cy="1845876"/>
          </a:xfrm>
          <a:solidFill>
            <a:schemeClr val="accent2">
              <a:lumMod val="75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9" name="Kuusikulmio 28">
              <a:extLst>
                <a:ext uri="{FF2B5EF4-FFF2-40B4-BE49-F238E27FC236}">
                  <a16:creationId xmlns:a16="http://schemas.microsoft.com/office/drawing/2014/main" id="{1F9801DA-7A8A-40A0-9432-35F124F8D6EC}"/>
                </a:ext>
              </a:extLst>
            </p:cNvPr>
            <p:cNvSpPr/>
            <p:nvPr/>
          </p:nvSpPr>
          <p:spPr>
            <a:xfrm rot="5400000">
              <a:off x="1221784" y="122427"/>
              <a:ext cx="1845876" cy="1605912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Kuusikulmio 4">
              <a:extLst>
                <a:ext uri="{FF2B5EF4-FFF2-40B4-BE49-F238E27FC236}">
                  <a16:creationId xmlns:a16="http://schemas.microsoft.com/office/drawing/2014/main" id="{E96AA0CD-C243-4057-8E54-DAB8849EA0FC}"/>
                </a:ext>
              </a:extLst>
            </p:cNvPr>
            <p:cNvSpPr txBox="1"/>
            <p:nvPr/>
          </p:nvSpPr>
          <p:spPr>
            <a:xfrm>
              <a:off x="1318804" y="439630"/>
              <a:ext cx="1598098" cy="1270578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marR="0" lvl="0" indent="0" algn="ctr" defTabSz="16002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Reaaliaineiden kokeet</a:t>
              </a:r>
            </a:p>
          </p:txBody>
        </p:sp>
      </p:grpSp>
      <p:grpSp>
        <p:nvGrpSpPr>
          <p:cNvPr id="22" name="Ryhmä 21">
            <a:extLst>
              <a:ext uri="{FF2B5EF4-FFF2-40B4-BE49-F238E27FC236}">
                <a16:creationId xmlns:a16="http://schemas.microsoft.com/office/drawing/2014/main" id="{87CD2F70-89A9-4663-A2A4-EF40821D3417}"/>
              </a:ext>
            </a:extLst>
          </p:cNvPr>
          <p:cNvGrpSpPr/>
          <p:nvPr/>
        </p:nvGrpSpPr>
        <p:grpSpPr>
          <a:xfrm>
            <a:off x="3047329" y="4920457"/>
            <a:ext cx="1679865" cy="1845876"/>
            <a:chOff x="1318804" y="2445"/>
            <a:chExt cx="1628874" cy="1845876"/>
          </a:xfrm>
          <a:solidFill>
            <a:schemeClr val="accent2">
              <a:lumMod val="75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3" name="Kuusikulmio 22">
              <a:extLst>
                <a:ext uri="{FF2B5EF4-FFF2-40B4-BE49-F238E27FC236}">
                  <a16:creationId xmlns:a16="http://schemas.microsoft.com/office/drawing/2014/main" id="{9561222C-67D6-4A69-9009-167DB326ED1E}"/>
                </a:ext>
              </a:extLst>
            </p:cNvPr>
            <p:cNvSpPr/>
            <p:nvPr/>
          </p:nvSpPr>
          <p:spPr>
            <a:xfrm rot="5400000">
              <a:off x="1221784" y="122427"/>
              <a:ext cx="1845876" cy="1605912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Kuusikulmio 4">
              <a:extLst>
                <a:ext uri="{FF2B5EF4-FFF2-40B4-BE49-F238E27FC236}">
                  <a16:creationId xmlns:a16="http://schemas.microsoft.com/office/drawing/2014/main" id="{9845EB7C-B988-45A7-9170-A564CF7AD3D1}"/>
                </a:ext>
              </a:extLst>
            </p:cNvPr>
            <p:cNvSpPr txBox="1"/>
            <p:nvPr/>
          </p:nvSpPr>
          <p:spPr>
            <a:xfrm>
              <a:off x="1318804" y="439630"/>
              <a:ext cx="1598098" cy="1270578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marR="0" lvl="0" indent="0" algn="ctr" defTabSz="16002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Reaaliaineiden kokeet</a:t>
              </a:r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D43160FA-33E2-44C4-8B83-B24DF8EDF038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337825" y="144869"/>
            <a:ext cx="6192688" cy="620688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fi-FI" dirty="0">
                <a:latin typeface="+mj-lt"/>
              </a:rPr>
              <a:t>Useammat kokeet</a:t>
            </a:r>
          </a:p>
        </p:txBody>
      </p:sp>
      <p:grpSp>
        <p:nvGrpSpPr>
          <p:cNvPr id="7" name="Ryhmä 6">
            <a:extLst>
              <a:ext uri="{FF2B5EF4-FFF2-40B4-BE49-F238E27FC236}">
                <a16:creationId xmlns:a16="http://schemas.microsoft.com/office/drawing/2014/main" id="{0D36FB58-940E-4850-B129-74C7968A35BF}"/>
              </a:ext>
            </a:extLst>
          </p:cNvPr>
          <p:cNvGrpSpPr/>
          <p:nvPr/>
        </p:nvGrpSpPr>
        <p:grpSpPr>
          <a:xfrm>
            <a:off x="3500142" y="1614042"/>
            <a:ext cx="1656184" cy="1845876"/>
            <a:chOff x="1341766" y="2445"/>
            <a:chExt cx="1605912" cy="1845876"/>
          </a:xfrm>
          <a:solidFill>
            <a:srgbClr val="C0000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8" name="Kuusikulmio 7">
              <a:extLst>
                <a:ext uri="{FF2B5EF4-FFF2-40B4-BE49-F238E27FC236}">
                  <a16:creationId xmlns:a16="http://schemas.microsoft.com/office/drawing/2014/main" id="{BE3FDF8F-7DC8-4904-BD29-4D69B708162E}"/>
                </a:ext>
              </a:extLst>
            </p:cNvPr>
            <p:cNvSpPr/>
            <p:nvPr/>
          </p:nvSpPr>
          <p:spPr>
            <a:xfrm rot="5400000">
              <a:off x="1221784" y="122427"/>
              <a:ext cx="1845876" cy="1605912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Kuusikulmio 4">
              <a:extLst>
                <a:ext uri="{FF2B5EF4-FFF2-40B4-BE49-F238E27FC236}">
                  <a16:creationId xmlns:a16="http://schemas.microsoft.com/office/drawing/2014/main" id="{E63F208F-6275-4D21-9BD5-B41AA5CE46DA}"/>
                </a:ext>
              </a:extLst>
            </p:cNvPr>
            <p:cNvSpPr txBox="1"/>
            <p:nvPr/>
          </p:nvSpPr>
          <p:spPr>
            <a:xfrm>
              <a:off x="1592021" y="290094"/>
              <a:ext cx="1105402" cy="1270578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marR="0" lvl="0" indent="0" algn="ctr" defTabSz="16002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Äidinkieli ja kirjallisuus</a:t>
              </a:r>
            </a:p>
          </p:txBody>
        </p:sp>
      </p:grpSp>
      <p:grpSp>
        <p:nvGrpSpPr>
          <p:cNvPr id="10" name="Ryhmä 9">
            <a:extLst>
              <a:ext uri="{FF2B5EF4-FFF2-40B4-BE49-F238E27FC236}">
                <a16:creationId xmlns:a16="http://schemas.microsoft.com/office/drawing/2014/main" id="{5777CA9A-1935-4818-A51A-D49A212869BA}"/>
              </a:ext>
            </a:extLst>
          </p:cNvPr>
          <p:cNvGrpSpPr/>
          <p:nvPr/>
        </p:nvGrpSpPr>
        <p:grpSpPr>
          <a:xfrm>
            <a:off x="5247366" y="1622121"/>
            <a:ext cx="1656183" cy="1845876"/>
            <a:chOff x="1341766" y="2445"/>
            <a:chExt cx="1605912" cy="1845876"/>
          </a:xfrm>
          <a:solidFill>
            <a:schemeClr val="accent2">
              <a:lumMod val="75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1" name="Kuusikulmio 10">
              <a:extLst>
                <a:ext uri="{FF2B5EF4-FFF2-40B4-BE49-F238E27FC236}">
                  <a16:creationId xmlns:a16="http://schemas.microsoft.com/office/drawing/2014/main" id="{0146161A-A905-46E6-92B8-96893A4A13CD}"/>
                </a:ext>
              </a:extLst>
            </p:cNvPr>
            <p:cNvSpPr/>
            <p:nvPr/>
          </p:nvSpPr>
          <p:spPr>
            <a:xfrm rot="5400000">
              <a:off x="1221784" y="122427"/>
              <a:ext cx="1845876" cy="1605912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Kuusikulmio 4">
              <a:extLst>
                <a:ext uri="{FF2B5EF4-FFF2-40B4-BE49-F238E27FC236}">
                  <a16:creationId xmlns:a16="http://schemas.microsoft.com/office/drawing/2014/main" id="{D551905B-341F-42EF-A5CF-70D96F136100}"/>
                </a:ext>
              </a:extLst>
            </p:cNvPr>
            <p:cNvSpPr txBox="1"/>
            <p:nvPr/>
          </p:nvSpPr>
          <p:spPr>
            <a:xfrm>
              <a:off x="1433922" y="297156"/>
              <a:ext cx="1443935" cy="1270578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marR="0" lvl="0" indent="0" algn="l" defTabSz="16002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Matematiikka</a:t>
              </a:r>
            </a:p>
          </p:txBody>
        </p:sp>
      </p:grp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B7377D56-25D4-4E54-A262-D7B16ABCC0D8}"/>
              </a:ext>
            </a:extLst>
          </p:cNvPr>
          <p:cNvGrpSpPr/>
          <p:nvPr/>
        </p:nvGrpSpPr>
        <p:grpSpPr>
          <a:xfrm>
            <a:off x="3447168" y="4735008"/>
            <a:ext cx="1679865" cy="1845876"/>
            <a:chOff x="1318804" y="2445"/>
            <a:chExt cx="1628874" cy="1845876"/>
          </a:xfrm>
          <a:solidFill>
            <a:schemeClr val="accent2">
              <a:lumMod val="75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4" name="Kuusikulmio 13">
              <a:extLst>
                <a:ext uri="{FF2B5EF4-FFF2-40B4-BE49-F238E27FC236}">
                  <a16:creationId xmlns:a16="http://schemas.microsoft.com/office/drawing/2014/main" id="{E7E7C5F8-08EF-4B4A-A4DE-DD211C0D5C68}"/>
                </a:ext>
              </a:extLst>
            </p:cNvPr>
            <p:cNvSpPr/>
            <p:nvPr/>
          </p:nvSpPr>
          <p:spPr>
            <a:xfrm rot="5400000">
              <a:off x="1221784" y="122427"/>
              <a:ext cx="1845876" cy="1605912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accent6">
                <a:lumMod val="75000"/>
              </a:schemeClr>
            </a:solidFill>
            <a:ln>
              <a:solidFill>
                <a:schemeClr val="bg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Kuusikulmio 4">
              <a:extLst>
                <a:ext uri="{FF2B5EF4-FFF2-40B4-BE49-F238E27FC236}">
                  <a16:creationId xmlns:a16="http://schemas.microsoft.com/office/drawing/2014/main" id="{F2DEE7C6-0005-4630-A79D-5ADD0558F9D5}"/>
                </a:ext>
              </a:extLst>
            </p:cNvPr>
            <p:cNvSpPr txBox="1"/>
            <p:nvPr/>
          </p:nvSpPr>
          <p:spPr>
            <a:xfrm>
              <a:off x="1318804" y="439630"/>
              <a:ext cx="1598098" cy="1270578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marR="0" lvl="0" indent="0" algn="ctr" defTabSz="16002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Reaaliaineen koe</a:t>
              </a:r>
            </a:p>
          </p:txBody>
        </p:sp>
      </p:grp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6E84187A-3E56-47C7-8A46-9EEDB9AB85CA}"/>
              </a:ext>
            </a:extLst>
          </p:cNvPr>
          <p:cNvGrpSpPr/>
          <p:nvPr/>
        </p:nvGrpSpPr>
        <p:grpSpPr>
          <a:xfrm>
            <a:off x="5256076" y="4751476"/>
            <a:ext cx="1656184" cy="1845876"/>
            <a:chOff x="1341766" y="2445"/>
            <a:chExt cx="1605912" cy="1845876"/>
          </a:xfrm>
          <a:solidFill>
            <a:schemeClr val="accent2">
              <a:lumMod val="75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7" name="Kuusikulmio 16">
              <a:extLst>
                <a:ext uri="{FF2B5EF4-FFF2-40B4-BE49-F238E27FC236}">
                  <a16:creationId xmlns:a16="http://schemas.microsoft.com/office/drawing/2014/main" id="{445AAFB8-C5E8-4CD1-9069-A52B0ABE0F5A}"/>
                </a:ext>
              </a:extLst>
            </p:cNvPr>
            <p:cNvSpPr/>
            <p:nvPr/>
          </p:nvSpPr>
          <p:spPr>
            <a:xfrm rot="5400000">
              <a:off x="1221784" y="122427"/>
              <a:ext cx="1845876" cy="1605912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7030A0"/>
            </a:solidFill>
            <a:ln>
              <a:solidFill>
                <a:schemeClr val="bg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Kuusikulmio 4">
              <a:extLst>
                <a:ext uri="{FF2B5EF4-FFF2-40B4-BE49-F238E27FC236}">
                  <a16:creationId xmlns:a16="http://schemas.microsoft.com/office/drawing/2014/main" id="{50EDF8F2-0C41-46BF-939F-86C5B4181D3D}"/>
                </a:ext>
              </a:extLst>
            </p:cNvPr>
            <p:cNvSpPr txBox="1"/>
            <p:nvPr/>
          </p:nvSpPr>
          <p:spPr>
            <a:xfrm>
              <a:off x="1592021" y="290094"/>
              <a:ext cx="1105402" cy="127057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marR="0" lvl="0" indent="0" algn="ctr" defTabSz="16002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Vieras kieli</a:t>
              </a:r>
            </a:p>
          </p:txBody>
        </p:sp>
      </p:grpSp>
      <p:grpSp>
        <p:nvGrpSpPr>
          <p:cNvPr id="19" name="Ryhmä 18">
            <a:extLst>
              <a:ext uri="{FF2B5EF4-FFF2-40B4-BE49-F238E27FC236}">
                <a16:creationId xmlns:a16="http://schemas.microsoft.com/office/drawing/2014/main" id="{FEA385EE-64A3-4EB0-961A-53562EA51E38}"/>
              </a:ext>
            </a:extLst>
          </p:cNvPr>
          <p:cNvGrpSpPr/>
          <p:nvPr/>
        </p:nvGrpSpPr>
        <p:grpSpPr>
          <a:xfrm>
            <a:off x="6084168" y="3180348"/>
            <a:ext cx="1656184" cy="1845876"/>
            <a:chOff x="1341766" y="2445"/>
            <a:chExt cx="1605912" cy="1845876"/>
          </a:xfrm>
          <a:solidFill>
            <a:schemeClr val="accent5">
              <a:lumMod val="75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0" name="Kuusikulmio 19">
              <a:extLst>
                <a:ext uri="{FF2B5EF4-FFF2-40B4-BE49-F238E27FC236}">
                  <a16:creationId xmlns:a16="http://schemas.microsoft.com/office/drawing/2014/main" id="{4B9B8214-5649-49A0-950E-AB1D0B85ED11}"/>
                </a:ext>
              </a:extLst>
            </p:cNvPr>
            <p:cNvSpPr/>
            <p:nvPr/>
          </p:nvSpPr>
          <p:spPr>
            <a:xfrm rot="5400000">
              <a:off x="1221784" y="122427"/>
              <a:ext cx="1845876" cy="1605912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Kuusikulmio 4">
              <a:extLst>
                <a:ext uri="{FF2B5EF4-FFF2-40B4-BE49-F238E27FC236}">
                  <a16:creationId xmlns:a16="http://schemas.microsoft.com/office/drawing/2014/main" id="{8652CFE5-4F62-43EA-9179-07F6153A8562}"/>
                </a:ext>
              </a:extLst>
            </p:cNvPr>
            <p:cNvSpPr txBox="1"/>
            <p:nvPr/>
          </p:nvSpPr>
          <p:spPr>
            <a:xfrm>
              <a:off x="1507877" y="290094"/>
              <a:ext cx="1347211" cy="1270578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marR="0" lvl="0" indent="0" algn="ctr" defTabSz="16002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Toinen kotimainen kieli</a:t>
              </a:r>
            </a:p>
          </p:txBody>
        </p:sp>
      </p:grpSp>
      <p:pic>
        <p:nvPicPr>
          <p:cNvPr id="25" name="Kuva 24">
            <a:extLst>
              <a:ext uri="{FF2B5EF4-FFF2-40B4-BE49-F238E27FC236}">
                <a16:creationId xmlns:a16="http://schemas.microsoft.com/office/drawing/2014/main" id="{7838B6D3-7704-4BA1-9CBD-CE4DF53A1B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1091" y="3435282"/>
            <a:ext cx="1268760" cy="1268760"/>
          </a:xfrm>
          <a:prstGeom prst="rect">
            <a:avLst/>
          </a:prstGeom>
        </p:spPr>
      </p:pic>
      <p:sp>
        <p:nvSpPr>
          <p:cNvPr id="27" name="Tekstiruutu 26">
            <a:extLst>
              <a:ext uri="{FF2B5EF4-FFF2-40B4-BE49-F238E27FC236}">
                <a16:creationId xmlns:a16="http://schemas.microsoft.com/office/drawing/2014/main" id="{CABEE2EC-A28A-46ED-8C10-D062CCB1B0CF}"/>
              </a:ext>
            </a:extLst>
          </p:cNvPr>
          <p:cNvSpPr txBox="1"/>
          <p:nvPr/>
        </p:nvSpPr>
        <p:spPr>
          <a:xfrm>
            <a:off x="284814" y="984149"/>
            <a:ext cx="7599553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Reaaliaineiden kokeita voit suorittaa useita, koska ne ovat eri oppiaineissa.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Vieraan kielen kokeita voit myös suorittaa useassa kielessä.</a:t>
            </a:r>
          </a:p>
        </p:txBody>
      </p:sp>
      <p:sp>
        <p:nvSpPr>
          <p:cNvPr id="37" name="Tekstiruutu 36">
            <a:extLst>
              <a:ext uri="{FF2B5EF4-FFF2-40B4-BE49-F238E27FC236}">
                <a16:creationId xmlns:a16="http://schemas.microsoft.com/office/drawing/2014/main" id="{7884BEF7-C8AB-4C3C-A237-F2F8EA33DCFB}"/>
              </a:ext>
            </a:extLst>
          </p:cNvPr>
          <p:cNvSpPr txBox="1"/>
          <p:nvPr/>
        </p:nvSpPr>
        <p:spPr>
          <a:xfrm>
            <a:off x="251520" y="3429000"/>
            <a:ext cx="4197681" cy="14773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Tutkintoosi voi kuulua </a:t>
            </a:r>
            <a:r>
              <a:rPr kumimoji="0" lang="fi-FI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useampi koe samassa oppiaineessa </a:t>
            </a:r>
            <a:r>
              <a:rPr kumimoji="0" lang="fi-FI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esim. pitkä ja lyhyt matematiikka eri tutkintokerroilla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esim. englannin pitkän ja lyhyen oppimäärän koe</a:t>
            </a:r>
          </a:p>
        </p:txBody>
      </p:sp>
    </p:spTree>
    <p:extLst>
      <p:ext uri="{BB962C8B-B14F-4D97-AF65-F5344CB8AC3E}">
        <p14:creationId xmlns:p14="http://schemas.microsoft.com/office/powerpoint/2010/main" val="5959318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43160FA-33E2-44C4-8B83-B24DF8EDF038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727683" y="123896"/>
            <a:ext cx="6192688" cy="62068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fi-FI" dirty="0">
                <a:latin typeface="+mj-lt"/>
              </a:rPr>
              <a:t>Tutkinnon suorittamisaika</a:t>
            </a:r>
          </a:p>
        </p:txBody>
      </p:sp>
      <p:sp>
        <p:nvSpPr>
          <p:cNvPr id="5" name="Suorakulmio: Pyöristetyt kulmat 4">
            <a:extLst>
              <a:ext uri="{FF2B5EF4-FFF2-40B4-BE49-F238E27FC236}">
                <a16:creationId xmlns:a16="http://schemas.microsoft.com/office/drawing/2014/main" id="{B9669ADF-5F6C-45D4-A1EB-832040810398}"/>
              </a:ext>
            </a:extLst>
          </p:cNvPr>
          <p:cNvSpPr/>
          <p:nvPr/>
        </p:nvSpPr>
        <p:spPr>
          <a:xfrm>
            <a:off x="395536" y="3429000"/>
            <a:ext cx="1512168" cy="864096"/>
          </a:xfrm>
          <a:prstGeom prst="roundRect">
            <a:avLst>
              <a:gd name="adj" fmla="val 33800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kevät</a:t>
            </a:r>
          </a:p>
        </p:txBody>
      </p:sp>
      <p:sp>
        <p:nvSpPr>
          <p:cNvPr id="9" name="Suorakulmio: Pyöristetyt kulmat 8">
            <a:extLst>
              <a:ext uri="{FF2B5EF4-FFF2-40B4-BE49-F238E27FC236}">
                <a16:creationId xmlns:a16="http://schemas.microsoft.com/office/drawing/2014/main" id="{58046A8F-800C-4AC4-A40E-EFF263EA8E69}"/>
              </a:ext>
            </a:extLst>
          </p:cNvPr>
          <p:cNvSpPr/>
          <p:nvPr/>
        </p:nvSpPr>
        <p:spPr>
          <a:xfrm>
            <a:off x="3724672" y="3429000"/>
            <a:ext cx="1512168" cy="864096"/>
          </a:xfrm>
          <a:prstGeom prst="roundRect">
            <a:avLst>
              <a:gd name="adj" fmla="val 33800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kevät</a:t>
            </a:r>
          </a:p>
        </p:txBody>
      </p:sp>
      <p:sp>
        <p:nvSpPr>
          <p:cNvPr id="10" name="Suorakulmio: Pyöristetyt kulmat 9">
            <a:extLst>
              <a:ext uri="{FF2B5EF4-FFF2-40B4-BE49-F238E27FC236}">
                <a16:creationId xmlns:a16="http://schemas.microsoft.com/office/drawing/2014/main" id="{93596D24-20CD-4541-99A7-DCB00A8CF2CD}"/>
              </a:ext>
            </a:extLst>
          </p:cNvPr>
          <p:cNvSpPr/>
          <p:nvPr/>
        </p:nvSpPr>
        <p:spPr>
          <a:xfrm>
            <a:off x="2060104" y="3429000"/>
            <a:ext cx="1512168" cy="864096"/>
          </a:xfrm>
          <a:prstGeom prst="roundRect">
            <a:avLst>
              <a:gd name="adj" fmla="val 33800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syksy</a:t>
            </a:r>
          </a:p>
        </p:txBody>
      </p:sp>
      <p:sp>
        <p:nvSpPr>
          <p:cNvPr id="12" name="Suorakulmio: Pyöristetyt kulmat 11">
            <a:extLst>
              <a:ext uri="{FF2B5EF4-FFF2-40B4-BE49-F238E27FC236}">
                <a16:creationId xmlns:a16="http://schemas.microsoft.com/office/drawing/2014/main" id="{36601353-76E0-46C4-B249-51CA0C3CE131}"/>
              </a:ext>
            </a:extLst>
          </p:cNvPr>
          <p:cNvSpPr/>
          <p:nvPr/>
        </p:nvSpPr>
        <p:spPr>
          <a:xfrm>
            <a:off x="5425832" y="3429000"/>
            <a:ext cx="1512168" cy="864096"/>
          </a:xfrm>
          <a:prstGeom prst="roundRect">
            <a:avLst>
              <a:gd name="adj" fmla="val 33800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syksy</a:t>
            </a:r>
          </a:p>
        </p:txBody>
      </p:sp>
      <p:sp>
        <p:nvSpPr>
          <p:cNvPr id="13" name="Suorakulmio: Pyöristetyt kulmat 12">
            <a:extLst>
              <a:ext uri="{FF2B5EF4-FFF2-40B4-BE49-F238E27FC236}">
                <a16:creationId xmlns:a16="http://schemas.microsoft.com/office/drawing/2014/main" id="{B936B65E-AECB-4C54-A024-B5DA452B0C63}"/>
              </a:ext>
            </a:extLst>
          </p:cNvPr>
          <p:cNvSpPr/>
          <p:nvPr/>
        </p:nvSpPr>
        <p:spPr>
          <a:xfrm>
            <a:off x="7164287" y="3429000"/>
            <a:ext cx="1512168" cy="864096"/>
          </a:xfrm>
          <a:prstGeom prst="roundRect">
            <a:avLst>
              <a:gd name="adj" fmla="val 33800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kevät</a:t>
            </a:r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C272CF8B-AC23-4084-8469-992D76412881}"/>
              </a:ext>
            </a:extLst>
          </p:cNvPr>
          <p:cNvSpPr txBox="1"/>
          <p:nvPr/>
        </p:nvSpPr>
        <p:spPr>
          <a:xfrm>
            <a:off x="251520" y="1241465"/>
            <a:ext cx="8731394" cy="1323439"/>
          </a:xfrm>
          <a:prstGeom prst="rect">
            <a:avLst/>
          </a:prstGeom>
          <a:noFill/>
          <a:ln w="38100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sz="2000" dirty="0">
                <a:solidFill>
                  <a:prstClr val="black"/>
                </a:solidFill>
                <a:latin typeface="Calibri" panose="020F0502020204030204"/>
              </a:rPr>
              <a:t>K</a:t>
            </a:r>
            <a:r>
              <a:rPr kumimoji="0" lang="fi-FI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okeet</a:t>
            </a:r>
            <a:r>
              <a:rPr kumimoji="0" lang="fi-FI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järjestetään samanaikaisesti kaksi kertaa vuodessa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tutkinto tulee suorittaa </a:t>
            </a:r>
            <a:r>
              <a:rPr kumimoji="0" lang="fi-FI" sz="200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enintään kolmena peräkkäisenä tutkintokertana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hylätyn kokeen voit kuitenkin uusia kolmena välittömästi seuraavana kertana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poikkeus: sairaus, päätoiminen opiskelu ulkomailla, muu painava syy</a:t>
            </a:r>
          </a:p>
        </p:txBody>
      </p:sp>
      <p:sp>
        <p:nvSpPr>
          <p:cNvPr id="16" name="Vuokaaviosymboli: Liitin 15">
            <a:extLst>
              <a:ext uri="{FF2B5EF4-FFF2-40B4-BE49-F238E27FC236}">
                <a16:creationId xmlns:a16="http://schemas.microsoft.com/office/drawing/2014/main" id="{581EC525-F364-474A-8B50-7A77E782DC63}"/>
              </a:ext>
            </a:extLst>
          </p:cNvPr>
          <p:cNvSpPr/>
          <p:nvPr/>
        </p:nvSpPr>
        <p:spPr>
          <a:xfrm>
            <a:off x="62676" y="3897499"/>
            <a:ext cx="72008" cy="7200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Vuokaaviosymboli: Liitin 16">
            <a:extLst>
              <a:ext uri="{FF2B5EF4-FFF2-40B4-BE49-F238E27FC236}">
                <a16:creationId xmlns:a16="http://schemas.microsoft.com/office/drawing/2014/main" id="{C8DF254A-4F5C-4799-9ECB-FF37CB83E3DA}"/>
              </a:ext>
            </a:extLst>
          </p:cNvPr>
          <p:cNvSpPr/>
          <p:nvPr/>
        </p:nvSpPr>
        <p:spPr>
          <a:xfrm>
            <a:off x="226442" y="3897499"/>
            <a:ext cx="72008" cy="7200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Vuokaaviosymboli: Liitin 17">
            <a:extLst>
              <a:ext uri="{FF2B5EF4-FFF2-40B4-BE49-F238E27FC236}">
                <a16:creationId xmlns:a16="http://schemas.microsoft.com/office/drawing/2014/main" id="{B3ABEA03-6E33-4D6F-97BD-E9FAD22E57B0}"/>
              </a:ext>
            </a:extLst>
          </p:cNvPr>
          <p:cNvSpPr/>
          <p:nvPr/>
        </p:nvSpPr>
        <p:spPr>
          <a:xfrm>
            <a:off x="8780192" y="3854694"/>
            <a:ext cx="72008" cy="7200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Vuokaaviosymboli: Liitin 18">
            <a:extLst>
              <a:ext uri="{FF2B5EF4-FFF2-40B4-BE49-F238E27FC236}">
                <a16:creationId xmlns:a16="http://schemas.microsoft.com/office/drawing/2014/main" id="{A4E37CF7-84A4-4A86-94F2-6C27FD23AAB4}"/>
              </a:ext>
            </a:extLst>
          </p:cNvPr>
          <p:cNvSpPr/>
          <p:nvPr/>
        </p:nvSpPr>
        <p:spPr>
          <a:xfrm>
            <a:off x="8943958" y="3854694"/>
            <a:ext cx="72008" cy="7200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1" name="Suora yhdysviiva 20">
            <a:extLst>
              <a:ext uri="{FF2B5EF4-FFF2-40B4-BE49-F238E27FC236}">
                <a16:creationId xmlns:a16="http://schemas.microsoft.com/office/drawing/2014/main" id="{5FF4DE75-4EFE-4AC7-8FD2-0AD0D8C40E9B}"/>
              </a:ext>
            </a:extLst>
          </p:cNvPr>
          <p:cNvCxnSpPr/>
          <p:nvPr/>
        </p:nvCxnSpPr>
        <p:spPr>
          <a:xfrm>
            <a:off x="1979712" y="2996952"/>
            <a:ext cx="0" cy="1363649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uora yhdysviiva 21">
            <a:extLst>
              <a:ext uri="{FF2B5EF4-FFF2-40B4-BE49-F238E27FC236}">
                <a16:creationId xmlns:a16="http://schemas.microsoft.com/office/drawing/2014/main" id="{B5E9C3E9-BD46-4896-B6FB-014FA6F87085}"/>
              </a:ext>
            </a:extLst>
          </p:cNvPr>
          <p:cNvCxnSpPr/>
          <p:nvPr/>
        </p:nvCxnSpPr>
        <p:spPr>
          <a:xfrm>
            <a:off x="5292080" y="2996952"/>
            <a:ext cx="0" cy="1363649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kstiruutu 22">
            <a:extLst>
              <a:ext uri="{FF2B5EF4-FFF2-40B4-BE49-F238E27FC236}">
                <a16:creationId xmlns:a16="http://schemas.microsoft.com/office/drawing/2014/main" id="{A42F5495-9658-4A1F-A2F8-74AC3499BCC1}"/>
              </a:ext>
            </a:extLst>
          </p:cNvPr>
          <p:cNvSpPr txBox="1"/>
          <p:nvPr/>
        </p:nvSpPr>
        <p:spPr>
          <a:xfrm>
            <a:off x="465339" y="3013526"/>
            <a:ext cx="12064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 lukuvuosi</a:t>
            </a:r>
          </a:p>
        </p:txBody>
      </p:sp>
      <p:sp>
        <p:nvSpPr>
          <p:cNvPr id="24" name="Tekstiruutu 23">
            <a:extLst>
              <a:ext uri="{FF2B5EF4-FFF2-40B4-BE49-F238E27FC236}">
                <a16:creationId xmlns:a16="http://schemas.microsoft.com/office/drawing/2014/main" id="{8D905EB7-DD3C-46A6-BFFB-EB196E0CFE6B}"/>
              </a:ext>
            </a:extLst>
          </p:cNvPr>
          <p:cNvSpPr txBox="1"/>
          <p:nvPr/>
        </p:nvSpPr>
        <p:spPr>
          <a:xfrm>
            <a:off x="2818305" y="3030371"/>
            <a:ext cx="12064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3. lukuvuosi</a:t>
            </a:r>
          </a:p>
        </p:txBody>
      </p:sp>
      <p:sp>
        <p:nvSpPr>
          <p:cNvPr id="26" name="Tekstiruutu 25">
            <a:extLst>
              <a:ext uri="{FF2B5EF4-FFF2-40B4-BE49-F238E27FC236}">
                <a16:creationId xmlns:a16="http://schemas.microsoft.com/office/drawing/2014/main" id="{59BA3929-6C01-4DB6-8687-A8F3581F53A5}"/>
              </a:ext>
            </a:extLst>
          </p:cNvPr>
          <p:cNvSpPr txBox="1"/>
          <p:nvPr/>
        </p:nvSpPr>
        <p:spPr>
          <a:xfrm>
            <a:off x="323528" y="4889927"/>
            <a:ext cx="8352279" cy="1485567"/>
          </a:xfrm>
          <a:prstGeom prst="rect">
            <a:avLst/>
          </a:prstGeom>
          <a:noFill/>
          <a:ln w="38100">
            <a:solidFill>
              <a:schemeClr val="accent5"/>
            </a:solidFill>
          </a:ln>
        </p:spPr>
        <p:txBody>
          <a:bodyPr wrap="square" tIns="144000" bIns="108000" rtlCol="0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mieti tarkkaan yo-suunnitelmasi ja tutkinnon aloitus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mikäli opintosi venyvät yli kolmen vuoden voi aika loppua kesken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jos määräaika kuluu umpeen tai et selviydy kolmannellakaan uusimiskerralla, sinun on suoritettava tutkinto uudelleen</a:t>
            </a:r>
          </a:p>
        </p:txBody>
      </p:sp>
      <p:sp>
        <p:nvSpPr>
          <p:cNvPr id="25" name="Tekstiruutu 24">
            <a:extLst>
              <a:ext uri="{FF2B5EF4-FFF2-40B4-BE49-F238E27FC236}">
                <a16:creationId xmlns:a16="http://schemas.microsoft.com/office/drawing/2014/main" id="{D8EC9314-B268-4478-9D5E-2C701925415E}"/>
              </a:ext>
            </a:extLst>
          </p:cNvPr>
          <p:cNvSpPr txBox="1"/>
          <p:nvPr/>
        </p:nvSpPr>
        <p:spPr>
          <a:xfrm rot="20122697">
            <a:off x="155931" y="4653933"/>
            <a:ext cx="1083951" cy="338554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HUOMIOI!</a:t>
            </a:r>
          </a:p>
        </p:txBody>
      </p:sp>
    </p:spTree>
    <p:extLst>
      <p:ext uri="{BB962C8B-B14F-4D97-AF65-F5344CB8AC3E}">
        <p14:creationId xmlns:p14="http://schemas.microsoft.com/office/powerpoint/2010/main" val="324801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43160FA-33E2-44C4-8B83-B24DF8EDF038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195736" y="74589"/>
            <a:ext cx="6192688" cy="62068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fi-FI" dirty="0">
                <a:latin typeface="+mj-lt"/>
              </a:rPr>
              <a:t>Kokeen arvostelu</a:t>
            </a:r>
          </a:p>
        </p:txBody>
      </p:sp>
      <p:sp>
        <p:nvSpPr>
          <p:cNvPr id="3" name="Vuokaaviosymboli: Tallennettu tieto 2">
            <a:extLst>
              <a:ext uri="{FF2B5EF4-FFF2-40B4-BE49-F238E27FC236}">
                <a16:creationId xmlns:a16="http://schemas.microsoft.com/office/drawing/2014/main" id="{F175E21D-6948-4570-B4A3-D248085B7E74}"/>
              </a:ext>
            </a:extLst>
          </p:cNvPr>
          <p:cNvSpPr/>
          <p:nvPr/>
        </p:nvSpPr>
        <p:spPr>
          <a:xfrm>
            <a:off x="251520" y="1266718"/>
            <a:ext cx="2736304" cy="648072"/>
          </a:xfrm>
          <a:prstGeom prst="flowChartOnlineStorage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Laudatur</a:t>
            </a:r>
          </a:p>
        </p:txBody>
      </p:sp>
      <p:sp>
        <p:nvSpPr>
          <p:cNvPr id="10" name="Vuokaaviosymboli: Tallennettu tieto 9">
            <a:extLst>
              <a:ext uri="{FF2B5EF4-FFF2-40B4-BE49-F238E27FC236}">
                <a16:creationId xmlns:a16="http://schemas.microsoft.com/office/drawing/2014/main" id="{7CFC1018-F6BA-4DF4-8983-5835648A6A43}"/>
              </a:ext>
            </a:extLst>
          </p:cNvPr>
          <p:cNvSpPr/>
          <p:nvPr/>
        </p:nvSpPr>
        <p:spPr>
          <a:xfrm>
            <a:off x="251520" y="1988840"/>
            <a:ext cx="2808312" cy="648072"/>
          </a:xfrm>
          <a:prstGeom prst="flowChartOnlineStorage">
            <a:avLst/>
          </a:prstGeom>
          <a:solidFill>
            <a:srgbClr val="7030A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Eximia cum laude approbatur</a:t>
            </a:r>
          </a:p>
        </p:txBody>
      </p:sp>
      <p:sp>
        <p:nvSpPr>
          <p:cNvPr id="11" name="Vuokaaviosymboli: Tallennettu tieto 10">
            <a:extLst>
              <a:ext uri="{FF2B5EF4-FFF2-40B4-BE49-F238E27FC236}">
                <a16:creationId xmlns:a16="http://schemas.microsoft.com/office/drawing/2014/main" id="{ABF5BEF3-D0BB-4591-AE78-724152F02DFD}"/>
              </a:ext>
            </a:extLst>
          </p:cNvPr>
          <p:cNvSpPr/>
          <p:nvPr/>
        </p:nvSpPr>
        <p:spPr>
          <a:xfrm>
            <a:off x="251520" y="2708920"/>
            <a:ext cx="2808312" cy="648072"/>
          </a:xfrm>
          <a:prstGeom prst="flowChartOnlineStorag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Magna cum laude approbatur</a:t>
            </a:r>
          </a:p>
        </p:txBody>
      </p:sp>
      <p:sp>
        <p:nvSpPr>
          <p:cNvPr id="12" name="Vuokaaviosymboli: Tallennettu tieto 11">
            <a:extLst>
              <a:ext uri="{FF2B5EF4-FFF2-40B4-BE49-F238E27FC236}">
                <a16:creationId xmlns:a16="http://schemas.microsoft.com/office/drawing/2014/main" id="{B682CD9D-4AB0-47EB-82BB-542C595B7FB3}"/>
              </a:ext>
            </a:extLst>
          </p:cNvPr>
          <p:cNvSpPr/>
          <p:nvPr/>
        </p:nvSpPr>
        <p:spPr>
          <a:xfrm>
            <a:off x="251520" y="4869160"/>
            <a:ext cx="2808312" cy="648072"/>
          </a:xfrm>
          <a:prstGeom prst="flowChartOnlineStorag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Approbatur</a:t>
            </a:r>
          </a:p>
        </p:txBody>
      </p:sp>
      <p:sp>
        <p:nvSpPr>
          <p:cNvPr id="13" name="Vuokaaviosymboli: Tallennettu tieto 12">
            <a:extLst>
              <a:ext uri="{FF2B5EF4-FFF2-40B4-BE49-F238E27FC236}">
                <a16:creationId xmlns:a16="http://schemas.microsoft.com/office/drawing/2014/main" id="{1A248919-E06B-4DDE-8339-350C3828F744}"/>
              </a:ext>
            </a:extLst>
          </p:cNvPr>
          <p:cNvSpPr/>
          <p:nvPr/>
        </p:nvSpPr>
        <p:spPr>
          <a:xfrm>
            <a:off x="251520" y="3429000"/>
            <a:ext cx="2808312" cy="648072"/>
          </a:xfrm>
          <a:prstGeom prst="flowChartOnlineStorage">
            <a:avLst/>
          </a:prstGeom>
          <a:solidFill>
            <a:schemeClr val="accent4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Cum laude approbatur</a:t>
            </a:r>
          </a:p>
        </p:txBody>
      </p:sp>
      <p:sp>
        <p:nvSpPr>
          <p:cNvPr id="14" name="Vuokaaviosymboli: Tallennettu tieto 13">
            <a:extLst>
              <a:ext uri="{FF2B5EF4-FFF2-40B4-BE49-F238E27FC236}">
                <a16:creationId xmlns:a16="http://schemas.microsoft.com/office/drawing/2014/main" id="{45C8FDC1-1AC7-451D-BD74-08B4F3D3DE4B}"/>
              </a:ext>
            </a:extLst>
          </p:cNvPr>
          <p:cNvSpPr/>
          <p:nvPr/>
        </p:nvSpPr>
        <p:spPr>
          <a:xfrm>
            <a:off x="251520" y="4149080"/>
            <a:ext cx="2808312" cy="648072"/>
          </a:xfrm>
          <a:prstGeom prst="flowChartOnlineStorage">
            <a:avLst/>
          </a:prstGeom>
          <a:solidFill>
            <a:srgbClr val="FFC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Lubenter approbatur</a:t>
            </a:r>
          </a:p>
        </p:txBody>
      </p:sp>
      <p:sp>
        <p:nvSpPr>
          <p:cNvPr id="15" name="Vuokaaviosymboli: Tallennettu tieto 14">
            <a:extLst>
              <a:ext uri="{FF2B5EF4-FFF2-40B4-BE49-F238E27FC236}">
                <a16:creationId xmlns:a16="http://schemas.microsoft.com/office/drawing/2014/main" id="{339ECFDD-A2F3-499F-8EC3-D0DBA6BB85C1}"/>
              </a:ext>
            </a:extLst>
          </p:cNvPr>
          <p:cNvSpPr/>
          <p:nvPr/>
        </p:nvSpPr>
        <p:spPr>
          <a:xfrm>
            <a:off x="251520" y="5589240"/>
            <a:ext cx="2808312" cy="648072"/>
          </a:xfrm>
          <a:prstGeom prst="flowChartOnlineStorage">
            <a:avLst/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Improbatur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108B77C8-B70E-4C0A-B3B4-C15FA312E4BC}"/>
              </a:ext>
            </a:extLst>
          </p:cNvPr>
          <p:cNvSpPr txBox="1"/>
          <p:nvPr/>
        </p:nvSpPr>
        <p:spPr>
          <a:xfrm>
            <a:off x="395536" y="1359921"/>
            <a:ext cx="3145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</a:t>
            </a:r>
          </a:p>
        </p:txBody>
      </p:sp>
      <p:sp>
        <p:nvSpPr>
          <p:cNvPr id="17" name="Tekstiruutu 16">
            <a:extLst>
              <a:ext uri="{FF2B5EF4-FFF2-40B4-BE49-F238E27FC236}">
                <a16:creationId xmlns:a16="http://schemas.microsoft.com/office/drawing/2014/main" id="{D6F54674-78CB-4079-9516-D300D5F81E32}"/>
              </a:ext>
            </a:extLst>
          </p:cNvPr>
          <p:cNvSpPr txBox="1"/>
          <p:nvPr/>
        </p:nvSpPr>
        <p:spPr>
          <a:xfrm>
            <a:off x="395536" y="2082043"/>
            <a:ext cx="335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</a:t>
            </a:r>
          </a:p>
        </p:txBody>
      </p:sp>
      <p:sp>
        <p:nvSpPr>
          <p:cNvPr id="19" name="Tekstiruutu 18">
            <a:extLst>
              <a:ext uri="{FF2B5EF4-FFF2-40B4-BE49-F238E27FC236}">
                <a16:creationId xmlns:a16="http://schemas.microsoft.com/office/drawing/2014/main" id="{EBC67319-9D15-4666-BFAD-8589451950F1}"/>
              </a:ext>
            </a:extLst>
          </p:cNvPr>
          <p:cNvSpPr txBox="1"/>
          <p:nvPr/>
        </p:nvSpPr>
        <p:spPr>
          <a:xfrm>
            <a:off x="397820" y="5682443"/>
            <a:ext cx="2664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</a:t>
            </a:r>
          </a:p>
        </p:txBody>
      </p:sp>
      <p:sp>
        <p:nvSpPr>
          <p:cNvPr id="20" name="Tekstiruutu 19">
            <a:extLst>
              <a:ext uri="{FF2B5EF4-FFF2-40B4-BE49-F238E27FC236}">
                <a16:creationId xmlns:a16="http://schemas.microsoft.com/office/drawing/2014/main" id="{69087F1D-AE0E-475A-97E8-92392D093266}"/>
              </a:ext>
            </a:extLst>
          </p:cNvPr>
          <p:cNvSpPr txBox="1"/>
          <p:nvPr/>
        </p:nvSpPr>
        <p:spPr>
          <a:xfrm>
            <a:off x="391005" y="4962363"/>
            <a:ext cx="370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</a:p>
        </p:txBody>
      </p:sp>
      <p:sp>
        <p:nvSpPr>
          <p:cNvPr id="21" name="Tekstiruutu 20">
            <a:extLst>
              <a:ext uri="{FF2B5EF4-FFF2-40B4-BE49-F238E27FC236}">
                <a16:creationId xmlns:a16="http://schemas.microsoft.com/office/drawing/2014/main" id="{D339E881-B7AF-4BF2-AF46-CB8E11FE3FBE}"/>
              </a:ext>
            </a:extLst>
          </p:cNvPr>
          <p:cNvSpPr txBox="1"/>
          <p:nvPr/>
        </p:nvSpPr>
        <p:spPr>
          <a:xfrm>
            <a:off x="397820" y="4242283"/>
            <a:ext cx="357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</a:p>
        </p:txBody>
      </p:sp>
      <p:sp>
        <p:nvSpPr>
          <p:cNvPr id="22" name="Tekstiruutu 21">
            <a:extLst>
              <a:ext uri="{FF2B5EF4-FFF2-40B4-BE49-F238E27FC236}">
                <a16:creationId xmlns:a16="http://schemas.microsoft.com/office/drawing/2014/main" id="{EA977C1D-24C0-4C3A-BDF1-40904C4C54D3}"/>
              </a:ext>
            </a:extLst>
          </p:cNvPr>
          <p:cNvSpPr txBox="1"/>
          <p:nvPr/>
        </p:nvSpPr>
        <p:spPr>
          <a:xfrm>
            <a:off x="391005" y="3522203"/>
            <a:ext cx="348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</a:p>
        </p:txBody>
      </p:sp>
      <p:sp>
        <p:nvSpPr>
          <p:cNvPr id="23" name="Tekstiruutu 22">
            <a:extLst>
              <a:ext uri="{FF2B5EF4-FFF2-40B4-BE49-F238E27FC236}">
                <a16:creationId xmlns:a16="http://schemas.microsoft.com/office/drawing/2014/main" id="{F77E70F8-816A-4591-B50C-561E1513350A}"/>
              </a:ext>
            </a:extLst>
          </p:cNvPr>
          <p:cNvSpPr txBox="1"/>
          <p:nvPr/>
        </p:nvSpPr>
        <p:spPr>
          <a:xfrm>
            <a:off x="325806" y="2783104"/>
            <a:ext cx="4539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</a:t>
            </a:r>
          </a:p>
        </p:txBody>
      </p:sp>
      <p:sp>
        <p:nvSpPr>
          <p:cNvPr id="31" name="Tekstiruutu 30">
            <a:extLst>
              <a:ext uri="{FF2B5EF4-FFF2-40B4-BE49-F238E27FC236}">
                <a16:creationId xmlns:a16="http://schemas.microsoft.com/office/drawing/2014/main" id="{CB33A6A8-FEDB-49E1-8B4C-C88170C4366D}"/>
              </a:ext>
            </a:extLst>
          </p:cNvPr>
          <p:cNvSpPr txBox="1"/>
          <p:nvPr/>
        </p:nvSpPr>
        <p:spPr>
          <a:xfrm>
            <a:off x="3225239" y="1460398"/>
            <a:ext cx="5811257" cy="4056834"/>
          </a:xfrm>
          <a:prstGeom prst="rect">
            <a:avLst/>
          </a:prstGeom>
          <a:noFill/>
          <a:ln w="50800">
            <a:solidFill>
              <a:schemeClr val="accent5"/>
            </a:solidFill>
          </a:ln>
        </p:spPr>
        <p:txBody>
          <a:bodyPr wrap="square" tIns="180000" bIns="180000" rtlCol="0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jokaisesta kokeesta annetaan arvosana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koesuorituksen tarkastaa ja arvostelee </a:t>
            </a:r>
            <a:r>
              <a:rPr kumimoji="0" lang="fi-FI" sz="200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alustavasti lukion opettaja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lopullisen arvosanan antaa ylioppilastutkintolautakunta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tulosten julkaisemisen yhteydessä lautakunta julkaisee myös </a:t>
            </a:r>
            <a:r>
              <a:rPr kumimoji="0" lang="fi-FI" sz="200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hyvän vastauksen piirteet</a:t>
            </a:r>
            <a:r>
              <a:rPr kumimoji="0" lang="fi-FI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joista ilmenevät perusteet, joiden mukaan arvostelu on suoritettu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tulokset ja arvostellut koesuoritukset annetaan kokelaalle ja alle 18-vuotiaan huoltajalle nähtäväksi lautakunnan ilmoittamassa verkkopalvelussa</a:t>
            </a:r>
          </a:p>
        </p:txBody>
      </p:sp>
    </p:spTree>
    <p:extLst>
      <p:ext uri="{BB962C8B-B14F-4D97-AF65-F5344CB8AC3E}">
        <p14:creationId xmlns:p14="http://schemas.microsoft.com/office/powerpoint/2010/main" val="1130964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-teema">
  <a:themeElements>
    <a:clrScheme name="Office-te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e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9D175FBFFB9DD7498938F15831706311" ma:contentTypeVersion="5" ma:contentTypeDescription="Luo uusi asiakirja." ma:contentTypeScope="" ma:versionID="ba11480c3879219eb0a2fb6044407120">
  <xsd:schema xmlns:xsd="http://www.w3.org/2001/XMLSchema" xmlns:xs="http://www.w3.org/2001/XMLSchema" xmlns:p="http://schemas.microsoft.com/office/2006/metadata/properties" xmlns:ns3="1d16d419-491c-4f74-a994-d9cf9d01345c" targetNamespace="http://schemas.microsoft.com/office/2006/metadata/properties" ma:root="true" ma:fieldsID="8e8be05f7f703fd914ef16deef9627c9" ns3:_="">
    <xsd:import namespace="1d16d419-491c-4f74-a994-d9cf9d01345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16d419-491c-4f74-a994-d9cf9d01345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CE29273-A68C-4B2A-A91D-3CC33D6A605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567A041-842C-42C0-B9EB-00F277CE99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d16d419-491c-4f74-a994-d9cf9d01345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741917F-975B-45DB-8190-6979F7B8EDDB}">
  <ds:schemaRefs>
    <ds:schemaRef ds:uri="http://purl.org/dc/elements/1.1/"/>
    <ds:schemaRef ds:uri="http://schemas.microsoft.com/office/2006/metadata/properties"/>
    <ds:schemaRef ds:uri="1d16d419-491c-4f74-a994-d9cf9d01345c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38532</TotalTime>
  <Words>1230</Words>
  <Application>Microsoft Office PowerPoint</Application>
  <PresentationFormat>Näytössä katseltava diaesitys (4:3)</PresentationFormat>
  <Paragraphs>228</Paragraphs>
  <Slides>23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23</vt:i4>
      </vt:variant>
    </vt:vector>
  </HeadingPairs>
  <TitlesOfParts>
    <vt:vector size="31" baseType="lpstr">
      <vt:lpstr>Arial</vt:lpstr>
      <vt:lpstr>Arial Rounded MT Bold</vt:lpstr>
      <vt:lpstr>Calibri</vt:lpstr>
      <vt:lpstr>Calibri Light</vt:lpstr>
      <vt:lpstr>museo-sans</vt:lpstr>
      <vt:lpstr>Wingdings</vt:lpstr>
      <vt:lpstr>Office-teema</vt:lpstr>
      <vt:lpstr>2_Office-teema</vt:lpstr>
      <vt:lpstr>PowerPoint-esitys</vt:lpstr>
      <vt:lpstr>Onko jo aika aloittaa ylioppilaskirjoitukset?</vt:lpstr>
      <vt:lpstr>www.ylioppilastutkinto.fi Sisältää kaiken informaation ja ohjeet.    Tarkentavat kysymykset ensisijaisesti lukion kautta (rehtori(t) ja/tai opinto-ohjaaja).</vt:lpstr>
      <vt:lpstr>Yo-kokeet 2024</vt:lpstr>
      <vt:lpstr>Äidinkieli ja kirjallisuus  </vt:lpstr>
      <vt:lpstr>Valittavissa olevat kokeet</vt:lpstr>
      <vt:lpstr>Useammat kokeet</vt:lpstr>
      <vt:lpstr>Tutkinnon suorittamisaika</vt:lpstr>
      <vt:lpstr>Kokeen arvostelu</vt:lpstr>
      <vt:lpstr>Kompensaatio</vt:lpstr>
      <vt:lpstr>Oikaisumenettely</vt:lpstr>
      <vt:lpstr>Kokeiden uusiminen</vt:lpstr>
      <vt:lpstr>Sairaus tai vamma</vt:lpstr>
      <vt:lpstr>Erityisen vaikea elämäntilanne</vt:lpstr>
      <vt:lpstr>Kokeiden suorittaminen ilman maksua </vt:lpstr>
      <vt:lpstr>Maksu viiden ensimmäisen kokeen jälkeen ja oikaisuarvostelusta</vt:lpstr>
      <vt:lpstr>Järjestyksen rikkominen ja vilpillinen menettely</vt:lpstr>
      <vt:lpstr>Tutkinnon täydentäminen</vt:lpstr>
      <vt:lpstr>Laadi tavoitteet</vt:lpstr>
      <vt:lpstr>ILMOITTAUTUMISEN SITOVUUS</vt:lpstr>
      <vt:lpstr>Ilmoittautuminen syksyn 2024 kirjoituksiin</vt:lpstr>
      <vt:lpstr>PowerPoint-esitys</vt:lpstr>
      <vt:lpstr>Viisautta valintoihin! Valmistautukaa kirjoituksiin huolella. Noudattakaa päivämääriä!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YLIOPPILASTUTKINNON RAKENNE</dc:title>
  <dc:creator>Pekka Vuollo</dc:creator>
  <cp:lastModifiedBy>Eveliina Ojala</cp:lastModifiedBy>
  <cp:revision>154</cp:revision>
  <cp:lastPrinted>2023-10-25T12:02:56Z</cp:lastPrinted>
  <dcterms:created xsi:type="dcterms:W3CDTF">2010-08-31T06:46:44Z</dcterms:created>
  <dcterms:modified xsi:type="dcterms:W3CDTF">2024-05-07T09:59:42Z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0x0101009D175FBFFB9DD7498938F15831706311</vt:lpwstr>
  </property>
</Properties>
</file>