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10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109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Agendaonderwerpen</a:t>
            </a:r>
          </a:p>
        </p:txBody>
      </p:sp>
      <p:sp>
        <p:nvSpPr>
          <p:cNvPr id="11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2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Toekenning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“Bijzonder citaat”</a:t>
            </a:r>
          </a:p>
        </p:txBody>
      </p:sp>
      <p:sp>
        <p:nvSpPr>
          <p:cNvPr id="13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45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46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4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's en limoenen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2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aal met zalmkoekjes, salade en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62" name="Schaal pappardellepasta met peterselieboter, geroosterde hazelnoten en geraspte parmezaanse kaas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s, opsommingstekens en livevideo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7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7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s, opsommingstekens en livevide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8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9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tif"/><Relationship Id="rId3" Type="http://schemas.openxmlformats.org/officeDocument/2006/relationships/image" Target="../media/image28.jpeg"/><Relationship Id="rId21" Type="http://schemas.openxmlformats.org/officeDocument/2006/relationships/image" Target="../media/image46.tif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tif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t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tif"/><Relationship Id="rId10" Type="http://schemas.openxmlformats.org/officeDocument/2006/relationships/image" Target="../media/image35.jpeg"/><Relationship Id="rId19" Type="http://schemas.openxmlformats.org/officeDocument/2006/relationships/image" Target="../media/image44.tif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jpeg"/><Relationship Id="rId22" Type="http://schemas.openxmlformats.org/officeDocument/2006/relationships/image" Target="../media/image47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Hannu Verasdonck                                                                              16.01.2024"/>
          <p:cNvSpPr txBox="1">
            <a:spLocks noGrp="1"/>
          </p:cNvSpPr>
          <p:nvPr>
            <p:ph type="body" sz="quarter" idx="1"/>
          </p:nvPr>
        </p:nvSpPr>
        <p:spPr>
          <a:xfrm>
            <a:off x="1201341" y="11859862"/>
            <a:ext cx="11942610" cy="636981"/>
          </a:xfrm>
          <a:prstGeom prst="rect">
            <a:avLst/>
          </a:prstGeom>
        </p:spPr>
        <p:txBody>
          <a:bodyPr/>
          <a:lstStyle/>
          <a:p>
            <a:r>
              <a:t>Hannu Verasdonck                     Laukaa 22.10.2025</a:t>
            </a:r>
          </a:p>
        </p:txBody>
      </p:sp>
      <p:sp>
        <p:nvSpPr>
          <p:cNvPr id="172" name="RYLA-koulutus 2024"/>
          <p:cNvSpPr txBox="1">
            <a:spLocks noGrp="1"/>
          </p:cNvSpPr>
          <p:nvPr>
            <p:ph type="title"/>
          </p:nvPr>
        </p:nvSpPr>
        <p:spPr>
          <a:xfrm>
            <a:off x="350065" y="-382115"/>
            <a:ext cx="21971006" cy="4648202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RYLA-koulutus 2025</a:t>
            </a:r>
          </a:p>
        </p:txBody>
      </p:sp>
      <p:sp>
        <p:nvSpPr>
          <p:cNvPr id="173" name="Johtajuutta"/>
          <p:cNvSpPr txBox="1"/>
          <p:nvPr/>
        </p:nvSpPr>
        <p:spPr>
          <a:xfrm>
            <a:off x="4082810" y="6308116"/>
            <a:ext cx="4435344" cy="1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Johtajuutta</a:t>
            </a:r>
          </a:p>
        </p:txBody>
      </p:sp>
      <p:pic>
        <p:nvPicPr>
          <p:cNvPr id="174" name="IMG_5084.JPG" descr="IMG_50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7748" y="30816"/>
            <a:ext cx="10048762" cy="1365436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1948"/>
          <p:cNvSpPr txBox="1"/>
          <p:nvPr/>
        </p:nvSpPr>
        <p:spPr>
          <a:xfrm>
            <a:off x="19987741" y="12588178"/>
            <a:ext cx="1470051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1948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uottamustehtävät:…"/>
          <p:cNvSpPr txBox="1"/>
          <p:nvPr/>
        </p:nvSpPr>
        <p:spPr>
          <a:xfrm>
            <a:off x="266675" y="165747"/>
            <a:ext cx="23850650" cy="13384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5E5E5E"/>
                </a:solidFill>
              </a:defRPr>
            </a:pPr>
            <a:r>
              <a:t>luottamustehtävät</a:t>
            </a:r>
            <a:r>
              <a:rPr b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 b="0"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2009 - 2020    </a:t>
            </a:r>
            <a:r>
              <a:rPr b="1"/>
              <a:t>Rahaston hoitaja</a:t>
            </a:r>
            <a:r>
              <a:t>       Laukaan Vihreät 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2011 - 2018    </a:t>
            </a:r>
            <a:r>
              <a:rPr b="1"/>
              <a:t>Matkanjohtaja</a:t>
            </a:r>
            <a:r>
              <a:t>           Jyväskylän Puutarhaseura ry  (Kotimaan ja ulkomaan matkat)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2015 - 2018    </a:t>
            </a:r>
            <a:r>
              <a:rPr b="1"/>
              <a:t>Hallituksen jäsen</a:t>
            </a:r>
            <a:r>
              <a:t>      Jyväskylän puutarhaseura 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2012 - 2017    </a:t>
            </a:r>
            <a:r>
              <a:rPr b="1"/>
              <a:t>Hallituksen jäse</a:t>
            </a:r>
            <a:r>
              <a:t>n       Puustellin työkylä, Laukaa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2016 &amp; 2024   </a:t>
            </a:r>
            <a:r>
              <a:rPr b="1"/>
              <a:t>Nuorisoleirin johtaja</a:t>
            </a:r>
            <a:r>
              <a:t>  Kansainvälinen Lions club nuorisoleiri Peurungassa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2011 - 2014    </a:t>
            </a:r>
            <a:r>
              <a:rPr b="1"/>
              <a:t>Äidinkielen opettaja</a:t>
            </a:r>
            <a:r>
              <a:t>  Jyväskylän kaupunki Hollantilais-Suomalaisille lapsille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2011 - 2014    </a:t>
            </a:r>
            <a:r>
              <a:rPr b="1"/>
              <a:t>Hallituksen jäsen       </a:t>
            </a:r>
            <a:r>
              <a:t>Nederlandse vereniging in Finland (Helsinki)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2006 - 2007    </a:t>
            </a:r>
            <a:r>
              <a:rPr b="1"/>
              <a:t>Hallituksen jäsen       </a:t>
            </a:r>
            <a:r>
              <a:t>Suomi-Hollanti yhdistys Alankomaassa (Den Haag)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1991               </a:t>
            </a:r>
            <a:r>
              <a:rPr b="1"/>
              <a:t>Eduskunta vaalit </a:t>
            </a:r>
            <a:r>
              <a:t>        LKP listalla Uusimaa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1984               </a:t>
            </a:r>
            <a:r>
              <a:rPr b="1"/>
              <a:t>Juokueen</a:t>
            </a:r>
            <a:r>
              <a:t> </a:t>
            </a:r>
            <a:r>
              <a:rPr b="1"/>
              <a:t>Avustaja</a:t>
            </a:r>
            <a:r>
              <a:t>    Rahtari ry:n kutsumana Euroopan kuorma-auton tarkkuus ajot Tampere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800">
                <a:solidFill>
                  <a:srgbClr val="5E5E5E"/>
                </a:solidFill>
              </a:defRPr>
            </a:pPr>
            <a:r>
              <a:t>1971 - 1974    </a:t>
            </a:r>
            <a:r>
              <a:rPr b="1"/>
              <a:t>Hallituksen jäsen</a:t>
            </a:r>
            <a:r>
              <a:t>       Delta club Finland (Alankomaat, Belgia, Suomi), Helsinki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kieli…"/>
          <p:cNvSpPr txBox="1"/>
          <p:nvPr/>
        </p:nvSpPr>
        <p:spPr>
          <a:xfrm>
            <a:off x="9320032" y="2832101"/>
            <a:ext cx="4912463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kieli</a:t>
            </a:r>
          </a:p>
          <a:p>
            <a:r>
              <a:t>kultuuri ja tavat</a:t>
            </a:r>
          </a:p>
          <a:p>
            <a:r>
              <a:t>lait ja säännöt </a:t>
            </a:r>
          </a:p>
          <a:p>
            <a:r>
              <a:t>tavarat ja palvelut</a:t>
            </a:r>
          </a:p>
        </p:txBody>
      </p:sp>
      <p:sp>
        <p:nvSpPr>
          <p:cNvPr id="233" name="elämä muuttuu jatkuvasti:"/>
          <p:cNvSpPr txBox="1"/>
          <p:nvPr/>
        </p:nvSpPr>
        <p:spPr>
          <a:xfrm>
            <a:off x="295757" y="898544"/>
            <a:ext cx="784994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elämä muuttuu jatkuvasti:</a:t>
            </a:r>
          </a:p>
        </p:txBody>
      </p:sp>
      <p:sp>
        <p:nvSpPr>
          <p:cNvPr id="234" name="Euroopan Unioni"/>
          <p:cNvSpPr txBox="1"/>
          <p:nvPr/>
        </p:nvSpPr>
        <p:spPr>
          <a:xfrm>
            <a:off x="299539" y="1399001"/>
            <a:ext cx="513754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Euroopan Unioni</a:t>
            </a:r>
          </a:p>
        </p:txBody>
      </p:sp>
      <p:sp>
        <p:nvSpPr>
          <p:cNvPr id="235" name="NATO"/>
          <p:cNvSpPr txBox="1"/>
          <p:nvPr/>
        </p:nvSpPr>
        <p:spPr>
          <a:xfrm>
            <a:off x="328323" y="2360878"/>
            <a:ext cx="1573886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1D35"/>
                </a:solidFill>
              </a:defRPr>
            </a:lvl1pPr>
          </a:lstStyle>
          <a:p>
            <a:r>
              <a:t>NATO</a:t>
            </a:r>
          </a:p>
        </p:txBody>
      </p:sp>
      <p:pic>
        <p:nvPicPr>
          <p:cNvPr id="236" name="älypuhelin.jpeg" descr="älypuheli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37214" y="8696344"/>
            <a:ext cx="7217489" cy="4811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aadloze telefoon.JPG" descr="draadloze telefo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76487" y="3329918"/>
            <a:ext cx="2166068" cy="1823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fax.jpeg" descr="fax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246" y="5710559"/>
            <a:ext cx="2146447" cy="1207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nokia autopuhelin.JPG" descr="nokia autopuheli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3012" y="7322422"/>
            <a:ext cx="2177159" cy="227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telefoon.jpeg" descr="telefoo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75837" y="192777"/>
            <a:ext cx="2367367" cy="3069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ramofoon.JPG" descr="gramofoon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798061" y="259398"/>
            <a:ext cx="1847383" cy="1823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Comodore VIC.jpeg" descr="Comodore VIC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394441" y="2173173"/>
            <a:ext cx="5376052" cy="384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olympus pen.PNG" descr="olympus pen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329596" y="5803743"/>
            <a:ext cx="3345025" cy="250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Unknown.jpeg" descr="Unknown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958239" y="7117971"/>
            <a:ext cx="1204817" cy="1847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Unknown.png" descr="Unknown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830005" y="10227743"/>
            <a:ext cx="1518293" cy="1518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Mechanical_calculating_machine.jpg" descr="Mechanical_calculating_machine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3669153" y="10209308"/>
            <a:ext cx="1740007" cy="1589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Unknown.jpeg" descr="Unknown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154391" y="10197045"/>
            <a:ext cx="1810258" cy="1810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shopping.jpeg" descr="shopping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690782" y="9970316"/>
            <a:ext cx="2033150" cy="2033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Unknown.jpeg" descr="Unknown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579209" y="9923305"/>
            <a:ext cx="2720332" cy="1810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BI2A9857_f694a114-2c34-4ec6-a80c-ff42ea9817f0.jpg.jpeg" descr="BI2A9857_f694a114-2c34-4ec6-a80c-ff42ea9817f0.jpg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2338" y="9526750"/>
            <a:ext cx="3906405" cy="2603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Afbeelding" descr="Afbeeldi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2115173" y="7468130"/>
            <a:ext cx="2603370" cy="2603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Afbeelding" descr="Afbeeldi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465980" y="9475444"/>
            <a:ext cx="1573888" cy="2705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Afbeelding" descr="Afbeeldi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7684643" y="6606730"/>
            <a:ext cx="1810257" cy="149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Afbeelding" descr="Afbeeldi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8240153" y="213471"/>
            <a:ext cx="2880138" cy="1915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Afbeelding" descr="Afbeeldi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964675" y="7823031"/>
            <a:ext cx="1589207" cy="1589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Afbeelding" descr="Afbeeldi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0057795" y="8114396"/>
            <a:ext cx="1847383" cy="1847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Afbeelding" descr="Afbeeldi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6567413" y="7505830"/>
            <a:ext cx="3029089" cy="2271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Katse tulevaisuuteen"/>
          <p:cNvSpPr txBox="1"/>
          <p:nvPr/>
        </p:nvSpPr>
        <p:spPr>
          <a:xfrm>
            <a:off x="275102" y="296375"/>
            <a:ext cx="2383379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Katse tulevaisuuteen  </a:t>
            </a:r>
          </a:p>
        </p:txBody>
      </p:sp>
      <p:pic>
        <p:nvPicPr>
          <p:cNvPr id="260" name="IMG_5074.JPG" descr="IMG_50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903" y="1458684"/>
            <a:ext cx="19802193" cy="12123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uomen vientiteollisuus…"/>
          <p:cNvSpPr txBox="1"/>
          <p:nvPr/>
        </p:nvSpPr>
        <p:spPr>
          <a:xfrm>
            <a:off x="3024640" y="-282160"/>
            <a:ext cx="22189218" cy="1428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               suomen vientiteollisuus</a:t>
            </a:r>
          </a:p>
          <a:p>
            <a:r>
              <a:t>hallinto</a:t>
            </a:r>
          </a:p>
          <a:p>
            <a:r>
              <a:t>henkilöstö  (HR)                 </a:t>
            </a:r>
          </a:p>
          <a:p>
            <a:r>
              <a:t>julkiset suhteet   (PR)                                                                      </a:t>
            </a:r>
          </a:p>
          <a:p>
            <a:r>
              <a:t>hankinta</a:t>
            </a:r>
          </a:p>
          <a:p>
            <a:r>
              <a:t>tuotanto</a:t>
            </a:r>
          </a:p>
          <a:p>
            <a:pPr>
              <a:defRPr>
                <a:solidFill>
                  <a:srgbClr val="0076BA"/>
                </a:solidFill>
              </a:defRPr>
            </a:pPr>
            <a:r>
              <a:t>Laadun valvonta  Tuotekehitys</a:t>
            </a:r>
            <a:r>
              <a:rPr>
                <a:solidFill>
                  <a:srgbClr val="000000"/>
                </a:solidFill>
              </a:rPr>
              <a:t>     </a:t>
            </a:r>
            <a:r>
              <a:rPr>
                <a:solidFill>
                  <a:srgbClr val="EE230C"/>
                </a:solidFill>
              </a:rPr>
              <a:t>              Myynti &amp; Markkinointi</a:t>
            </a:r>
            <a:r>
              <a:rPr>
                <a:solidFill>
                  <a:srgbClr val="000000"/>
                </a:solidFill>
              </a:rPr>
              <a:t>                                                                     </a:t>
            </a:r>
          </a:p>
          <a:p>
            <a:r>
              <a:t> </a:t>
            </a:r>
            <a:r>
              <a:rPr>
                <a:solidFill>
                  <a:srgbClr val="00AB8E"/>
                </a:solidFill>
              </a:rPr>
              <a:t>laboratorio  pakkaus</a:t>
            </a:r>
            <a:r>
              <a:t>    </a:t>
            </a:r>
            <a:r>
              <a:rPr>
                <a:solidFill>
                  <a:srgbClr val="00AB8E"/>
                </a:solidFill>
              </a:rPr>
              <a:t>logistiikka</a:t>
            </a:r>
            <a:r>
              <a:t>                  </a:t>
            </a:r>
            <a:r>
              <a:rPr>
                <a:solidFill>
                  <a:srgbClr val="F27100"/>
                </a:solidFill>
              </a:rPr>
              <a:t>asiakaspalvelu     laskutus</a:t>
            </a:r>
            <a:endParaRPr>
              <a:solidFill>
                <a:srgbClr val="EE230C"/>
              </a:solidFill>
            </a:endParaRPr>
          </a:p>
          <a:p>
            <a:r>
              <a:t>                                                   </a:t>
            </a:r>
            <a:r>
              <a:rPr>
                <a:solidFill>
                  <a:srgbClr val="B51600"/>
                </a:solidFill>
              </a:rPr>
              <a:t> edustustajat</a:t>
            </a:r>
          </a:p>
          <a:p>
            <a:r>
              <a:t>                        </a:t>
            </a:r>
          </a:p>
          <a:p>
            <a:r>
              <a:t>                                                   </a:t>
            </a:r>
            <a:r>
              <a:rPr>
                <a:solidFill>
                  <a:srgbClr val="B51600"/>
                </a:solidFill>
              </a:rPr>
              <a:t>  asiakkaat</a:t>
            </a:r>
          </a:p>
          <a:p>
            <a:r>
              <a:t> </a:t>
            </a:r>
          </a:p>
        </p:txBody>
      </p:sp>
      <p:sp>
        <p:nvSpPr>
          <p:cNvPr id="263" name="1975 - 2005"/>
          <p:cNvSpPr txBox="1"/>
          <p:nvPr/>
        </p:nvSpPr>
        <p:spPr>
          <a:xfrm>
            <a:off x="15285459" y="103277"/>
            <a:ext cx="340187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1975 - 2005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647" y="480995"/>
            <a:ext cx="10950633" cy="6428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thumb_vk_twee_vechtende_buffels_na_frontale_treffer_allebei_uitgeschakeld.jpg" descr="thumb_vk_twee_vechtende_buffels_na_frontale_treffer_allebei_uitgeschakel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45148" y="544515"/>
            <a:ext cx="10084176" cy="6391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twee-boze-zakenlieden-die-vechten-en-ruzie-hebben-met-strijd-om-leiderschap-op-zakelijke-bijeenkomst-vanwege-zakelijke-concurrentie-zakelijke-knock-out_545934-1054.jpg.avif" descr="twee-boze-zakenlieden-die-vechten-en-ruzie-hebben-met-strijd-om-leiderschap-op-zakelijke-bijeenkomst-vanwege-zakelijke-concurrentie-zakelijke-knock-out_545934-1054.jpg.av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9661" y="8114248"/>
            <a:ext cx="7940108" cy="529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Unknown-1.jpeg" descr="Unknown-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29550" y="8213520"/>
            <a:ext cx="9938788" cy="529208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eläinkunnan johtajuus taistelut eivät sopii ihmisille"/>
          <p:cNvSpPr txBox="1"/>
          <p:nvPr/>
        </p:nvSpPr>
        <p:spPr>
          <a:xfrm>
            <a:off x="5767779" y="7107583"/>
            <a:ext cx="1357366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eläinkunnan johtajuus taistelut eivät sopii ihmisille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RCN-Vakantieparken-RCN-de-Noordster-Omgeving-Schaapskooi%20%282%29.jpg" descr="RCN-Vakantieparken-RCN-de-Noordster-Omgeving-Schaapskooi%20%282%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796" y="102849"/>
            <a:ext cx="20175102" cy="13450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Johtajuuden tavoitteita ja keinoja:…"/>
          <p:cNvSpPr txBox="1"/>
          <p:nvPr/>
        </p:nvSpPr>
        <p:spPr>
          <a:xfrm>
            <a:off x="6437518" y="866963"/>
            <a:ext cx="13370117" cy="1085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700">
                <a:solidFill>
                  <a:srgbClr val="001D35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001D35"/>
                </a:solidFill>
              </a:defRPr>
            </a:pPr>
            <a:r>
              <a:t>Johtajuuden tavoitteita ja keinoja: 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001D35"/>
                </a:solidFill>
              </a:defRPr>
            </a:pPr>
            <a:endParaRPr/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Kehitä itseäsi</a:t>
            </a:r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Tunnista ja ymmärrä tunteita</a:t>
            </a:r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Rakenna luottamusta</a:t>
            </a:r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Ole visionääri</a:t>
            </a:r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Panosta kommunikointiin</a:t>
            </a:r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Tasapainota vastuun anto ja tuki</a:t>
            </a:r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Edistä yhteisöllisyyttä ja osallistamista</a:t>
            </a:r>
          </a:p>
          <a:p>
            <a:pPr marL="457200" indent="-317500" defTabSz="457200">
              <a:lnSpc>
                <a:spcPct val="100000"/>
              </a:lnSpc>
              <a:spcBef>
                <a:spcPts val="1600"/>
              </a:spcBef>
              <a:buClr>
                <a:srgbClr val="001D35"/>
              </a:buClr>
              <a:buSzPct val="100000"/>
              <a:buFont typeface="Helvetica Neue"/>
              <a:buChar char="•"/>
              <a:defRPr sz="5500" b="1">
                <a:solidFill>
                  <a:srgbClr val="001D35"/>
                </a:solidFill>
              </a:defRPr>
            </a:pPr>
            <a:r>
              <a:t>Kanna vastuuta palveluroolissa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elämän viisautta:"/>
          <p:cNvSpPr txBox="1"/>
          <p:nvPr/>
        </p:nvSpPr>
        <p:spPr>
          <a:xfrm>
            <a:off x="9848239" y="474936"/>
            <a:ext cx="468752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elämän viisautta:</a:t>
            </a:r>
          </a:p>
        </p:txBody>
      </p:sp>
      <p:sp>
        <p:nvSpPr>
          <p:cNvPr id="276" name="Mitä et halua tapahtuvan itsellesi, älä tee sitä jollekin toiselle"/>
          <p:cNvSpPr txBox="1"/>
          <p:nvPr/>
        </p:nvSpPr>
        <p:spPr>
          <a:xfrm>
            <a:off x="4156013" y="3125019"/>
            <a:ext cx="1640647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Mitä et halua tapahtuvan itsellesi, älä tee sitä jollekin toiselle</a:t>
            </a:r>
          </a:p>
        </p:txBody>
      </p:sp>
      <p:sp>
        <p:nvSpPr>
          <p:cNvPr id="277" name="älä koskaan ota kruunua kenenkään päästä"/>
          <p:cNvSpPr txBox="1"/>
          <p:nvPr/>
        </p:nvSpPr>
        <p:spPr>
          <a:xfrm>
            <a:off x="6850435" y="5308763"/>
            <a:ext cx="1190396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älä koskaan ota kruunua kenenkään päästä</a:t>
            </a:r>
          </a:p>
        </p:txBody>
      </p:sp>
      <p:sp>
        <p:nvSpPr>
          <p:cNvPr id="278" name="Missä on tahtoa, siellä on keino"/>
          <p:cNvSpPr txBox="1"/>
          <p:nvPr/>
        </p:nvSpPr>
        <p:spPr>
          <a:xfrm>
            <a:off x="8465874" y="7492507"/>
            <a:ext cx="867308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Missä on tahtoa, siellä on keino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6943" y="7282563"/>
            <a:ext cx="5115858" cy="7305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606" y="-680651"/>
            <a:ext cx="9632713" cy="867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9146" y="-833447"/>
            <a:ext cx="10924476" cy="1538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hermafbeelding 2025-10-08 om 17.58.53.png" descr="Schermafbeelding 2025-10-08 om 17.58.5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17623" y="259876"/>
            <a:ext cx="3810402" cy="435243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Laukaa 650 km2…"/>
          <p:cNvSpPr txBox="1"/>
          <p:nvPr/>
        </p:nvSpPr>
        <p:spPr>
          <a:xfrm>
            <a:off x="20288879" y="5267508"/>
            <a:ext cx="5443415" cy="153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t>Laukaa 650 km2  </a:t>
            </a:r>
          </a:p>
          <a:p>
            <a:pPr>
              <a:defRPr sz="3000"/>
            </a:pPr>
            <a:r>
              <a:t>18.000 asukasta</a:t>
            </a:r>
          </a:p>
        </p:txBody>
      </p:sp>
      <p:sp>
        <p:nvSpPr>
          <p:cNvPr id="182" name="60 km2 / 180.000 asukasta"/>
          <p:cNvSpPr txBox="1"/>
          <p:nvPr/>
        </p:nvSpPr>
        <p:spPr>
          <a:xfrm>
            <a:off x="12793842" y="13001929"/>
            <a:ext cx="5031741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60 km2 / 180.000 asukasta</a:t>
            </a:r>
          </a:p>
        </p:txBody>
      </p:sp>
      <p:sp>
        <p:nvSpPr>
          <p:cNvPr id="183" name="Utrecht (Lääni) 1400 km2…"/>
          <p:cNvSpPr txBox="1"/>
          <p:nvPr/>
        </p:nvSpPr>
        <p:spPr>
          <a:xfrm>
            <a:off x="129003" y="10323844"/>
            <a:ext cx="4490848" cy="153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Utrecht (Lääni) 1400 km2 </a:t>
            </a:r>
          </a:p>
          <a:p>
            <a:pPr>
              <a:defRPr sz="3000"/>
            </a:pPr>
            <a:r>
              <a:t> 1.400.000 asukasta</a:t>
            </a:r>
          </a:p>
        </p:txBody>
      </p:sp>
      <p:sp>
        <p:nvSpPr>
          <p:cNvPr id="184" name="Rechthoek"/>
          <p:cNvSpPr/>
          <p:nvPr/>
        </p:nvSpPr>
        <p:spPr>
          <a:xfrm>
            <a:off x="2324119" y="4502945"/>
            <a:ext cx="100616" cy="698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5" name="Rechthoek"/>
          <p:cNvSpPr/>
          <p:nvPr/>
        </p:nvSpPr>
        <p:spPr>
          <a:xfrm>
            <a:off x="3620251" y="3708879"/>
            <a:ext cx="100616" cy="698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5012" y="4614128"/>
            <a:ext cx="6754833" cy="351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9576" y="5532844"/>
            <a:ext cx="5043478" cy="1681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6700678765_4406f86f50_b.jpg" descr="6700678765_4406f86f50_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8694" y="8793757"/>
            <a:ext cx="6565908" cy="468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armeijan palvelu: merijalkaväki / sotapoliisi"/>
          <p:cNvSpPr txBox="1"/>
          <p:nvPr/>
        </p:nvSpPr>
        <p:spPr>
          <a:xfrm>
            <a:off x="7254412" y="8762502"/>
            <a:ext cx="7489571" cy="40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armeijan palvelu: merijalkaväki / sotapoliisi</a:t>
            </a:r>
          </a:p>
          <a:p>
            <a:pPr>
              <a:defRPr sz="4000"/>
            </a:pPr>
            <a:r>
              <a:t>Willemstad, Curacao</a:t>
            </a:r>
          </a:p>
          <a:p>
            <a:pPr>
              <a:defRPr sz="3200"/>
            </a:pPr>
            <a:r>
              <a:t>Nato harjoitus:                                 Puerto Rico                    1970.</a:t>
            </a:r>
          </a:p>
        </p:txBody>
      </p:sp>
      <p:pic>
        <p:nvPicPr>
          <p:cNvPr id="191" name="5226dd8d-327b-06c3-6446-2bb90849001d.jpg" descr="5226dd8d-327b-06c3-6446-2bb90849001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06976" y="-166286"/>
            <a:ext cx="6662472" cy="449998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Hotel cafe restaurant &quot;CASCADE&quot;"/>
          <p:cNvSpPr txBox="1"/>
          <p:nvPr/>
        </p:nvSpPr>
        <p:spPr>
          <a:xfrm>
            <a:off x="7254410" y="2017437"/>
            <a:ext cx="8011758" cy="168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Hotel cafe restaurant "CASCADE"</a:t>
            </a:r>
          </a:p>
          <a:p>
            <a:pPr>
              <a:defRPr sz="3000"/>
            </a:pPr>
            <a:r>
              <a:t>Nijmegen</a:t>
            </a:r>
          </a:p>
        </p:txBody>
      </p:sp>
      <p:sp>
        <p:nvSpPr>
          <p:cNvPr id="193" name="1950 - 1964"/>
          <p:cNvSpPr txBox="1"/>
          <p:nvPr/>
        </p:nvSpPr>
        <p:spPr>
          <a:xfrm>
            <a:off x="20458571" y="3366025"/>
            <a:ext cx="34018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1950 - 1964</a:t>
            </a:r>
          </a:p>
        </p:txBody>
      </p:sp>
      <p:sp>
        <p:nvSpPr>
          <p:cNvPr id="194" name="1964-1967"/>
          <p:cNvSpPr txBox="1"/>
          <p:nvPr/>
        </p:nvSpPr>
        <p:spPr>
          <a:xfrm>
            <a:off x="20390082" y="5853364"/>
            <a:ext cx="353885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1964 - 1967</a:t>
            </a:r>
          </a:p>
        </p:txBody>
      </p:sp>
      <p:sp>
        <p:nvSpPr>
          <p:cNvPr id="195" name="1968-1970"/>
          <p:cNvSpPr txBox="1"/>
          <p:nvPr/>
        </p:nvSpPr>
        <p:spPr>
          <a:xfrm>
            <a:off x="20458574" y="9633401"/>
            <a:ext cx="34018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1968 - 1970</a:t>
            </a:r>
          </a:p>
        </p:txBody>
      </p:sp>
      <p:sp>
        <p:nvSpPr>
          <p:cNvPr id="196" name="oma tausta"/>
          <p:cNvSpPr txBox="1"/>
          <p:nvPr/>
        </p:nvSpPr>
        <p:spPr>
          <a:xfrm>
            <a:off x="11035628" y="-66790"/>
            <a:ext cx="4319017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/>
            </a:lvl1pPr>
          </a:lstStyle>
          <a:p>
            <a:r>
              <a:t>Oma tausta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HannuCuracao archief1.jpg" descr="HannuCuracao archie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8485" y="-524889"/>
            <a:ext cx="21597005" cy="14765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hannu 30 mei curacao.jpg" descr="hannu 30 mei curaca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12564" y="5504169"/>
            <a:ext cx="12200567" cy="9699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hannu uitrukken .jpg" descr="hannu uitrukken 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0478" y="80703"/>
            <a:ext cx="12124736" cy="7273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1967"/>
          <p:cNvSpPr txBox="1"/>
          <p:nvPr/>
        </p:nvSpPr>
        <p:spPr>
          <a:xfrm>
            <a:off x="4841462" y="-181866"/>
            <a:ext cx="3773499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1967</a:t>
            </a:r>
          </a:p>
        </p:txBody>
      </p:sp>
      <p:pic>
        <p:nvPicPr>
          <p:cNvPr id="203" name="13-3-11442818.avif" descr="13-3-11442818.av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1176" y="6624115"/>
            <a:ext cx="9948880" cy="1000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250px-Högerdagen_1967.jpg" descr="250px-Högerdagen_196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49395" y="146021"/>
            <a:ext cx="3620704" cy="4243465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03.09.1967"/>
          <p:cNvSpPr txBox="1"/>
          <p:nvPr/>
        </p:nvSpPr>
        <p:spPr>
          <a:xfrm>
            <a:off x="14890261" y="4294096"/>
            <a:ext cx="233897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03.09.1967</a:t>
            </a:r>
          </a:p>
        </p:txBody>
      </p:sp>
      <p:sp>
        <p:nvSpPr>
          <p:cNvPr id="206" name="11.10.1967"/>
          <p:cNvSpPr txBox="1"/>
          <p:nvPr/>
        </p:nvSpPr>
        <p:spPr>
          <a:xfrm>
            <a:off x="20248787" y="4294096"/>
            <a:ext cx="231466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11.10.1967</a:t>
            </a:r>
          </a:p>
        </p:txBody>
      </p:sp>
      <p:pic>
        <p:nvPicPr>
          <p:cNvPr id="207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47515" y="94996"/>
            <a:ext cx="3917213" cy="391721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15.10.1967"/>
          <p:cNvSpPr txBox="1"/>
          <p:nvPr/>
        </p:nvSpPr>
        <p:spPr>
          <a:xfrm>
            <a:off x="18139319" y="7886185"/>
            <a:ext cx="227540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15.10.1967</a:t>
            </a:r>
          </a:p>
        </p:txBody>
      </p:sp>
      <p:pic>
        <p:nvPicPr>
          <p:cNvPr id="209" name="Naamloos.jpg" descr="Naamloo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84303" y="8897146"/>
            <a:ext cx="3468355" cy="4759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G_3417.JPG" descr="IMG_34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6433" y="-15403"/>
            <a:ext cx="11122688" cy="583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3418.JPG" descr="IMG_34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9726" y="5858459"/>
            <a:ext cx="9434950" cy="944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3419.JPG" descr="IMG_341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29686" y="-148891"/>
            <a:ext cx="9957508" cy="9937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3421.JPG" descr="IMG_342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29686" y="8024668"/>
            <a:ext cx="10234181" cy="575672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HELSINKI…"/>
          <p:cNvSpPr txBox="1"/>
          <p:nvPr/>
        </p:nvSpPr>
        <p:spPr>
          <a:xfrm>
            <a:off x="9813666" y="2278457"/>
            <a:ext cx="4057580" cy="9159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HELSINKI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1970 - 1974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HOTEL HELSINKI, Hallituskatu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1970 - 1971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HILDENin RAVINTOLAT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PAMPAM, Hallisuskatu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PIRATTI, Lauttasaauri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5E5E5E"/>
                </a:solidFill>
              </a:defRPr>
            </a:pPr>
            <a:r>
              <a:t>1972 - 1973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1968-1970"/>
          <p:cNvSpPr txBox="1"/>
          <p:nvPr/>
        </p:nvSpPr>
        <p:spPr>
          <a:xfrm>
            <a:off x="4252269" y="10677135"/>
            <a:ext cx="163952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1972 </a:t>
            </a:r>
          </a:p>
        </p:txBody>
      </p:sp>
      <p:pic>
        <p:nvPicPr>
          <p:cNvPr id="218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238" y="9012352"/>
            <a:ext cx="2902775" cy="413799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1968-1970"/>
          <p:cNvSpPr txBox="1"/>
          <p:nvPr/>
        </p:nvSpPr>
        <p:spPr>
          <a:xfrm>
            <a:off x="194076" y="720865"/>
            <a:ext cx="14523416" cy="570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1970 Suomeen</a:t>
            </a:r>
          </a:p>
          <a:p>
            <a:r>
              <a:t>kotoutuminen:  perheen jäsenet, sukulaiset ja ystävät</a:t>
            </a:r>
          </a:p>
          <a:p>
            <a:endParaRPr/>
          </a:p>
          <a:p>
            <a:r>
              <a:t>verkostoituminen, sosiaaliset taidot     </a:t>
            </a:r>
          </a:p>
          <a:p>
            <a:r>
              <a:t>suhteiden rakentaminen ja ylläpitäminen</a:t>
            </a:r>
          </a:p>
        </p:txBody>
      </p:sp>
      <p:pic>
        <p:nvPicPr>
          <p:cNvPr id="220" name="13-20-eebbd278b86bd721891c.avif" descr="13-20-eebbd278b86bd721891c.av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04171" y="119614"/>
            <a:ext cx="8077202" cy="508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Oma visio tulevaisuudesta…"/>
          <p:cNvSpPr txBox="1"/>
          <p:nvPr/>
        </p:nvSpPr>
        <p:spPr>
          <a:xfrm>
            <a:off x="8488667" y="8895584"/>
            <a:ext cx="7406666" cy="404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1D35"/>
                </a:solidFill>
              </a:defRPr>
            </a:pPr>
            <a:r>
              <a:t>Oma visio tulevaisuudesta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1D35"/>
                </a:solidFill>
              </a:defRPr>
            </a:pPr>
            <a:r>
              <a:t>- tavoiteet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1D35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1D35"/>
                </a:solidFill>
              </a:defRPr>
            </a:pPr>
            <a:r>
              <a:t>tilannearviointi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1D35"/>
                </a:solidFill>
              </a:defRPr>
            </a:pPr>
            <a:r>
              <a:t>- osaaminen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1D35"/>
                </a:solidFill>
              </a:defRPr>
            </a:pPr>
            <a:r>
              <a:t>- pyrkiminen</a:t>
            </a:r>
          </a:p>
        </p:txBody>
      </p:sp>
      <p:pic>
        <p:nvPicPr>
          <p:cNvPr id="222" name="big_vintagefashionguild_14805-1.jpg" descr="big_vintagefashionguild_14805-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15206" y="10152150"/>
            <a:ext cx="8428371" cy="3288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hermafbeelding 2023-03-12 om 21.47.23.png" descr="Schermafbeelding 2023-03-12 om 21.47.23.png"/>
          <p:cNvPicPr>
            <a:picLocks noChangeAspect="1"/>
          </p:cNvPicPr>
          <p:nvPr/>
        </p:nvPicPr>
        <p:blipFill>
          <a:blip r:embed="rId2">
            <a:extLst/>
          </a:blip>
          <a:srcRect l="1695" t="322" r="1695" b="3068"/>
          <a:stretch>
            <a:fillRect/>
          </a:stretch>
        </p:blipFill>
        <p:spPr>
          <a:xfrm>
            <a:off x="-1005728" y="-264090"/>
            <a:ext cx="26786677" cy="13648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chermafbeelding 2023-10-10 om 16.44.19.png" descr="Schermafbeelding 2023-10-10 om 16.44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6620" y="3246327"/>
            <a:ext cx="4559302" cy="1079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hannu suomen kansalainen.jpg" descr="hannu suomen kansalain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2566" y="-731339"/>
            <a:ext cx="10377448" cy="1495245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uomen kansalaisuuden todistus…"/>
          <p:cNvSpPr txBox="1"/>
          <p:nvPr/>
        </p:nvSpPr>
        <p:spPr>
          <a:xfrm>
            <a:off x="11423446" y="5841424"/>
            <a:ext cx="9126017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Suomen kansalaisuuden todistus</a:t>
            </a:r>
          </a:p>
          <a:p>
            <a:r>
              <a:t>                      1986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Office PowerPoint</Application>
  <PresentationFormat>Mukautettu</PresentationFormat>
  <Paragraphs>116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Helvetica</vt:lpstr>
      <vt:lpstr>Helvetica Neue</vt:lpstr>
      <vt:lpstr>Helvetica Neue Medium</vt:lpstr>
      <vt:lpstr>21_BasicWhite</vt:lpstr>
      <vt:lpstr>RYLA-koulutus 2025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RYLA-koulutus 2025</dc:title>
  <dc:creator>Eveliina Ojala</dc:creator>
  <cp:lastModifiedBy>Eveliina Ojala</cp:lastModifiedBy>
  <cp:revision>1</cp:revision>
  <dcterms:modified xsi:type="dcterms:W3CDTF">2025-10-09T05:40:10Z</dcterms:modified>
</cp:coreProperties>
</file>