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86C643-E000-44A6-972C-47DE0C4DFE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Maita ja kansalaisuuksia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493455F-03EB-48FE-B05A-949C0A4F33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4411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AFFFF7-1FD0-462E-BD18-4DBF48EB9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Maita ja kansalaisuuksia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83B914-8561-437B-ADE2-444F339D5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400"/>
              <a:t>Useimmiten maiden ja kaupunkien kanssa ei käytetä artikkelia</a:t>
            </a:r>
          </a:p>
          <a:p>
            <a:pPr lvl="1"/>
            <a:r>
              <a:rPr lang="fi-FI" sz="2000"/>
              <a:t>Ich bin </a:t>
            </a:r>
            <a:r>
              <a:rPr lang="fi-FI" sz="2000" b="1"/>
              <a:t>in Finnland</a:t>
            </a:r>
          </a:p>
          <a:p>
            <a:pPr lvl="1"/>
            <a:r>
              <a:rPr lang="fi-FI" sz="2000"/>
              <a:t>Ich reise </a:t>
            </a:r>
            <a:r>
              <a:rPr lang="fi-FI" sz="2000" b="1"/>
              <a:t>nach Berlin</a:t>
            </a:r>
          </a:p>
          <a:p>
            <a:r>
              <a:rPr lang="fi-FI" sz="2400"/>
              <a:t>Poikkeuksena ovat feminiinit ja monikolliset maat</a:t>
            </a:r>
          </a:p>
          <a:p>
            <a:pPr lvl="1"/>
            <a:r>
              <a:rPr lang="fi-FI" sz="2000"/>
              <a:t>Ich reise </a:t>
            </a:r>
            <a:r>
              <a:rPr lang="fi-FI" sz="2000" b="1"/>
              <a:t>in die Türkei </a:t>
            </a:r>
            <a:r>
              <a:rPr lang="fi-FI" sz="2000"/>
              <a:t>(ei nach!)</a:t>
            </a:r>
          </a:p>
          <a:p>
            <a:pPr lvl="1"/>
            <a:r>
              <a:rPr lang="fi-FI" sz="2000"/>
              <a:t>Ich bin </a:t>
            </a:r>
            <a:r>
              <a:rPr lang="fi-FI" sz="2000" b="1"/>
              <a:t>in den USA</a:t>
            </a:r>
          </a:p>
          <a:p>
            <a:r>
              <a:rPr lang="fi-FI" sz="2400"/>
              <a:t>Jos sanan yhteydessä käytetään attribuuttia (määrettä), käytetään myös artikkelia</a:t>
            </a:r>
          </a:p>
          <a:p>
            <a:pPr lvl="1"/>
            <a:r>
              <a:rPr lang="fi-FI" sz="2000"/>
              <a:t>Das schöne Norwegen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0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29D196-BD0D-4D98-90DC-6E550BF4B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Maita ja kansalaisuuksia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609B9B-6530-43C7-A3DC-FB60C0EA9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400"/>
              <a:t>Die Türkei, die Schweiz, die Mongolei, die Slowakei, die Ukraine</a:t>
            </a:r>
          </a:p>
          <a:p>
            <a:pPr lvl="1"/>
            <a:r>
              <a:rPr lang="fi-FI" sz="2000"/>
              <a:t>feminiinejä</a:t>
            </a:r>
          </a:p>
          <a:p>
            <a:r>
              <a:rPr lang="fi-FI" sz="2400"/>
              <a:t>Die USA, die Niederlande, die Philippinen (ja muut saariryhmät)</a:t>
            </a:r>
          </a:p>
          <a:p>
            <a:pPr lvl="1"/>
            <a:r>
              <a:rPr lang="fi-FI" sz="2000"/>
              <a:t>monikollisia</a:t>
            </a:r>
          </a:p>
          <a:p>
            <a:r>
              <a:rPr lang="fi-FI" sz="2400"/>
              <a:t>On myös joitakin maskuliineja</a:t>
            </a:r>
          </a:p>
          <a:p>
            <a:pPr lvl="1"/>
            <a:r>
              <a:rPr lang="fi-FI" sz="2000"/>
              <a:t>Esim. der Iran, der Irak, der Jemen, der Kongo</a:t>
            </a:r>
          </a:p>
          <a:p>
            <a:pPr lvl="1"/>
            <a:r>
              <a:rPr lang="fi-FI" sz="2000"/>
              <a:t>Näitä kuitenkin käytetään yleensä ilman artikkelia, kuten neutrimaita</a:t>
            </a:r>
          </a:p>
          <a:p>
            <a:pPr lvl="1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085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57464B-8CCF-4140-A3B1-FB272713F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Maita ja kansalaisuuksia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5899FD-0045-4154-9DB2-E9F66C545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/>
              <a:t>Femiininit ja monikolliset maat toimivat kuin ”normaalit” substantiivit</a:t>
            </a:r>
          </a:p>
          <a:p>
            <a:pPr lvl="1"/>
            <a:r>
              <a:rPr lang="fi-FI" sz="2400"/>
              <a:t>Die Türkei, in die Türkei, in der Türkei, aus der Türkei</a:t>
            </a:r>
          </a:p>
          <a:p>
            <a:pPr lvl="1"/>
            <a:r>
              <a:rPr lang="fi-FI" sz="2400"/>
              <a:t>Die USA, in die USA, in den USA, aus den USA</a:t>
            </a:r>
          </a:p>
        </p:txBody>
      </p:sp>
    </p:spTree>
    <p:extLst>
      <p:ext uri="{BB962C8B-B14F-4D97-AF65-F5344CB8AC3E}">
        <p14:creationId xmlns:p14="http://schemas.microsoft.com/office/powerpoint/2010/main" val="122596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6773C-429D-4955-94D8-06A28857A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Mieti naapurin kanssa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CDDBB4-95DE-41AC-A69A-A92431A08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/>
              <a:t>Miten sanot</a:t>
            </a:r>
          </a:p>
          <a:p>
            <a:pPr lvl="1"/>
            <a:r>
              <a:rPr lang="fi-FI" sz="2800"/>
              <a:t>Sveitsi</a:t>
            </a:r>
          </a:p>
          <a:p>
            <a:pPr lvl="1"/>
            <a:r>
              <a:rPr lang="fi-FI" sz="2800"/>
              <a:t>Sveitsissä</a:t>
            </a:r>
          </a:p>
          <a:p>
            <a:pPr lvl="1"/>
            <a:r>
              <a:rPr lang="fi-FI" sz="2800"/>
              <a:t>Sveitsistä</a:t>
            </a:r>
          </a:p>
          <a:p>
            <a:pPr lvl="1"/>
            <a:r>
              <a:rPr lang="fi-FI" sz="2800"/>
              <a:t>Alankomaihin (nom. die Niederlande)</a:t>
            </a:r>
          </a:p>
          <a:p>
            <a:pPr lvl="1"/>
            <a:r>
              <a:rPr lang="fi-FI" sz="2800"/>
              <a:t>Alankomaista</a:t>
            </a:r>
          </a:p>
        </p:txBody>
      </p:sp>
    </p:spTree>
    <p:extLst>
      <p:ext uri="{BB962C8B-B14F-4D97-AF65-F5344CB8AC3E}">
        <p14:creationId xmlns:p14="http://schemas.microsoft.com/office/powerpoint/2010/main" val="2043526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860F10-F460-4C88-88F0-613ADE721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Maita ja kansalaisuuksia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BD53E3-ECDB-43E7-8818-3DF24A768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/>
              <a:t>Sveitsi  </a:t>
            </a:r>
            <a:r>
              <a:rPr lang="fi-FI" sz="2800">
                <a:sym typeface="Wingdings" panose="05000000000000000000" pitchFamily="2" charset="2"/>
              </a:rPr>
              <a:t> </a:t>
            </a:r>
            <a:r>
              <a:rPr lang="fi-FI" sz="2800" b="1">
                <a:sym typeface="Wingdings" panose="05000000000000000000" pitchFamily="2" charset="2"/>
              </a:rPr>
              <a:t>die Schweiz</a:t>
            </a:r>
            <a:endParaRPr lang="fi-FI" sz="2800" b="1"/>
          </a:p>
          <a:p>
            <a:r>
              <a:rPr lang="fi-FI" sz="2800"/>
              <a:t>Sveitsissä </a:t>
            </a:r>
            <a:r>
              <a:rPr lang="fi-FI" sz="2800">
                <a:sym typeface="Wingdings" panose="05000000000000000000" pitchFamily="2" charset="2"/>
              </a:rPr>
              <a:t> </a:t>
            </a:r>
            <a:r>
              <a:rPr lang="fi-FI" sz="2800" b="1">
                <a:sym typeface="Wingdings" panose="05000000000000000000" pitchFamily="2" charset="2"/>
              </a:rPr>
              <a:t>in</a:t>
            </a:r>
            <a:r>
              <a:rPr lang="fi-FI" sz="2800">
                <a:sym typeface="Wingdings" panose="05000000000000000000" pitchFamily="2" charset="2"/>
              </a:rPr>
              <a:t> </a:t>
            </a:r>
            <a:r>
              <a:rPr lang="fi-FI" sz="2800" b="1">
                <a:sym typeface="Wingdings" panose="05000000000000000000" pitchFamily="2" charset="2"/>
              </a:rPr>
              <a:t>der Schweiz</a:t>
            </a:r>
            <a:endParaRPr lang="fi-FI" sz="2800" b="1"/>
          </a:p>
          <a:p>
            <a:r>
              <a:rPr lang="fi-FI" sz="2800"/>
              <a:t>Sveitsistä </a:t>
            </a:r>
            <a:r>
              <a:rPr lang="fi-FI" sz="2800">
                <a:sym typeface="Wingdings" panose="05000000000000000000" pitchFamily="2" charset="2"/>
              </a:rPr>
              <a:t> </a:t>
            </a:r>
            <a:r>
              <a:rPr lang="fi-FI" sz="2800" b="1">
                <a:sym typeface="Wingdings" panose="05000000000000000000" pitchFamily="2" charset="2"/>
              </a:rPr>
              <a:t>aus der Schweiz</a:t>
            </a:r>
            <a:endParaRPr lang="fi-FI" sz="2800" b="1"/>
          </a:p>
          <a:p>
            <a:r>
              <a:rPr lang="fi-FI" sz="2800"/>
              <a:t>Alankomaihin </a:t>
            </a:r>
            <a:r>
              <a:rPr lang="fi-FI" sz="2800">
                <a:sym typeface="Wingdings" panose="05000000000000000000" pitchFamily="2" charset="2"/>
              </a:rPr>
              <a:t> </a:t>
            </a:r>
            <a:r>
              <a:rPr lang="fi-FI" sz="2800" b="1">
                <a:sym typeface="Wingdings" panose="05000000000000000000" pitchFamily="2" charset="2"/>
              </a:rPr>
              <a:t>in die Niederlande</a:t>
            </a:r>
            <a:endParaRPr lang="fi-FI" sz="2800" b="1"/>
          </a:p>
          <a:p>
            <a:r>
              <a:rPr lang="fi-FI" sz="2800"/>
              <a:t>Alankomaista </a:t>
            </a:r>
            <a:r>
              <a:rPr lang="fi-FI" sz="2800">
                <a:sym typeface="Wingdings" panose="05000000000000000000" pitchFamily="2" charset="2"/>
              </a:rPr>
              <a:t> </a:t>
            </a:r>
            <a:r>
              <a:rPr lang="fi-FI" sz="2800" b="1">
                <a:sym typeface="Wingdings" panose="05000000000000000000" pitchFamily="2" charset="2"/>
              </a:rPr>
              <a:t>aus den Niederlanden</a:t>
            </a:r>
            <a:endParaRPr lang="fi-FI" sz="2800" b="1"/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514309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278</TotalTime>
  <Words>198</Words>
  <Application>Microsoft Office PowerPoint</Application>
  <PresentationFormat>Laajakuva</PresentationFormat>
  <Paragraphs>35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Kuiskaus</vt:lpstr>
      <vt:lpstr>Maita ja kansalaisuuksia</vt:lpstr>
      <vt:lpstr>Maita ja kansalaisuuksia</vt:lpstr>
      <vt:lpstr>Maita ja kansalaisuuksia</vt:lpstr>
      <vt:lpstr>Maita ja kansalaisuuksia</vt:lpstr>
      <vt:lpstr>Mieti naapurin kanssa</vt:lpstr>
      <vt:lpstr>Maita ja kansalaisuuksia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Maita ja kansalaisuuksia</dc:title>
  <dc:creator>Paananen, Eetu</dc:creator>
  <cp:lastModifiedBy>Paananen, Eetu</cp:lastModifiedBy>
  <cp:revision>8</cp:revision>
  <dcterms:created xsi:type="dcterms:W3CDTF">2019-10-30T06:17:15Z</dcterms:created>
  <dcterms:modified xsi:type="dcterms:W3CDTF">2019-11-13T12:05:56Z</dcterms:modified>
</cp:coreProperties>
</file>