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Be Vietnam" panose="020B0604020202020204" charset="0"/>
      <p:regular r:id="rId14"/>
    </p:embeddedFont>
    <p:embeddedFont>
      <p:font typeface="Be Vietnam Ultra-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elegraf 1" panose="020B0604020202020204" charset="0"/>
      <p:regular r:id="rId20"/>
    </p:embeddedFont>
    <p:embeddedFont>
      <p:font typeface="Telegraf 2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97DD5-E8A2-4E96-913B-0CB0210256C5}" type="datetimeFigureOut">
              <a:rPr lang="fi-FI" smtClean="0"/>
              <a:t>31.1.2025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54B1B-A416-4237-9893-1465EC5217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299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54B1B-A416-4237-9893-1465EC52172D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478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5401" cy="10287000"/>
            <a:chOff x="0" y="0"/>
            <a:chExt cx="3101253" cy="4056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1253" cy="4056067"/>
            </a:xfrm>
            <a:custGeom>
              <a:avLst/>
              <a:gdLst/>
              <a:ahLst/>
              <a:cxnLst/>
              <a:rect l="l" t="t" r="r" b="b"/>
              <a:pathLst>
                <a:path w="3101253" h="4056067">
                  <a:moveTo>
                    <a:pt x="0" y="0"/>
                  </a:moveTo>
                  <a:lnTo>
                    <a:pt x="3101253" y="0"/>
                  </a:lnTo>
                  <a:lnTo>
                    <a:pt x="3101253" y="4056067"/>
                  </a:lnTo>
                  <a:lnTo>
                    <a:pt x="0" y="4056067"/>
                  </a:lnTo>
                  <a:close/>
                </a:path>
              </a:pathLst>
            </a:custGeom>
            <a:solidFill>
              <a:srgbClr val="2F5D2B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101253" cy="4103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1999" y="271999"/>
            <a:ext cx="7279961" cy="9743002"/>
            <a:chOff x="0" y="0"/>
            <a:chExt cx="748164" cy="10012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8164" cy="1001291"/>
            </a:xfrm>
            <a:custGeom>
              <a:avLst/>
              <a:gdLst/>
              <a:ahLst/>
              <a:cxnLst/>
              <a:rect l="l" t="t" r="r" b="b"/>
              <a:pathLst>
                <a:path w="748164" h="1001291">
                  <a:moveTo>
                    <a:pt x="0" y="0"/>
                  </a:moveTo>
                  <a:lnTo>
                    <a:pt x="748164" y="0"/>
                  </a:lnTo>
                  <a:lnTo>
                    <a:pt x="748164" y="1001291"/>
                  </a:lnTo>
                  <a:lnTo>
                    <a:pt x="0" y="1001291"/>
                  </a:lnTo>
                  <a:close/>
                </a:path>
              </a:pathLst>
            </a:custGeom>
            <a:blipFill>
              <a:blip r:embed="rId2"/>
              <a:stretch>
                <a:fillRect t="-5996" b="-5996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56123" y="2994148"/>
            <a:ext cx="8384422" cy="4037448"/>
            <a:chOff x="0" y="0"/>
            <a:chExt cx="11179230" cy="5383264"/>
          </a:xfrm>
        </p:grpSpPr>
        <p:sp>
          <p:nvSpPr>
            <p:cNvPr id="8" name="TextBox 8"/>
            <p:cNvSpPr txBox="1"/>
            <p:nvPr/>
          </p:nvSpPr>
          <p:spPr>
            <a:xfrm>
              <a:off x="161667" y="-85725"/>
              <a:ext cx="10356836" cy="326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419"/>
                </a:lnSpc>
              </a:pPr>
              <a:r>
                <a:rPr lang="en-US" sz="7849" spc="-235">
                  <a:solidFill>
                    <a:srgbClr val="2F5D2B"/>
                  </a:solidFill>
                  <a:latin typeface="Telegraf 1"/>
                  <a:ea typeface="Telegraf 1"/>
                  <a:cs typeface="Telegraf 1"/>
                  <a:sym typeface="Telegraf 1"/>
                </a:rPr>
                <a:t>MUN TIE TOIMITTAJAKSI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1667" y="4075164"/>
              <a:ext cx="10356836" cy="130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>
                  <a:solidFill>
                    <a:srgbClr val="022658"/>
                  </a:solidFill>
                  <a:latin typeface="Be Vietnam"/>
                  <a:ea typeface="Be Vietnam"/>
                  <a:cs typeface="Be Vietnam"/>
                  <a:sym typeface="Be Vietnam"/>
                </a:rPr>
                <a:t>Iida Niskanen</a:t>
              </a:r>
            </a:p>
            <a:p>
              <a:pPr marL="0" lvl="0" indent="0" algn="l">
                <a:lnSpc>
                  <a:spcPts val="3900"/>
                </a:lnSpc>
              </a:pPr>
              <a:r>
                <a:rPr lang="en-US" sz="3000">
                  <a:solidFill>
                    <a:srgbClr val="022658"/>
                  </a:solidFill>
                  <a:latin typeface="Be Vietnam"/>
                  <a:ea typeface="Be Vietnam"/>
                  <a:cs typeface="Be Vietnam"/>
                  <a:sym typeface="Be Vietnam"/>
                </a:rPr>
                <a:t>Journalistiikka, Jyväskylän yliopisto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596053"/>
              <a:ext cx="11179230" cy="0"/>
            </a:xfrm>
            <a:prstGeom prst="line">
              <a:avLst/>
            </a:prstGeom>
            <a:ln w="139700" cap="flat">
              <a:solidFill>
                <a:srgbClr val="2F5D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i-FI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76300" y="2128674"/>
            <a:ext cx="16800544" cy="0"/>
          </a:xfrm>
          <a:prstGeom prst="line">
            <a:avLst/>
          </a:prstGeom>
          <a:ln w="38100" cap="flat">
            <a:solidFill>
              <a:srgbClr val="286C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9902443" y="3009900"/>
            <a:ext cx="7356857" cy="6128125"/>
          </a:xfrm>
          <a:custGeom>
            <a:avLst/>
            <a:gdLst/>
            <a:ahLst/>
            <a:cxnLst/>
            <a:rect l="l" t="t" r="r" b="b"/>
            <a:pathLst>
              <a:path w="7356857" h="6128125">
                <a:moveTo>
                  <a:pt x="0" y="0"/>
                </a:moveTo>
                <a:lnTo>
                  <a:pt x="7356857" y="0"/>
                </a:lnTo>
                <a:lnTo>
                  <a:pt x="7356857" y="6128126"/>
                </a:lnTo>
                <a:lnTo>
                  <a:pt x="0" y="6128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656" b="-7605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753401" y="3009900"/>
            <a:ext cx="7619787" cy="6128125"/>
          </a:xfrm>
          <a:custGeom>
            <a:avLst/>
            <a:gdLst/>
            <a:ahLst/>
            <a:cxnLst/>
            <a:rect l="l" t="t" r="r" b="b"/>
            <a:pathLst>
              <a:path w="7619787" h="6128125">
                <a:moveTo>
                  <a:pt x="0" y="0"/>
                </a:moveTo>
                <a:lnTo>
                  <a:pt x="7619787" y="0"/>
                </a:lnTo>
                <a:lnTo>
                  <a:pt x="7619787" y="6128126"/>
                </a:lnTo>
                <a:lnTo>
                  <a:pt x="0" y="6128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994" b="-32994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/>
          <p:nvPr/>
        </p:nvSpPr>
        <p:spPr>
          <a:xfrm>
            <a:off x="753401" y="734547"/>
            <a:ext cx="16505899" cy="104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50"/>
              </a:lnSpc>
            </a:pPr>
            <a:r>
              <a:rPr lang="en-US" sz="7000" spc="-21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TYÖKOKEMUSTA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50909" y="2247900"/>
            <a:ext cx="611088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Graafikko</a:t>
            </a:r>
            <a:r>
              <a:rPr lang="en-US" sz="3000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, Sanoma </a:t>
            </a:r>
            <a:r>
              <a:rPr lang="en-US" sz="3000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Designkeskus</a:t>
            </a:r>
            <a:endParaRPr lang="en-US" sz="3000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E9BCEA3-7B2A-141B-0382-2F6BBADB9DEC}"/>
              </a:ext>
            </a:extLst>
          </p:cNvPr>
          <p:cNvSpPr txBox="1"/>
          <p:nvPr/>
        </p:nvSpPr>
        <p:spPr>
          <a:xfrm>
            <a:off x="5257800" y="9453562"/>
            <a:ext cx="7356857" cy="487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Ensi </a:t>
            </a:r>
            <a:r>
              <a:rPr lang="en-US" sz="3000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kesänä</a:t>
            </a:r>
            <a:r>
              <a:rPr lang="en-US" sz="3000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: </a:t>
            </a:r>
            <a:r>
              <a:rPr lang="en-US" sz="3000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Satakunnan</a:t>
            </a:r>
            <a:r>
              <a:rPr lang="en-US" sz="3000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Kansa, Pori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504825" y="405757"/>
            <a:ext cx="8025495" cy="69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35"/>
              </a:lnSpc>
            </a:pPr>
            <a:r>
              <a:rPr lang="en-US" sz="4700" spc="-141" dirty="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TOIMITTAJAKSI?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3401" y="1028700"/>
            <a:ext cx="16050990" cy="405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Työ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,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jolla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on (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yhteiskunnallista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)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merkitystä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</a:p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Kiinnostus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ja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uteliaisuus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asioita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kohtaan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sekä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halu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ymmärtää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ja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selittää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Halu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tarttua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epäkohtiin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ja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nostaa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niitä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esille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Kiinnostus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esiintyä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ja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heittäytyä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Toimittajan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koulutus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mahdollistaa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monenlaiset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urapolut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sekä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journalistisessa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työssä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että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esimerkiksi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viestintätehtävissä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ja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valtionhallinnossa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,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ei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pelkkiä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sanomalehteen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kirjoittavia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toimittajia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53400" y="5676900"/>
            <a:ext cx="13419799" cy="630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35"/>
              </a:lnSpc>
            </a:pPr>
            <a:r>
              <a:rPr lang="en-US" sz="4700" spc="-141" dirty="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MIKSI JOURNALISTIIKKAA JYVÄSKYLÄSSÄ?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3401" y="6438900"/>
            <a:ext cx="16050990" cy="348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Sopivankokoinen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ainejärjestö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Journalistiikan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opiskelijayhteisö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on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tiivis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, ja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opiskelijat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tuntevat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hyvin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toisensa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sekä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opettajansa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Hyvät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suhteet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työelämään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,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ohjattu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harjoittelu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jo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ensimmäisenä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vuonna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Monipuoliset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opinnot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,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paljon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vaihtoehtoja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marL="711507" lvl="1" indent="-355753" algn="l">
              <a:lnSpc>
                <a:spcPts val="4613"/>
              </a:lnSpc>
              <a:buFont typeface="Arial"/>
              <a:buChar char="•"/>
            </a:pP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Opiskelijakaupunki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,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joka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3.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asukas</a:t>
            </a:r>
            <a:r>
              <a:rPr lang="en-US" sz="3295" b="1" dirty="0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 on </a:t>
            </a:r>
            <a:r>
              <a:rPr lang="en-US" sz="3295" b="1" dirty="0" err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opiskelija</a:t>
            </a:r>
            <a:endParaRPr lang="en-US" sz="3295" b="1" dirty="0">
              <a:solidFill>
                <a:srgbClr val="2F5D2B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5401" cy="10287000"/>
            <a:chOff x="0" y="0"/>
            <a:chExt cx="3101253" cy="4056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1253" cy="4056067"/>
            </a:xfrm>
            <a:custGeom>
              <a:avLst/>
              <a:gdLst/>
              <a:ahLst/>
              <a:cxnLst/>
              <a:rect l="l" t="t" r="r" b="b"/>
              <a:pathLst>
                <a:path w="3101253" h="4056067">
                  <a:moveTo>
                    <a:pt x="0" y="0"/>
                  </a:moveTo>
                  <a:lnTo>
                    <a:pt x="3101253" y="0"/>
                  </a:lnTo>
                  <a:lnTo>
                    <a:pt x="3101253" y="4056067"/>
                  </a:lnTo>
                  <a:lnTo>
                    <a:pt x="0" y="4056067"/>
                  </a:lnTo>
                  <a:close/>
                </a:path>
              </a:pathLst>
            </a:custGeom>
            <a:solidFill>
              <a:srgbClr val="2F5D2B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101253" cy="4103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03753" y="2080503"/>
            <a:ext cx="4257587" cy="375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spc="-240">
                <a:solidFill>
                  <a:srgbClr val="FFFFFF"/>
                </a:solidFill>
                <a:latin typeface="Telegraf 2"/>
                <a:ea typeface="Telegraf 2"/>
                <a:cs typeface="Telegraf 2"/>
                <a:sym typeface="Telegraf 2"/>
              </a:rPr>
              <a:t>MISTÄ KAIKKI LÄHTI?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27301" y="565393"/>
            <a:ext cx="10460699" cy="917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33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Lukiossa tunne, että viestintä ja esiintyminen voisi olla mun juttu</a:t>
            </a:r>
          </a:p>
          <a:p>
            <a:pPr marL="798833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Inspiraationa Miisa Grekov eli mmiisas, joka opiskeli puheviestintää Tampereella</a:t>
            </a:r>
          </a:p>
          <a:p>
            <a:pPr marL="798833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Lukion loppuessa päätin, että musta tulee radiojuontaja</a:t>
            </a:r>
          </a:p>
          <a:p>
            <a:pPr marL="798833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Suunnitelma: yliopistoon lukemaan viestintää tai journalistiikkaa</a:t>
            </a:r>
          </a:p>
          <a:p>
            <a:pPr marL="798833" lvl="1" indent="-399416" algn="l">
              <a:lnSpc>
                <a:spcPts val="5180"/>
              </a:lnSpc>
              <a:buFont typeface="Arial"/>
              <a:buChar char="•"/>
            </a:pPr>
            <a:r>
              <a:rPr lang="en-US" sz="37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Helpommin sanottu kuin tehty:</a:t>
            </a:r>
          </a:p>
          <a:p>
            <a:pPr marL="1597665" lvl="2" indent="-532555" algn="l">
              <a:lnSpc>
                <a:spcPts val="5180"/>
              </a:lnSpc>
              <a:buFont typeface="Arial"/>
              <a:buChar char="⚬"/>
            </a:pPr>
            <a:r>
              <a:rPr lang="en-US" sz="37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sisään otetaan todella vähän opiskelijoita, hakijoita satoja</a:t>
            </a:r>
          </a:p>
          <a:p>
            <a:pPr marL="1597665" lvl="2" indent="-532555" algn="l">
              <a:lnSpc>
                <a:spcPts val="5180"/>
              </a:lnSpc>
              <a:buFont typeface="Arial"/>
              <a:buChar char="⚬"/>
            </a:pPr>
            <a:r>
              <a:rPr lang="en-US" sz="37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pääsykokeet ennakkomateriaalien pohjalta</a:t>
            </a:r>
          </a:p>
          <a:p>
            <a:pPr algn="l">
              <a:lnSpc>
                <a:spcPts val="5180"/>
              </a:lnSpc>
            </a:pPr>
            <a:endParaRPr lang="en-US" sz="3700">
              <a:solidFill>
                <a:srgbClr val="2F5D2B"/>
              </a:solidFill>
              <a:latin typeface="Be Vietnam"/>
              <a:ea typeface="Be Vietnam"/>
              <a:cs typeface="Be Vietnam"/>
              <a:sym typeface="Be Vietna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38369" y="323850"/>
            <a:ext cx="654344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spc="-24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HAKEMINEN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1137" y="2073404"/>
            <a:ext cx="17245726" cy="7155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6300"/>
              </a:lnSpc>
              <a:buFont typeface="Arial"/>
              <a:buChar char="•"/>
            </a:pP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Ensimmäisellä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hakukerralla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kurkkaamaan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pääsykokeet</a:t>
            </a:r>
            <a:endParaRPr lang="en-US" sz="4200" dirty="0">
              <a:solidFill>
                <a:srgbClr val="2F5D2B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marL="906780" lvl="1" indent="-453390" algn="l">
              <a:lnSpc>
                <a:spcPts val="6300"/>
              </a:lnSpc>
              <a:buFont typeface="Arial"/>
              <a:buChar char="•"/>
            </a:pP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Sen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jälkeen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täysi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panostus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: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luin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artikkeleita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,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kävin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pääsykoepreppauksessa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Tampereella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...</a:t>
            </a:r>
          </a:p>
          <a:p>
            <a:pPr marL="906780" lvl="1" indent="-453390" algn="l">
              <a:lnSpc>
                <a:spcPts val="6300"/>
              </a:lnSpc>
              <a:buFont typeface="Arial"/>
              <a:buChar char="•"/>
            </a:pP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Kolmannella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hakukerralla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2.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varasijalle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Jyväskylään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vuonna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2020</a:t>
            </a:r>
          </a:p>
          <a:p>
            <a:pPr marL="906780" lvl="1" indent="-453390" algn="l">
              <a:lnSpc>
                <a:spcPts val="6300"/>
              </a:lnSpc>
              <a:buFont typeface="Arial"/>
              <a:buChar char="•"/>
            </a:pP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Lähdin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hakemaan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vauhtia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kansanopistosta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,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Tampereelta</a:t>
            </a:r>
            <a:endParaRPr lang="en-US" sz="4200" dirty="0">
              <a:solidFill>
                <a:srgbClr val="2F5D2B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marL="1813560" lvl="2" indent="-604520" algn="l">
              <a:lnSpc>
                <a:spcPts val="6300"/>
              </a:lnSpc>
              <a:buFont typeface="Arial"/>
              <a:buChar char="⚬"/>
            </a:pP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maksullinen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vuoden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journalistikoulutus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,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sisältäen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pääsykoevalmennuksen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ja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viestinnän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perusopinnot</a:t>
            </a:r>
            <a:endParaRPr lang="en-US" sz="4200" dirty="0">
              <a:solidFill>
                <a:srgbClr val="2F5D2B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marL="906780" lvl="1" indent="-453390" algn="l">
              <a:lnSpc>
                <a:spcPts val="6300"/>
              </a:lnSpc>
              <a:buFont typeface="Arial"/>
              <a:buChar char="•"/>
            </a:pP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Sisään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Jyväskylän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</a:t>
            </a:r>
            <a:r>
              <a:rPr lang="en-US" sz="4200" dirty="0" err="1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yliopistoon</a:t>
            </a:r>
            <a:r>
              <a:rPr lang="en-US" sz="4200" dirty="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 2021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5439" y="2460530"/>
            <a:ext cx="3433375" cy="5812766"/>
            <a:chOff x="0" y="0"/>
            <a:chExt cx="4577833" cy="775035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574" r="10574"/>
            <a:stretch>
              <a:fillRect/>
            </a:stretch>
          </p:blipFill>
          <p:spPr>
            <a:xfrm>
              <a:off x="0" y="0"/>
              <a:ext cx="4577833" cy="775035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130384" y="2460530"/>
            <a:ext cx="5128916" cy="5812766"/>
            <a:chOff x="0" y="0"/>
            <a:chExt cx="6838554" cy="77503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3766" t="20278" b="6511"/>
            <a:stretch>
              <a:fillRect/>
            </a:stretch>
          </p:blipFill>
          <p:spPr>
            <a:xfrm>
              <a:off x="0" y="0"/>
              <a:ext cx="6838554" cy="7750355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55997" y="2185563"/>
            <a:ext cx="7494293" cy="626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Sisäänpääsy vaikeinta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Käytännönläheinen ensimmäinen vuosi</a:t>
            </a:r>
          </a:p>
          <a:p>
            <a:pPr marL="1295400" lvl="2" indent="-431800" algn="l">
              <a:lnSpc>
                <a:spcPts val="4500"/>
              </a:lnSpc>
              <a:buFont typeface="Arial"/>
              <a:buChar char="⚬"/>
            </a:pPr>
            <a:r>
              <a:rPr lang="en-US" sz="30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uutisjournalismi ja harkkapäivät, audiojournalismi, videojournalismi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Perehtyminen yliopistomaailmaan, ainejärjestö Lööppiin, opiskelijatapahtumiin...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Ohjattu harjoittelu kesällä ensimmäisen opiskeluvuoden jälkeen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61187" y="669563"/>
            <a:ext cx="5576811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27205" lvl="1" indent="-863603" algn="ctr">
              <a:lnSpc>
                <a:spcPts val="9600"/>
              </a:lnSpc>
              <a:spcBef>
                <a:spcPct val="0"/>
              </a:spcBef>
              <a:buAutoNum type="arabicPeriod"/>
            </a:pPr>
            <a:r>
              <a:rPr lang="en-US" sz="8000" spc="-24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VUOSI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0416" y="343024"/>
            <a:ext cx="5483659" cy="4800476"/>
            <a:chOff x="0" y="0"/>
            <a:chExt cx="7311545" cy="64006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211" b="17211"/>
            <a:stretch>
              <a:fillRect/>
            </a:stretch>
          </p:blipFill>
          <p:spPr>
            <a:xfrm>
              <a:off x="0" y="0"/>
              <a:ext cx="7311545" cy="640063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579542" y="343024"/>
            <a:ext cx="5095304" cy="4800476"/>
            <a:chOff x="0" y="0"/>
            <a:chExt cx="6793739" cy="640063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4712" b="14712"/>
            <a:stretch>
              <a:fillRect/>
            </a:stretch>
          </p:blipFill>
          <p:spPr>
            <a:xfrm>
              <a:off x="0" y="0"/>
              <a:ext cx="6793739" cy="6400635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2393083" y="343024"/>
            <a:ext cx="5346276" cy="4800476"/>
          </a:xfrm>
          <a:custGeom>
            <a:avLst/>
            <a:gdLst/>
            <a:ahLst/>
            <a:cxnLst/>
            <a:rect l="l" t="t" r="r" b="b"/>
            <a:pathLst>
              <a:path w="5346276" h="4800476">
                <a:moveTo>
                  <a:pt x="0" y="0"/>
                </a:moveTo>
                <a:lnTo>
                  <a:pt x="5346276" y="0"/>
                </a:lnTo>
                <a:lnTo>
                  <a:pt x="5346276" y="4800476"/>
                </a:lnTo>
                <a:lnTo>
                  <a:pt x="0" y="480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72" t="-45143" b="-15485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>
            <a:off x="500416" y="5346984"/>
            <a:ext cx="5483659" cy="4417064"/>
          </a:xfrm>
          <a:custGeom>
            <a:avLst/>
            <a:gdLst/>
            <a:ahLst/>
            <a:cxnLst/>
            <a:rect l="l" t="t" r="r" b="b"/>
            <a:pathLst>
              <a:path w="5483659" h="4417064">
                <a:moveTo>
                  <a:pt x="0" y="0"/>
                </a:moveTo>
                <a:lnTo>
                  <a:pt x="5483659" y="0"/>
                </a:lnTo>
                <a:lnTo>
                  <a:pt x="5483659" y="4417064"/>
                </a:lnTo>
                <a:lnTo>
                  <a:pt x="0" y="44170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2428" b="-116239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>
            <a:off x="6579542" y="5346984"/>
            <a:ext cx="5095304" cy="4417064"/>
          </a:xfrm>
          <a:custGeom>
            <a:avLst/>
            <a:gdLst/>
            <a:ahLst/>
            <a:cxnLst/>
            <a:rect l="l" t="t" r="r" b="b"/>
            <a:pathLst>
              <a:path w="5095304" h="4417064">
                <a:moveTo>
                  <a:pt x="0" y="0"/>
                </a:moveTo>
                <a:lnTo>
                  <a:pt x="5095305" y="0"/>
                </a:lnTo>
                <a:lnTo>
                  <a:pt x="5095305" y="4417064"/>
                </a:lnTo>
                <a:lnTo>
                  <a:pt x="0" y="4417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801" t="-47205" r="-22477" b="-63938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>
            <a:off x="12393083" y="5346984"/>
            <a:ext cx="5346276" cy="4417064"/>
          </a:xfrm>
          <a:custGeom>
            <a:avLst/>
            <a:gdLst/>
            <a:ahLst/>
            <a:cxnLst/>
            <a:rect l="l" t="t" r="r" b="b"/>
            <a:pathLst>
              <a:path w="5346276" h="4417064">
                <a:moveTo>
                  <a:pt x="0" y="0"/>
                </a:moveTo>
                <a:lnTo>
                  <a:pt x="5346276" y="0"/>
                </a:lnTo>
                <a:lnTo>
                  <a:pt x="5346276" y="4417064"/>
                </a:lnTo>
                <a:lnTo>
                  <a:pt x="0" y="4417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800" r="-5087" b="-80321"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3734" y="1575810"/>
            <a:ext cx="11487404" cy="7135380"/>
            <a:chOff x="0" y="0"/>
            <a:chExt cx="3025489" cy="1879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5489" cy="1879277"/>
            </a:xfrm>
            <a:custGeom>
              <a:avLst/>
              <a:gdLst/>
              <a:ahLst/>
              <a:cxnLst/>
              <a:rect l="l" t="t" r="r" b="b"/>
              <a:pathLst>
                <a:path w="3025489" h="1879277">
                  <a:moveTo>
                    <a:pt x="0" y="0"/>
                  </a:moveTo>
                  <a:lnTo>
                    <a:pt x="3025489" y="0"/>
                  </a:lnTo>
                  <a:lnTo>
                    <a:pt x="3025489" y="1879277"/>
                  </a:lnTo>
                  <a:lnTo>
                    <a:pt x="0" y="1879277"/>
                  </a:lnTo>
                  <a:close/>
                </a:path>
              </a:pathLst>
            </a:custGeom>
            <a:solidFill>
              <a:srgbClr val="07533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025489" cy="1936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71550" y="3732437"/>
            <a:ext cx="4611969" cy="0"/>
          </a:xfrm>
          <a:prstGeom prst="line">
            <a:avLst/>
          </a:prstGeom>
          <a:ln w="38100" cap="flat">
            <a:solidFill>
              <a:srgbClr val="286C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grpSp>
        <p:nvGrpSpPr>
          <p:cNvPr id="6" name="Group 6"/>
          <p:cNvGrpSpPr/>
          <p:nvPr/>
        </p:nvGrpSpPr>
        <p:grpSpPr>
          <a:xfrm>
            <a:off x="12906707" y="1913854"/>
            <a:ext cx="5009189" cy="6459291"/>
            <a:chOff x="0" y="0"/>
            <a:chExt cx="812800" cy="10480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048096"/>
            </a:xfrm>
            <a:custGeom>
              <a:avLst/>
              <a:gdLst/>
              <a:ahLst/>
              <a:cxnLst/>
              <a:rect l="l" t="t" r="r" b="b"/>
              <a:pathLst>
                <a:path w="812800" h="1048096">
                  <a:moveTo>
                    <a:pt x="0" y="0"/>
                  </a:moveTo>
                  <a:lnTo>
                    <a:pt x="812800" y="0"/>
                  </a:lnTo>
                  <a:lnTo>
                    <a:pt x="812800" y="1048096"/>
                  </a:lnTo>
                  <a:lnTo>
                    <a:pt x="0" y="1048096"/>
                  </a:lnTo>
                  <a:close/>
                </a:path>
              </a:pathLst>
            </a:custGeom>
            <a:blipFill>
              <a:blip r:embed="rId2"/>
              <a:stretch>
                <a:fillRect t="-1762" b="-1762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31100" y="1913854"/>
            <a:ext cx="5009189" cy="6459291"/>
            <a:chOff x="0" y="0"/>
            <a:chExt cx="812800" cy="10480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048096"/>
            </a:xfrm>
            <a:custGeom>
              <a:avLst/>
              <a:gdLst/>
              <a:ahLst/>
              <a:cxnLst/>
              <a:rect l="l" t="t" r="r" b="b"/>
              <a:pathLst>
                <a:path w="812800" h="1048096">
                  <a:moveTo>
                    <a:pt x="0" y="0"/>
                  </a:moveTo>
                  <a:lnTo>
                    <a:pt x="812800" y="0"/>
                  </a:lnTo>
                  <a:lnTo>
                    <a:pt x="812800" y="1048096"/>
                  </a:lnTo>
                  <a:lnTo>
                    <a:pt x="0" y="1048096"/>
                  </a:lnTo>
                  <a:close/>
                </a:path>
              </a:pathLst>
            </a:custGeom>
            <a:blipFill>
              <a:blip r:embed="rId3"/>
              <a:stretch>
                <a:fillRect t="-1762" b="-1762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84300" y="1057275"/>
            <a:ext cx="5122944" cy="240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25"/>
              </a:lnSpc>
            </a:pPr>
            <a:r>
              <a:rPr lang="en-US" sz="8500" spc="-255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2. JA 3. VUOSI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3401" y="4422261"/>
            <a:ext cx="6098383" cy="475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358" lvl="1" indent="-294679" algn="l">
              <a:lnSpc>
                <a:spcPts val="3821"/>
              </a:lnSpc>
              <a:buFont typeface="Arial"/>
              <a:buChar char="•"/>
            </a:pPr>
            <a:r>
              <a:rPr lang="en-US" sz="27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Toinen opiskeluvuosi rakennettu vaihtoon lähtemistä varten</a:t>
            </a:r>
          </a:p>
          <a:p>
            <a:pPr marL="589358" lvl="1" indent="-294679" algn="l">
              <a:lnSpc>
                <a:spcPts val="3821"/>
              </a:lnSpc>
              <a:buFont typeface="Arial"/>
              <a:buChar char="•"/>
            </a:pPr>
            <a:r>
              <a:rPr lang="en-US" sz="27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Mahdollisuus tehdä paljon sivuaineopintoja, ei niin paljon journalistiikan opintoja</a:t>
            </a:r>
          </a:p>
          <a:p>
            <a:pPr marL="589358" lvl="1" indent="-294679" algn="l">
              <a:lnSpc>
                <a:spcPts val="3821"/>
              </a:lnSpc>
              <a:buFont typeface="Arial"/>
              <a:buChar char="•"/>
            </a:pPr>
            <a:r>
              <a:rPr lang="en-US" sz="27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3. vuosi eli kandivuosi, kirjoitetaan kanditaatintutkielma ja viimeistellään opinnot</a:t>
            </a:r>
          </a:p>
          <a:p>
            <a:pPr marL="1178717" lvl="2" indent="-392906" algn="l">
              <a:lnSpc>
                <a:spcPts val="3821"/>
              </a:lnSpc>
              <a:buFont typeface="Arial"/>
              <a:buChar char="⚬"/>
            </a:pPr>
            <a:r>
              <a:rPr lang="en-US" sz="27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moni lähtee kandinkin jälkeen vaihtoon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56380" y="2665544"/>
            <a:ext cx="11487404" cy="7135380"/>
            <a:chOff x="0" y="0"/>
            <a:chExt cx="3025489" cy="1879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5489" cy="1879277"/>
            </a:xfrm>
            <a:custGeom>
              <a:avLst/>
              <a:gdLst/>
              <a:ahLst/>
              <a:cxnLst/>
              <a:rect l="l" t="t" r="r" b="b"/>
              <a:pathLst>
                <a:path w="3025489" h="1879277">
                  <a:moveTo>
                    <a:pt x="0" y="0"/>
                  </a:moveTo>
                  <a:lnTo>
                    <a:pt x="3025489" y="0"/>
                  </a:lnTo>
                  <a:lnTo>
                    <a:pt x="3025489" y="1879277"/>
                  </a:lnTo>
                  <a:lnTo>
                    <a:pt x="0" y="1879277"/>
                  </a:lnTo>
                  <a:close/>
                </a:path>
              </a:pathLst>
            </a:custGeom>
            <a:solidFill>
              <a:srgbClr val="07533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025489" cy="1936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753401" y="3474342"/>
            <a:ext cx="6098383" cy="0"/>
          </a:xfrm>
          <a:prstGeom prst="line">
            <a:avLst/>
          </a:prstGeom>
          <a:ln w="38100" cap="flat">
            <a:solidFill>
              <a:srgbClr val="286C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grpSp>
        <p:nvGrpSpPr>
          <p:cNvPr id="6" name="Group 6"/>
          <p:cNvGrpSpPr/>
          <p:nvPr/>
        </p:nvGrpSpPr>
        <p:grpSpPr>
          <a:xfrm>
            <a:off x="12849352" y="3003589"/>
            <a:ext cx="5009189" cy="6459291"/>
            <a:chOff x="0" y="0"/>
            <a:chExt cx="812800" cy="10480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048096"/>
            </a:xfrm>
            <a:custGeom>
              <a:avLst/>
              <a:gdLst/>
              <a:ahLst/>
              <a:cxnLst/>
              <a:rect l="l" t="t" r="r" b="b"/>
              <a:pathLst>
                <a:path w="812800" h="1048096">
                  <a:moveTo>
                    <a:pt x="0" y="0"/>
                  </a:moveTo>
                  <a:lnTo>
                    <a:pt x="812800" y="0"/>
                  </a:lnTo>
                  <a:lnTo>
                    <a:pt x="812800" y="1048096"/>
                  </a:lnTo>
                  <a:lnTo>
                    <a:pt x="0" y="1048096"/>
                  </a:lnTo>
                  <a:close/>
                </a:path>
              </a:pathLst>
            </a:custGeom>
            <a:blipFill>
              <a:blip r:embed="rId2"/>
              <a:stretch>
                <a:fillRect t="-1762" b="-1762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73746" y="3003589"/>
            <a:ext cx="5009189" cy="6459291"/>
            <a:chOff x="0" y="0"/>
            <a:chExt cx="812800" cy="10480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048096"/>
            </a:xfrm>
            <a:custGeom>
              <a:avLst/>
              <a:gdLst/>
              <a:ahLst/>
              <a:cxnLst/>
              <a:rect l="l" t="t" r="r" b="b"/>
              <a:pathLst>
                <a:path w="812800" h="1048096">
                  <a:moveTo>
                    <a:pt x="0" y="0"/>
                  </a:moveTo>
                  <a:lnTo>
                    <a:pt x="812800" y="0"/>
                  </a:lnTo>
                  <a:lnTo>
                    <a:pt x="812800" y="1048096"/>
                  </a:lnTo>
                  <a:lnTo>
                    <a:pt x="0" y="1048096"/>
                  </a:lnTo>
                  <a:close/>
                </a:path>
              </a:pathLst>
            </a:custGeom>
            <a:blipFill>
              <a:blip r:embed="rId3"/>
              <a:stretch>
                <a:fillRect t="-1762" b="-1762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53401" y="1022381"/>
            <a:ext cx="10370875" cy="198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0"/>
              </a:lnSpc>
            </a:pPr>
            <a:r>
              <a:rPr lang="en-US" sz="7000" spc="-21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MAISTERIOPINNOT</a:t>
            </a:r>
          </a:p>
          <a:p>
            <a:pPr marL="0" lvl="0" indent="0" algn="l">
              <a:lnSpc>
                <a:spcPts val="7350"/>
              </a:lnSpc>
            </a:pPr>
            <a:r>
              <a:rPr lang="en-US" sz="7000" spc="-21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(4. JA 5. VUOSI)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9847" y="3921991"/>
            <a:ext cx="6098383" cy="602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537" lvl="1" indent="-316269" algn="l">
              <a:lnSpc>
                <a:spcPts val="4101"/>
              </a:lnSpc>
              <a:buFont typeface="Arial"/>
              <a:buChar char="•"/>
            </a:pPr>
            <a:r>
              <a:rPr lang="en-US" sz="29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Maisteriopintoihin mahtuu paljon syventäviä aineopintoja, voi suuntautua enemmän sinne mikä kiinnostaa</a:t>
            </a:r>
          </a:p>
          <a:p>
            <a:pPr marL="1221896" lvl="2" indent="-407299" algn="l">
              <a:lnSpc>
                <a:spcPts val="3961"/>
              </a:lnSpc>
              <a:buFont typeface="Arial"/>
              <a:buChar char="⚬"/>
            </a:pPr>
            <a:r>
              <a:rPr lang="en-US" sz="28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podcast-kurssi, tv-ohjelmaprojekti, dronekurssi, tutkiva journalismi, visuaalinen ja sosiaalinen media....</a:t>
            </a:r>
          </a:p>
          <a:p>
            <a:pPr marL="610948" lvl="1" indent="-305474" algn="l">
              <a:lnSpc>
                <a:spcPts val="3961"/>
              </a:lnSpc>
              <a:buFont typeface="Arial"/>
              <a:buChar char="•"/>
            </a:pPr>
            <a:r>
              <a:rPr lang="en-US" sz="28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Viimeisenä opiskeluvuonna väsätään gradu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56380" y="2665544"/>
            <a:ext cx="11487404" cy="7135380"/>
            <a:chOff x="0" y="0"/>
            <a:chExt cx="3025489" cy="1879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5489" cy="1879277"/>
            </a:xfrm>
            <a:custGeom>
              <a:avLst/>
              <a:gdLst/>
              <a:ahLst/>
              <a:cxnLst/>
              <a:rect l="l" t="t" r="r" b="b"/>
              <a:pathLst>
                <a:path w="3025489" h="1879277">
                  <a:moveTo>
                    <a:pt x="0" y="0"/>
                  </a:moveTo>
                  <a:lnTo>
                    <a:pt x="3025489" y="0"/>
                  </a:lnTo>
                  <a:lnTo>
                    <a:pt x="3025489" y="1879277"/>
                  </a:lnTo>
                  <a:lnTo>
                    <a:pt x="0" y="1879277"/>
                  </a:lnTo>
                  <a:close/>
                </a:path>
              </a:pathLst>
            </a:custGeom>
            <a:solidFill>
              <a:srgbClr val="07533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025489" cy="1936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19847" y="2114557"/>
            <a:ext cx="6098383" cy="0"/>
          </a:xfrm>
          <a:prstGeom prst="line">
            <a:avLst/>
          </a:prstGeom>
          <a:ln w="38100" cap="flat">
            <a:solidFill>
              <a:srgbClr val="286C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grpSp>
        <p:nvGrpSpPr>
          <p:cNvPr id="6" name="Group 6"/>
          <p:cNvGrpSpPr/>
          <p:nvPr/>
        </p:nvGrpSpPr>
        <p:grpSpPr>
          <a:xfrm>
            <a:off x="12849352" y="3003589"/>
            <a:ext cx="5009189" cy="6459291"/>
            <a:chOff x="0" y="0"/>
            <a:chExt cx="812800" cy="10480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048096"/>
            </a:xfrm>
            <a:custGeom>
              <a:avLst/>
              <a:gdLst/>
              <a:ahLst/>
              <a:cxnLst/>
              <a:rect l="l" t="t" r="r" b="b"/>
              <a:pathLst>
                <a:path w="812800" h="1048096">
                  <a:moveTo>
                    <a:pt x="0" y="0"/>
                  </a:moveTo>
                  <a:lnTo>
                    <a:pt x="812800" y="0"/>
                  </a:lnTo>
                  <a:lnTo>
                    <a:pt x="812800" y="1048096"/>
                  </a:lnTo>
                  <a:lnTo>
                    <a:pt x="0" y="1048096"/>
                  </a:lnTo>
                  <a:close/>
                </a:path>
              </a:pathLst>
            </a:custGeom>
            <a:blipFill>
              <a:blip r:embed="rId2"/>
              <a:stretch>
                <a:fillRect t="-1762" b="-1762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73746" y="3003589"/>
            <a:ext cx="5009189" cy="6459291"/>
            <a:chOff x="0" y="0"/>
            <a:chExt cx="812800" cy="10480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048096"/>
            </a:xfrm>
            <a:custGeom>
              <a:avLst/>
              <a:gdLst/>
              <a:ahLst/>
              <a:cxnLst/>
              <a:rect l="l" t="t" r="r" b="b"/>
              <a:pathLst>
                <a:path w="812800" h="1048096">
                  <a:moveTo>
                    <a:pt x="0" y="0"/>
                  </a:moveTo>
                  <a:lnTo>
                    <a:pt x="812800" y="0"/>
                  </a:lnTo>
                  <a:lnTo>
                    <a:pt x="812800" y="1048096"/>
                  </a:lnTo>
                  <a:lnTo>
                    <a:pt x="0" y="1048096"/>
                  </a:lnTo>
                  <a:close/>
                </a:path>
              </a:pathLst>
            </a:custGeom>
            <a:blipFill>
              <a:blip r:embed="rId3"/>
              <a:stretch>
                <a:fillRect t="-1762" b="-1762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53401" y="1047750"/>
            <a:ext cx="10370875" cy="104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50"/>
              </a:lnSpc>
            </a:pPr>
            <a:r>
              <a:rPr lang="en-US" sz="7000" spc="-21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LÖÖPPI 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9847" y="2608394"/>
            <a:ext cx="6098383" cy="484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0485" lvl="1" indent="-370242" algn="l">
              <a:lnSpc>
                <a:spcPts val="4801"/>
              </a:lnSpc>
              <a:buFont typeface="Arial"/>
              <a:buChar char="•"/>
            </a:pPr>
            <a:r>
              <a:rPr lang="en-US" sz="34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Pienehkö ainejärjestö, tiivis porukka, kaikki tuntee kaikki</a:t>
            </a:r>
          </a:p>
          <a:p>
            <a:pPr marL="740485" lvl="1" indent="-370242" algn="l">
              <a:lnSpc>
                <a:spcPts val="4801"/>
              </a:lnSpc>
              <a:buFont typeface="Arial"/>
              <a:buChar char="•"/>
            </a:pPr>
            <a:r>
              <a:rPr lang="en-US" sz="34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Vuosittain otetaan 23 opiskelijaa</a:t>
            </a:r>
          </a:p>
          <a:p>
            <a:pPr marL="740485" lvl="1" indent="-370242" algn="l">
              <a:lnSpc>
                <a:spcPts val="4801"/>
              </a:lnSpc>
              <a:buFont typeface="Arial"/>
              <a:buChar char="•"/>
            </a:pPr>
            <a:r>
              <a:rPr lang="en-US" sz="34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Helppo päästä mukaan hallitustoimintaan</a:t>
            </a:r>
          </a:p>
          <a:p>
            <a:pPr marL="740485" lvl="1" indent="-370242" algn="l">
              <a:lnSpc>
                <a:spcPts val="4801"/>
              </a:lnSpc>
              <a:buFont typeface="Arial"/>
              <a:buChar char="•"/>
            </a:pPr>
            <a:r>
              <a:rPr lang="en-US" sz="3429">
                <a:solidFill>
                  <a:srgbClr val="2F5D2B"/>
                </a:solidFill>
                <a:latin typeface="Be Vietnam"/>
                <a:ea typeface="Be Vietnam"/>
                <a:cs typeface="Be Vietnam"/>
                <a:sym typeface="Be Vietnam"/>
              </a:rPr>
              <a:t>Järjestää Vappuradion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76300" y="2128674"/>
            <a:ext cx="16800544" cy="0"/>
          </a:xfrm>
          <a:prstGeom prst="line">
            <a:avLst/>
          </a:prstGeom>
          <a:ln w="38100" cap="flat">
            <a:solidFill>
              <a:srgbClr val="286C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13080750" y="2825375"/>
            <a:ext cx="4596094" cy="6128125"/>
          </a:xfrm>
          <a:custGeom>
            <a:avLst/>
            <a:gdLst/>
            <a:ahLst/>
            <a:cxnLst/>
            <a:rect l="l" t="t" r="r" b="b"/>
            <a:pathLst>
              <a:path w="4596094" h="6128125">
                <a:moveTo>
                  <a:pt x="0" y="0"/>
                </a:moveTo>
                <a:lnTo>
                  <a:pt x="4596094" y="0"/>
                </a:lnTo>
                <a:lnTo>
                  <a:pt x="4596094" y="6128126"/>
                </a:lnTo>
                <a:lnTo>
                  <a:pt x="0" y="6128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589974" y="2901575"/>
            <a:ext cx="4596094" cy="6128125"/>
          </a:xfrm>
          <a:custGeom>
            <a:avLst/>
            <a:gdLst/>
            <a:ahLst/>
            <a:cxnLst/>
            <a:rect l="l" t="t" r="r" b="b"/>
            <a:pathLst>
              <a:path w="4596094" h="6128125">
                <a:moveTo>
                  <a:pt x="0" y="0"/>
                </a:moveTo>
                <a:lnTo>
                  <a:pt x="4596094" y="0"/>
                </a:lnTo>
                <a:lnTo>
                  <a:pt x="4596094" y="6128126"/>
                </a:lnTo>
                <a:lnTo>
                  <a:pt x="0" y="6128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>
            <a:off x="5440908" y="3581523"/>
            <a:ext cx="7264236" cy="5448177"/>
          </a:xfrm>
          <a:custGeom>
            <a:avLst/>
            <a:gdLst/>
            <a:ahLst/>
            <a:cxnLst/>
            <a:rect l="l" t="t" r="r" b="b"/>
            <a:pathLst>
              <a:path w="7264236" h="5448177">
                <a:moveTo>
                  <a:pt x="0" y="0"/>
                </a:moveTo>
                <a:lnTo>
                  <a:pt x="7264236" y="0"/>
                </a:lnTo>
                <a:lnTo>
                  <a:pt x="7264236" y="5448177"/>
                </a:lnTo>
                <a:lnTo>
                  <a:pt x="0" y="5448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753401" y="734547"/>
            <a:ext cx="16505899" cy="104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50"/>
              </a:lnSpc>
            </a:pPr>
            <a:r>
              <a:rPr lang="en-US" sz="7000" spc="-210">
                <a:solidFill>
                  <a:srgbClr val="2F5D2B"/>
                </a:solidFill>
                <a:latin typeface="Telegraf 1"/>
                <a:ea typeface="Telegraf 1"/>
                <a:cs typeface="Telegraf 1"/>
                <a:sym typeface="Telegraf 1"/>
              </a:rPr>
              <a:t>TYÖKOKEMUSTA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36722" y="2404899"/>
            <a:ext cx="453925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2F5D2B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Laukaa-Konnevesi-lehti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339</Words>
  <Application>Microsoft Office PowerPoint</Application>
  <PresentationFormat>Mukautettu</PresentationFormat>
  <Paragraphs>57</Paragraphs>
  <Slides>11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9" baseType="lpstr">
      <vt:lpstr>Calibri</vt:lpstr>
      <vt:lpstr>Telegraf 1</vt:lpstr>
      <vt:lpstr>Arial</vt:lpstr>
      <vt:lpstr>Telegraf 2</vt:lpstr>
      <vt:lpstr>Be Vietnam</vt:lpstr>
      <vt:lpstr>Be Vietnam Ultra-Bold</vt:lpstr>
      <vt:lpstr>Aptos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Sinustako toimittaja? Journalistiikan opinnot JYU</dc:title>
  <dc:creator>Eveliina Ojala</dc:creator>
  <cp:lastModifiedBy>Eveliina Ojala</cp:lastModifiedBy>
  <cp:revision>5</cp:revision>
  <dcterms:created xsi:type="dcterms:W3CDTF">2006-08-16T00:00:00Z</dcterms:created>
  <dcterms:modified xsi:type="dcterms:W3CDTF">2025-01-31T07:00:11Z</dcterms:modified>
  <dc:identifier>DAGcLRbL878</dc:identifier>
</cp:coreProperties>
</file>