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57" r:id="rId4"/>
    <p:sldId id="259" r:id="rId5"/>
    <p:sldId id="258" r:id="rId6"/>
    <p:sldId id="266" r:id="rId7"/>
    <p:sldId id="267" r:id="rId8"/>
    <p:sldId id="268" r:id="rId9"/>
    <p:sldId id="269" r:id="rId10"/>
    <p:sldId id="260" r:id="rId11"/>
    <p:sldId id="273" r:id="rId12"/>
    <p:sldId id="264" r:id="rId13"/>
    <p:sldId id="270" r:id="rId14"/>
    <p:sldId id="262" r:id="rId15"/>
    <p:sldId id="26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/>
    <p:restoredTop sz="94687"/>
  </p:normalViewPr>
  <p:slideViewPr>
    <p:cSldViewPr snapToGrid="0">
      <p:cViewPr varScale="1">
        <p:scale>
          <a:sx n="62" d="100"/>
          <a:sy n="62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2E46-05CE-3B40-9D5D-EB6A869D082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223E-A4AE-2A4D-BB15-84FB084B8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32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223E-A4AE-2A4D-BB15-84FB084B8A1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35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223E-A4AE-2A4D-BB15-84FB084B8A1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0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088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1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3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3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742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89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66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3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98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98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BC07374-CB29-D949-8298-AACB9FE27AF2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7A4A851-DFCB-E74F-A33D-9F60987E4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2520B4-A5E6-D12C-BBDD-5F266657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Kuinka pääsin Helsingin yliopistoon opiskelemaan oikeustiedettä?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F0746F-FF9B-ED6B-3DC1-C3D042251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1" y="4392754"/>
            <a:ext cx="5911155" cy="119968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Saga Göös</a:t>
            </a:r>
          </a:p>
        </p:txBody>
      </p:sp>
      <p:pic>
        <p:nvPicPr>
          <p:cNvPr id="6" name="Sisällön paikkamerkki 3" descr="Kuva, joka sisältää kohteen logo, symboli, Fontti, Tavaramerkki&#10;&#10;Tekoälyllä luotu sisältö voi olla virheellistä.">
            <a:extLst>
              <a:ext uri="{FF2B5EF4-FFF2-40B4-BE49-F238E27FC236}">
                <a16:creationId xmlns:a16="http://schemas.microsoft.com/office/drawing/2014/main" id="{A7456817-89A7-C9AF-4D59-A36D2409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017" y="299345"/>
            <a:ext cx="3068515" cy="2968788"/>
          </a:xfrm>
          <a:prstGeom prst="rect">
            <a:avLst/>
          </a:prstGeom>
        </p:spPr>
      </p:pic>
      <p:pic>
        <p:nvPicPr>
          <p:cNvPr id="7" name="Kuva 6" descr="Kuva, joka sisältää kohteen Fontti, teksti, logo, muotoilu&#10;&#10;Tekoälyllä luotu sisältö voi olla virheellistä.">
            <a:extLst>
              <a:ext uri="{FF2B5EF4-FFF2-40B4-BE49-F238E27FC236}">
                <a16:creationId xmlns:a16="http://schemas.microsoft.com/office/drawing/2014/main" id="{BEE6AA10-B9CF-A5C9-B666-20101470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08" y="3589867"/>
            <a:ext cx="3419524" cy="24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8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990E7B-B888-C148-14C5-59389F2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Helsingin </a:t>
            </a:r>
            <a:r>
              <a:rPr lang="fi-FI" sz="2800" dirty="0" err="1"/>
              <a:t>Oikis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5B353B-0E91-48A1-A29C-20251075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/>
              <a:t>Luennot vaihtelee paljon, 1-5 per viikko (vapaaehtoisia)</a:t>
            </a:r>
          </a:p>
          <a:p>
            <a:r>
              <a:rPr lang="fi-FI" sz="2000" dirty="0"/>
              <a:t>Luentoja ei striimata, etäopiskelu vaikeampaa (muutama poikkeus)</a:t>
            </a:r>
          </a:p>
          <a:p>
            <a:r>
              <a:rPr lang="fi-FI" sz="2000" dirty="0"/>
              <a:t>Harkkaopetukset =ryhmätyöt 1-3 per kurssi (läsnäolo pakollista)</a:t>
            </a:r>
          </a:p>
          <a:p>
            <a:r>
              <a:rPr lang="fi-FI" sz="2000" dirty="0"/>
              <a:t>Kurssit kestää yleensä noin kuukauden</a:t>
            </a:r>
          </a:p>
          <a:p>
            <a:r>
              <a:rPr lang="fi-FI" sz="2000" dirty="0"/>
              <a:t>Salitentti (yleensä 3h)</a:t>
            </a:r>
          </a:p>
          <a:p>
            <a:r>
              <a:rPr lang="fi-FI" sz="2000" dirty="0"/>
              <a:t>Tenttimateriaalit suuria (n. 600-1500)</a:t>
            </a:r>
          </a:p>
          <a:p>
            <a:r>
              <a:rPr lang="fi-FI" sz="2000" dirty="0"/>
              <a:t>Paljon opiskelua ja lukemista jää omalla vastuulle</a:t>
            </a:r>
          </a:p>
          <a:p>
            <a:r>
              <a:rPr lang="fi-FI" sz="2000" dirty="0"/>
              <a:t>Tehtävät palautettava ajallaan (ei joustoa)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9409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7C695-2E8F-6305-CA73-79C1FEC6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Kursseja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F26F19-F16E-26AA-3476-23727098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Valtiosääntöoikeus 6p</a:t>
            </a:r>
          </a:p>
          <a:p>
            <a:r>
              <a:rPr lang="fi-FI">
                <a:solidFill>
                  <a:schemeClr val="bg1"/>
                </a:solidFill>
              </a:rPr>
              <a:t>Public European Law 5p</a:t>
            </a:r>
          </a:p>
          <a:p>
            <a:r>
              <a:rPr lang="fi-FI">
                <a:solidFill>
                  <a:schemeClr val="bg1"/>
                </a:solidFill>
              </a:rPr>
              <a:t>Yleinen hallinto-oikeus 4p</a:t>
            </a:r>
          </a:p>
          <a:p>
            <a:r>
              <a:rPr lang="fi-FI">
                <a:solidFill>
                  <a:schemeClr val="bg1"/>
                </a:solidFill>
              </a:rPr>
              <a:t>Principles of International Law 5p</a:t>
            </a:r>
          </a:p>
          <a:p>
            <a:r>
              <a:rPr lang="fi-FI">
                <a:solidFill>
                  <a:schemeClr val="bg1"/>
                </a:solidFill>
              </a:rPr>
              <a:t>Oikeudellisen ajattelun ja tieteellisen kirjoittamisen perusteet 5p </a:t>
            </a:r>
          </a:p>
          <a:p>
            <a:pPr marL="0" indent="0">
              <a:buNone/>
            </a:pPr>
            <a:endParaRPr lang="fi-FI">
              <a:solidFill>
                <a:schemeClr val="bg1"/>
              </a:solidFill>
            </a:endParaRPr>
          </a:p>
          <a:p>
            <a:r>
              <a:rPr lang="fi-FI">
                <a:solidFill>
                  <a:schemeClr val="bg1"/>
                </a:solidFill>
              </a:rPr>
              <a:t>Sopimusoikeus 6p</a:t>
            </a:r>
          </a:p>
          <a:p>
            <a:r>
              <a:rPr lang="fi-FI">
                <a:solidFill>
                  <a:schemeClr val="bg1"/>
                </a:solidFill>
              </a:rPr>
              <a:t>Yleinen velvoiteoikeus 6p</a:t>
            </a:r>
          </a:p>
          <a:p>
            <a:r>
              <a:rPr lang="fi-FI">
                <a:solidFill>
                  <a:schemeClr val="bg1"/>
                </a:solidFill>
              </a:rPr>
              <a:t>Esineoikeus 7p</a:t>
            </a:r>
          </a:p>
          <a:p>
            <a:r>
              <a:rPr lang="fi-FI">
                <a:solidFill>
                  <a:schemeClr val="bg1"/>
                </a:solidFill>
              </a:rPr>
              <a:t>Perhe- ja jäämistöoikeus 6p</a:t>
            </a:r>
          </a:p>
          <a:p>
            <a:r>
              <a:rPr lang="fi-FI">
                <a:solidFill>
                  <a:schemeClr val="bg1"/>
                </a:solidFill>
              </a:rPr>
              <a:t>Insolvenssioikeus 5p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1C178CB-D6CB-7BF0-9F11-A2A22494BB12}"/>
              </a:ext>
            </a:extLst>
          </p:cNvPr>
          <p:cNvSpPr txBox="1"/>
          <p:nvPr/>
        </p:nvSpPr>
        <p:spPr>
          <a:xfrm>
            <a:off x="7002684" y="2488557"/>
            <a:ext cx="3217762" cy="29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71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E4B160-A3B8-F8EB-ECD8-F2E29A6D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 err="1"/>
              <a:t>Viikon</a:t>
            </a:r>
            <a:r>
              <a:rPr lang="en-US" sz="2400" dirty="0"/>
              <a:t> </a:t>
            </a:r>
            <a:r>
              <a:rPr lang="en-US" sz="2400" dirty="0" err="1"/>
              <a:t>Lukujärjestys</a:t>
            </a:r>
            <a:endParaRPr lang="en-US" sz="2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7597CAC-B39E-293C-313E-C6CDE069A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3330" y="934100"/>
            <a:ext cx="7458669" cy="53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8D71ED-3902-FBBB-F9AA-E99389BC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124" y="304092"/>
            <a:ext cx="3121825" cy="961147"/>
          </a:xfrm>
        </p:spPr>
        <p:txBody>
          <a:bodyPr/>
          <a:lstStyle/>
          <a:p>
            <a:r>
              <a:rPr lang="fi-FI" dirty="0"/>
              <a:t>Pykälä &lt;3</a:t>
            </a:r>
          </a:p>
        </p:txBody>
      </p:sp>
      <p:pic>
        <p:nvPicPr>
          <p:cNvPr id="5" name="Sisällön paikkamerkki 6" descr="Kuva, joka sisältää kohteen piha-, taivas, pilvi, vaate&#10;&#10;Tekoälyllä luotu sisältö voi olla virheellistä.">
            <a:extLst>
              <a:ext uri="{FF2B5EF4-FFF2-40B4-BE49-F238E27FC236}">
                <a16:creationId xmlns:a16="http://schemas.microsoft.com/office/drawing/2014/main" id="{9B08EADB-4CBB-413A-C4D8-7A16C534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874" y="2976985"/>
            <a:ext cx="2826406" cy="3768542"/>
          </a:xfrm>
          <a:prstGeom prst="rect">
            <a:avLst/>
          </a:prstGeom>
        </p:spPr>
      </p:pic>
      <p:pic>
        <p:nvPicPr>
          <p:cNvPr id="6" name="Kuva 5" descr="Kuva, joka sisältää kohteen seinä, sisä-, katto, lattia&#10;&#10;Tekoälyllä luotu sisältö voi olla virheellistä.">
            <a:extLst>
              <a:ext uri="{FF2B5EF4-FFF2-40B4-BE49-F238E27FC236}">
                <a16:creationId xmlns:a16="http://schemas.microsoft.com/office/drawing/2014/main" id="{9E351DEC-8BD6-A2F3-0EFB-0C0A0120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2976985"/>
            <a:ext cx="2106823" cy="3744759"/>
          </a:xfrm>
          <a:prstGeom prst="rect">
            <a:avLst/>
          </a:prstGeom>
        </p:spPr>
      </p:pic>
      <p:pic>
        <p:nvPicPr>
          <p:cNvPr id="7" name="Sisällön paikkamerkki 4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4D61F697-7AF9-5404-ADB8-E16545B62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31" y="229024"/>
            <a:ext cx="2286803" cy="3049071"/>
          </a:xfrm>
          <a:prstGeom prst="rect">
            <a:avLst/>
          </a:prstGeom>
        </p:spPr>
      </p:pic>
      <p:pic>
        <p:nvPicPr>
          <p:cNvPr id="9" name="Kuva 8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9E407B23-999B-98CC-3B7D-39496C5F5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593" y="3605310"/>
            <a:ext cx="4218431" cy="3110477"/>
          </a:xfrm>
          <a:prstGeom prst="rect">
            <a:avLst/>
          </a:prstGeom>
        </p:spPr>
      </p:pic>
      <p:pic>
        <p:nvPicPr>
          <p:cNvPr id="11" name="Kuva 10" descr="Kuva, joka sisältää kohteen henkilö, Ihmisen kasvot, vaate, hymy&#10;&#10;Tekoälyllä luotu sisältö voi olla virheellistä.">
            <a:extLst>
              <a:ext uri="{FF2B5EF4-FFF2-40B4-BE49-F238E27FC236}">
                <a16:creationId xmlns:a16="http://schemas.microsoft.com/office/drawing/2014/main" id="{4F689446-0E6C-7B01-9427-147A31A6E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61" y="304092"/>
            <a:ext cx="2477114" cy="2314956"/>
          </a:xfrm>
          <a:prstGeom prst="rect">
            <a:avLst/>
          </a:prstGeom>
        </p:spPr>
      </p:pic>
      <p:pic>
        <p:nvPicPr>
          <p:cNvPr id="13" name="Kuva 12" descr="Kuva, joka sisältää kohteen ruoka, lautanen, ateria, pöytäastiasto&#10;&#10;Tekoälyllä luotu sisältö voi olla virheellistä.">
            <a:extLst>
              <a:ext uri="{FF2B5EF4-FFF2-40B4-BE49-F238E27FC236}">
                <a16:creationId xmlns:a16="http://schemas.microsoft.com/office/drawing/2014/main" id="{55BAD23F-FEB1-89BD-B110-1CE9C8C35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265" y="4347790"/>
            <a:ext cx="1798303" cy="2397737"/>
          </a:xfrm>
          <a:prstGeom prst="rect">
            <a:avLst/>
          </a:prstGeom>
        </p:spPr>
      </p:pic>
      <p:pic>
        <p:nvPicPr>
          <p:cNvPr id="15" name="Kuva 14" descr="Kuva, joka sisältää kohteen huonekalu, katto, sisä-, kohtaus&#10;&#10;Tekoälyllä luotu sisältö voi olla virheellistä.">
            <a:extLst>
              <a:ext uri="{FF2B5EF4-FFF2-40B4-BE49-F238E27FC236}">
                <a16:creationId xmlns:a16="http://schemas.microsoft.com/office/drawing/2014/main" id="{D0CBCA9F-3000-2F09-B9FF-F3D2EACA0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184" y="1646849"/>
            <a:ext cx="1916504" cy="2555339"/>
          </a:xfrm>
          <a:prstGeom prst="rect">
            <a:avLst/>
          </a:prstGeom>
        </p:spPr>
      </p:pic>
      <p:pic>
        <p:nvPicPr>
          <p:cNvPr id="4" name="Kuva 3" descr="Kuva, joka sisältää kohteen ruoka, pöytä, pöytäastiasto, ateria&#10;&#10;Tekoälyllä luotu sisältö voi olla virheellistä.">
            <a:extLst>
              <a:ext uri="{FF2B5EF4-FFF2-40B4-BE49-F238E27FC236}">
                <a16:creationId xmlns:a16="http://schemas.microsoft.com/office/drawing/2014/main" id="{F9DF94FA-9151-BF43-FA81-062FC3071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030" y="142205"/>
            <a:ext cx="1991859" cy="2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B57683-6971-AD29-1A7D-23093BFB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Helsingin </a:t>
            </a:r>
            <a:r>
              <a:rPr lang="en-US" sz="3200" dirty="0" err="1"/>
              <a:t>yliopisto</a:t>
            </a:r>
            <a:endParaRPr lang="en-US" sz="3200" dirty="0"/>
          </a:p>
        </p:txBody>
      </p:sp>
      <p:pic>
        <p:nvPicPr>
          <p:cNvPr id="16" name="Kuva 15" descr="Kuva, joka sisältää kohteen sisä-, tietokone, kannettava tietokone, teksti&#10;&#10;Tekoälyllä luotu sisältö voi olla virheellistä.">
            <a:extLst>
              <a:ext uri="{FF2B5EF4-FFF2-40B4-BE49-F238E27FC236}">
                <a16:creationId xmlns:a16="http://schemas.microsoft.com/office/drawing/2014/main" id="{7E2597B0-BBF5-FA36-176B-913958D8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1" y="605901"/>
            <a:ext cx="1856985" cy="3301307"/>
          </a:xfrm>
          <a:prstGeom prst="rect">
            <a:avLst/>
          </a:prstGeom>
        </p:spPr>
      </p:pic>
      <p:pic>
        <p:nvPicPr>
          <p:cNvPr id="4" name="Kuva 3" descr="Kuva, joka sisältää kohteen ruoka, ateria, pöytä, pöytäastiasto&#10;&#10;Tekoälyllä luotu sisältö voi olla virheellistä.">
            <a:extLst>
              <a:ext uri="{FF2B5EF4-FFF2-40B4-BE49-F238E27FC236}">
                <a16:creationId xmlns:a16="http://schemas.microsoft.com/office/drawing/2014/main" id="{CF90BB0C-F457-7F13-F363-4FFF7E85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21" y="587856"/>
            <a:ext cx="2475980" cy="3301307"/>
          </a:xfrm>
          <a:prstGeom prst="rect">
            <a:avLst/>
          </a:prstGeom>
        </p:spPr>
      </p:pic>
      <p:pic>
        <p:nvPicPr>
          <p:cNvPr id="12" name="Kuva 11" descr="Kuva, joka sisältää kohteen piha-, pilvi, taivas, kaupunki&#10;&#10;Tekoälyllä luotu sisältö voi olla virheellistä.">
            <a:extLst>
              <a:ext uri="{FF2B5EF4-FFF2-40B4-BE49-F238E27FC236}">
                <a16:creationId xmlns:a16="http://schemas.microsoft.com/office/drawing/2014/main" id="{E895E35F-D792-FFC7-4C90-CCBEE57D6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66" y="587856"/>
            <a:ext cx="2475980" cy="3301307"/>
          </a:xfrm>
          <a:prstGeom prst="rect">
            <a:avLst/>
          </a:prstGeom>
        </p:spPr>
      </p:pic>
      <p:pic>
        <p:nvPicPr>
          <p:cNvPr id="8" name="Kuva 7" descr="Kuva, joka sisältää kohteen sisä-, Valaminen, aula, rakennus&#10;&#10;Tekoälyllä luotu sisältö voi olla virheellistä.">
            <a:extLst>
              <a:ext uri="{FF2B5EF4-FFF2-40B4-BE49-F238E27FC236}">
                <a16:creationId xmlns:a16="http://schemas.microsoft.com/office/drawing/2014/main" id="{FA0BB1F2-3623-92CF-EF3A-606D16ED7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311" y="587856"/>
            <a:ext cx="2475980" cy="33013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40B1938-CBD8-9FA5-9BDA-8E07F4A5DF80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CE71967-6DE1-14AE-3880-3C528E9A96DC}"/>
              </a:ext>
            </a:extLst>
          </p:cNvPr>
          <p:cNvSpPr txBox="1"/>
          <p:nvPr/>
        </p:nvSpPr>
        <p:spPr>
          <a:xfrm>
            <a:off x="3131127" y="5711452"/>
            <a:ext cx="601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Porthania, sijaitsee keskustassa tuomiokirkon vieressä</a:t>
            </a:r>
          </a:p>
        </p:txBody>
      </p:sp>
    </p:spTree>
    <p:extLst>
      <p:ext uri="{BB962C8B-B14F-4D97-AF65-F5344CB8AC3E}">
        <p14:creationId xmlns:p14="http://schemas.microsoft.com/office/powerpoint/2010/main" val="383389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F6C86F-49E7-5E22-2DA0-3F432406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fi-FI"/>
              <a:t>Miksi Helsinki?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93EDAE-8546-4CD6-CB96-C64D089B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9" y="1404530"/>
            <a:ext cx="3685008" cy="51268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b="1" dirty="0"/>
              <a:t>+</a:t>
            </a:r>
          </a:p>
          <a:p>
            <a:pPr>
              <a:lnSpc>
                <a:spcPct val="90000"/>
              </a:lnSpc>
            </a:pPr>
            <a:r>
              <a:rPr lang="fi-FI" dirty="0" err="1"/>
              <a:t>Excursiot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Harkka- ja työpaikat</a:t>
            </a:r>
          </a:p>
          <a:p>
            <a:pPr>
              <a:lnSpc>
                <a:spcPct val="90000"/>
              </a:lnSpc>
            </a:pPr>
            <a:r>
              <a:rPr lang="fi-FI" dirty="0"/>
              <a:t>Arvostettu koulu</a:t>
            </a:r>
          </a:p>
          <a:p>
            <a:pPr>
              <a:lnSpc>
                <a:spcPct val="90000"/>
              </a:lnSpc>
            </a:pPr>
            <a:r>
              <a:rPr lang="fi-FI" dirty="0"/>
              <a:t>Pykälän ainejärjestö</a:t>
            </a:r>
          </a:p>
          <a:p>
            <a:pPr>
              <a:lnSpc>
                <a:spcPct val="90000"/>
              </a:lnSpc>
            </a:pPr>
            <a:r>
              <a:rPr lang="fi-FI" dirty="0"/>
              <a:t>Paljon eri mahdollisuuksia</a:t>
            </a:r>
          </a:p>
          <a:p>
            <a:pPr>
              <a:lnSpc>
                <a:spcPct val="90000"/>
              </a:lnSpc>
            </a:pPr>
            <a:r>
              <a:rPr lang="fi-FI" dirty="0"/>
              <a:t>Kaikki lähellä</a:t>
            </a:r>
          </a:p>
          <a:p>
            <a:pPr>
              <a:lnSpc>
                <a:spcPct val="90000"/>
              </a:lnSpc>
            </a:pPr>
            <a:r>
              <a:rPr lang="fi-FI" dirty="0"/>
              <a:t>Paljon eri-ikäisiä opiskelijoita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-/+ Vanhanaikaisia käytäntöjä</a:t>
            </a:r>
          </a:p>
          <a:p>
            <a:pPr>
              <a:lnSpc>
                <a:spcPct val="90000"/>
              </a:lnSpc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b="1" dirty="0"/>
              <a:t>-</a:t>
            </a:r>
          </a:p>
          <a:p>
            <a:pPr marL="285750" indent="-285750">
              <a:lnSpc>
                <a:spcPct val="90000"/>
              </a:lnSpc>
            </a:pPr>
            <a:r>
              <a:rPr lang="fi-FI" dirty="0"/>
              <a:t>Kallista</a:t>
            </a:r>
          </a:p>
          <a:p>
            <a:pPr marL="285750" indent="-285750">
              <a:lnSpc>
                <a:spcPct val="90000"/>
              </a:lnSpc>
            </a:pPr>
            <a:r>
              <a:rPr lang="fi-FI" dirty="0"/>
              <a:t>Etämahdollisuudet huonot</a:t>
            </a:r>
          </a:p>
          <a:p>
            <a:pPr marL="285750" indent="-285750">
              <a:lnSpc>
                <a:spcPct val="90000"/>
              </a:lnSpc>
            </a:pPr>
            <a:r>
              <a:rPr lang="fi-FI" dirty="0"/>
              <a:t>Kilpailua työpaikoista</a:t>
            </a:r>
          </a:p>
          <a:p>
            <a:pPr>
              <a:lnSpc>
                <a:spcPct val="90000"/>
              </a:lnSpc>
            </a:pPr>
            <a:r>
              <a:rPr lang="fi-FI" dirty="0"/>
              <a:t> Melko vähän poikkitieteellisiä   tapahtumia</a:t>
            </a:r>
          </a:p>
        </p:txBody>
      </p:sp>
      <p:pic>
        <p:nvPicPr>
          <p:cNvPr id="6" name="Kuva 5" descr="Kuva, joka sisältää kohteen piha-, pilvi, taivas, ikkuna&#10;&#10;Tekoälyllä luotu sisältö voi olla virheellistä.">
            <a:extLst>
              <a:ext uri="{FF2B5EF4-FFF2-40B4-BE49-F238E27FC236}">
                <a16:creationId xmlns:a16="http://schemas.microsoft.com/office/drawing/2014/main" id="{D4C87049-9679-88BA-21CD-94445455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25" b="4938"/>
          <a:stretch>
            <a:fillRect/>
          </a:stretch>
        </p:blipFill>
        <p:spPr>
          <a:xfrm>
            <a:off x="4500293" y="2475145"/>
            <a:ext cx="3604676" cy="405628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Kuva 4" descr="Kuva, joka sisältää kohteen piha-, taivas, joulukuusi, puu&#10;&#10;Tekoälyllä luotu sisältö voi olla virheellistä.">
            <a:extLst>
              <a:ext uri="{FF2B5EF4-FFF2-40B4-BE49-F238E27FC236}">
                <a16:creationId xmlns:a16="http://schemas.microsoft.com/office/drawing/2014/main" id="{4B544A47-AB95-ADA1-1F44-AA2F2D1B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7"/>
          <a:stretch>
            <a:fillRect/>
          </a:stretch>
        </p:blipFill>
        <p:spPr>
          <a:xfrm>
            <a:off x="8265837" y="2475145"/>
            <a:ext cx="3685008" cy="405628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9938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D405D6-2174-D195-9918-E7622D0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KYSYMYKSIÄ?</a:t>
            </a:r>
          </a:p>
        </p:txBody>
      </p:sp>
      <p:pic>
        <p:nvPicPr>
          <p:cNvPr id="9" name="Kuva 8" descr="Kuva, joka sisältää kohteen vaate, käsilaukku, asuste, henkilö&#10;&#10;Tekoälyllä luotu sisältö voi olla virheellistä.">
            <a:extLst>
              <a:ext uri="{FF2B5EF4-FFF2-40B4-BE49-F238E27FC236}">
                <a16:creationId xmlns:a16="http://schemas.microsoft.com/office/drawing/2014/main" id="{D5288E6D-3BF0-8500-4264-4382CC46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70" y="587857"/>
            <a:ext cx="2309487" cy="3301307"/>
          </a:xfrm>
          <a:prstGeom prst="rect">
            <a:avLst/>
          </a:prstGeom>
        </p:spPr>
      </p:pic>
      <p:pic>
        <p:nvPicPr>
          <p:cNvPr id="11" name="Kuva 10" descr="Kuva, joka sisältää kohteen ruoka, ateria, pöytäastiasto, henkilö&#10;&#10;Tekoälyllä luotu sisältö voi olla virheellistä.">
            <a:extLst>
              <a:ext uri="{FF2B5EF4-FFF2-40B4-BE49-F238E27FC236}">
                <a16:creationId xmlns:a16="http://schemas.microsoft.com/office/drawing/2014/main" id="{C921DBEC-3085-CC2C-E449-34CD1EBD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587859"/>
            <a:ext cx="2229805" cy="3301306"/>
          </a:xfrm>
          <a:prstGeom prst="rect">
            <a:avLst/>
          </a:prstGeom>
        </p:spPr>
      </p:pic>
      <p:pic>
        <p:nvPicPr>
          <p:cNvPr id="7" name="Kuva 6" descr="Kuva, joka sisältää kohteen pöytäastiasto, Välipala, pöytä, Lautanen&#10;&#10;Tekoälyllä luotu sisältö voi olla virheellistä.">
            <a:extLst>
              <a:ext uri="{FF2B5EF4-FFF2-40B4-BE49-F238E27FC236}">
                <a16:creationId xmlns:a16="http://schemas.microsoft.com/office/drawing/2014/main" id="{9BC8B649-F739-ACC9-ED1F-C4D23676F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890" y="598519"/>
            <a:ext cx="2475980" cy="3301307"/>
          </a:xfrm>
          <a:prstGeom prst="rect">
            <a:avLst/>
          </a:prstGeom>
        </p:spPr>
      </p:pic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B54EC905-FE94-8D14-EA05-525FC905231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231136" y="5740027"/>
            <a:ext cx="7605591" cy="3005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17" name="Sisällön paikkamerkki 18" descr="Kuva, joka sisältää kohteen kannettava tietokone, sisä-, tietokone, PC&#10;&#10;Tekoälyllä luotu sisältö voi olla virheellistä.">
            <a:extLst>
              <a:ext uri="{FF2B5EF4-FFF2-40B4-BE49-F238E27FC236}">
                <a16:creationId xmlns:a16="http://schemas.microsoft.com/office/drawing/2014/main" id="{7ECA8194-6F89-2914-ABA1-3B034B7E3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145" y="587857"/>
            <a:ext cx="2475980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27D9A-6B80-9B74-D7CC-9D6D95148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D37B31-D9C4-050A-B169-310617EDD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584" y="4347808"/>
            <a:ext cx="7201160" cy="2279750"/>
          </a:xfrm>
        </p:spPr>
        <p:txBody>
          <a:bodyPr>
            <a:normAutofit/>
          </a:bodyPr>
          <a:lstStyle/>
          <a:p>
            <a:r>
              <a:rPr lang="fi-FI" sz="2400" dirty="0"/>
              <a:t>Saa laittaa viestiä, jos on kysyttävää!</a:t>
            </a:r>
          </a:p>
          <a:p>
            <a:r>
              <a:rPr lang="fi-FI" sz="2400" dirty="0" err="1"/>
              <a:t>ig</a:t>
            </a:r>
            <a:r>
              <a:rPr lang="fi-FI" sz="2400" dirty="0"/>
              <a:t>: </a:t>
            </a:r>
            <a:r>
              <a:rPr lang="fi-FI" sz="2400" dirty="0" err="1"/>
              <a:t>sagaamaliaq</a:t>
            </a:r>
            <a:endParaRPr lang="fi-FI" sz="2400" dirty="0"/>
          </a:p>
          <a:p>
            <a:r>
              <a:rPr lang="fi-FI" sz="2400" dirty="0"/>
              <a:t>tai</a:t>
            </a:r>
          </a:p>
          <a:p>
            <a:r>
              <a:rPr lang="fi-FI" sz="2400" dirty="0" err="1"/>
              <a:t>saga.goos@gmail.com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6643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BF4325-3640-2084-3B46-5D2443C6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311388-F888-7D63-B758-D1DB4E3D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Saga 19v.</a:t>
            </a:r>
          </a:p>
          <a:p>
            <a:r>
              <a:rPr lang="fi-FI" sz="2000" dirty="0"/>
              <a:t>Valmistuin Laukaan lukiosta keväällä 2025</a:t>
            </a:r>
          </a:p>
          <a:p>
            <a:r>
              <a:rPr lang="fi-FI" sz="2000" dirty="0"/>
              <a:t>Opiskelen 1. vuotta oikeustiedettä Helsingin yliopistossa</a:t>
            </a:r>
          </a:p>
          <a:p>
            <a:r>
              <a:rPr lang="fi-FI" sz="2000" dirty="0"/>
              <a:t>Pääsin kouluun pääsykokeella </a:t>
            </a:r>
          </a:p>
          <a:p>
            <a:r>
              <a:rPr lang="fi-FI" sz="2000" dirty="0"/>
              <a:t>Vapaa-ajalla käyn </a:t>
            </a:r>
            <a:r>
              <a:rPr lang="fi-FI" sz="2000" dirty="0" err="1"/>
              <a:t>pilateksessa</a:t>
            </a:r>
            <a:r>
              <a:rPr lang="fi-FI" sz="2000" dirty="0"/>
              <a:t>, vietän aikaa kavereiden kanssa, leivon, katson sarjoja, kuuntelen </a:t>
            </a:r>
            <a:r>
              <a:rPr lang="fi-FI" sz="2000" dirty="0" err="1"/>
              <a:t>true-crimea</a:t>
            </a:r>
            <a:r>
              <a:rPr lang="fi-FI" sz="2000" dirty="0"/>
              <a:t> ja käyn töissä kahvilassa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9233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B904E8-D8C0-1760-0356-AF3A2B8A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Miksi hain </a:t>
            </a:r>
            <a:r>
              <a:rPr lang="fi-FI" dirty="0" err="1">
                <a:solidFill>
                  <a:schemeClr val="bg1"/>
                </a:solidFill>
              </a:rPr>
              <a:t>oikikseen</a:t>
            </a:r>
            <a:r>
              <a:rPr lang="fi-FI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028755-D891-9AF3-2BC9-EB43A592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Kiinnostus psykologiaan ja rikoksiin</a:t>
            </a:r>
          </a:p>
          <a:p>
            <a:r>
              <a:rPr lang="fi-FI" dirty="0">
                <a:solidFill>
                  <a:schemeClr val="bg1"/>
                </a:solidFill>
              </a:rPr>
              <a:t>Oikeudenmukaisuus ja muiden auttaminen</a:t>
            </a:r>
          </a:p>
          <a:p>
            <a:r>
              <a:rPr lang="fi-FI" dirty="0">
                <a:solidFill>
                  <a:schemeClr val="bg1"/>
                </a:solidFill>
              </a:rPr>
              <a:t>Paljon eri työmahdollisuuksia</a:t>
            </a:r>
          </a:p>
          <a:p>
            <a:r>
              <a:rPr lang="fi-FI" dirty="0">
                <a:solidFill>
                  <a:schemeClr val="bg1"/>
                </a:solidFill>
              </a:rPr>
              <a:t>Palkka on myös melko hyvä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D6487B-C5C5-7216-41DE-A120CBAE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71" y="964517"/>
            <a:ext cx="6250769" cy="4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353BE7-8D38-9356-78E6-73034271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Miten valmistauduin pääsykokeisiin?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B1E9F-BB38-4BF7-E882-794A88F2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/>
              <a:t>Aloitin </a:t>
            </a:r>
            <a:r>
              <a:rPr lang="fi-FI" sz="2000" dirty="0" err="1"/>
              <a:t>Eezyn</a:t>
            </a:r>
            <a:r>
              <a:rPr lang="fi-FI" sz="2000" dirty="0"/>
              <a:t> valmennuskurssin vikojen kirjoitusten aikaan (reilu 4kk)</a:t>
            </a:r>
          </a:p>
          <a:p>
            <a:r>
              <a:rPr lang="fi-FI" sz="2000" dirty="0"/>
              <a:t>Opiskelin oikeustieteen perusasiat</a:t>
            </a:r>
          </a:p>
          <a:p>
            <a:r>
              <a:rPr lang="fi-FI" sz="2000" dirty="0"/>
              <a:t>Luin Pia Letto-Vanamon ”Johdatus oikeuteen ja oikeudelliseen ajatteluun”</a:t>
            </a:r>
          </a:p>
          <a:p>
            <a:r>
              <a:rPr lang="fi-FI" sz="2000" dirty="0"/>
              <a:t>Luin </a:t>
            </a:r>
            <a:r>
              <a:rPr lang="fi-FI" sz="2000" b="1" dirty="0"/>
              <a:t>paljon </a:t>
            </a:r>
            <a:r>
              <a:rPr lang="fi-FI" sz="2000" dirty="0"/>
              <a:t>tieteellisiä artikkeleita</a:t>
            </a:r>
          </a:p>
          <a:p>
            <a:r>
              <a:rPr lang="fi-FI" sz="2000" dirty="0"/>
              <a:t>Tieteellisten artikkeleiden rakenne ja tyyli</a:t>
            </a:r>
          </a:p>
          <a:p>
            <a:r>
              <a:rPr lang="fi-FI" sz="2000" dirty="0"/>
              <a:t>Tein vanhoja pääsykokeita ja oikeustapauksia</a:t>
            </a:r>
          </a:p>
          <a:p>
            <a:r>
              <a:rPr lang="fi-FI" sz="2000" dirty="0"/>
              <a:t>Kävin läpi eri lakeja ja opettelin tulkitsemaan niitä</a:t>
            </a:r>
          </a:p>
          <a:p>
            <a:r>
              <a:rPr lang="fi-FI" sz="2000" dirty="0"/>
              <a:t>Motivoin opiskelua opiskelemalla esim. kahvilassa </a:t>
            </a:r>
          </a:p>
          <a:p>
            <a:endParaRPr lang="fi-FI" sz="2000" dirty="0"/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74201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2717A3-E0A5-95EE-3976-D6F59BCE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Valintakoe 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3B0BC0-5272-502A-4281-75B6CF21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3" cy="4095265"/>
          </a:xfrm>
        </p:spPr>
        <p:txBody>
          <a:bodyPr>
            <a:normAutofit fontScale="92500"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Yhteinen osio 70p ja </a:t>
            </a:r>
            <a:r>
              <a:rPr lang="fi-FI" sz="2000" dirty="0" err="1">
                <a:solidFill>
                  <a:schemeClr val="bg1"/>
                </a:solidFill>
              </a:rPr>
              <a:t>oikiksen</a:t>
            </a:r>
            <a:r>
              <a:rPr lang="fi-FI" sz="2000" dirty="0">
                <a:solidFill>
                  <a:schemeClr val="bg1"/>
                </a:solidFill>
              </a:rPr>
              <a:t> eriytyvä osio 30p =100p</a:t>
            </a:r>
          </a:p>
          <a:p>
            <a:r>
              <a:rPr lang="fi-FI" sz="2000" dirty="0">
                <a:solidFill>
                  <a:schemeClr val="bg1"/>
                </a:solidFill>
              </a:rPr>
              <a:t>Pääsin pisteillä 65/100p</a:t>
            </a:r>
          </a:p>
          <a:p>
            <a:r>
              <a:rPr lang="fi-FI" sz="2000" dirty="0">
                <a:solidFill>
                  <a:schemeClr val="bg1"/>
                </a:solidFill>
              </a:rPr>
              <a:t>Kaikkiin Suomen </a:t>
            </a:r>
            <a:r>
              <a:rPr lang="fi-FI" sz="2000" dirty="0" err="1">
                <a:solidFill>
                  <a:schemeClr val="bg1"/>
                </a:solidFill>
              </a:rPr>
              <a:t>oikiksiin</a:t>
            </a:r>
            <a:r>
              <a:rPr lang="fi-FI" sz="2000" dirty="0">
                <a:solidFill>
                  <a:schemeClr val="bg1"/>
                </a:solidFill>
              </a:rPr>
              <a:t> haki yhteensä 9424kpl ja hyväksyttyjä 599kpl</a:t>
            </a:r>
          </a:p>
          <a:p>
            <a:r>
              <a:rPr lang="fi-FI" sz="2000" dirty="0">
                <a:solidFill>
                  <a:schemeClr val="bg1"/>
                </a:solidFill>
              </a:rPr>
              <a:t>Helsingin </a:t>
            </a:r>
            <a:r>
              <a:rPr lang="fi-FI" sz="2000" dirty="0" err="1">
                <a:solidFill>
                  <a:schemeClr val="bg1"/>
                </a:solidFill>
              </a:rPr>
              <a:t>oikikseen</a:t>
            </a:r>
            <a:r>
              <a:rPr lang="fi-FI" sz="2000" dirty="0">
                <a:solidFill>
                  <a:schemeClr val="bg1"/>
                </a:solidFill>
              </a:rPr>
              <a:t> haki yhteensä 5898kpl ja hyväksyttyjä 173kpl (2,9%)</a:t>
            </a:r>
          </a:p>
          <a:p>
            <a:r>
              <a:rPr lang="fi-FI" sz="2000" dirty="0">
                <a:solidFill>
                  <a:schemeClr val="bg1"/>
                </a:solidFill>
              </a:rPr>
              <a:t>Pääsykokeella Helsinkiin n. 100 paikkaa ja todistuksella 80 paikkaa</a:t>
            </a:r>
          </a:p>
        </p:txBody>
      </p:sp>
      <p:pic>
        <p:nvPicPr>
          <p:cNvPr id="7" name="Kuva 6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F446E05F-73A5-F34F-9995-44965676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26" y="377002"/>
            <a:ext cx="4654295" cy="6103995"/>
          </a:xfrm>
          <a:prstGeom prst="rect">
            <a:avLst/>
          </a:prstGeom>
        </p:spPr>
      </p:pic>
      <p:pic>
        <p:nvPicPr>
          <p:cNvPr id="10" name="Kuva 9" descr="Kuva, joka sisältää kohteen teksti, kuvakaappaus, Verkkosivusto, muotoilu&#10;&#10;Tekoälyllä luotu sisältö voi olla virheellistä.">
            <a:extLst>
              <a:ext uri="{FF2B5EF4-FFF2-40B4-BE49-F238E27FC236}">
                <a16:creationId xmlns:a16="http://schemas.microsoft.com/office/drawing/2014/main" id="{010EB6A3-40E3-A77A-7031-6FA6A147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91" y="806633"/>
            <a:ext cx="2624393" cy="56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FE5C2-B4BB-034F-7265-2ABF899C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Valintakoe 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78174A-5225-7A43-3BDF-4F173D36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Yhteinen osio:</a:t>
            </a:r>
          </a:p>
          <a:p>
            <a:pPr>
              <a:buFontTx/>
              <a:buChar char="-"/>
            </a:pPr>
            <a:r>
              <a:rPr lang="fi-FI" sz="2000" dirty="0"/>
              <a:t>2 tuntia aikaa</a:t>
            </a:r>
          </a:p>
          <a:p>
            <a:pPr>
              <a:buFontTx/>
              <a:buChar char="-"/>
            </a:pPr>
            <a:r>
              <a:rPr lang="fi-FI" sz="2000" dirty="0"/>
              <a:t>Meillä oli kaksi tieteellistä artikkelia suomeksi (n. 60 sivua yhteensä)</a:t>
            </a:r>
          </a:p>
          <a:p>
            <a:pPr>
              <a:buFontTx/>
              <a:buChar char="-"/>
            </a:pPr>
            <a:r>
              <a:rPr lang="fi-FI" sz="2000" dirty="0"/>
              <a:t>Voi olla myös englanniksi</a:t>
            </a:r>
          </a:p>
          <a:p>
            <a:pPr>
              <a:buFontTx/>
              <a:buChar char="-"/>
            </a:pPr>
            <a:r>
              <a:rPr lang="fi-FI" sz="2000" dirty="0"/>
              <a:t>70 monivalintaa/aukkotehtävää</a:t>
            </a:r>
          </a:p>
          <a:p>
            <a:pPr>
              <a:buFontTx/>
              <a:buChar char="-"/>
            </a:pPr>
            <a:r>
              <a:rPr lang="fi-FI" sz="2000" dirty="0"/>
              <a:t>Miinus –pisteet vääristä 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4589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CA94F-2B9F-9C49-245E-7E96E712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vALINTAKOE</a:t>
            </a:r>
            <a:r>
              <a:rPr lang="fi-FI" dirty="0"/>
              <a:t> 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95E30D-8A5E-4D89-C4E0-A83AECE00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err="1"/>
              <a:t>Oikiksen</a:t>
            </a:r>
            <a:r>
              <a:rPr lang="fi-FI" sz="2000" dirty="0"/>
              <a:t> osio:</a:t>
            </a:r>
          </a:p>
          <a:p>
            <a:pPr>
              <a:buFontTx/>
              <a:buChar char="-"/>
            </a:pPr>
            <a:r>
              <a:rPr lang="fi-FI" sz="2000" dirty="0"/>
              <a:t>1 tunti aikaa</a:t>
            </a:r>
          </a:p>
          <a:p>
            <a:pPr>
              <a:buFontTx/>
              <a:buChar char="-"/>
            </a:pPr>
            <a:r>
              <a:rPr lang="fi-FI" sz="2000" dirty="0"/>
              <a:t>Ennakkomateriaali 3pv ennen koetta</a:t>
            </a:r>
          </a:p>
          <a:p>
            <a:pPr>
              <a:buFontTx/>
              <a:buChar char="-"/>
            </a:pPr>
            <a:r>
              <a:rPr lang="fi-FI" sz="2000" dirty="0"/>
              <a:t>Meillä materiaalina oli ”Oikeusvaltiollisuus Euroopan unionissa ja Suomessa” (n. 180 sivua)</a:t>
            </a:r>
          </a:p>
          <a:p>
            <a:pPr>
              <a:buFontTx/>
              <a:buChar char="-"/>
            </a:pPr>
            <a:r>
              <a:rPr lang="fi-FI" sz="2000" dirty="0"/>
              <a:t>30p monivalinnoista</a:t>
            </a:r>
          </a:p>
          <a:p>
            <a:pPr>
              <a:buFontTx/>
              <a:buChar char="-"/>
            </a:pPr>
            <a:r>
              <a:rPr lang="fi-FI" sz="2000" dirty="0"/>
              <a:t>Miinus -pisteet vääristä</a:t>
            </a:r>
          </a:p>
          <a:p>
            <a:pPr>
              <a:buFontTx/>
              <a:buChar char="-"/>
            </a:pPr>
            <a:r>
              <a:rPr lang="fi-FI" sz="2000" dirty="0"/>
              <a:t>Kysymykset </a:t>
            </a:r>
            <a:r>
              <a:rPr lang="fi-FI" sz="2000" dirty="0" err="1"/>
              <a:t>super</a:t>
            </a:r>
            <a:r>
              <a:rPr lang="fi-FI" sz="2000" dirty="0"/>
              <a:t> yksityiskohtaisia ja tarkkoja</a:t>
            </a:r>
          </a:p>
          <a:p>
            <a:pPr>
              <a:buFontTx/>
              <a:buChar char="-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8828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5D877-8B33-B1B2-71AD-A66F2D97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Vinkit kokeeseen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77A7CF-C699-6792-4941-15D651510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Yhteinen osio:</a:t>
            </a:r>
          </a:p>
          <a:p>
            <a:pPr>
              <a:buFontTx/>
              <a:buChar char="-"/>
            </a:pPr>
            <a:r>
              <a:rPr lang="fi-FI" b="1" dirty="0"/>
              <a:t>Älä jää jumiin!</a:t>
            </a:r>
          </a:p>
          <a:p>
            <a:pPr>
              <a:buFontTx/>
              <a:buChar char="-"/>
            </a:pPr>
            <a:r>
              <a:rPr lang="fi-FI" b="1" dirty="0"/>
              <a:t>Älä veikkaa vastausta!</a:t>
            </a:r>
          </a:p>
          <a:p>
            <a:pPr>
              <a:buFontTx/>
              <a:buChar char="-"/>
            </a:pPr>
            <a:r>
              <a:rPr lang="fi-FI" b="1" dirty="0"/>
              <a:t>Laatu, ei määrä!</a:t>
            </a:r>
          </a:p>
          <a:p>
            <a:pPr>
              <a:buFontTx/>
              <a:buChar char="-"/>
            </a:pPr>
            <a:r>
              <a:rPr lang="fi-FI" dirty="0"/>
              <a:t>Voit vastata ”ei vastausta” 0p</a:t>
            </a:r>
          </a:p>
          <a:p>
            <a:pPr>
              <a:buFontTx/>
              <a:buChar char="-"/>
            </a:pPr>
            <a:r>
              <a:rPr lang="fi-FI" dirty="0"/>
              <a:t>Tekstejä ei välttämättä kannata lukea kokonaan koetilanteessa, menee liikaa aikaa</a:t>
            </a:r>
          </a:p>
          <a:p>
            <a:pPr>
              <a:buFontTx/>
              <a:buChar char="-"/>
            </a:pPr>
            <a:r>
              <a:rPr lang="fi-FI" dirty="0"/>
              <a:t>Silmäile läpi, lue mahdollisesti aloitus ja lopetus sekä katso kuvat/kaaviot</a:t>
            </a:r>
          </a:p>
          <a:p>
            <a:pPr>
              <a:buFontTx/>
              <a:buChar char="-"/>
            </a:pPr>
            <a:r>
              <a:rPr lang="fi-FI" dirty="0"/>
              <a:t>Käytä Control/</a:t>
            </a:r>
            <a:r>
              <a:rPr lang="fi-FI" dirty="0" err="1"/>
              <a:t>Command</a:t>
            </a:r>
            <a:r>
              <a:rPr lang="fi-FI" dirty="0"/>
              <a:t> + F </a:t>
            </a:r>
          </a:p>
          <a:p>
            <a:pPr>
              <a:buFontTx/>
              <a:buChar char="-"/>
            </a:pPr>
            <a:r>
              <a:rPr lang="fi-FI" dirty="0"/>
              <a:t>Kokeen tekotekniikkaa ja ajankäyttöä kannattaa harjoitella!</a:t>
            </a:r>
          </a:p>
        </p:txBody>
      </p:sp>
    </p:spTree>
    <p:extLst>
      <p:ext uri="{BB962C8B-B14F-4D97-AF65-F5344CB8AC3E}">
        <p14:creationId xmlns:p14="http://schemas.microsoft.com/office/powerpoint/2010/main" val="366180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80761-DC5F-1F67-2329-B7475CDE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Vinkit kokeeseen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ACD38E-FC76-287C-6992-D643D680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err="1"/>
              <a:t>Oikiksen</a:t>
            </a:r>
            <a:r>
              <a:rPr lang="fi-FI" sz="2000" dirty="0"/>
              <a:t> osio:</a:t>
            </a:r>
          </a:p>
          <a:p>
            <a:pPr>
              <a:buFontTx/>
              <a:buChar char="-"/>
            </a:pPr>
            <a:r>
              <a:rPr lang="fi-FI" sz="2000" dirty="0"/>
              <a:t>Kun, materiaali tulee opiskele ne </a:t>
            </a:r>
            <a:r>
              <a:rPr lang="fi-FI" sz="2000" u="sng" dirty="0"/>
              <a:t>kolme</a:t>
            </a:r>
            <a:r>
              <a:rPr lang="fi-FI" sz="2000" dirty="0"/>
              <a:t> päivää täysillä ja käytä koko aika</a:t>
            </a:r>
          </a:p>
          <a:p>
            <a:pPr>
              <a:buFontTx/>
              <a:buChar char="-"/>
            </a:pPr>
            <a:r>
              <a:rPr lang="fi-FI" sz="2000" dirty="0"/>
              <a:t>Lue materiaali läpi, opiskele tekstin sisältö niin, että ymmärrät oikeasti mistä on kyse ja opettele ulkoa mahdollisimman paljon (pykäliä, artikloja, nimiä, esimerkki tapauksia, henkilöiden näkemyksiä)</a:t>
            </a:r>
          </a:p>
          <a:p>
            <a:pPr>
              <a:buFontTx/>
              <a:buChar char="-"/>
            </a:pPr>
            <a:r>
              <a:rPr lang="fi-FI" sz="2000" dirty="0"/>
              <a:t>Luin tekstin, yliviivasin tärkeitä yksityiskohtia ja opettelin niin kauan, että osasin asioita ulkoa (10-12h päivässä)</a:t>
            </a:r>
          </a:p>
          <a:p>
            <a:pPr>
              <a:buFontTx/>
              <a:buChar char="-"/>
            </a:pPr>
            <a:r>
              <a:rPr lang="fi-FI" sz="2000" b="1" dirty="0"/>
              <a:t>Älä vastaa</a:t>
            </a:r>
            <a:r>
              <a:rPr lang="fi-FI" sz="2000" dirty="0"/>
              <a:t>, jos olet vähänkin epävarma! Jätä mieluummin vaikka 10 kohtaa vastaamatta, kun veikkaat!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41970117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kkau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au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5316</TotalTime>
  <Words>560</Words>
  <Application>Microsoft Office PowerPoint</Application>
  <PresentationFormat>Laajakuva</PresentationFormat>
  <Paragraphs>109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Angsana New</vt:lpstr>
      <vt:lpstr>Aptos</vt:lpstr>
      <vt:lpstr>Arial</vt:lpstr>
      <vt:lpstr>Gill Sans MT</vt:lpstr>
      <vt:lpstr>Pakkaus</vt:lpstr>
      <vt:lpstr>Kuinka pääsin Helsingin yliopistoon opiskelemaan oikeustiedettä? </vt:lpstr>
      <vt:lpstr>Esittely</vt:lpstr>
      <vt:lpstr>Miksi hain oikikseen?</vt:lpstr>
      <vt:lpstr>Miten valmistauduin pääsykokeisiin?</vt:lpstr>
      <vt:lpstr>Valintakoe G</vt:lpstr>
      <vt:lpstr>Valintakoe g</vt:lpstr>
      <vt:lpstr>vALINTAKOE G</vt:lpstr>
      <vt:lpstr>Vinkit kokeeseen</vt:lpstr>
      <vt:lpstr>Vinkit kokeeseen</vt:lpstr>
      <vt:lpstr>Helsingin Oikis</vt:lpstr>
      <vt:lpstr>Kursseja</vt:lpstr>
      <vt:lpstr>Viikon Lukujärjestys</vt:lpstr>
      <vt:lpstr>Pykälä &lt;3</vt:lpstr>
      <vt:lpstr>Helsingin yliopisto</vt:lpstr>
      <vt:lpstr>Miksi Helsinki?</vt:lpstr>
      <vt:lpstr>KYSYMYKSIÄ?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pääsin Helsingin yliopistoon opiskelemaan oikeustiedettä? </dc:title>
  <dc:creator>Göös, Saga A</dc:creator>
  <cp:lastModifiedBy>Eveliina Ojala</cp:lastModifiedBy>
  <cp:revision>4</cp:revision>
  <dcterms:created xsi:type="dcterms:W3CDTF">2026-01-03T08:02:54Z</dcterms:created>
  <dcterms:modified xsi:type="dcterms:W3CDTF">2026-01-26T07:50:01Z</dcterms:modified>
</cp:coreProperties>
</file>