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65" r:id="rId14"/>
    <p:sldId id="271" r:id="rId15"/>
    <p:sldId id="270" r:id="rId16"/>
    <p:sldId id="266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883"/>
    <a:srgbClr val="9AB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B4AD52-3773-2B22-5E17-82AFC56BB548}" v="10" dt="2026-01-30T14:07:18.948"/>
    <p1510:client id="{0BD62C73-CE06-5FE8-F57D-1FC574B1C1EB}" v="1303" dt="2026-01-30T14:05:26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30T14:06:48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3775 6085 16383 0 0,'0'5'0'0'0,"0"6"0"0"0,0 5 0 0 0,0 5 0 0 0,0 3 0 0 0,0 3 0 0 0,0 0 0 0 0,0 1 0 0 0,0 0 0 0 0,0 0 0 0 0,0-5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30T14:02:04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3775 6085 16383 0 0,'0'5'0'0'0,"0"6"0"0"0,0 5 0 0 0,0 5 0 0 0,0 3 0 0 0,0 3 0 0 0,0 0 0 0 0,0 1 0 0 0,0 0 0 0 0,0 0 0 0 0,0-5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30T14:02:12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3775 6085 16383 0 0,'0'5'0'0'0,"0"6"0"0"0,0 5 0 0 0,0 5 0 0 0,0 3 0 0 0,0 3 0 0 0,0 0 0 0 0,0 1 0 0 0,0 0 0 0 0,0 0 0 0 0,0-5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30T14:02:18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3775 6085 16383 0 0,'0'5'0'0'0,"0"6"0"0"0,0 5 0 0 0,0 5 0 0 0,0 3 0 0 0,0 3 0 0 0,0 0 0 0 0,0 1 0 0 0,0 0 0 0 0,0 0 0 0 0,0-5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30T14:02:25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3775 6085 16383 0 0,'0'5'0'0'0,"0"6"0"0"0,0 5 0 0 0,0 5 0 0 0,0 3 0 0 0,0 3 0 0 0,0 0 0 0 0,0 1 0 0 0,0 0 0 0 0,0 0 0 0 0,0-5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30T14:02:32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3775 6085 16383 0 0,'0'5'0'0'0,"0"6"0"0"0,0 5 0 0 0,0 5 0 0 0,0 3 0 0 0,0 3 0 0 0,0 0 0 0 0,0 1 0 0 0,0 0 0 0 0,0 0 0 0 0,0-5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30T14:02:40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3775 6085 16383 0 0,'0'5'0'0'0,"0"6"0"0"0,0 5 0 0 0,0 5 0 0 0,0 3 0 0 0,0 3 0 0 0,0 0 0 0 0,0 1 0 0 0,0 0 0 0 0,0 0 0 0 0,0-5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4.png"/><Relationship Id="rId7" Type="http://schemas.openxmlformats.org/officeDocument/2006/relationships/customXml" Target="../ink/ink5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5" Type="http://schemas.openxmlformats.org/officeDocument/2006/relationships/customXml" Target="../ink/ink3.xml"/><Relationship Id="rId4" Type="http://schemas.openxmlformats.org/officeDocument/2006/relationships/customXml" Target="../ink/ink2.xml"/><Relationship Id="rId9" Type="http://schemas.openxmlformats.org/officeDocument/2006/relationships/customXml" Target="../ink/ink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 descr="Kuva, joka sisältää kohteen kartta, teksti&#10;&#10;Tekoälyllä luotu sisältö saattaa olla virheellistä.">
            <a:extLst>
              <a:ext uri="{FF2B5EF4-FFF2-40B4-BE49-F238E27FC236}">
                <a16:creationId xmlns:a16="http://schemas.microsoft.com/office/drawing/2014/main" id="{B19B5224-A456-1000-2196-D44B8801C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" y="0"/>
            <a:ext cx="12178172" cy="685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D57702D-B3DE-4856-21E2-CF8E47912AA9}"/>
              </a:ext>
            </a:extLst>
          </p:cNvPr>
          <p:cNvSpPr txBox="1"/>
          <p:nvPr/>
        </p:nvSpPr>
        <p:spPr>
          <a:xfrm>
            <a:off x="678432" y="2133241"/>
            <a:ext cx="10823275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5400" dirty="0">
                <a:solidFill>
                  <a:schemeClr val="bg1"/>
                </a:solidFill>
                <a:highlight>
                  <a:srgbClr val="000000"/>
                </a:highlight>
                <a:latin typeface="Times New Roman"/>
                <a:cs typeface="Times New Roman"/>
              </a:rPr>
              <a:t>Mikä ihmeen kulttuurien tutkimus? </a:t>
            </a:r>
            <a:endParaRPr lang="fi-FI" dirty="0">
              <a:solidFill>
                <a:schemeClr val="bg1"/>
              </a:solidFill>
              <a:latin typeface="Aptos" panose="020B0004020202020204"/>
              <a:cs typeface="Times New Roman"/>
            </a:endParaRPr>
          </a:p>
          <a:p>
            <a:pPr algn="ctr"/>
            <a:r>
              <a:rPr lang="fi-FI" sz="5400" dirty="0">
                <a:solidFill>
                  <a:schemeClr val="bg1"/>
                </a:solidFill>
                <a:highlight>
                  <a:srgbClr val="000000"/>
                </a:highlight>
                <a:latin typeface="Times New Roman"/>
                <a:cs typeface="Times New Roman"/>
              </a:rPr>
              <a:t>– Aasian tutkimus Helsingin yliopistossa</a:t>
            </a:r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88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7B5957-C083-D84B-0D4A-6417BBFFB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3B34D6-D7D8-62EF-3FC3-693165073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398" y="750430"/>
            <a:ext cx="11993666" cy="1179714"/>
          </a:xfrm>
        </p:spPr>
        <p:txBody>
          <a:bodyPr>
            <a:normAutofit fontScale="90000"/>
          </a:bodyPr>
          <a:lstStyle/>
          <a:p>
            <a:r>
              <a:rPr lang="fi-FI" sz="6700" err="1">
                <a:latin typeface="Times New Roman"/>
                <a:cs typeface="Times New Roman"/>
              </a:rPr>
              <a:t>Mun</a:t>
            </a:r>
            <a:r>
              <a:rPr lang="fi-FI" sz="6700" dirty="0">
                <a:latin typeface="Times New Roman"/>
                <a:cs typeface="Times New Roman"/>
              </a:rPr>
              <a:t> omat opinnot Aasian tutkimuksessa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3640E9A-F5FF-FE83-A888-A759F94B2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1387" y="1924955"/>
            <a:ext cx="8166036" cy="335289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i-FI" sz="3200" dirty="0">
                <a:latin typeface="Times New Roman"/>
                <a:cs typeface="Times New Roman"/>
              </a:rPr>
              <a:t>Keskityn opinnoissa ja kandissa Etelä-Koreaan, mutta kiinnostaa ylipäänsä</a:t>
            </a:r>
          </a:p>
          <a:p>
            <a:pPr marL="742950" lvl="1" indent="-285750" algn="l">
              <a:buFont typeface="Courier New,monospace"/>
              <a:buChar char="o"/>
            </a:pPr>
            <a:r>
              <a:rPr lang="fi-FI" sz="2400" dirty="0">
                <a:latin typeface="Times New Roman"/>
                <a:cs typeface="Times New Roman"/>
              </a:rPr>
              <a:t>Korean niemimaan poliittinen historia ja sen vaikutus nykypäivään</a:t>
            </a:r>
            <a:endParaRPr lang="en-US" sz="2400">
              <a:latin typeface="Times New Roman"/>
              <a:cs typeface="Times New Roman"/>
            </a:endParaRPr>
          </a:p>
          <a:p>
            <a:pPr marL="742950" lvl="1" indent="-285750" algn="l">
              <a:buFont typeface="Courier New,monospace"/>
              <a:buChar char="o"/>
            </a:pPr>
            <a:r>
              <a:rPr lang="fi-FI" sz="2400" dirty="0">
                <a:latin typeface="Times New Roman"/>
                <a:cs typeface="Times New Roman"/>
              </a:rPr>
              <a:t>Korean nimimaan jakautuminen ja sen vaikutus ihmisiin ja kulttuuriin</a:t>
            </a:r>
          </a:p>
          <a:p>
            <a:pPr marL="742950" lvl="1" indent="-285750" algn="l">
              <a:buFont typeface="Courier New,monospace"/>
              <a:buChar char="o"/>
            </a:pPr>
            <a:r>
              <a:rPr lang="fi-FI" sz="2400" dirty="0">
                <a:latin typeface="Times New Roman"/>
                <a:cs typeface="Times New Roman"/>
              </a:rPr>
              <a:t>Etelä-Korean populaarikulttuurin ja kansainvälisten suhteiden kytkös</a:t>
            </a:r>
            <a:endParaRPr lang="en-US" sz="2400" dirty="0">
              <a:latin typeface="Times New Roman"/>
              <a:cs typeface="Times New Roman"/>
            </a:endParaRPr>
          </a:p>
          <a:p>
            <a:pPr marL="742950" lvl="1" indent="-285750" algn="l">
              <a:buFont typeface="Courier New,monospace"/>
              <a:buChar char="o"/>
            </a:pPr>
            <a:r>
              <a:rPr lang="fi-FI" sz="2400" dirty="0">
                <a:latin typeface="Times New Roman"/>
                <a:cs typeface="Times New Roman"/>
              </a:rPr>
              <a:t>Korea-Yhdysvallat suhde</a:t>
            </a:r>
            <a:endParaRPr lang="en-US" sz="2400" dirty="0">
              <a:latin typeface="Times New Roman"/>
              <a:cs typeface="Times New Roman"/>
            </a:endParaRPr>
          </a:p>
          <a:p>
            <a:pPr algn="l"/>
            <a:r>
              <a:rPr lang="fi-FI" sz="3200" dirty="0">
                <a:latin typeface="Times New Roman"/>
                <a:cs typeface="Times New Roman"/>
              </a:rPr>
              <a:t>Sivuaineena maailmanpolitiikkaa + vaihto </a:t>
            </a:r>
            <a:r>
              <a:rPr lang="fi-FI" sz="3200" dirty="0" err="1">
                <a:latin typeface="Times New Roman"/>
                <a:cs typeface="Times New Roman"/>
              </a:rPr>
              <a:t>Seouliin</a:t>
            </a:r>
            <a:r>
              <a:rPr lang="fi-FI" sz="3200" dirty="0">
                <a:latin typeface="Times New Roman"/>
                <a:cs typeface="Times New Roman"/>
              </a:rPr>
              <a:t> (kieliopinnot, joita alkeita </a:t>
            </a:r>
            <a:r>
              <a:rPr lang="fi-FI" sz="3200" dirty="0" err="1">
                <a:latin typeface="Times New Roman"/>
                <a:cs typeface="Times New Roman"/>
              </a:rPr>
              <a:t>lukuunottamatta</a:t>
            </a:r>
            <a:r>
              <a:rPr lang="fi-FI" sz="3200" dirty="0">
                <a:latin typeface="Times New Roman"/>
                <a:cs typeface="Times New Roman"/>
              </a:rPr>
              <a:t> haastavampi saada </a:t>
            </a:r>
            <a:r>
              <a:rPr lang="fi-FI" sz="3200" dirty="0" err="1">
                <a:latin typeface="Times New Roman"/>
                <a:cs typeface="Times New Roman"/>
              </a:rPr>
              <a:t>HY:ssa</a:t>
            </a:r>
            <a:r>
              <a:rPr lang="fi-FI" sz="3200" dirty="0">
                <a:latin typeface="Times New Roman"/>
                <a:cs typeface="Times New Roman"/>
              </a:rPr>
              <a:t>)</a:t>
            </a:r>
          </a:p>
        </p:txBody>
      </p:sp>
      <p:pic>
        <p:nvPicPr>
          <p:cNvPr id="4" name="Kuva 3" descr="Story pin image">
            <a:extLst>
              <a:ext uri="{FF2B5EF4-FFF2-40B4-BE49-F238E27FC236}">
                <a16:creationId xmlns:a16="http://schemas.microsoft.com/office/drawing/2014/main" id="{EA7F7431-80FC-BB3A-8FF4-0B5C4BA48E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120" t="-201" r="13231" b="235"/>
          <a:stretch>
            <a:fillRect/>
          </a:stretch>
        </p:blipFill>
        <p:spPr>
          <a:xfrm>
            <a:off x="285530" y="1341176"/>
            <a:ext cx="3141746" cy="5056086"/>
          </a:xfrm>
          <a:prstGeom prst="rect">
            <a:avLst/>
          </a:prstGeom>
        </p:spPr>
      </p:pic>
      <p:pic>
        <p:nvPicPr>
          <p:cNvPr id="6" name="Kuva 5" descr="File:SK flag.png - Wikimedia Commons">
            <a:extLst>
              <a:ext uri="{FF2B5EF4-FFF2-40B4-BE49-F238E27FC236}">
                <a16:creationId xmlns:a16="http://schemas.microsoft.com/office/drawing/2014/main" id="{7564EFD5-6854-4EE7-81F8-72F124C14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059" y="6031423"/>
            <a:ext cx="1091339" cy="723255"/>
          </a:xfrm>
          <a:prstGeom prst="rect">
            <a:avLst/>
          </a:prstGeom>
        </p:spPr>
      </p:pic>
      <p:pic>
        <p:nvPicPr>
          <p:cNvPr id="7" name="Kuva 6" descr="Tiedosto:Flag of North Korea.svg – Wikipedia">
            <a:extLst>
              <a:ext uri="{FF2B5EF4-FFF2-40B4-BE49-F238E27FC236}">
                <a16:creationId xmlns:a16="http://schemas.microsoft.com/office/drawing/2014/main" id="{1F67D2D7-D8B1-DCA6-D9E7-4FD6384E4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399" y="1038385"/>
            <a:ext cx="1245031" cy="66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70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88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EB456-9E27-4760-DFF6-944EC6794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DB1E59-1B06-07C3-FCFC-4710731C1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198" y="1583"/>
            <a:ext cx="11993666" cy="1179714"/>
          </a:xfrm>
        </p:spPr>
        <p:txBody>
          <a:bodyPr>
            <a:normAutofit/>
          </a:bodyPr>
          <a:lstStyle/>
          <a:p>
            <a:r>
              <a:rPr lang="fi-FI" sz="6700" dirty="0">
                <a:latin typeface="Times New Roman"/>
                <a:cs typeface="Times New Roman"/>
              </a:rPr>
              <a:t>Mihin </a:t>
            </a:r>
            <a:r>
              <a:rPr lang="fi-FI" sz="6700" dirty="0" err="1">
                <a:latin typeface="Times New Roman"/>
                <a:cs typeface="Times New Roman"/>
              </a:rPr>
              <a:t>KuKalta</a:t>
            </a:r>
            <a:r>
              <a:rPr lang="fi-FI" sz="6700" dirty="0">
                <a:latin typeface="Times New Roman"/>
                <a:cs typeface="Times New Roman"/>
              </a:rPr>
              <a:t> voi työllistyä: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0C777B3-D343-6493-447F-2C61C9F04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791" y="1337128"/>
            <a:ext cx="5215146" cy="370160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i-FI" sz="3200" b="1" dirty="0" err="1">
                <a:latin typeface="Times New Roman"/>
                <a:cs typeface="Times New Roman"/>
              </a:rPr>
              <a:t>MaKu</a:t>
            </a:r>
            <a:r>
              <a:rPr lang="fi-FI" sz="3200" b="1" dirty="0">
                <a:latin typeface="Times New Roman"/>
                <a:cs typeface="Times New Roman"/>
              </a:rPr>
              <a:t>:</a:t>
            </a:r>
          </a:p>
          <a:p>
            <a:pPr marL="457200" indent="-457200" algn="l">
              <a:buFont typeface="Calibri" panose="020B0604020202020204" pitchFamily="34" charset="0"/>
              <a:buChar char="-"/>
            </a:pPr>
            <a:r>
              <a:rPr lang="fi-FI" sz="3200" dirty="0">
                <a:latin typeface="Times New Roman"/>
                <a:cs typeface="Times New Roman"/>
              </a:rPr>
              <a:t>Asiantuntijuustehtävät</a:t>
            </a:r>
          </a:p>
          <a:p>
            <a:pPr marL="914400" lvl="1" indent="-285750" algn="l">
              <a:buFont typeface="Courier New,monospace" panose="020B0604020202020204" pitchFamily="34" charset="0"/>
              <a:buChar char="o"/>
            </a:pPr>
            <a:r>
              <a:rPr lang="fi-FI" sz="2800" dirty="0">
                <a:latin typeface="Times New Roman"/>
                <a:cs typeface="Times New Roman"/>
              </a:rPr>
              <a:t>Projektit</a:t>
            </a:r>
          </a:p>
          <a:p>
            <a:pPr marL="914400" lvl="1" indent="-285750" algn="l">
              <a:buFont typeface="Courier New,monospace" panose="020B0604020202020204" pitchFamily="34" charset="0"/>
              <a:buChar char="o"/>
            </a:pPr>
            <a:r>
              <a:rPr lang="fi-FI" sz="2800" dirty="0">
                <a:latin typeface="Times New Roman"/>
                <a:cs typeface="Times New Roman"/>
              </a:rPr>
              <a:t>Uutissivut</a:t>
            </a:r>
            <a:endParaRPr lang="en-US" sz="2800" dirty="0">
              <a:latin typeface="Times New Roman"/>
              <a:cs typeface="Times New Roman"/>
            </a:endParaRPr>
          </a:p>
          <a:p>
            <a:pPr marL="914400" lvl="1" indent="-285750" algn="l">
              <a:buFont typeface="Courier New,monospace" panose="020B0604020202020204" pitchFamily="34" charset="0"/>
              <a:buChar char="o"/>
            </a:pPr>
            <a:r>
              <a:rPr lang="fi-FI" sz="2800" dirty="0">
                <a:latin typeface="Times New Roman"/>
                <a:cs typeface="Times New Roman"/>
              </a:rPr>
              <a:t>Valtio</a:t>
            </a:r>
            <a:endParaRPr lang="fi-FI" dirty="0"/>
          </a:p>
          <a:p>
            <a:pPr marL="914400" lvl="1" indent="-285750" algn="l">
              <a:buFont typeface="Courier New,monospace" panose="020B0604020202020204" pitchFamily="34" charset="0"/>
              <a:buChar char="o"/>
            </a:pPr>
            <a:r>
              <a:rPr lang="fi-FI" sz="2800" dirty="0">
                <a:latin typeface="Times New Roman"/>
                <a:cs typeface="Times New Roman"/>
              </a:rPr>
              <a:t>Tutkimuslaitokset</a:t>
            </a:r>
          </a:p>
          <a:p>
            <a:pPr marL="457200" indent="-457200" algn="l">
              <a:buFont typeface="Calibri" panose="020B0604020202020204" pitchFamily="34" charset="0"/>
              <a:buChar char="-"/>
            </a:pPr>
            <a:r>
              <a:rPr lang="fi-FI" sz="3200" dirty="0">
                <a:latin typeface="Times New Roman"/>
                <a:cs typeface="Times New Roman"/>
              </a:rPr>
              <a:t>Opetus</a:t>
            </a:r>
          </a:p>
          <a:p>
            <a:pPr marL="914400" lvl="1" indent="-285750" algn="l">
              <a:buFont typeface="Courier New" panose="020B0604020202020204" pitchFamily="34" charset="0"/>
              <a:buChar char="o"/>
            </a:pPr>
            <a:r>
              <a:rPr lang="fi-FI" sz="2800" dirty="0">
                <a:latin typeface="Times New Roman"/>
                <a:cs typeface="Times New Roman"/>
              </a:rPr>
              <a:t>Yliopistot</a:t>
            </a:r>
          </a:p>
          <a:p>
            <a:pPr marL="914400" lvl="1" indent="-285750" algn="l">
              <a:buFont typeface="Courier New" panose="020B0604020202020204" pitchFamily="34" charset="0"/>
              <a:buChar char="o"/>
            </a:pPr>
            <a:r>
              <a:rPr lang="fi-FI" sz="2800" dirty="0">
                <a:latin typeface="Times New Roman"/>
                <a:cs typeface="Times New Roman"/>
              </a:rPr>
              <a:t>Kansalaisopistot/avoin yliopisto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5AA320FC-90CB-754D-486B-3BCDAC59AEEC}"/>
              </a:ext>
            </a:extLst>
          </p:cNvPr>
          <p:cNvSpPr txBox="1">
            <a:spLocks/>
          </p:cNvSpPr>
          <p:nvPr/>
        </p:nvSpPr>
        <p:spPr>
          <a:xfrm>
            <a:off x="5230710" y="1335198"/>
            <a:ext cx="5215146" cy="2592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3200" b="1" dirty="0">
                <a:latin typeface="Times New Roman"/>
                <a:cs typeface="Times New Roman"/>
              </a:rPr>
              <a:t>Etnologia, Folkloristiikka, </a:t>
            </a:r>
            <a:r>
              <a:rPr lang="fi-FI" sz="3200" b="1">
                <a:latin typeface="Times New Roman"/>
                <a:cs typeface="Times New Roman"/>
              </a:rPr>
              <a:t>Taidehistoria:</a:t>
            </a:r>
            <a:endParaRPr lang="fi-FI" b="1"/>
          </a:p>
          <a:p>
            <a:pPr marL="457200" indent="-457200" algn="l">
              <a:buFont typeface="Calibri" panose="020B0604020202020204" pitchFamily="34" charset="0"/>
              <a:buChar char="-"/>
            </a:pPr>
            <a:r>
              <a:rPr lang="fi-FI" sz="3200" dirty="0">
                <a:latin typeface="Times New Roman"/>
                <a:cs typeface="Times New Roman"/>
              </a:rPr>
              <a:t>Asiantuntijuus</a:t>
            </a:r>
          </a:p>
          <a:p>
            <a:pPr marL="914400" lvl="1" indent="-457200" algn="l">
              <a:buFont typeface="Courier New" panose="020B0604020202020204" pitchFamily="34" charset="0"/>
              <a:buChar char="o"/>
            </a:pPr>
            <a:r>
              <a:rPr lang="fi-FI" sz="2800" dirty="0">
                <a:latin typeface="Times New Roman"/>
                <a:cs typeface="Times New Roman"/>
              </a:rPr>
              <a:t>Arkistot</a:t>
            </a:r>
            <a:endParaRPr lang="fi-FI" dirty="0"/>
          </a:p>
          <a:p>
            <a:pPr marL="914400" lvl="1" indent="-457200" algn="l">
              <a:buFont typeface="Courier New" panose="020B0604020202020204" pitchFamily="34" charset="0"/>
              <a:buChar char="o"/>
            </a:pPr>
            <a:r>
              <a:rPr lang="fi-FI" sz="2800" dirty="0">
                <a:latin typeface="Times New Roman"/>
                <a:cs typeface="Times New Roman"/>
              </a:rPr>
              <a:t>Museot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CD61C835-DC0A-EFD7-5AE9-614E6FA62BD4}"/>
              </a:ext>
            </a:extLst>
          </p:cNvPr>
          <p:cNvSpPr txBox="1">
            <a:spLocks/>
          </p:cNvSpPr>
          <p:nvPr/>
        </p:nvSpPr>
        <p:spPr>
          <a:xfrm>
            <a:off x="5346456" y="3736945"/>
            <a:ext cx="6536589" cy="2592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3200" b="1" dirty="0">
                <a:latin typeface="Times New Roman"/>
                <a:cs typeface="Times New Roman"/>
              </a:rPr>
              <a:t>Arkeologia</a:t>
            </a:r>
          </a:p>
          <a:p>
            <a:pPr marL="457200" indent="-457200" algn="l">
              <a:buFont typeface="Calibri" panose="020B0604020202020204" pitchFamily="34" charset="0"/>
              <a:buChar char="-"/>
            </a:pPr>
            <a:r>
              <a:rPr lang="fi-FI" sz="3200" dirty="0">
                <a:latin typeface="Times New Roman"/>
                <a:cs typeface="Times New Roman"/>
              </a:rPr>
              <a:t>Arkeologi kentällä ja/tai toimistossa</a:t>
            </a:r>
          </a:p>
          <a:p>
            <a:pPr algn="l"/>
            <a:r>
              <a:rPr lang="fi-FI" sz="3200" b="1" dirty="0">
                <a:latin typeface="Times New Roman"/>
                <a:cs typeface="Times New Roman"/>
              </a:rPr>
              <a:t>Uskontotiede</a:t>
            </a:r>
          </a:p>
          <a:p>
            <a:pPr marL="457200" indent="-457200" algn="l">
              <a:buFont typeface="Calibri" panose="020B0604020202020204" pitchFamily="34" charset="0"/>
              <a:buChar char="-"/>
            </a:pPr>
            <a:r>
              <a:rPr lang="fi-FI" sz="3200" dirty="0">
                <a:latin typeface="Times New Roman"/>
                <a:cs typeface="Times New Roman"/>
              </a:rPr>
              <a:t>Asiantuntijuus</a:t>
            </a:r>
          </a:p>
          <a:p>
            <a:pPr marL="457200" indent="-457200" algn="l">
              <a:buFont typeface="Calibri" panose="020B0604020202020204" pitchFamily="34" charset="0"/>
              <a:buChar char="-"/>
            </a:pPr>
            <a:r>
              <a:rPr lang="fi-FI" sz="3200" dirty="0">
                <a:latin typeface="Times New Roman"/>
                <a:cs typeface="Times New Roman"/>
              </a:rPr>
              <a:t>Opetus</a:t>
            </a:r>
          </a:p>
        </p:txBody>
      </p:sp>
    </p:spTree>
    <p:extLst>
      <p:ext uri="{BB962C8B-B14F-4D97-AF65-F5344CB8AC3E}">
        <p14:creationId xmlns:p14="http://schemas.microsoft.com/office/powerpoint/2010/main" val="4001621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88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F3D215-8485-8D9A-D110-AC5A5D26B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1BCC48-AA02-05F3-828E-67DED3000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198" y="792520"/>
            <a:ext cx="11993666" cy="1179714"/>
          </a:xfrm>
        </p:spPr>
        <p:txBody>
          <a:bodyPr>
            <a:normAutofit/>
          </a:bodyPr>
          <a:lstStyle/>
          <a:p>
            <a:r>
              <a:rPr lang="fi-FI" sz="6700" dirty="0" err="1">
                <a:latin typeface="Times New Roman"/>
                <a:cs typeface="Times New Roman"/>
              </a:rPr>
              <a:t>Mun</a:t>
            </a:r>
            <a:r>
              <a:rPr lang="fi-FI" sz="6700" dirty="0">
                <a:latin typeface="Times New Roman"/>
                <a:cs typeface="Times New Roman"/>
              </a:rPr>
              <a:t> polku </a:t>
            </a:r>
            <a:r>
              <a:rPr lang="fi-FI" sz="6700" dirty="0" err="1">
                <a:latin typeface="Times New Roman"/>
                <a:cs typeface="Times New Roman"/>
              </a:rPr>
              <a:t>KuKalle</a:t>
            </a:r>
          </a:p>
        </p:txBody>
      </p:sp>
      <p:cxnSp>
        <p:nvCxnSpPr>
          <p:cNvPr id="4" name="Suora nuoliyhdysviiva 3">
            <a:extLst>
              <a:ext uri="{FF2B5EF4-FFF2-40B4-BE49-F238E27FC236}">
                <a16:creationId xmlns:a16="http://schemas.microsoft.com/office/drawing/2014/main" id="{138C6AF0-D198-9214-7EF8-5B19FD424623}"/>
              </a:ext>
            </a:extLst>
          </p:cNvPr>
          <p:cNvCxnSpPr/>
          <p:nvPr/>
        </p:nvCxnSpPr>
        <p:spPr>
          <a:xfrm>
            <a:off x="362677" y="2814371"/>
            <a:ext cx="11495659" cy="4229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iruutu 4">
            <a:extLst>
              <a:ext uri="{FF2B5EF4-FFF2-40B4-BE49-F238E27FC236}">
                <a16:creationId xmlns:a16="http://schemas.microsoft.com/office/drawing/2014/main" id="{6D7EBD08-CAB7-CCC9-2DEC-99EC89A2F47B}"/>
              </a:ext>
            </a:extLst>
          </p:cNvPr>
          <p:cNvSpPr txBox="1"/>
          <p:nvPr/>
        </p:nvSpPr>
        <p:spPr>
          <a:xfrm>
            <a:off x="219298" y="3134692"/>
            <a:ext cx="160019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dirty="0">
                <a:latin typeface="Times New Roman"/>
                <a:cs typeface="Times New Roman"/>
              </a:rPr>
              <a:t>Valmistuin</a:t>
            </a:r>
          </a:p>
          <a:p>
            <a:r>
              <a:rPr lang="fi-FI" dirty="0">
                <a:latin typeface="Times New Roman"/>
                <a:cs typeface="Times New Roman"/>
              </a:rPr>
              <a:t>Laukaan </a:t>
            </a:r>
          </a:p>
          <a:p>
            <a:r>
              <a:rPr lang="fi-FI" dirty="0">
                <a:latin typeface="Times New Roman"/>
                <a:cs typeface="Times New Roman"/>
              </a:rPr>
              <a:t>Lukiosta ja mulla oli selkeä suunnitelma tulevaisuudelle</a:t>
            </a:r>
          </a:p>
          <a:p>
            <a:r>
              <a:rPr lang="fi-FI" dirty="0">
                <a:latin typeface="Times New Roman"/>
                <a:cs typeface="Times New Roman"/>
              </a:rPr>
              <a:t>(1,5v välivuosi ja töitä, jonka jälkeen Tampere ja media-ala)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0DE68FD-CA7E-8373-4869-ADE56014077B}"/>
              </a:ext>
            </a:extLst>
          </p:cNvPr>
          <p:cNvSpPr txBox="1"/>
          <p:nvPr/>
        </p:nvSpPr>
        <p:spPr>
          <a:xfrm>
            <a:off x="8745" y="2101980"/>
            <a:ext cx="13695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 dirty="0">
                <a:latin typeface="Times New Roman"/>
                <a:cs typeface="Times New Roman"/>
              </a:rPr>
              <a:t>Joulukuu</a:t>
            </a:r>
            <a:endParaRPr lang="fi-FI" b="1">
              <a:latin typeface="Aptos" panose="020B0004020202020204"/>
              <a:cs typeface="Times New Roman"/>
            </a:endParaRPr>
          </a:p>
          <a:p>
            <a:pPr algn="l"/>
            <a:r>
              <a:rPr lang="fi-FI" b="1" dirty="0">
                <a:latin typeface="Times New Roman"/>
                <a:cs typeface="Times New Roman"/>
              </a:rPr>
              <a:t>2022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A8B7FFD-2EB7-D654-D371-77A0F46F1BF3}"/>
              </a:ext>
            </a:extLst>
          </p:cNvPr>
          <p:cNvSpPr txBox="1"/>
          <p:nvPr/>
        </p:nvSpPr>
        <p:spPr>
          <a:xfrm>
            <a:off x="1693165" y="2813849"/>
            <a:ext cx="136959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latin typeface="Times New Roman"/>
                <a:cs typeface="Times New Roman"/>
              </a:rPr>
              <a:t>Olin töissä n. 4 kk töissä lukion jälkeen. Olin kuitenkin tosi poikki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D5D8FD9-2EA6-2960-E107-7F6AF56E5276}"/>
              </a:ext>
            </a:extLst>
          </p:cNvPr>
          <p:cNvSpPr txBox="1"/>
          <p:nvPr/>
        </p:nvSpPr>
        <p:spPr>
          <a:xfrm>
            <a:off x="3205185" y="3144717"/>
            <a:ext cx="136959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latin typeface="Times New Roman"/>
                <a:cs typeface="Times New Roman"/>
              </a:rPr>
              <a:t>Otin lopputilin ja lähdin kuukaudeksi </a:t>
            </a:r>
            <a:r>
              <a:rPr lang="fi-FI" dirty="0" err="1">
                <a:latin typeface="Times New Roman"/>
                <a:cs typeface="Times New Roman"/>
              </a:rPr>
              <a:t>Seouliin</a:t>
            </a:r>
            <a:r>
              <a:rPr lang="fi-FI" dirty="0">
                <a:latin typeface="Times New Roman"/>
                <a:cs typeface="Times New Roman"/>
              </a:rPr>
              <a:t>, koska olin vitsillä opetellut </a:t>
            </a:r>
            <a:r>
              <a:rPr lang="fi-FI" dirty="0" err="1">
                <a:latin typeface="Times New Roman"/>
                <a:cs typeface="Times New Roman"/>
              </a:rPr>
              <a:t>duolingoa</a:t>
            </a:r>
            <a:r>
              <a:rPr lang="fi-FI" dirty="0">
                <a:latin typeface="Times New Roman"/>
                <a:cs typeface="Times New Roman"/>
              </a:rPr>
              <a:t> hyödyntäen korean alkeita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C529747-104D-1C47-DB20-DD36DED13732}"/>
              </a:ext>
            </a:extLst>
          </p:cNvPr>
          <p:cNvSpPr txBox="1"/>
          <p:nvPr/>
        </p:nvSpPr>
        <p:spPr>
          <a:xfrm>
            <a:off x="4841427" y="2813848"/>
            <a:ext cx="1369594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latin typeface="Times New Roman"/>
                <a:cs typeface="Times New Roman"/>
              </a:rPr>
              <a:t>Yhteishaku, jonka tein niinikään vitsillä. Heitin sinne vaan hauskalta kuulostavia juttuja ajatuksella, etten kuitenkaan pääse sisään.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247535E-C4DF-7EA4-70E9-D5C70FD27D0A}"/>
              </a:ext>
            </a:extLst>
          </p:cNvPr>
          <p:cNvSpPr txBox="1"/>
          <p:nvPr/>
        </p:nvSpPr>
        <p:spPr>
          <a:xfrm>
            <a:off x="6485744" y="3134821"/>
            <a:ext cx="181908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latin typeface="Times New Roman"/>
                <a:cs typeface="Times New Roman"/>
              </a:rPr>
              <a:t>Sainkin todistuksella opiskelupaikan</a:t>
            </a:r>
          </a:p>
          <a:p>
            <a:r>
              <a:rPr lang="fi-FI" dirty="0">
                <a:latin typeface="Times New Roman"/>
                <a:cs typeface="Times New Roman"/>
              </a:rPr>
              <a:t>ja rupesin panikoimaan, koska suunnitelma oli menossa lujaa päin puuta ja olin aina vannonut, etten ikinä muuta Helsinkiin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24E5F38-AD1E-20C2-8CB5-840CB9493C42}"/>
              </a:ext>
            </a:extLst>
          </p:cNvPr>
          <p:cNvSpPr txBox="1"/>
          <p:nvPr/>
        </p:nvSpPr>
        <p:spPr>
          <a:xfrm>
            <a:off x="8473746" y="2835804"/>
            <a:ext cx="169043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latin typeface="Times New Roman"/>
                <a:cs typeface="Times New Roman"/>
              </a:rPr>
              <a:t>Juttelin </a:t>
            </a:r>
            <a:r>
              <a:rPr lang="fi-FI" dirty="0" err="1">
                <a:latin typeface="Times New Roman"/>
                <a:cs typeface="Times New Roman"/>
              </a:rPr>
              <a:t>mun</a:t>
            </a:r>
            <a:r>
              <a:rPr lang="fi-FI" dirty="0">
                <a:latin typeface="Times New Roman"/>
                <a:cs typeface="Times New Roman"/>
              </a:rPr>
              <a:t> ystävien ja perheen kanssa pohtien </a:t>
            </a:r>
            <a:r>
              <a:rPr lang="fi-FI" dirty="0" err="1">
                <a:latin typeface="Times New Roman"/>
                <a:cs typeface="Times New Roman"/>
              </a:rPr>
              <a:t>mun</a:t>
            </a:r>
            <a:r>
              <a:rPr lang="fi-FI" dirty="0">
                <a:latin typeface="Times New Roman"/>
                <a:cs typeface="Times New Roman"/>
              </a:rPr>
              <a:t> vaihtoehtoja. En kuitenkaan keksinyt mitä muutakaan tekisin, joten otin opiskelupaikan vastaan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0F5BC55-5FD3-EF6E-6DE2-C6D93F7C1687}"/>
              </a:ext>
            </a:extLst>
          </p:cNvPr>
          <p:cNvSpPr txBox="1"/>
          <p:nvPr/>
        </p:nvSpPr>
        <p:spPr>
          <a:xfrm>
            <a:off x="10493350" y="3096488"/>
            <a:ext cx="169043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latin typeface="Times New Roman"/>
                <a:cs typeface="Times New Roman"/>
              </a:rPr>
              <a:t>Muutto Helsinkiin ja opintojen aloitus. En ole katunut!</a:t>
            </a:r>
            <a:endParaRPr lang="fi-FI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93D6F4C-97C1-C516-EA8D-D0B2A2A32977}"/>
              </a:ext>
            </a:extLst>
          </p:cNvPr>
          <p:cNvSpPr txBox="1"/>
          <p:nvPr/>
        </p:nvSpPr>
        <p:spPr>
          <a:xfrm>
            <a:off x="11158007" y="2172165"/>
            <a:ext cx="10287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 dirty="0">
                <a:latin typeface="Times New Roman"/>
                <a:cs typeface="Times New Roman"/>
              </a:rPr>
              <a:t>Syyskuu 2023</a:t>
            </a:r>
            <a:endParaRPr lang="fi-FI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7E76F1-612A-3E6B-FE56-4F670AEF9B58}"/>
                  </a:ext>
                </a:extLst>
              </p14:cNvPr>
              <p14:cNvContentPartPr/>
              <p14:nvPr/>
            </p14:nvContentPartPr>
            <p14:xfrm>
              <a:off x="848810" y="2763455"/>
              <a:ext cx="14468" cy="8551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37E76F1-612A-3E6B-FE56-4F670AEF9B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878" y="2745565"/>
                <a:ext cx="1446800" cy="120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0F8160C-6F9D-5591-DBD4-4B50584F1C11}"/>
                  </a:ext>
                </a:extLst>
              </p14:cNvPr>
              <p14:cNvContentPartPr/>
              <p14:nvPr/>
            </p14:nvContentPartPr>
            <p14:xfrm>
              <a:off x="2372809" y="2763454"/>
              <a:ext cx="14468" cy="85513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0F8160C-6F9D-5591-DBD4-4B50584F1C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9409" y="2745564"/>
                <a:ext cx="1446800" cy="120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0C2D8D7-3CFA-A972-39E3-52FCBC16B73C}"/>
                  </a:ext>
                </a:extLst>
              </p14:cNvPr>
              <p14:cNvContentPartPr/>
              <p14:nvPr/>
            </p14:nvContentPartPr>
            <p14:xfrm>
              <a:off x="3877519" y="2773100"/>
              <a:ext cx="14468" cy="85513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0C2D8D7-3CFA-A972-39E3-52FCBC16B7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4119" y="2755210"/>
                <a:ext cx="1446800" cy="120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B22EF26-DBF4-0D21-9814-E8D6E00D77FB}"/>
                  </a:ext>
                </a:extLst>
              </p14:cNvPr>
              <p14:cNvContentPartPr/>
              <p14:nvPr/>
            </p14:nvContentPartPr>
            <p14:xfrm>
              <a:off x="5517265" y="2763454"/>
              <a:ext cx="14468" cy="85513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B22EF26-DBF4-0D21-9814-E8D6E00D77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3865" y="2745564"/>
                <a:ext cx="1446800" cy="120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DBE10D5-C5A2-3FEA-9342-C83352BF12A3}"/>
                  </a:ext>
                </a:extLst>
              </p14:cNvPr>
              <p14:cNvContentPartPr/>
              <p14:nvPr/>
            </p14:nvContentPartPr>
            <p14:xfrm>
              <a:off x="7041266" y="2792392"/>
              <a:ext cx="14468" cy="8551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DBE10D5-C5A2-3FEA-9342-C83352BF12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7866" y="2774502"/>
                <a:ext cx="1446800" cy="120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FAF0A3A-9995-E587-CBEA-62928FB03B23}"/>
                  </a:ext>
                </a:extLst>
              </p14:cNvPr>
              <p14:cNvContentPartPr/>
              <p14:nvPr/>
            </p14:nvContentPartPr>
            <p14:xfrm>
              <a:off x="9143999" y="2773100"/>
              <a:ext cx="14468" cy="85513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FAF0A3A-9995-E587-CBEA-62928FB03B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20599" y="2755210"/>
                <a:ext cx="1446800" cy="120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9C67195-7764-E873-EEAD-A34B46536F5D}"/>
                  </a:ext>
                </a:extLst>
              </p14:cNvPr>
              <p14:cNvContentPartPr/>
              <p14:nvPr/>
            </p14:nvContentPartPr>
            <p14:xfrm>
              <a:off x="10860911" y="2821328"/>
              <a:ext cx="14468" cy="85513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9C67195-7764-E873-EEAD-A34B46536F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37511" y="2803438"/>
                <a:ext cx="1446800" cy="1209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4550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88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45914-C164-CCCF-D114-20D652B05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8FAC5D-0BAF-18AA-4CAE-8AEE96C2F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49" y="757371"/>
            <a:ext cx="11993666" cy="1179714"/>
          </a:xfrm>
        </p:spPr>
        <p:txBody>
          <a:bodyPr>
            <a:normAutofit fontScale="90000"/>
          </a:bodyPr>
          <a:lstStyle/>
          <a:p>
            <a:r>
              <a:rPr lang="fi-FI" sz="6700" dirty="0">
                <a:latin typeface="Times New Roman"/>
                <a:cs typeface="Times New Roman"/>
              </a:rPr>
              <a:t>Helsinki </a:t>
            </a:r>
            <a:br>
              <a:rPr lang="fi-FI" sz="6700" dirty="0">
                <a:latin typeface="Times New Roman"/>
                <a:cs typeface="Times New Roman"/>
              </a:rPr>
            </a:br>
            <a:r>
              <a:rPr lang="fi-FI" sz="6700" u="sng" dirty="0">
                <a:latin typeface="Times New Roman"/>
                <a:cs typeface="Times New Roman"/>
              </a:rPr>
              <a:t>opiskelijakaupunkina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4F5DA20-EF17-1581-B887-440AE767B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0082" y="2282394"/>
            <a:ext cx="10019620" cy="370160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i-FI" sz="3200" dirty="0">
                <a:latin typeface="Times New Roman"/>
                <a:cs typeface="Times New Roman"/>
              </a:rPr>
              <a:t>+ Jokaiselle jotain (tapahtumia, ihmisiä)!</a:t>
            </a:r>
            <a:endParaRPr lang="fi-FI" dirty="0"/>
          </a:p>
          <a:p>
            <a:pPr algn="l"/>
            <a:r>
              <a:rPr lang="fi-FI" sz="3200" dirty="0">
                <a:latin typeface="Times New Roman"/>
                <a:cs typeface="Times New Roman"/>
              </a:rPr>
              <a:t>+ Hyvät kulkuyhteydet kaikkialle</a:t>
            </a:r>
          </a:p>
          <a:p>
            <a:pPr algn="l"/>
            <a:r>
              <a:rPr lang="fi-FI" sz="3200" dirty="0">
                <a:latin typeface="Times New Roman"/>
                <a:cs typeface="Times New Roman"/>
              </a:rPr>
              <a:t>+ "Ison kaupungin tuntua"</a:t>
            </a:r>
          </a:p>
          <a:p>
            <a:pPr algn="l"/>
            <a:endParaRPr lang="fi-FI" sz="3200" dirty="0">
              <a:latin typeface="Times New Roman"/>
              <a:cs typeface="Times New Roman"/>
            </a:endParaRPr>
          </a:p>
          <a:p>
            <a:pPr marL="457200" indent="-457200" algn="l">
              <a:buFont typeface="Calibri" panose="020B0604020202020204" pitchFamily="34" charset="0"/>
              <a:buChar char="-"/>
            </a:pPr>
            <a:r>
              <a:rPr lang="fi-FI" sz="3200" dirty="0">
                <a:latin typeface="Times New Roman"/>
                <a:cs typeface="Times New Roman"/>
              </a:rPr>
              <a:t>Sää ja tuuli</a:t>
            </a:r>
          </a:p>
          <a:p>
            <a:pPr marL="457200" indent="-457200" algn="l">
              <a:buFont typeface="Calibri" panose="020B0604020202020204" pitchFamily="34" charset="0"/>
              <a:buChar char="-"/>
            </a:pPr>
            <a:r>
              <a:rPr lang="fi-FI" sz="3200" dirty="0">
                <a:latin typeface="Times New Roman"/>
                <a:cs typeface="Times New Roman"/>
              </a:rPr>
              <a:t>Hintava</a:t>
            </a:r>
          </a:p>
          <a:p>
            <a:pPr marL="457200" indent="-457200" algn="l">
              <a:buFont typeface="Calibri" panose="020B0604020202020204" pitchFamily="34" charset="0"/>
              <a:buChar char="-"/>
            </a:pPr>
            <a:r>
              <a:rPr lang="fi-FI" sz="3200" dirty="0">
                <a:latin typeface="Times New Roman"/>
                <a:cs typeface="Times New Roman"/>
              </a:rPr>
              <a:t>Leikkaukset ja HY:n rahavaikeudet (toki tilanne on sama lähes kaikkialla tällä hetkellä...)</a:t>
            </a:r>
          </a:p>
          <a:p>
            <a:pPr marL="457200" indent="-457200" algn="l">
              <a:buFont typeface="Calibri" panose="020B0604020202020204" pitchFamily="34" charset="0"/>
              <a:buChar char="-"/>
            </a:pPr>
            <a:endParaRPr lang="fi-FI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8802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88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65F5DD-7738-8F44-EB92-74C762702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26A03F-4E97-03A8-47C2-89EC70BD7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198" y="792520"/>
            <a:ext cx="11993666" cy="1179714"/>
          </a:xfrm>
        </p:spPr>
        <p:txBody>
          <a:bodyPr>
            <a:normAutofit fontScale="90000"/>
          </a:bodyPr>
          <a:lstStyle/>
          <a:p>
            <a:r>
              <a:rPr lang="fi-FI" sz="6700" dirty="0" err="1">
                <a:latin typeface="Times New Roman"/>
                <a:cs typeface="Times New Roman"/>
              </a:rPr>
              <a:t>KuKa</a:t>
            </a:r>
            <a:r>
              <a:rPr lang="fi-FI" sz="6700" dirty="0">
                <a:latin typeface="Times New Roman"/>
                <a:cs typeface="Times New Roman"/>
              </a:rPr>
              <a:t> sopii erityisesti henkilölle, joka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43198C2-DACA-0DCC-EAC0-BFE7D7C8D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500" y="2417432"/>
            <a:ext cx="10019620" cy="37016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fi-FI" sz="3200" dirty="0">
                <a:latin typeface="Times New Roman"/>
                <a:cs typeface="Times New Roman"/>
              </a:rPr>
              <a:t>… on kiinnostunut laajoista kokonaisuuksista</a:t>
            </a:r>
            <a:endParaRPr lang="fi-FI" sz="3200"/>
          </a:p>
          <a:p>
            <a:pPr marL="285750" indent="-285750" algn="l">
              <a:buFont typeface="Arial"/>
              <a:buChar char="•"/>
            </a:pPr>
            <a:r>
              <a:rPr lang="fi-FI" sz="3200" dirty="0">
                <a:latin typeface="Times New Roman"/>
                <a:cs typeface="Times New Roman"/>
              </a:rPr>
              <a:t>… tai erityisesti jostain kulttuurista</a:t>
            </a:r>
          </a:p>
          <a:p>
            <a:pPr marL="285750" indent="-285750" algn="l">
              <a:buFont typeface="Arial"/>
              <a:buChar char="•"/>
            </a:pPr>
            <a:r>
              <a:rPr lang="fi-FI" sz="3200" dirty="0">
                <a:latin typeface="Times New Roman"/>
                <a:cs typeface="Times New Roman"/>
              </a:rPr>
              <a:t>… tai haluaa oppia "vähän tästä ja hiukan tuosta"</a:t>
            </a:r>
          </a:p>
          <a:p>
            <a:pPr marL="285750" indent="-285750" algn="l">
              <a:buFont typeface="Arial"/>
              <a:buChar char="•"/>
            </a:pPr>
            <a:r>
              <a:rPr lang="fi-FI" sz="3200" dirty="0">
                <a:latin typeface="Times New Roman"/>
                <a:cs typeface="Times New Roman"/>
              </a:rPr>
              <a:t>… haaveilee tulevaisuudesta, johon liittyy kansainvälisyys</a:t>
            </a:r>
          </a:p>
          <a:p>
            <a:pPr marL="285750" indent="-285750" algn="l">
              <a:buFont typeface="Arial"/>
              <a:buChar char="•"/>
            </a:pPr>
            <a:r>
              <a:rPr lang="fi-FI" sz="3200" dirty="0">
                <a:latin typeface="Times New Roman"/>
                <a:cs typeface="Times New Roman"/>
              </a:rPr>
              <a:t>… tykkää esittää kysymyksen "</a:t>
            </a:r>
            <a:r>
              <a:rPr lang="fi-FI" sz="3200" i="1" dirty="0">
                <a:latin typeface="Times New Roman"/>
                <a:cs typeface="Times New Roman"/>
              </a:rPr>
              <a:t>miksi</a:t>
            </a:r>
            <a:r>
              <a:rPr lang="fi-FI" sz="3200" dirty="0">
                <a:latin typeface="Times New Roman"/>
                <a:cs typeface="Times New Roman"/>
              </a:rPr>
              <a:t>?" - </a:t>
            </a:r>
            <a:r>
              <a:rPr lang="fi-FI" sz="2800" dirty="0">
                <a:latin typeface="Times New Roman"/>
                <a:cs typeface="Times New Roman"/>
              </a:rPr>
              <a:t>eikä turhaudu siitä, ettei 100% varmoja ja suoria vastauksia yleensä ole</a:t>
            </a:r>
          </a:p>
        </p:txBody>
      </p:sp>
    </p:spTree>
    <p:extLst>
      <p:ext uri="{BB962C8B-B14F-4D97-AF65-F5344CB8AC3E}">
        <p14:creationId xmlns:p14="http://schemas.microsoft.com/office/powerpoint/2010/main" val="1547016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88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C2091-A9FB-A923-8182-3F444282A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230D25-79FF-F372-4597-D36780D39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25" y="725001"/>
            <a:ext cx="11906856" cy="406373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sz="9600" dirty="0">
                <a:latin typeface="Times New Roman"/>
                <a:cs typeface="Times New Roman"/>
              </a:rPr>
              <a:t>Kysymyksiä</a:t>
            </a:r>
            <a:br>
              <a:rPr lang="fi-FI" sz="9600" dirty="0">
                <a:latin typeface="Times New Roman"/>
                <a:cs typeface="Times New Roman"/>
              </a:rPr>
            </a:br>
            <a:r>
              <a:rPr lang="fi-FI" sz="9600" dirty="0">
                <a:latin typeface="Times New Roman"/>
                <a:cs typeface="Times New Roman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656170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88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ECB395-8BCE-6466-6716-73B94D797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CC9956-A604-A4E6-9443-CBDEE265C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59" y="1584"/>
            <a:ext cx="11993666" cy="1179714"/>
          </a:xfrm>
        </p:spPr>
        <p:txBody>
          <a:bodyPr>
            <a:normAutofit/>
          </a:bodyPr>
          <a:lstStyle/>
          <a:p>
            <a:r>
              <a:rPr lang="fi-FI" sz="6700" dirty="0">
                <a:latin typeface="Times New Roman"/>
                <a:cs typeface="Times New Roman"/>
              </a:rPr>
              <a:t>Someja kiinnostuneille: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547D830-FDC2-0B3A-05F7-A1B8C8714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65" y="1182798"/>
            <a:ext cx="10019620" cy="37016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fi-FI" sz="3200" dirty="0">
                <a:latin typeface="Times New Roman"/>
                <a:cs typeface="Times New Roman"/>
              </a:rPr>
              <a:t>Ainejärjestöjen </a:t>
            </a:r>
            <a:r>
              <a:rPr lang="fi-FI" sz="3200" dirty="0" err="1">
                <a:latin typeface="Times New Roman"/>
                <a:cs typeface="Times New Roman"/>
              </a:rPr>
              <a:t>ig</a:t>
            </a:r>
            <a:r>
              <a:rPr lang="fi-FI" sz="3200" dirty="0">
                <a:latin typeface="Times New Roman"/>
                <a:cs typeface="Times New Roman"/>
              </a:rPr>
              <a:t>-tilit:</a:t>
            </a:r>
          </a:p>
          <a:p>
            <a:pPr marL="742950" lvl="1" indent="-285750" algn="l">
              <a:buFont typeface="Courier New,monospace"/>
              <a:buChar char="o"/>
            </a:pPr>
            <a:r>
              <a:rPr lang="fi-FI" sz="2800" dirty="0" err="1">
                <a:latin typeface="Times New Roman"/>
                <a:cs typeface="Times New Roman"/>
              </a:rPr>
              <a:t>Eidos</a:t>
            </a:r>
            <a:r>
              <a:rPr lang="fi-FI" sz="2800" dirty="0">
                <a:latin typeface="Times New Roman"/>
                <a:cs typeface="Times New Roman"/>
              </a:rPr>
              <a:t> (taidehistoria) -&gt; </a:t>
            </a:r>
            <a:r>
              <a:rPr lang="fi-FI" sz="2800" b="1" dirty="0">
                <a:latin typeface="Times New Roman"/>
                <a:cs typeface="Times New Roman"/>
              </a:rPr>
              <a:t>@eidosry</a:t>
            </a:r>
            <a:endParaRPr lang="en-US" sz="2800" dirty="0">
              <a:latin typeface="Times New Roman"/>
              <a:cs typeface="Times New Roman"/>
            </a:endParaRPr>
          </a:p>
          <a:p>
            <a:pPr marL="742950" lvl="1" indent="-285750" algn="l">
              <a:buFont typeface="Courier New,monospace"/>
              <a:buChar char="o"/>
            </a:pPr>
            <a:r>
              <a:rPr lang="fi-FI" sz="2800" dirty="0" err="1">
                <a:latin typeface="Times New Roman"/>
                <a:cs typeface="Times New Roman"/>
              </a:rPr>
              <a:t>Fibula</a:t>
            </a:r>
            <a:r>
              <a:rPr lang="fi-FI" sz="2800" dirty="0">
                <a:latin typeface="Times New Roman"/>
                <a:cs typeface="Times New Roman"/>
              </a:rPr>
              <a:t> (arkeologia) -&gt; </a:t>
            </a:r>
            <a:r>
              <a:rPr lang="fi-FI" sz="2800" b="1" dirty="0">
                <a:latin typeface="Times New Roman"/>
                <a:cs typeface="Times New Roman"/>
              </a:rPr>
              <a:t>@fibulary</a:t>
            </a:r>
            <a:endParaRPr lang="fi-FI" sz="2800" dirty="0">
              <a:latin typeface="Times New Roman"/>
              <a:cs typeface="Times New Roman"/>
            </a:endParaRPr>
          </a:p>
          <a:p>
            <a:pPr marL="742950" lvl="1" indent="-285750" algn="l">
              <a:buFont typeface="Courier New,monospace"/>
              <a:buChar char="o"/>
            </a:pPr>
            <a:r>
              <a:rPr lang="fi-FI" sz="2800" dirty="0">
                <a:latin typeface="Times New Roman"/>
                <a:cs typeface="Times New Roman"/>
              </a:rPr>
              <a:t>Konteksti (koko kuka) -&gt; </a:t>
            </a:r>
            <a:r>
              <a:rPr lang="fi-FI" sz="2800" b="1" dirty="0">
                <a:latin typeface="Times New Roman"/>
                <a:cs typeface="Times New Roman"/>
              </a:rPr>
              <a:t>@konteksti.ry</a:t>
            </a:r>
            <a:endParaRPr lang="en-US" sz="2800" dirty="0">
              <a:latin typeface="Times New Roman"/>
              <a:cs typeface="Times New Roman"/>
            </a:endParaRPr>
          </a:p>
          <a:p>
            <a:pPr marL="742950" lvl="1" indent="-285750" algn="l">
              <a:buFont typeface="Courier New,monospace"/>
              <a:buChar char="o"/>
            </a:pPr>
            <a:r>
              <a:rPr lang="fi-FI" sz="2800" dirty="0" err="1">
                <a:latin typeface="Times New Roman"/>
                <a:cs typeface="Times New Roman"/>
              </a:rPr>
              <a:t>Mythos</a:t>
            </a:r>
            <a:r>
              <a:rPr lang="fi-FI" sz="2800" dirty="0">
                <a:latin typeface="Times New Roman"/>
                <a:cs typeface="Times New Roman"/>
              </a:rPr>
              <a:t> (uskontotiede) -&gt; </a:t>
            </a:r>
            <a:r>
              <a:rPr lang="fi-FI" sz="2800" b="1" dirty="0">
                <a:latin typeface="Times New Roman"/>
                <a:cs typeface="Times New Roman"/>
              </a:rPr>
              <a:t>@mythosry</a:t>
            </a:r>
            <a:endParaRPr lang="en-US" sz="2800" dirty="0">
              <a:latin typeface="Times New Roman"/>
              <a:cs typeface="Times New Roman"/>
            </a:endParaRPr>
          </a:p>
          <a:p>
            <a:pPr marL="742950" lvl="1" indent="-285750" algn="l">
              <a:buFont typeface="Courier New,monospace"/>
              <a:buChar char="o"/>
            </a:pPr>
            <a:r>
              <a:rPr lang="fi-FI" sz="2800" dirty="0" err="1">
                <a:latin typeface="Times New Roman"/>
                <a:cs typeface="Times New Roman"/>
              </a:rPr>
              <a:t>Nefa</a:t>
            </a:r>
            <a:r>
              <a:rPr lang="fi-FI" sz="2800" dirty="0">
                <a:latin typeface="Times New Roman"/>
                <a:cs typeface="Times New Roman"/>
              </a:rPr>
              <a:t> Helsinki (etnologia &amp; folkloristiikka) -&gt; </a:t>
            </a:r>
            <a:r>
              <a:rPr lang="fi-FI" sz="2800" b="1" dirty="0">
                <a:latin typeface="Times New Roman"/>
                <a:cs typeface="Times New Roman"/>
              </a:rPr>
              <a:t>@nefahelsinki</a:t>
            </a:r>
            <a:endParaRPr lang="en-US" sz="2800" dirty="0">
              <a:latin typeface="Times New Roman"/>
              <a:cs typeface="Times New Roman"/>
            </a:endParaRPr>
          </a:p>
          <a:p>
            <a:pPr marL="742950" lvl="1" indent="-285750" algn="l">
              <a:buFont typeface="Courier New,monospace"/>
              <a:buChar char="o"/>
            </a:pPr>
            <a:r>
              <a:rPr lang="fi-FI" sz="2800" dirty="0">
                <a:latin typeface="Times New Roman"/>
                <a:cs typeface="Times New Roman"/>
              </a:rPr>
              <a:t>Origo (maku) -&gt; </a:t>
            </a:r>
            <a:r>
              <a:rPr lang="fi-FI" sz="2800" b="1" dirty="0">
                <a:latin typeface="Times New Roman"/>
                <a:cs typeface="Times New Roman"/>
              </a:rPr>
              <a:t>@origohy</a:t>
            </a:r>
            <a:endParaRPr lang="en-US" sz="2800" dirty="0">
              <a:latin typeface="Times New Roman"/>
              <a:cs typeface="Times New Roman"/>
            </a:endParaRPr>
          </a:p>
          <a:p>
            <a:pPr marL="742950" lvl="1" indent="-285750" algn="l">
              <a:buFont typeface="Courier New,monospace"/>
              <a:buChar char="o"/>
            </a:pPr>
            <a:r>
              <a:rPr lang="fi-FI" sz="2800" dirty="0">
                <a:latin typeface="Times New Roman"/>
                <a:cs typeface="Times New Roman"/>
              </a:rPr>
              <a:t>(</a:t>
            </a:r>
            <a:r>
              <a:rPr lang="fi-FI" sz="2800" dirty="0" err="1">
                <a:latin typeface="Times New Roman"/>
                <a:cs typeface="Times New Roman"/>
              </a:rPr>
              <a:t>LiO</a:t>
            </a:r>
            <a:r>
              <a:rPr lang="fi-FI" sz="2800" dirty="0">
                <a:latin typeface="Times New Roman"/>
                <a:cs typeface="Times New Roman"/>
              </a:rPr>
              <a:t> (Lähi-Idän tutkimus) -&gt; </a:t>
            </a:r>
            <a:r>
              <a:rPr lang="fi-FI" sz="2800" b="1" dirty="0">
                <a:latin typeface="Times New Roman"/>
                <a:cs typeface="Times New Roman"/>
              </a:rPr>
              <a:t>@lio_ry</a:t>
            </a:r>
            <a:r>
              <a:rPr lang="fi-FI" sz="2800" dirty="0">
                <a:latin typeface="Times New Roman"/>
                <a:cs typeface="Times New Roman"/>
              </a:rPr>
              <a:t> )</a:t>
            </a:r>
            <a:endParaRPr lang="fi-FI" dirty="0"/>
          </a:p>
          <a:p>
            <a:pPr marL="285750" indent="-285750" algn="l">
              <a:buFont typeface="Arial"/>
              <a:buChar char="•"/>
            </a:pPr>
            <a:r>
              <a:rPr lang="fi-FI" sz="3200" dirty="0" err="1">
                <a:latin typeface="Times New Roman"/>
                <a:cs typeface="Times New Roman"/>
              </a:rPr>
              <a:t>Mun</a:t>
            </a:r>
            <a:r>
              <a:rPr lang="fi-FI" sz="3200" dirty="0">
                <a:latin typeface="Times New Roman"/>
                <a:cs typeface="Times New Roman"/>
              </a:rPr>
              <a:t> sähköposti: </a:t>
            </a:r>
            <a:r>
              <a:rPr lang="fi-FI" sz="3200" b="1" u="sng" dirty="0">
                <a:latin typeface="Times New Roman"/>
                <a:cs typeface="Times New Roman"/>
              </a:rPr>
              <a:t>karoliina.puttonen@helsinki.fi</a:t>
            </a:r>
          </a:p>
          <a:p>
            <a:pPr lvl="1" algn="l"/>
            <a:endParaRPr lang="fi-FI" sz="2800">
              <a:latin typeface="Times New Roman"/>
              <a:cs typeface="Times New Roman"/>
            </a:endParaRPr>
          </a:p>
          <a:p>
            <a:pPr marL="742950" lvl="1" indent="-285750" algn="l">
              <a:buFont typeface="Courier New"/>
              <a:buChar char="o"/>
            </a:pPr>
            <a:endParaRPr lang="fi-FI" sz="2800">
              <a:latin typeface="Times New Roman"/>
              <a:cs typeface="Times New Roman"/>
            </a:endParaRPr>
          </a:p>
          <a:p>
            <a:pPr marL="742950" lvl="1" indent="-285750" algn="l">
              <a:buFont typeface="Courier New"/>
              <a:buChar char="o"/>
            </a:pPr>
            <a:endParaRPr lang="fi-FI" sz="2800">
              <a:latin typeface="Times New Roman"/>
              <a:cs typeface="Times New Roman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59F10D2-7FF5-9725-A598-63B98BE0B2AF}"/>
              </a:ext>
            </a:extLst>
          </p:cNvPr>
          <p:cNvSpPr txBox="1"/>
          <p:nvPr/>
        </p:nvSpPr>
        <p:spPr>
          <a:xfrm>
            <a:off x="4331988" y="5617793"/>
            <a:ext cx="6096000" cy="1400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6700" dirty="0">
                <a:latin typeface="Times New Roman"/>
              </a:rPr>
              <a:t>Kiitos! :)</a:t>
            </a:r>
            <a:endParaRPr lang="fi-FI" sz="6700" dirty="0">
              <a:latin typeface="Times New Roman"/>
              <a:cs typeface="Times New Roman"/>
            </a:endParaRPr>
          </a:p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768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8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A5FD53-3F4A-74B0-E2F2-C22F88DDB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856" y="2291550"/>
            <a:ext cx="11214339" cy="3250241"/>
          </a:xfrm>
        </p:spPr>
        <p:txBody>
          <a:bodyPr>
            <a:normAutofit fontScale="90000"/>
          </a:bodyPr>
          <a:lstStyle/>
          <a:p>
            <a:r>
              <a:rPr lang="fi-FI" b="1" dirty="0">
                <a:latin typeface="Times New Roman"/>
                <a:cs typeface="Times New Roman"/>
              </a:rPr>
              <a:t>1.</a:t>
            </a:r>
            <a:r>
              <a:rPr lang="fi-FI" dirty="0">
                <a:latin typeface="Times New Roman"/>
                <a:cs typeface="Times New Roman"/>
              </a:rPr>
              <a:t> ”Mikä on kulttuurien tutkimus?”</a:t>
            </a:r>
            <a:br>
              <a:rPr lang="fi-FI" dirty="0">
                <a:latin typeface="Times New Roman"/>
                <a:cs typeface="Times New Roman"/>
              </a:rPr>
            </a:br>
            <a:r>
              <a:rPr lang="fi-FI" b="1" dirty="0">
                <a:latin typeface="Times New Roman"/>
                <a:cs typeface="Times New Roman"/>
              </a:rPr>
              <a:t>2.</a:t>
            </a:r>
            <a:r>
              <a:rPr lang="fi-FI" dirty="0">
                <a:latin typeface="Times New Roman"/>
                <a:cs typeface="Times New Roman"/>
              </a:rPr>
              <a:t> ”Mitä tutkittavaa Aasiassa/kulttuurissa edes on?”</a:t>
            </a:r>
            <a:br>
              <a:rPr lang="fi-FI" dirty="0">
                <a:latin typeface="Times New Roman"/>
                <a:cs typeface="Times New Roman"/>
              </a:rPr>
            </a:br>
            <a:r>
              <a:rPr lang="fi-FI" b="1" dirty="0">
                <a:latin typeface="Times New Roman"/>
                <a:cs typeface="Times New Roman"/>
              </a:rPr>
              <a:t>3.</a:t>
            </a:r>
            <a:r>
              <a:rPr lang="fi-FI" dirty="0">
                <a:latin typeface="Times New Roman"/>
                <a:cs typeface="Times New Roman"/>
              </a:rPr>
              <a:t> ”Mihin </a:t>
            </a:r>
            <a:r>
              <a:rPr lang="fi-FI" dirty="0" err="1">
                <a:latin typeface="Times New Roman"/>
                <a:cs typeface="Times New Roman"/>
              </a:rPr>
              <a:t>tosta</a:t>
            </a:r>
            <a:r>
              <a:rPr lang="fi-FI" dirty="0">
                <a:latin typeface="Times New Roman"/>
                <a:cs typeface="Times New Roman"/>
              </a:rPr>
              <a:t> </a:t>
            </a:r>
            <a:r>
              <a:rPr lang="fi-FI" dirty="0" err="1">
                <a:latin typeface="Times New Roman"/>
                <a:cs typeface="Times New Roman"/>
              </a:rPr>
              <a:t>oikeen</a:t>
            </a:r>
            <a:r>
              <a:rPr lang="fi-FI" dirty="0">
                <a:latin typeface="Times New Roman"/>
                <a:cs typeface="Times New Roman"/>
              </a:rPr>
              <a:t> työllistyy?”</a:t>
            </a:r>
            <a:br>
              <a:rPr lang="fi-FI" dirty="0">
                <a:latin typeface="Times New Roman"/>
                <a:cs typeface="Times New Roman"/>
              </a:rPr>
            </a:br>
            <a:r>
              <a:rPr lang="fi-FI" dirty="0">
                <a:latin typeface="Times New Roman"/>
                <a:cs typeface="Times New Roman"/>
              </a:rPr>
              <a:t>+ muuta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1C27DB-7BBD-7C2E-3ED9-25B25115CE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490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88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AA6F7B-0F60-0919-8BA2-283C91B96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FA33C0-AF19-42C1-B9A1-7271B9E72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273" y="789414"/>
            <a:ext cx="10711132" cy="3250241"/>
          </a:xfrm>
        </p:spPr>
        <p:txBody>
          <a:bodyPr>
            <a:normAutofit/>
          </a:bodyPr>
          <a:lstStyle/>
          <a:p>
            <a:r>
              <a:rPr lang="fi-FI" sz="6700" dirty="0">
                <a:latin typeface="Times New Roman"/>
                <a:cs typeface="Times New Roman"/>
              </a:rPr>
              <a:t>Mitä teille tulee mieleen sanasta </a:t>
            </a:r>
            <a:r>
              <a:rPr lang="fi-FI" sz="6700" i="1" dirty="0">
                <a:latin typeface="Times New Roman"/>
                <a:cs typeface="Times New Roman"/>
              </a:rPr>
              <a:t>kulttuuri</a:t>
            </a:r>
            <a:r>
              <a:rPr lang="fi-FI" sz="6700" dirty="0">
                <a:latin typeface="Times New Roman"/>
                <a:cs typeface="Times New Roman"/>
              </a:rPr>
              <a:t>? 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C1BE128-FADD-AC65-9F56-7066E2328E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880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DF9F6C-3548-ECE1-416E-761FA7733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1"/>
            <a:ext cx="10515600" cy="1325563"/>
          </a:xfrm>
        </p:spPr>
        <p:txBody>
          <a:bodyPr/>
          <a:lstStyle/>
          <a:p>
            <a:pPr algn="ctr"/>
            <a:r>
              <a:rPr lang="fi-FI" dirty="0"/>
              <a:t>Tylsästi....</a:t>
            </a:r>
            <a:endParaRPr lang="fi-FI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DC9D0CDC-E1E6-50FD-51EC-384410CE2771}"/>
              </a:ext>
            </a:extLst>
          </p:cNvPr>
          <p:cNvSpPr>
            <a:spLocks noGrp="1"/>
          </p:cNvSpPr>
          <p:nvPr/>
        </p:nvSpPr>
        <p:spPr>
          <a:xfrm>
            <a:off x="683871" y="2447796"/>
            <a:ext cx="10322689" cy="48725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Määritelmiä Wikipediasta. Tiivistetysti siis </a:t>
            </a:r>
            <a:r>
              <a:rPr lang="fi-FI" dirty="0" err="1"/>
              <a:t>about</a:t>
            </a:r>
            <a:r>
              <a:rPr lang="fi-FI" dirty="0"/>
              <a:t> kaikkea </a:t>
            </a:r>
            <a:r>
              <a:rPr lang="fi-FI" i="1" u="sng" dirty="0"/>
              <a:t>ihmisiin</a:t>
            </a:r>
            <a:r>
              <a:rPr lang="fi-FI" dirty="0"/>
              <a:t> liittyvää.</a:t>
            </a:r>
          </a:p>
        </p:txBody>
      </p:sp>
      <p:pic>
        <p:nvPicPr>
          <p:cNvPr id="5" name="Sisällön paikkamerkki 4" descr="Kuva, joka sisältää kohteen teksti, kuvakaappaus, Fontti, numero&#10;&#10;Tekoälyllä luotu sisältö saattaa olla virheellistä.">
            <a:extLst>
              <a:ext uri="{FF2B5EF4-FFF2-40B4-BE49-F238E27FC236}">
                <a16:creationId xmlns:a16="http://schemas.microsoft.com/office/drawing/2014/main" id="{EC96B40A-C2A7-7ACF-B460-844E67D21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380" y="1274008"/>
            <a:ext cx="8071496" cy="46660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8900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88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A40431-9173-67CC-AFDD-D55460178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9EB5E7-78DD-5CF0-5C4E-D2BC1EC8C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627" y="-551321"/>
            <a:ext cx="10711132" cy="1523685"/>
          </a:xfrm>
        </p:spPr>
        <p:txBody>
          <a:bodyPr>
            <a:normAutofit/>
          </a:bodyPr>
          <a:lstStyle/>
          <a:p>
            <a:r>
              <a:rPr lang="fi-FI" sz="6700" dirty="0">
                <a:latin typeface="Times New Roman"/>
                <a:cs typeface="Times New Roman"/>
              </a:rPr>
              <a:t>Käytännössä...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E33FA65-65A6-B098-6759-981546C84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540797"/>
            <a:ext cx="12452429" cy="11638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latin typeface="Times New Roman"/>
                <a:cs typeface="Times New Roman"/>
              </a:rPr>
              <a:t>...kaikkea meemeistä ja </a:t>
            </a:r>
            <a:r>
              <a:rPr lang="fi-FI" dirty="0" err="1">
                <a:latin typeface="Times New Roman"/>
                <a:cs typeface="Times New Roman"/>
              </a:rPr>
              <a:t>tiktok</a:t>
            </a:r>
            <a:r>
              <a:rPr lang="fi-FI" dirty="0">
                <a:latin typeface="Times New Roman"/>
                <a:cs typeface="Times New Roman"/>
              </a:rPr>
              <a:t>-trendeistä muinaisjäännöksiin, politiikasta pop-kulttuuriin </a:t>
            </a:r>
          </a:p>
          <a:p>
            <a:r>
              <a:rPr lang="fi-FI" dirty="0">
                <a:latin typeface="Times New Roman"/>
                <a:cs typeface="Times New Roman"/>
              </a:rPr>
              <a:t>ja kansantaruista ja uskomuksista kaikista arkisimpiin asioihin. </a:t>
            </a:r>
          </a:p>
        </p:txBody>
      </p:sp>
      <p:pic>
        <p:nvPicPr>
          <p:cNvPr id="4" name="Kuva 3" descr="This may contain: a person is holding a brush in the dirt">
            <a:extLst>
              <a:ext uri="{FF2B5EF4-FFF2-40B4-BE49-F238E27FC236}">
                <a16:creationId xmlns:a16="http://schemas.microsoft.com/office/drawing/2014/main" id="{91E70667-0055-4F63-2BE6-3A65C545F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970" y="936705"/>
            <a:ext cx="2084522" cy="2419848"/>
          </a:xfrm>
          <a:prstGeom prst="rect">
            <a:avLst/>
          </a:prstGeom>
        </p:spPr>
      </p:pic>
      <p:pic>
        <p:nvPicPr>
          <p:cNvPr id="5" name="Kuva 4" descr="This may contain: a painting of a white wolf sitting on the ground in front of a dark sky">
            <a:extLst>
              <a:ext uri="{FF2B5EF4-FFF2-40B4-BE49-F238E27FC236}">
                <a16:creationId xmlns:a16="http://schemas.microsoft.com/office/drawing/2014/main" id="{AEFE5071-FE2E-6884-9D15-FAFB34B82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688" y="933772"/>
            <a:ext cx="2471980" cy="2407404"/>
          </a:xfrm>
          <a:prstGeom prst="rect">
            <a:avLst/>
          </a:prstGeom>
        </p:spPr>
      </p:pic>
      <p:pic>
        <p:nvPicPr>
          <p:cNvPr id="6" name="Kuva 5" descr="This may contain: the word bratt on a green background">
            <a:extLst>
              <a:ext uri="{FF2B5EF4-FFF2-40B4-BE49-F238E27FC236}">
                <a16:creationId xmlns:a16="http://schemas.microsoft.com/office/drawing/2014/main" id="{77448E9E-6DC8-0D73-B1F0-D2DD79652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077" y="933773"/>
            <a:ext cx="2459064" cy="2446149"/>
          </a:xfrm>
          <a:prstGeom prst="rect">
            <a:avLst/>
          </a:prstGeom>
        </p:spPr>
      </p:pic>
      <p:pic>
        <p:nvPicPr>
          <p:cNvPr id="7" name="Kuva 6" descr="This may contain: a man in a suit and tie with an american flag behind him is staring at the camera">
            <a:extLst>
              <a:ext uri="{FF2B5EF4-FFF2-40B4-BE49-F238E27FC236}">
                <a16:creationId xmlns:a16="http://schemas.microsoft.com/office/drawing/2014/main" id="{F44F46B6-F3E9-5CD8-002C-6B366F2CE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486" y="939118"/>
            <a:ext cx="2045777" cy="2422544"/>
          </a:xfrm>
          <a:prstGeom prst="rect">
            <a:avLst/>
          </a:prstGeom>
        </p:spPr>
      </p:pic>
      <p:pic>
        <p:nvPicPr>
          <p:cNvPr id="8" name="Kuva 7" descr="This may contain: a painting of a woman laying on the ground surrounded by bones and other objects,">
            <a:extLst>
              <a:ext uri="{FF2B5EF4-FFF2-40B4-BE49-F238E27FC236}">
                <a16:creationId xmlns:a16="http://schemas.microsoft.com/office/drawing/2014/main" id="{0D856A3A-6A7E-3033-2854-A2B50371EC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637" y="3381101"/>
            <a:ext cx="2471979" cy="1968513"/>
          </a:xfrm>
          <a:prstGeom prst="rect">
            <a:avLst/>
          </a:prstGeom>
        </p:spPr>
      </p:pic>
      <p:pic>
        <p:nvPicPr>
          <p:cNvPr id="9" name="Kuva 8" descr="This may contain: some food is laying out on the table">
            <a:extLst>
              <a:ext uri="{FF2B5EF4-FFF2-40B4-BE49-F238E27FC236}">
                <a16:creationId xmlns:a16="http://schemas.microsoft.com/office/drawing/2014/main" id="{A6A49D29-94FB-90A3-D66C-5664D8FCBD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0604" y="3426416"/>
            <a:ext cx="1890794" cy="1929540"/>
          </a:xfrm>
          <a:prstGeom prst="rect">
            <a:avLst/>
          </a:prstGeom>
        </p:spPr>
      </p:pic>
      <p:pic>
        <p:nvPicPr>
          <p:cNvPr id="10" name="Kuva 9" descr="Story pin image">
            <a:extLst>
              <a:ext uri="{FF2B5EF4-FFF2-40B4-BE49-F238E27FC236}">
                <a16:creationId xmlns:a16="http://schemas.microsoft.com/office/drawing/2014/main" id="{61863188-2B5A-8A3C-1582-0CDAC70B6A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9959" y="3423729"/>
            <a:ext cx="2110352" cy="19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5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88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22C7DA-2190-F17B-CEF9-6192991DB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04CBEA-4EEB-179A-D128-76D694BAA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476" y="355363"/>
            <a:ext cx="10284929" cy="12501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sz="4000" dirty="0">
                <a:latin typeface="Times New Roman"/>
                <a:cs typeface="Times New Roman"/>
              </a:rPr>
              <a:t>Mitä tarkoittaa kulttuurien tutkimuksen kandiohjelma (</a:t>
            </a:r>
            <a:r>
              <a:rPr lang="fi-FI" sz="4000" dirty="0" err="1">
                <a:latin typeface="Times New Roman"/>
                <a:cs typeface="Times New Roman"/>
              </a:rPr>
              <a:t>KuKa</a:t>
            </a:r>
            <a:r>
              <a:rPr lang="fi-FI" sz="4000" dirty="0">
                <a:latin typeface="Times New Roman"/>
                <a:cs typeface="Times New Roman"/>
              </a:rPr>
              <a:t>) Helsingin yliopistossa? </a:t>
            </a:r>
            <a:endParaRPr lang="fi-FI" sz="40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EA82EAD-C8A9-6205-FDB1-483898E39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168" y="1595760"/>
            <a:ext cx="9954227" cy="47905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fi-FI" sz="2800" dirty="0">
                <a:latin typeface="Times New Roman"/>
                <a:cs typeface="Times New Roman"/>
              </a:rPr>
              <a:t>5 pääainesuuntausta</a:t>
            </a:r>
            <a:endParaRPr lang="en-US" sz="2800" dirty="0"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r>
              <a:rPr lang="fi-FI" sz="2400" dirty="0">
                <a:latin typeface="Times New Roman"/>
                <a:cs typeface="Times New Roman"/>
              </a:rPr>
              <a:t>Maailman alueiden ja kulttuurien tutkimus (</a:t>
            </a:r>
            <a:r>
              <a:rPr lang="fi-FI" sz="2400" err="1">
                <a:latin typeface="Times New Roman"/>
                <a:cs typeface="Times New Roman"/>
              </a:rPr>
              <a:t>MaKu</a:t>
            </a:r>
            <a:r>
              <a:rPr lang="fi-FI" sz="2400" dirty="0">
                <a:latin typeface="Times New Roman"/>
                <a:cs typeface="Times New Roman"/>
              </a:rPr>
              <a:t>) (= Tutkii rajatun alueen kulttuuria, historiaa, politiikkaa, yms.)</a:t>
            </a:r>
            <a:endParaRPr lang="en-US" sz="2400"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r>
              <a:rPr lang="fi-FI" dirty="0">
                <a:latin typeface="Times New Roman"/>
                <a:cs typeface="Times New Roman"/>
              </a:rPr>
              <a:t>Aasia</a:t>
            </a:r>
            <a:endParaRPr lang="en-US"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r>
              <a:rPr lang="fi-FI" dirty="0">
                <a:latin typeface="Times New Roman"/>
                <a:cs typeface="Times New Roman"/>
              </a:rPr>
              <a:t>Latinalainen Amerikka</a:t>
            </a:r>
            <a:endParaRPr lang="en-US"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r>
              <a:rPr lang="fi-FI" dirty="0">
                <a:latin typeface="Times New Roman"/>
                <a:cs typeface="Times New Roman"/>
              </a:rPr>
              <a:t>Lähi-itä</a:t>
            </a:r>
            <a:endParaRPr lang="en-US"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r>
              <a:rPr lang="fi-FI" dirty="0">
                <a:latin typeface="Times New Roman"/>
                <a:cs typeface="Times New Roman"/>
              </a:rPr>
              <a:t>Eurooppa</a:t>
            </a:r>
            <a:endParaRPr lang="en-US"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r>
              <a:rPr lang="fi-FI" dirty="0">
                <a:latin typeface="Times New Roman"/>
                <a:cs typeface="Times New Roman"/>
              </a:rPr>
              <a:t>Pohjois-Amerikka</a:t>
            </a:r>
            <a:endParaRPr lang="en-US"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r>
              <a:rPr lang="fi-FI" sz="2400" dirty="0">
                <a:latin typeface="Times New Roman"/>
                <a:cs typeface="Times New Roman"/>
              </a:rPr>
              <a:t>Arkeologia (= Tutkii ihmishistorian jäänteitä)</a:t>
            </a:r>
            <a:endParaRPr lang="en-US" sz="2400"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r>
              <a:rPr lang="fi-FI" sz="2400" dirty="0">
                <a:latin typeface="Times New Roman"/>
                <a:cs typeface="Times New Roman"/>
              </a:rPr>
              <a:t>Etnologia (= Tutkii ihmisten arkea ja siihen liittyviä ilmiöitä) ja Folkloristiikka (= Tutkii kansanomaista tietoa ja perinneajattelua)</a:t>
            </a:r>
            <a:endParaRPr lang="en-US" sz="2400" dirty="0"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r>
              <a:rPr lang="fi-FI" sz="2400" dirty="0">
                <a:latin typeface="Times New Roman"/>
                <a:cs typeface="Times New Roman"/>
              </a:rPr>
              <a:t>Taidehistoria (= Tutkii kuinka taide heijastelee aikansa ihmisiä)</a:t>
            </a:r>
            <a:endParaRPr lang="en-US" sz="2400"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r>
              <a:rPr lang="fi-FI" sz="2400" dirty="0">
                <a:latin typeface="Times New Roman"/>
                <a:cs typeface="Times New Roman"/>
              </a:rPr>
              <a:t>Uskontotiede (= Tutkii uskontoa ilmiönä)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776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88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B30C9-DD74-5A21-C86D-D30F247FA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562612-3328-26C3-C4CE-79E28ED52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273" y="789414"/>
            <a:ext cx="10711132" cy="3250241"/>
          </a:xfrm>
        </p:spPr>
        <p:txBody>
          <a:bodyPr>
            <a:normAutofit/>
          </a:bodyPr>
          <a:lstStyle/>
          <a:p>
            <a:endParaRPr lang="fi-FI" sz="6700" dirty="0">
              <a:latin typeface="Times New Roman"/>
              <a:cs typeface="Times New Roman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8E6A321-E060-0862-0C1F-08BA0D127A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CB6B123-28DE-DD97-2C3E-7B887B1296A4}"/>
              </a:ext>
            </a:extLst>
          </p:cNvPr>
          <p:cNvSpPr/>
          <p:nvPr/>
        </p:nvSpPr>
        <p:spPr>
          <a:xfrm>
            <a:off x="4208226" y="633037"/>
            <a:ext cx="3575097" cy="66580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729C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dirty="0"/>
              <a:t>Humanistinen tiedekunta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EAA43B8-BF65-DB22-951A-252AD6753193}"/>
              </a:ext>
            </a:extLst>
          </p:cNvPr>
          <p:cNvSpPr/>
          <p:nvPr/>
        </p:nvSpPr>
        <p:spPr>
          <a:xfrm>
            <a:off x="4732667" y="2215301"/>
            <a:ext cx="2518489" cy="55001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dirty="0"/>
              <a:t>Kulttuurientutkimuksen kandiohjelma (</a:t>
            </a:r>
            <a:r>
              <a:rPr lang="fi-FI" dirty="0" err="1"/>
              <a:t>KuKa</a:t>
            </a:r>
            <a:r>
              <a:rPr lang="fi-FI" dirty="0"/>
              <a:t>)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9E85881E-F7C0-59FC-0230-2F75DB072607}"/>
              </a:ext>
            </a:extLst>
          </p:cNvPr>
          <p:cNvSpPr/>
          <p:nvPr/>
        </p:nvSpPr>
        <p:spPr>
          <a:xfrm>
            <a:off x="691173" y="3691073"/>
            <a:ext cx="1457477" cy="4535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400" dirty="0" err="1"/>
              <a:t>MaKu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6C3E782B-C400-A754-A062-68ECDF5F2878}"/>
              </a:ext>
            </a:extLst>
          </p:cNvPr>
          <p:cNvSpPr/>
          <p:nvPr/>
        </p:nvSpPr>
        <p:spPr>
          <a:xfrm>
            <a:off x="2427375" y="3700719"/>
            <a:ext cx="1563578" cy="4632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400" dirty="0"/>
              <a:t>Arkeologia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4D63F710-C61B-ABD1-6597-B4A060012693}"/>
              </a:ext>
            </a:extLst>
          </p:cNvPr>
          <p:cNvSpPr/>
          <p:nvPr/>
        </p:nvSpPr>
        <p:spPr>
          <a:xfrm>
            <a:off x="4250387" y="3700718"/>
            <a:ext cx="1563578" cy="4632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400" dirty="0"/>
              <a:t>Etnologia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B2841BA3-D9D5-0E26-1286-4D8112520E78}"/>
              </a:ext>
            </a:extLst>
          </p:cNvPr>
          <p:cNvSpPr/>
          <p:nvPr/>
        </p:nvSpPr>
        <p:spPr>
          <a:xfrm>
            <a:off x="6160210" y="3700719"/>
            <a:ext cx="1563578" cy="4632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400" dirty="0"/>
              <a:t>Folkloristiikka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52EB691C-9C3E-E889-B3B2-BD5C450AED3E}"/>
              </a:ext>
            </a:extLst>
          </p:cNvPr>
          <p:cNvSpPr/>
          <p:nvPr/>
        </p:nvSpPr>
        <p:spPr>
          <a:xfrm>
            <a:off x="8070033" y="3691072"/>
            <a:ext cx="1563578" cy="4632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400" dirty="0"/>
              <a:t>Taidehistoria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1BC9ACF-96F7-DDBA-839E-5FB0301D663D}"/>
              </a:ext>
            </a:extLst>
          </p:cNvPr>
          <p:cNvSpPr/>
          <p:nvPr/>
        </p:nvSpPr>
        <p:spPr>
          <a:xfrm>
            <a:off x="9960566" y="3700719"/>
            <a:ext cx="1563578" cy="4632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400" dirty="0"/>
              <a:t>Uskontotiede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30B91264-A225-29F8-623A-D6FDA3476C18}"/>
              </a:ext>
            </a:extLst>
          </p:cNvPr>
          <p:cNvSpPr/>
          <p:nvPr/>
        </p:nvSpPr>
        <p:spPr>
          <a:xfrm>
            <a:off x="642944" y="5658769"/>
            <a:ext cx="1563578" cy="4632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/>
              <a:t>Itä-Aasia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F2D1EEA1-CB5F-711D-E7E2-C94EE4F9CF0C}"/>
              </a:ext>
            </a:extLst>
          </p:cNvPr>
          <p:cNvSpPr/>
          <p:nvPr/>
        </p:nvSpPr>
        <p:spPr>
          <a:xfrm>
            <a:off x="2427373" y="5658769"/>
            <a:ext cx="1563578" cy="4632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/>
              <a:t>Latinalainen Amerikka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8190A500-EF3C-F450-7E8C-EDF43C83081B}"/>
              </a:ext>
            </a:extLst>
          </p:cNvPr>
          <p:cNvSpPr/>
          <p:nvPr/>
        </p:nvSpPr>
        <p:spPr>
          <a:xfrm>
            <a:off x="4202159" y="5658769"/>
            <a:ext cx="1563578" cy="4632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/>
              <a:t>Eurooppa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88DE91BF-CB18-14D7-BEC4-830E83C9CA8D}"/>
              </a:ext>
            </a:extLst>
          </p:cNvPr>
          <p:cNvSpPr/>
          <p:nvPr/>
        </p:nvSpPr>
        <p:spPr>
          <a:xfrm>
            <a:off x="5996235" y="5658768"/>
            <a:ext cx="1563578" cy="4632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/>
              <a:t>Pohjois-Amerikka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A2E1AB4C-8F8B-0AC2-1A6F-FD97F88689F4}"/>
              </a:ext>
            </a:extLst>
          </p:cNvPr>
          <p:cNvSpPr/>
          <p:nvPr/>
        </p:nvSpPr>
        <p:spPr>
          <a:xfrm>
            <a:off x="7780665" y="5658769"/>
            <a:ext cx="1563578" cy="4632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/>
              <a:t>Lähi-Itä</a:t>
            </a:r>
          </a:p>
        </p:txBody>
      </p:sp>
      <p:sp>
        <p:nvSpPr>
          <p:cNvPr id="17" name="Nuoli: Alas 16">
            <a:extLst>
              <a:ext uri="{FF2B5EF4-FFF2-40B4-BE49-F238E27FC236}">
                <a16:creationId xmlns:a16="http://schemas.microsoft.com/office/drawing/2014/main" id="{A2772E93-67B6-D317-15F3-C859412EE93D}"/>
              </a:ext>
            </a:extLst>
          </p:cNvPr>
          <p:cNvSpPr/>
          <p:nvPr/>
        </p:nvSpPr>
        <p:spPr>
          <a:xfrm>
            <a:off x="5809905" y="1520818"/>
            <a:ext cx="347377" cy="4631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/>
          </a:p>
        </p:txBody>
      </p:sp>
      <p:sp>
        <p:nvSpPr>
          <p:cNvPr id="18" name="Nuoli: Alas 17">
            <a:extLst>
              <a:ext uri="{FF2B5EF4-FFF2-40B4-BE49-F238E27FC236}">
                <a16:creationId xmlns:a16="http://schemas.microsoft.com/office/drawing/2014/main" id="{9140E97E-9D75-5A32-E4C0-B75E74638C28}"/>
              </a:ext>
            </a:extLst>
          </p:cNvPr>
          <p:cNvSpPr/>
          <p:nvPr/>
        </p:nvSpPr>
        <p:spPr>
          <a:xfrm>
            <a:off x="4854993" y="3073754"/>
            <a:ext cx="347377" cy="4631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/>
          </a:p>
        </p:txBody>
      </p:sp>
      <p:sp>
        <p:nvSpPr>
          <p:cNvPr id="19" name="Nuoli: Alas 18">
            <a:extLst>
              <a:ext uri="{FF2B5EF4-FFF2-40B4-BE49-F238E27FC236}">
                <a16:creationId xmlns:a16="http://schemas.microsoft.com/office/drawing/2014/main" id="{892D8DDE-19C5-5C4B-14BA-89FBBCD333DF}"/>
              </a:ext>
            </a:extLst>
          </p:cNvPr>
          <p:cNvSpPr/>
          <p:nvPr/>
        </p:nvSpPr>
        <p:spPr>
          <a:xfrm>
            <a:off x="6764816" y="3073755"/>
            <a:ext cx="347377" cy="4631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/>
          </a:p>
        </p:txBody>
      </p:sp>
      <p:sp>
        <p:nvSpPr>
          <p:cNvPr id="20" name="Nuoli: Alas 19">
            <a:extLst>
              <a:ext uri="{FF2B5EF4-FFF2-40B4-BE49-F238E27FC236}">
                <a16:creationId xmlns:a16="http://schemas.microsoft.com/office/drawing/2014/main" id="{F708CCCE-39D7-6B6F-D823-04641F9CCBD1}"/>
              </a:ext>
            </a:extLst>
          </p:cNvPr>
          <p:cNvSpPr/>
          <p:nvPr/>
        </p:nvSpPr>
        <p:spPr>
          <a:xfrm rot="19620000">
            <a:off x="8404563" y="3015881"/>
            <a:ext cx="347377" cy="4631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/>
          </a:p>
        </p:txBody>
      </p:sp>
      <p:sp>
        <p:nvSpPr>
          <p:cNvPr id="21" name="Nuoli: Alas 20">
            <a:extLst>
              <a:ext uri="{FF2B5EF4-FFF2-40B4-BE49-F238E27FC236}">
                <a16:creationId xmlns:a16="http://schemas.microsoft.com/office/drawing/2014/main" id="{7AD99FC6-32E8-80F0-E09A-DCCDEE9A65D9}"/>
              </a:ext>
            </a:extLst>
          </p:cNvPr>
          <p:cNvSpPr/>
          <p:nvPr/>
        </p:nvSpPr>
        <p:spPr>
          <a:xfrm rot="2220000">
            <a:off x="3311703" y="3015881"/>
            <a:ext cx="347377" cy="4631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/>
          </a:p>
        </p:txBody>
      </p:sp>
      <p:sp>
        <p:nvSpPr>
          <p:cNvPr id="22" name="Nuoli: Alas 21">
            <a:extLst>
              <a:ext uri="{FF2B5EF4-FFF2-40B4-BE49-F238E27FC236}">
                <a16:creationId xmlns:a16="http://schemas.microsoft.com/office/drawing/2014/main" id="{5E60BE6C-E700-7E61-47C8-FAC6AD5737EA}"/>
              </a:ext>
            </a:extLst>
          </p:cNvPr>
          <p:cNvSpPr/>
          <p:nvPr/>
        </p:nvSpPr>
        <p:spPr>
          <a:xfrm rot="18420000">
            <a:off x="10285449" y="3015881"/>
            <a:ext cx="347377" cy="4631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/>
          </a:p>
        </p:txBody>
      </p:sp>
      <p:sp>
        <p:nvSpPr>
          <p:cNvPr id="23" name="Nuoli: Alas 22">
            <a:extLst>
              <a:ext uri="{FF2B5EF4-FFF2-40B4-BE49-F238E27FC236}">
                <a16:creationId xmlns:a16="http://schemas.microsoft.com/office/drawing/2014/main" id="{B60B9842-689C-5ABB-0856-D90946E35234}"/>
              </a:ext>
            </a:extLst>
          </p:cNvPr>
          <p:cNvSpPr/>
          <p:nvPr/>
        </p:nvSpPr>
        <p:spPr>
          <a:xfrm rot="2700000">
            <a:off x="1536918" y="3015881"/>
            <a:ext cx="347377" cy="4631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/>
          </a:p>
        </p:txBody>
      </p:sp>
      <p:cxnSp>
        <p:nvCxnSpPr>
          <p:cNvPr id="24" name="Suora nuoliyhdysviiva 23">
            <a:extLst>
              <a:ext uri="{FF2B5EF4-FFF2-40B4-BE49-F238E27FC236}">
                <a16:creationId xmlns:a16="http://schemas.microsoft.com/office/drawing/2014/main" id="{34A31047-79C5-030B-ADC4-24C0AF3196F1}"/>
              </a:ext>
            </a:extLst>
          </p:cNvPr>
          <p:cNvCxnSpPr/>
          <p:nvPr/>
        </p:nvCxnSpPr>
        <p:spPr>
          <a:xfrm>
            <a:off x="1366248" y="4256419"/>
            <a:ext cx="4823" cy="12302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>
            <a:extLst>
              <a:ext uri="{FF2B5EF4-FFF2-40B4-BE49-F238E27FC236}">
                <a16:creationId xmlns:a16="http://schemas.microsoft.com/office/drawing/2014/main" id="{4A88197C-8366-B161-A422-9997DBB578F3}"/>
              </a:ext>
            </a:extLst>
          </p:cNvPr>
          <p:cNvCxnSpPr>
            <a:cxnSpLocks/>
          </p:cNvCxnSpPr>
          <p:nvPr/>
        </p:nvCxnSpPr>
        <p:spPr>
          <a:xfrm>
            <a:off x="1366249" y="4237128"/>
            <a:ext cx="1442011" cy="13556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>
            <a:extLst>
              <a:ext uri="{FF2B5EF4-FFF2-40B4-BE49-F238E27FC236}">
                <a16:creationId xmlns:a16="http://schemas.microsoft.com/office/drawing/2014/main" id="{7D73F7C6-BDEC-CB4E-A2C3-9ED91FB6AE45}"/>
              </a:ext>
            </a:extLst>
          </p:cNvPr>
          <p:cNvCxnSpPr>
            <a:cxnSpLocks/>
          </p:cNvCxnSpPr>
          <p:nvPr/>
        </p:nvCxnSpPr>
        <p:spPr>
          <a:xfrm>
            <a:off x="1346958" y="4237129"/>
            <a:ext cx="3371127" cy="13459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>
            <a:extLst>
              <a:ext uri="{FF2B5EF4-FFF2-40B4-BE49-F238E27FC236}">
                <a16:creationId xmlns:a16="http://schemas.microsoft.com/office/drawing/2014/main" id="{EFB86310-5A36-D8BC-DF95-71687AA91AFE}"/>
              </a:ext>
            </a:extLst>
          </p:cNvPr>
          <p:cNvCxnSpPr>
            <a:cxnSpLocks/>
          </p:cNvCxnSpPr>
          <p:nvPr/>
        </p:nvCxnSpPr>
        <p:spPr>
          <a:xfrm>
            <a:off x="1337311" y="4237129"/>
            <a:ext cx="5136266" cy="13363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>
            <a:extLst>
              <a:ext uri="{FF2B5EF4-FFF2-40B4-BE49-F238E27FC236}">
                <a16:creationId xmlns:a16="http://schemas.microsoft.com/office/drawing/2014/main" id="{CDEDC6D3-322D-13A3-7C1E-4C0E720F6CF8}"/>
              </a:ext>
            </a:extLst>
          </p:cNvPr>
          <p:cNvCxnSpPr>
            <a:cxnSpLocks/>
          </p:cNvCxnSpPr>
          <p:nvPr/>
        </p:nvCxnSpPr>
        <p:spPr>
          <a:xfrm>
            <a:off x="1337311" y="4227483"/>
            <a:ext cx="6988215" cy="13459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96F1528-DD3C-601B-BF79-BB0BC0B4A8B6}"/>
              </a:ext>
            </a:extLst>
          </p:cNvPr>
          <p:cNvSpPr txBox="1"/>
          <p:nvPr/>
        </p:nvSpPr>
        <p:spPr>
          <a:xfrm>
            <a:off x="275144" y="559170"/>
            <a:ext cx="374467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vuonna</a:t>
            </a:r>
            <a:r>
              <a:rPr lang="en-US" dirty="0">
                <a:latin typeface="Times New Roman"/>
                <a:cs typeface="Times New Roman"/>
              </a:rPr>
              <a:t> on  </a:t>
            </a:r>
            <a:r>
              <a:rPr lang="en-US" dirty="0" err="1">
                <a:latin typeface="Times New Roman"/>
                <a:cs typeface="Times New Roman"/>
              </a:rPr>
              <a:t>muutamia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kaikille</a:t>
            </a:r>
            <a:endParaRPr lang="en-US" dirty="0" err="1"/>
          </a:p>
          <a:p>
            <a:r>
              <a:rPr lang="en-US" dirty="0" err="1">
                <a:latin typeface="Times New Roman"/>
                <a:cs typeface="Times New Roman"/>
              </a:rPr>
              <a:t>pakollisia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kursseja</a:t>
            </a:r>
            <a:r>
              <a:rPr lang="en-US" dirty="0">
                <a:latin typeface="Times New Roman"/>
                <a:cs typeface="Times New Roman"/>
              </a:rPr>
              <a:t> ja </a:t>
            </a:r>
            <a:r>
              <a:rPr lang="en-US" dirty="0" err="1">
                <a:latin typeface="Times New Roman"/>
                <a:cs typeface="Times New Roman"/>
              </a:rPr>
              <a:t>vasta</a:t>
            </a:r>
            <a:r>
              <a:rPr lang="en-US" dirty="0">
                <a:latin typeface="Times New Roman"/>
                <a:cs typeface="Times New Roman"/>
              </a:rPr>
              <a:t> 1. </a:t>
            </a:r>
            <a:r>
              <a:rPr lang="en-US" dirty="0" err="1">
                <a:latin typeface="Times New Roman"/>
                <a:cs typeface="Times New Roman"/>
              </a:rPr>
              <a:t>vuoden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keväällä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valitaan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virallisesti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pääainesuuntaus</a:t>
            </a:r>
            <a:r>
              <a:rPr lang="en-US" dirty="0">
                <a:latin typeface="Times New Roman"/>
                <a:cs typeface="Times New Roman"/>
              </a:rPr>
              <a:t>.</a:t>
            </a:r>
            <a:endParaRPr lang="en-US" dirty="0">
              <a:latin typeface="Aptos" panose="020B0004020202020204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-&gt; </a:t>
            </a:r>
            <a:r>
              <a:rPr lang="en-US" dirty="0" err="1">
                <a:latin typeface="Times New Roman"/>
                <a:cs typeface="Times New Roman"/>
              </a:rPr>
              <a:t>hyvä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mahdollisuus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kokeilla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kursseja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sieltä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täältä</a:t>
            </a:r>
            <a:r>
              <a:rPr lang="en-US" dirty="0">
                <a:latin typeface="Times New Roman"/>
                <a:cs typeface="Times New Roman"/>
              </a:rPr>
              <a:t>! (</a:t>
            </a:r>
            <a:r>
              <a:rPr lang="en-US" dirty="0" err="1">
                <a:latin typeface="Times New Roman"/>
                <a:cs typeface="Times New Roman"/>
              </a:rPr>
              <a:t>mutta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voi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käydä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myös</a:t>
            </a:r>
            <a:r>
              <a:rPr lang="en-US" dirty="0">
                <a:latin typeface="Times New Roman"/>
                <a:cs typeface="Times New Roman"/>
              </a:rPr>
              <a:t> vain </a:t>
            </a:r>
            <a:r>
              <a:rPr lang="en-US" dirty="0" err="1">
                <a:latin typeface="Times New Roman"/>
                <a:cs typeface="Times New Roman"/>
              </a:rPr>
              <a:t>jonkun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yhden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tietyn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suuntauksen</a:t>
            </a:r>
            <a:r>
              <a:rPr lang="en-US" dirty="0">
                <a:latin typeface="Times New Roman"/>
                <a:cs typeface="Times New Roman"/>
              </a:rPr>
              <a:t> </a:t>
            </a:r>
            <a:r>
              <a:rPr lang="en-US" dirty="0" err="1">
                <a:latin typeface="Times New Roman"/>
                <a:cs typeface="Times New Roman"/>
              </a:rPr>
              <a:t>kursseja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26A997-D2FC-AFCA-037B-6D771A17471A}"/>
              </a:ext>
            </a:extLst>
          </p:cNvPr>
          <p:cNvSpPr txBox="1"/>
          <p:nvPr/>
        </p:nvSpPr>
        <p:spPr>
          <a:xfrm>
            <a:off x="8093066" y="499793"/>
            <a:ext cx="374467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MaKu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kursseja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voi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niinikään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yhdistellä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esim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Ottamalla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lähinnä</a:t>
            </a:r>
            <a:r>
              <a:rPr lang="en-US" dirty="0">
                <a:latin typeface="Times New Roman"/>
                <a:cs typeface="Times New Roman"/>
              </a:rPr>
              <a:t> </a:t>
            </a:r>
            <a:r>
              <a:rPr lang="en-US" dirty="0" err="1">
                <a:latin typeface="Times New Roman"/>
                <a:cs typeface="Times New Roman"/>
              </a:rPr>
              <a:t>Pohjois-Amerikkaan</a:t>
            </a:r>
            <a:r>
              <a:rPr lang="en-US" dirty="0">
                <a:latin typeface="Times New Roman"/>
                <a:cs typeface="Times New Roman"/>
              </a:rPr>
              <a:t> ja </a:t>
            </a:r>
            <a:r>
              <a:rPr lang="en-US" dirty="0" err="1">
                <a:latin typeface="Times New Roman"/>
                <a:cs typeface="Times New Roman"/>
              </a:rPr>
              <a:t>Lähi-Itään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liittyviä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kursseja</a:t>
            </a:r>
            <a:r>
              <a:rPr lang="en-US" dirty="0">
                <a:latin typeface="Times New Roman"/>
                <a:cs typeface="Times New Roman"/>
              </a:rPr>
              <a:t> tai </a:t>
            </a:r>
            <a:r>
              <a:rPr lang="en-US" dirty="0" err="1">
                <a:latin typeface="Times New Roman"/>
                <a:cs typeface="Times New Roman"/>
              </a:rPr>
              <a:t>ihan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kaikkia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sekaisin</a:t>
            </a:r>
            <a:r>
              <a:rPr lang="en-US" dirty="0">
                <a:latin typeface="Times New Roman"/>
                <a:cs typeface="Times New Roman"/>
              </a:rPr>
              <a:t>) tai </a:t>
            </a:r>
            <a:r>
              <a:rPr lang="en-US" dirty="0" err="1">
                <a:latin typeface="Times New Roman"/>
                <a:cs typeface="Times New Roman"/>
              </a:rPr>
              <a:t>voi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keskittyä</a:t>
            </a:r>
            <a:r>
              <a:rPr lang="en-US" dirty="0">
                <a:latin typeface="Times New Roman"/>
                <a:cs typeface="Times New Roman"/>
              </a:rPr>
              <a:t> vain </a:t>
            </a:r>
            <a:r>
              <a:rPr lang="en-US" dirty="0" err="1">
                <a:latin typeface="Times New Roman"/>
                <a:cs typeface="Times New Roman"/>
              </a:rPr>
              <a:t>yhteen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alueeseen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esim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Itä-Aasiaan</a:t>
            </a:r>
            <a:r>
              <a:rPr lang="en-US" dirty="0">
                <a:latin typeface="Times New Roman"/>
                <a:cs typeface="Times New Roman"/>
              </a:rPr>
              <a:t> </a:t>
            </a:r>
            <a:r>
              <a:rPr lang="en-US" dirty="0" err="1">
                <a:latin typeface="Times New Roman"/>
                <a:cs typeface="Times New Roman"/>
              </a:rPr>
              <a:t>kuten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minä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1112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88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378B17-4176-414E-B493-DA2E7C8D5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3D5F68-2760-0863-1B2B-8C497A56E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5690" y="1583"/>
            <a:ext cx="10633641" cy="977157"/>
          </a:xfrm>
        </p:spPr>
        <p:txBody>
          <a:bodyPr>
            <a:normAutofit fontScale="90000"/>
          </a:bodyPr>
          <a:lstStyle/>
          <a:p>
            <a:r>
              <a:rPr lang="fi-FI" sz="6700" dirty="0">
                <a:latin typeface="Times New Roman"/>
                <a:cs typeface="Times New Roman"/>
              </a:rPr>
              <a:t>Esimerkkejä kursseista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EB1B7FC-335D-F4E6-3BBF-82DCE1092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068" y="980242"/>
            <a:ext cx="11350708" cy="54956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fi-FI" sz="2300" b="1" u="sng" err="1">
                <a:latin typeface="Times New Roman"/>
                <a:cs typeface="Times New Roman"/>
              </a:rPr>
              <a:t>MaKu</a:t>
            </a:r>
            <a:r>
              <a:rPr lang="fi-FI" sz="2300" u="sng" dirty="0">
                <a:latin typeface="Times New Roman"/>
                <a:cs typeface="Times New Roman"/>
              </a:rPr>
              <a:t>:</a:t>
            </a:r>
          </a:p>
          <a:p>
            <a:pPr marL="742950" lvl="1" indent="-285750" algn="l">
              <a:buFont typeface="Arial"/>
              <a:buChar char="•"/>
            </a:pPr>
            <a:r>
              <a:rPr lang="fi-FI" sz="2300" b="1" dirty="0">
                <a:latin typeface="Times New Roman"/>
                <a:cs typeface="Times New Roman"/>
              </a:rPr>
              <a:t>Aasia</a:t>
            </a:r>
            <a:r>
              <a:rPr lang="fi-FI" sz="2300" dirty="0">
                <a:latin typeface="Times New Roman"/>
                <a:cs typeface="Times New Roman"/>
              </a:rPr>
              <a:t>: </a:t>
            </a:r>
            <a:r>
              <a:rPr lang="fi-FI" sz="2300" b="1" dirty="0">
                <a:latin typeface="Times New Roman"/>
                <a:cs typeface="Times New Roman"/>
              </a:rPr>
              <a:t>”</a:t>
            </a:r>
            <a:r>
              <a:rPr lang="fi-FI" sz="2300" dirty="0" err="1">
                <a:latin typeface="Times New Roman"/>
                <a:cs typeface="Times New Roman"/>
              </a:rPr>
              <a:t>Stereotypes</a:t>
            </a:r>
            <a:r>
              <a:rPr lang="fi-FI" sz="2300" dirty="0">
                <a:latin typeface="Times New Roman"/>
                <a:cs typeface="Times New Roman"/>
              </a:rPr>
              <a:t> </a:t>
            </a:r>
            <a:r>
              <a:rPr lang="fi-FI" sz="2300" dirty="0" err="1">
                <a:latin typeface="Times New Roman"/>
                <a:cs typeface="Times New Roman"/>
              </a:rPr>
              <a:t>about</a:t>
            </a:r>
            <a:r>
              <a:rPr lang="fi-FI" sz="2300" dirty="0">
                <a:latin typeface="Times New Roman"/>
                <a:cs typeface="Times New Roman"/>
              </a:rPr>
              <a:t> </a:t>
            </a:r>
            <a:r>
              <a:rPr lang="fi-FI" sz="2300" dirty="0" err="1">
                <a:latin typeface="Times New Roman"/>
                <a:cs typeface="Times New Roman"/>
              </a:rPr>
              <a:t>Japanese</a:t>
            </a:r>
            <a:r>
              <a:rPr lang="fi-FI" sz="2300" dirty="0">
                <a:latin typeface="Times New Roman"/>
                <a:cs typeface="Times New Roman"/>
              </a:rPr>
              <a:t> culture</a:t>
            </a:r>
            <a:r>
              <a:rPr lang="fi-FI" sz="2300" b="1" dirty="0">
                <a:latin typeface="Times New Roman"/>
                <a:cs typeface="Times New Roman"/>
              </a:rPr>
              <a:t>”</a:t>
            </a:r>
            <a:r>
              <a:rPr lang="fi-FI" sz="2300" dirty="0">
                <a:latin typeface="Times New Roman"/>
                <a:cs typeface="Times New Roman"/>
              </a:rPr>
              <a:t>,</a:t>
            </a:r>
            <a:r>
              <a:rPr lang="fi-FI" sz="2300" b="1" dirty="0">
                <a:latin typeface="Times New Roman"/>
                <a:cs typeface="Times New Roman"/>
              </a:rPr>
              <a:t> ”</a:t>
            </a:r>
            <a:r>
              <a:rPr lang="fi-FI" sz="2300" dirty="0" err="1">
                <a:latin typeface="Times New Roman"/>
                <a:cs typeface="Times New Roman"/>
              </a:rPr>
              <a:t>Orientalismi</a:t>
            </a:r>
            <a:r>
              <a:rPr lang="fi-FI" sz="2300" dirty="0">
                <a:latin typeface="Times New Roman"/>
                <a:cs typeface="Times New Roman"/>
              </a:rPr>
              <a:t> Aasiassa</a:t>
            </a:r>
            <a:r>
              <a:rPr lang="fi-FI" sz="2300" b="1" dirty="0">
                <a:latin typeface="Times New Roman"/>
                <a:cs typeface="Times New Roman"/>
              </a:rPr>
              <a:t>”,</a:t>
            </a:r>
            <a:r>
              <a:rPr lang="fi-FI" sz="2300" dirty="0">
                <a:latin typeface="Times New Roman"/>
                <a:cs typeface="Times New Roman"/>
              </a:rPr>
              <a:t> </a:t>
            </a:r>
            <a:r>
              <a:rPr lang="fi-FI" sz="2300" b="1" dirty="0">
                <a:latin typeface="Times New Roman"/>
                <a:cs typeface="Times New Roman"/>
              </a:rPr>
              <a:t>"</a:t>
            </a:r>
            <a:r>
              <a:rPr lang="fi-FI" sz="2300" dirty="0" err="1">
                <a:latin typeface="Times New Roman"/>
                <a:cs typeface="Times New Roman"/>
              </a:rPr>
              <a:t>China's</a:t>
            </a:r>
            <a:r>
              <a:rPr lang="fi-FI" sz="2300" dirty="0">
                <a:latin typeface="Times New Roman"/>
                <a:cs typeface="Times New Roman"/>
              </a:rPr>
              <a:t> International </a:t>
            </a:r>
            <a:r>
              <a:rPr lang="fi-FI" sz="2300" dirty="0" err="1">
                <a:latin typeface="Times New Roman"/>
                <a:cs typeface="Times New Roman"/>
              </a:rPr>
              <a:t>Relations</a:t>
            </a:r>
            <a:r>
              <a:rPr lang="fi-FI" sz="2300" dirty="0">
                <a:latin typeface="Times New Roman"/>
                <a:cs typeface="Times New Roman"/>
              </a:rPr>
              <a:t> and </a:t>
            </a:r>
            <a:r>
              <a:rPr lang="fi-FI" sz="2300" dirty="0" err="1">
                <a:latin typeface="Times New Roman"/>
                <a:cs typeface="Times New Roman"/>
              </a:rPr>
              <a:t>Diplomacy</a:t>
            </a:r>
            <a:r>
              <a:rPr lang="fi-FI" sz="2300" b="1" dirty="0">
                <a:latin typeface="Times New Roman"/>
                <a:cs typeface="Times New Roman"/>
              </a:rPr>
              <a:t>"</a:t>
            </a:r>
          </a:p>
          <a:p>
            <a:pPr marL="742950" lvl="1" indent="-285750" algn="l">
              <a:buFont typeface="Arial"/>
              <a:buChar char="•"/>
            </a:pPr>
            <a:endParaRPr lang="fi-FI" sz="2300" dirty="0"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r>
              <a:rPr lang="fi-FI" sz="2300" b="1" dirty="0">
                <a:latin typeface="Times New Roman"/>
                <a:cs typeface="Times New Roman"/>
              </a:rPr>
              <a:t>Latinalainen Amerikka</a:t>
            </a:r>
            <a:r>
              <a:rPr lang="fi-FI" sz="2300" dirty="0">
                <a:latin typeface="Times New Roman"/>
                <a:cs typeface="Times New Roman"/>
              </a:rPr>
              <a:t>: </a:t>
            </a:r>
            <a:r>
              <a:rPr lang="fi-FI" sz="2300" b="1" dirty="0">
                <a:latin typeface="Times New Roman"/>
                <a:cs typeface="Times New Roman"/>
              </a:rPr>
              <a:t>"</a:t>
            </a:r>
            <a:r>
              <a:rPr lang="fi-FI" sz="2300" dirty="0">
                <a:latin typeface="Times New Roman"/>
                <a:cs typeface="Times New Roman"/>
              </a:rPr>
              <a:t>Johdatus Latinalaiseen Amerikkaan</a:t>
            </a:r>
            <a:r>
              <a:rPr lang="fi-FI" sz="2300" b="1" dirty="0">
                <a:latin typeface="Times New Roman"/>
                <a:cs typeface="Times New Roman"/>
              </a:rPr>
              <a:t>"</a:t>
            </a:r>
            <a:r>
              <a:rPr lang="fi-FI" sz="2300" dirty="0">
                <a:latin typeface="Times New Roman"/>
                <a:cs typeface="Times New Roman"/>
              </a:rPr>
              <a:t>, </a:t>
            </a:r>
            <a:r>
              <a:rPr lang="fi-FI" sz="2300" b="1" dirty="0">
                <a:latin typeface="Times New Roman"/>
                <a:cs typeface="Times New Roman"/>
              </a:rPr>
              <a:t>”</a:t>
            </a:r>
            <a:r>
              <a:rPr lang="fi-FI" sz="2300" dirty="0">
                <a:latin typeface="Times New Roman"/>
                <a:cs typeface="Times New Roman"/>
              </a:rPr>
              <a:t>Latinalaisamerikkalainen elokuva ja sen yhteiskunnallinen konteksti</a:t>
            </a:r>
            <a:r>
              <a:rPr lang="fi-FI" sz="2300" b="1" dirty="0">
                <a:latin typeface="Times New Roman"/>
                <a:cs typeface="Times New Roman"/>
              </a:rPr>
              <a:t>”</a:t>
            </a:r>
            <a:r>
              <a:rPr lang="fi-FI" sz="2300" dirty="0">
                <a:latin typeface="Times New Roman"/>
                <a:cs typeface="Times New Roman"/>
              </a:rPr>
              <a:t>, </a:t>
            </a:r>
            <a:r>
              <a:rPr lang="fi-FI" sz="2300" b="1" dirty="0">
                <a:latin typeface="Times New Roman"/>
                <a:cs typeface="Times New Roman"/>
              </a:rPr>
              <a:t>"</a:t>
            </a:r>
            <a:r>
              <a:rPr lang="fi-FI" sz="2300" dirty="0" err="1">
                <a:latin typeface="Times New Roman"/>
                <a:cs typeface="Times New Roman"/>
              </a:rPr>
              <a:t>Brazilian</a:t>
            </a:r>
            <a:r>
              <a:rPr lang="fi-FI" sz="2300" dirty="0">
                <a:latin typeface="Times New Roman"/>
                <a:cs typeface="Times New Roman"/>
              </a:rPr>
              <a:t> </a:t>
            </a:r>
            <a:r>
              <a:rPr lang="fi-FI" sz="2300" dirty="0" err="1">
                <a:latin typeface="Times New Roman"/>
                <a:cs typeface="Times New Roman"/>
              </a:rPr>
              <a:t>history</a:t>
            </a:r>
            <a:r>
              <a:rPr lang="fi-FI" sz="2300" dirty="0">
                <a:latin typeface="Times New Roman"/>
                <a:cs typeface="Times New Roman"/>
              </a:rPr>
              <a:t> and </a:t>
            </a:r>
            <a:r>
              <a:rPr lang="fi-FI" sz="2300" dirty="0" err="1">
                <a:latin typeface="Times New Roman"/>
                <a:cs typeface="Times New Roman"/>
              </a:rPr>
              <a:t>society</a:t>
            </a:r>
            <a:r>
              <a:rPr lang="fi-FI" sz="2300" b="1" dirty="0">
                <a:latin typeface="Times New Roman"/>
                <a:cs typeface="Times New Roman"/>
              </a:rPr>
              <a:t>"</a:t>
            </a:r>
          </a:p>
          <a:p>
            <a:pPr marL="742950" lvl="1" indent="-285750" algn="l">
              <a:buFont typeface="Arial"/>
              <a:buChar char="•"/>
            </a:pPr>
            <a:endParaRPr lang="fi-FI" sz="2300" dirty="0"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r>
              <a:rPr lang="fi-FI" sz="2300" b="1" dirty="0">
                <a:latin typeface="Times New Roman"/>
                <a:cs typeface="Times New Roman"/>
              </a:rPr>
              <a:t>Lähi-itä</a:t>
            </a:r>
            <a:r>
              <a:rPr lang="fi-FI" sz="2300" dirty="0">
                <a:latin typeface="Times New Roman"/>
                <a:cs typeface="Times New Roman"/>
              </a:rPr>
              <a:t>: </a:t>
            </a:r>
            <a:r>
              <a:rPr lang="fi-FI" sz="2300" b="1" dirty="0">
                <a:latin typeface="Times New Roman"/>
                <a:cs typeface="Times New Roman"/>
              </a:rPr>
              <a:t>"</a:t>
            </a:r>
            <a:r>
              <a:rPr lang="fi-FI" sz="2300" dirty="0">
                <a:latin typeface="Times New Roman"/>
                <a:cs typeface="Times New Roman"/>
              </a:rPr>
              <a:t>Lähi-Idän kansainvälinen politiikka</a:t>
            </a:r>
            <a:r>
              <a:rPr lang="fi-FI" sz="2300" b="1" dirty="0">
                <a:latin typeface="Times New Roman"/>
                <a:cs typeface="Times New Roman"/>
              </a:rPr>
              <a:t>"</a:t>
            </a:r>
            <a:r>
              <a:rPr lang="fi-FI" sz="2300" dirty="0">
                <a:latin typeface="Times New Roman"/>
                <a:cs typeface="Times New Roman"/>
              </a:rPr>
              <a:t>, </a:t>
            </a:r>
            <a:r>
              <a:rPr lang="fi-FI" sz="2300" b="1" dirty="0">
                <a:latin typeface="Times New Roman"/>
                <a:cs typeface="Times New Roman"/>
              </a:rPr>
              <a:t>"</a:t>
            </a:r>
            <a:r>
              <a:rPr lang="fi-FI" sz="2300" dirty="0">
                <a:latin typeface="Times New Roman"/>
                <a:cs typeface="Times New Roman"/>
              </a:rPr>
              <a:t>Sionismi, Palestiina ja asutuskolonialismi</a:t>
            </a:r>
            <a:r>
              <a:rPr lang="fi-FI" sz="2300" b="1" dirty="0">
                <a:latin typeface="Times New Roman"/>
                <a:cs typeface="Times New Roman"/>
              </a:rPr>
              <a:t>"</a:t>
            </a:r>
            <a:r>
              <a:rPr lang="fi-FI" sz="2300" dirty="0">
                <a:latin typeface="Times New Roman"/>
                <a:cs typeface="Times New Roman"/>
              </a:rPr>
              <a:t>, </a:t>
            </a:r>
            <a:r>
              <a:rPr lang="fi-FI" sz="2300" b="1" dirty="0">
                <a:latin typeface="Times New Roman"/>
                <a:cs typeface="Times New Roman"/>
              </a:rPr>
              <a:t>"</a:t>
            </a:r>
            <a:r>
              <a:rPr lang="fi-FI" sz="2300" dirty="0">
                <a:latin typeface="Times New Roman"/>
                <a:cs typeface="Times New Roman"/>
              </a:rPr>
              <a:t>Etnisyys ja identiteetti Lähi-Idässä</a:t>
            </a:r>
            <a:r>
              <a:rPr lang="fi-FI" sz="2300" b="1" dirty="0">
                <a:latin typeface="Times New Roman"/>
                <a:cs typeface="Times New Roman"/>
              </a:rPr>
              <a:t>"</a:t>
            </a:r>
          </a:p>
          <a:p>
            <a:pPr marL="742950" lvl="1" indent="-285750" algn="l">
              <a:buFont typeface="Arial"/>
              <a:buChar char="•"/>
            </a:pPr>
            <a:endParaRPr lang="fi-FI" sz="2300" dirty="0"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r>
              <a:rPr lang="fi-FI" sz="2300" b="1" dirty="0">
                <a:latin typeface="Times New Roman"/>
                <a:cs typeface="Times New Roman"/>
              </a:rPr>
              <a:t>Eurooppa</a:t>
            </a:r>
            <a:r>
              <a:rPr lang="fi-FI" sz="2300" dirty="0">
                <a:latin typeface="Times New Roman"/>
                <a:cs typeface="Times New Roman"/>
              </a:rPr>
              <a:t>: </a:t>
            </a:r>
            <a:r>
              <a:rPr lang="fi-FI" sz="2300" b="1" dirty="0">
                <a:latin typeface="Times New Roman"/>
                <a:cs typeface="Times New Roman"/>
              </a:rPr>
              <a:t>"</a:t>
            </a:r>
            <a:r>
              <a:rPr lang="fi-FI" sz="2300" dirty="0" err="1">
                <a:latin typeface="Times New Roman"/>
                <a:cs typeface="Times New Roman"/>
              </a:rPr>
              <a:t>Politics</a:t>
            </a:r>
            <a:r>
              <a:rPr lang="fi-FI" sz="2300" dirty="0">
                <a:latin typeface="Times New Roman"/>
                <a:cs typeface="Times New Roman"/>
              </a:rPr>
              <a:t>, </a:t>
            </a:r>
            <a:r>
              <a:rPr lang="fi-FI" sz="2300" dirty="0" err="1">
                <a:latin typeface="Times New Roman"/>
                <a:cs typeface="Times New Roman"/>
              </a:rPr>
              <a:t>power</a:t>
            </a:r>
            <a:r>
              <a:rPr lang="fi-FI" sz="2300" dirty="0">
                <a:latin typeface="Times New Roman"/>
                <a:cs typeface="Times New Roman"/>
              </a:rPr>
              <a:t> and music in </a:t>
            </a:r>
            <a:r>
              <a:rPr lang="fi-FI" sz="2300" dirty="0" err="1">
                <a:latin typeface="Times New Roman"/>
                <a:cs typeface="Times New Roman"/>
              </a:rPr>
              <a:t>the</a:t>
            </a:r>
            <a:r>
              <a:rPr lang="fi-FI" sz="2300" dirty="0">
                <a:latin typeface="Times New Roman"/>
                <a:cs typeface="Times New Roman"/>
              </a:rPr>
              <a:t> </a:t>
            </a:r>
            <a:r>
              <a:rPr lang="fi-FI" sz="2300" dirty="0" err="1">
                <a:latin typeface="Times New Roman"/>
                <a:cs typeface="Times New Roman"/>
              </a:rPr>
              <a:t>Balkans</a:t>
            </a:r>
            <a:r>
              <a:rPr lang="fi-FI" sz="2300" b="1" dirty="0">
                <a:latin typeface="Times New Roman"/>
                <a:cs typeface="Times New Roman"/>
              </a:rPr>
              <a:t>"</a:t>
            </a:r>
            <a:r>
              <a:rPr lang="fi-FI" sz="2300" dirty="0">
                <a:latin typeface="Times New Roman"/>
                <a:cs typeface="Times New Roman"/>
              </a:rPr>
              <a:t>, </a:t>
            </a:r>
            <a:r>
              <a:rPr lang="fi-FI" sz="2300" b="1" dirty="0">
                <a:latin typeface="Times New Roman"/>
                <a:cs typeface="Times New Roman"/>
              </a:rPr>
              <a:t>"</a:t>
            </a:r>
            <a:r>
              <a:rPr lang="fi-FI" sz="2300" dirty="0">
                <a:latin typeface="Times New Roman"/>
                <a:cs typeface="Times New Roman"/>
              </a:rPr>
              <a:t>Chornobyl-40</a:t>
            </a:r>
            <a:r>
              <a:rPr lang="fi-FI" sz="2300" b="1" dirty="0">
                <a:latin typeface="Times New Roman"/>
                <a:cs typeface="Times New Roman"/>
              </a:rPr>
              <a:t>"</a:t>
            </a:r>
            <a:r>
              <a:rPr lang="fi-FI" sz="2300" dirty="0">
                <a:latin typeface="Times New Roman"/>
                <a:cs typeface="Times New Roman"/>
              </a:rPr>
              <a:t>, </a:t>
            </a:r>
            <a:r>
              <a:rPr lang="fi-FI" sz="2300" b="1" dirty="0">
                <a:latin typeface="Times New Roman"/>
                <a:cs typeface="Times New Roman"/>
              </a:rPr>
              <a:t>"</a:t>
            </a:r>
            <a:r>
              <a:rPr lang="fi-FI" sz="2300" dirty="0" err="1">
                <a:latin typeface="Times New Roman"/>
                <a:cs typeface="Times New Roman"/>
              </a:rPr>
              <a:t>Hungary’s</a:t>
            </a:r>
            <a:r>
              <a:rPr lang="fi-FI" sz="2300" dirty="0">
                <a:latin typeface="Times New Roman"/>
                <a:cs typeface="Times New Roman"/>
              </a:rPr>
              <a:t> 2026 </a:t>
            </a:r>
            <a:r>
              <a:rPr lang="fi-FI" sz="2300" dirty="0" err="1">
                <a:latin typeface="Times New Roman"/>
                <a:cs typeface="Times New Roman"/>
              </a:rPr>
              <a:t>elections</a:t>
            </a:r>
            <a:r>
              <a:rPr lang="fi-FI" sz="2300" dirty="0">
                <a:latin typeface="Times New Roman"/>
                <a:cs typeface="Times New Roman"/>
              </a:rPr>
              <a:t>: </a:t>
            </a:r>
            <a:r>
              <a:rPr lang="fi-FI" sz="2300" dirty="0" err="1">
                <a:latin typeface="Times New Roman"/>
                <a:cs typeface="Times New Roman"/>
              </a:rPr>
              <a:t>Consolidation</a:t>
            </a:r>
            <a:r>
              <a:rPr lang="fi-FI" sz="2300" dirty="0">
                <a:latin typeface="Times New Roman"/>
                <a:cs typeface="Times New Roman"/>
              </a:rPr>
              <a:t> </a:t>
            </a:r>
            <a:r>
              <a:rPr lang="fi-FI" sz="2300" dirty="0" err="1">
                <a:latin typeface="Times New Roman"/>
                <a:cs typeface="Times New Roman"/>
              </a:rPr>
              <a:t>or</a:t>
            </a:r>
            <a:r>
              <a:rPr lang="fi-FI" sz="2300" dirty="0">
                <a:latin typeface="Times New Roman"/>
                <a:cs typeface="Times New Roman"/>
              </a:rPr>
              <a:t> </a:t>
            </a:r>
            <a:r>
              <a:rPr lang="fi-FI" sz="2300" dirty="0" err="1">
                <a:latin typeface="Times New Roman"/>
                <a:cs typeface="Times New Roman"/>
              </a:rPr>
              <a:t>challenge</a:t>
            </a:r>
            <a:r>
              <a:rPr lang="fi-FI" sz="2300" dirty="0">
                <a:latin typeface="Times New Roman"/>
                <a:cs typeface="Times New Roman"/>
              </a:rPr>
              <a:t> of </a:t>
            </a:r>
            <a:r>
              <a:rPr lang="fi-FI" sz="2300" dirty="0" err="1">
                <a:latin typeface="Times New Roman"/>
                <a:cs typeface="Times New Roman"/>
              </a:rPr>
              <a:t>the</a:t>
            </a:r>
            <a:r>
              <a:rPr lang="fi-FI" sz="2300" dirty="0">
                <a:latin typeface="Times New Roman"/>
                <a:cs typeface="Times New Roman"/>
              </a:rPr>
              <a:t> </a:t>
            </a:r>
            <a:r>
              <a:rPr lang="fi-FI" sz="2300" dirty="0" err="1">
                <a:latin typeface="Times New Roman"/>
                <a:cs typeface="Times New Roman"/>
              </a:rPr>
              <a:t>Orbán</a:t>
            </a:r>
            <a:r>
              <a:rPr lang="fi-FI" sz="2300" dirty="0">
                <a:latin typeface="Times New Roman"/>
                <a:cs typeface="Times New Roman"/>
              </a:rPr>
              <a:t> </a:t>
            </a:r>
            <a:r>
              <a:rPr lang="fi-FI" sz="2300" dirty="0" err="1">
                <a:latin typeface="Times New Roman"/>
                <a:cs typeface="Times New Roman"/>
              </a:rPr>
              <a:t>regime</a:t>
            </a:r>
            <a:r>
              <a:rPr lang="fi-FI" sz="2300" dirty="0">
                <a:latin typeface="Times New Roman"/>
                <a:cs typeface="Times New Roman"/>
              </a:rPr>
              <a:t>?</a:t>
            </a:r>
            <a:r>
              <a:rPr lang="fi-FI" sz="2300" b="1" dirty="0">
                <a:latin typeface="Times New Roman"/>
                <a:cs typeface="Times New Roman"/>
              </a:rPr>
              <a:t>"</a:t>
            </a:r>
          </a:p>
          <a:p>
            <a:pPr marL="742950" lvl="1" indent="-285750" algn="l">
              <a:buFont typeface="Arial"/>
              <a:buChar char="•"/>
            </a:pPr>
            <a:endParaRPr lang="fi-FI" sz="2300" dirty="0"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r>
              <a:rPr lang="fi-FI" sz="2300" b="1" dirty="0">
                <a:latin typeface="Times New Roman"/>
                <a:cs typeface="Times New Roman"/>
              </a:rPr>
              <a:t>Pohjois-Amerikka</a:t>
            </a:r>
            <a:r>
              <a:rPr lang="fi-FI" sz="2300" dirty="0">
                <a:latin typeface="Times New Roman"/>
                <a:cs typeface="Times New Roman"/>
              </a:rPr>
              <a:t>: </a:t>
            </a:r>
            <a:r>
              <a:rPr lang="fi-FI" sz="2300" b="1" dirty="0">
                <a:latin typeface="Times New Roman"/>
                <a:cs typeface="Times New Roman"/>
              </a:rPr>
              <a:t>”</a:t>
            </a:r>
            <a:r>
              <a:rPr lang="fi-FI" sz="2300" err="1">
                <a:latin typeface="Times New Roman"/>
                <a:cs typeface="Times New Roman"/>
              </a:rPr>
              <a:t>The</a:t>
            </a:r>
            <a:r>
              <a:rPr lang="fi-FI" sz="2300" dirty="0">
                <a:latin typeface="Times New Roman"/>
                <a:cs typeface="Times New Roman"/>
              </a:rPr>
              <a:t> Rise and </a:t>
            </a:r>
            <a:r>
              <a:rPr lang="fi-FI" sz="2300" err="1">
                <a:latin typeface="Times New Roman"/>
                <a:cs typeface="Times New Roman"/>
              </a:rPr>
              <a:t>Fall</a:t>
            </a:r>
            <a:r>
              <a:rPr lang="fi-FI" sz="2300" dirty="0">
                <a:latin typeface="Times New Roman"/>
                <a:cs typeface="Times New Roman"/>
              </a:rPr>
              <a:t> of American </a:t>
            </a:r>
            <a:r>
              <a:rPr lang="fi-FI" sz="2300" err="1">
                <a:latin typeface="Times New Roman"/>
                <a:cs typeface="Times New Roman"/>
              </a:rPr>
              <a:t>prisons</a:t>
            </a:r>
            <a:r>
              <a:rPr lang="fi-FI" sz="2300" b="1" dirty="0">
                <a:latin typeface="Times New Roman"/>
                <a:cs typeface="Times New Roman"/>
              </a:rPr>
              <a:t>”</a:t>
            </a:r>
            <a:r>
              <a:rPr lang="fi-FI" sz="2300" dirty="0">
                <a:latin typeface="Times New Roman"/>
                <a:cs typeface="Times New Roman"/>
              </a:rPr>
              <a:t>, </a:t>
            </a:r>
            <a:r>
              <a:rPr lang="fi-FI" sz="2300" b="1" dirty="0">
                <a:latin typeface="Times New Roman"/>
                <a:cs typeface="Times New Roman"/>
              </a:rPr>
              <a:t>"</a:t>
            </a:r>
            <a:r>
              <a:rPr lang="fi-FI" sz="2300" err="1">
                <a:latin typeface="Times New Roman"/>
                <a:cs typeface="Times New Roman"/>
              </a:rPr>
              <a:t>Lakota</a:t>
            </a:r>
            <a:r>
              <a:rPr lang="fi-FI" sz="2300" dirty="0">
                <a:latin typeface="Times New Roman"/>
                <a:cs typeface="Times New Roman"/>
              </a:rPr>
              <a:t>: </a:t>
            </a:r>
            <a:r>
              <a:rPr lang="fi-FI" sz="2300" err="1">
                <a:latin typeface="Times New Roman"/>
                <a:cs typeface="Times New Roman"/>
              </a:rPr>
              <a:t>History</a:t>
            </a:r>
            <a:r>
              <a:rPr lang="fi-FI" sz="2300" dirty="0">
                <a:latin typeface="Times New Roman"/>
                <a:cs typeface="Times New Roman"/>
              </a:rPr>
              <a:t>, Culture and </a:t>
            </a:r>
            <a:r>
              <a:rPr lang="fi-FI" sz="2300" err="1">
                <a:latin typeface="Times New Roman"/>
                <a:cs typeface="Times New Roman"/>
              </a:rPr>
              <a:t>Contemporary</a:t>
            </a:r>
            <a:r>
              <a:rPr lang="fi-FI" sz="2300" dirty="0">
                <a:latin typeface="Times New Roman"/>
                <a:cs typeface="Times New Roman"/>
              </a:rPr>
              <a:t> Life of an </a:t>
            </a:r>
            <a:r>
              <a:rPr lang="fi-FI" sz="2300" err="1">
                <a:latin typeface="Times New Roman"/>
                <a:cs typeface="Times New Roman"/>
              </a:rPr>
              <a:t>Idegnious</a:t>
            </a:r>
            <a:r>
              <a:rPr lang="fi-FI" sz="2300" dirty="0">
                <a:latin typeface="Times New Roman"/>
                <a:cs typeface="Times New Roman"/>
              </a:rPr>
              <a:t> People</a:t>
            </a:r>
            <a:r>
              <a:rPr lang="fi-FI" sz="2300" b="1" dirty="0">
                <a:latin typeface="Times New Roman"/>
                <a:cs typeface="Times New Roman"/>
              </a:rPr>
              <a:t>"</a:t>
            </a:r>
            <a:r>
              <a:rPr lang="fi-FI" sz="2300" dirty="0">
                <a:latin typeface="Times New Roman"/>
                <a:cs typeface="Times New Roman"/>
              </a:rPr>
              <a:t>, </a:t>
            </a:r>
            <a:r>
              <a:rPr lang="fi-FI" sz="2300" b="1" dirty="0">
                <a:latin typeface="Times New Roman"/>
                <a:cs typeface="Times New Roman"/>
              </a:rPr>
              <a:t>"</a:t>
            </a:r>
            <a:r>
              <a:rPr lang="fi-FI" sz="2300" err="1">
                <a:latin typeface="Times New Roman"/>
                <a:cs typeface="Times New Roman"/>
              </a:rPr>
              <a:t>Why</a:t>
            </a:r>
            <a:r>
              <a:rPr lang="fi-FI" sz="2300" dirty="0">
                <a:latin typeface="Times New Roman"/>
                <a:cs typeface="Times New Roman"/>
              </a:rPr>
              <a:t> </a:t>
            </a:r>
            <a:r>
              <a:rPr lang="fi-FI" sz="2300" err="1">
                <a:latin typeface="Times New Roman"/>
                <a:cs typeface="Times New Roman"/>
              </a:rPr>
              <a:t>the</a:t>
            </a:r>
            <a:r>
              <a:rPr lang="fi-FI" sz="2300" dirty="0">
                <a:latin typeface="Times New Roman"/>
                <a:cs typeface="Times New Roman"/>
              </a:rPr>
              <a:t> </a:t>
            </a:r>
            <a:r>
              <a:rPr lang="fi-FI" sz="2300" err="1">
                <a:latin typeface="Times New Roman"/>
                <a:cs typeface="Times New Roman"/>
              </a:rPr>
              <a:t>Civil</a:t>
            </a:r>
            <a:r>
              <a:rPr lang="fi-FI" sz="2300" dirty="0">
                <a:latin typeface="Times New Roman"/>
                <a:cs typeface="Times New Roman"/>
              </a:rPr>
              <a:t> </a:t>
            </a:r>
            <a:r>
              <a:rPr lang="fi-FI" sz="2300" err="1">
                <a:latin typeface="Times New Roman"/>
                <a:cs typeface="Times New Roman"/>
              </a:rPr>
              <a:t>War</a:t>
            </a:r>
            <a:r>
              <a:rPr lang="fi-FI" sz="2300" dirty="0">
                <a:latin typeface="Times New Roman"/>
                <a:cs typeface="Times New Roman"/>
              </a:rPr>
              <a:t> Still </a:t>
            </a:r>
            <a:r>
              <a:rPr lang="fi-FI" sz="2300" err="1">
                <a:latin typeface="Times New Roman"/>
                <a:cs typeface="Times New Roman"/>
              </a:rPr>
              <a:t>Matters</a:t>
            </a:r>
            <a:r>
              <a:rPr lang="fi-FI" sz="2300" dirty="0">
                <a:latin typeface="Times New Roman"/>
                <a:cs typeface="Times New Roman"/>
              </a:rPr>
              <a:t>?</a:t>
            </a:r>
            <a:r>
              <a:rPr lang="fi-FI" sz="2300" b="1" dirty="0">
                <a:latin typeface="Times New Roman"/>
                <a:cs typeface="Times New Roman"/>
              </a:rPr>
              <a:t>"</a:t>
            </a:r>
            <a:endParaRPr lang="fi-FI" sz="23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B3E10-2610-9AA1-5650-B5FAF46DD322}"/>
              </a:ext>
            </a:extLst>
          </p:cNvPr>
          <p:cNvSpPr txBox="1"/>
          <p:nvPr/>
        </p:nvSpPr>
        <p:spPr>
          <a:xfrm>
            <a:off x="8795689" y="4989"/>
            <a:ext cx="339831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(Huom! </a:t>
            </a:r>
            <a:r>
              <a:rPr lang="en-US" b="1" dirty="0" err="1">
                <a:latin typeface="Times New Roman"/>
                <a:cs typeface="Times New Roman"/>
              </a:rPr>
              <a:t>Kurssit</a:t>
            </a:r>
            <a:r>
              <a:rPr lang="en-US" b="1" dirty="0">
                <a:latin typeface="Times New Roman"/>
                <a:cs typeface="Times New Roman"/>
              </a:rPr>
              <a:t>, </a:t>
            </a:r>
            <a:r>
              <a:rPr lang="en-US" b="1" dirty="0" err="1">
                <a:latin typeface="Times New Roman"/>
                <a:cs typeface="Times New Roman"/>
              </a:rPr>
              <a:t>jotka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ovat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englanninkielisellä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otsikolla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ovat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myös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englanniksi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opetettavia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kursseja</a:t>
            </a:r>
            <a:r>
              <a:rPr lang="en-US" b="1" dirty="0">
                <a:latin typeface="Times New Roman"/>
                <a:cs typeface="Times New Roman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30808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88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50DCB7-B61C-4BB6-1F0A-DD0B6F08B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71E7C3-E408-4BBE-D7D2-CC6B51F6C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75" y="1583"/>
            <a:ext cx="10633641" cy="977157"/>
          </a:xfrm>
        </p:spPr>
        <p:txBody>
          <a:bodyPr>
            <a:normAutofit fontScale="90000"/>
          </a:bodyPr>
          <a:lstStyle/>
          <a:p>
            <a:r>
              <a:rPr lang="fi-FI" sz="6700" dirty="0">
                <a:latin typeface="Times New Roman"/>
                <a:cs typeface="Times New Roman"/>
              </a:rPr>
              <a:t>Esimerkkejä kursseista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E601DEC-F592-77CF-1E26-6D6430D7B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829" y="1366065"/>
            <a:ext cx="11350708" cy="54956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fi-FI" b="1" dirty="0">
                <a:latin typeface="Times New Roman"/>
                <a:cs typeface="Times New Roman"/>
              </a:rPr>
              <a:t>Arkeologia</a:t>
            </a:r>
            <a:r>
              <a:rPr lang="fi-FI" dirty="0">
                <a:latin typeface="Times New Roman"/>
                <a:cs typeface="Times New Roman"/>
              </a:rPr>
              <a:t>: 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r>
              <a:rPr lang="fi-FI" dirty="0" err="1">
                <a:latin typeface="Times New Roman"/>
                <a:cs typeface="Times New Roman"/>
              </a:rPr>
              <a:t>Archeology</a:t>
            </a:r>
            <a:r>
              <a:rPr lang="fi-FI" dirty="0">
                <a:latin typeface="Times New Roman"/>
                <a:cs typeface="Times New Roman"/>
              </a:rPr>
              <a:t> of </a:t>
            </a:r>
            <a:r>
              <a:rPr lang="fi-FI" dirty="0" err="1">
                <a:latin typeface="Times New Roman"/>
                <a:cs typeface="Times New Roman"/>
              </a:rPr>
              <a:t>the</a:t>
            </a:r>
            <a:r>
              <a:rPr lang="fi-FI" dirty="0">
                <a:latin typeface="Times New Roman"/>
                <a:cs typeface="Times New Roman"/>
              </a:rPr>
              <a:t> Eastern </a:t>
            </a:r>
            <a:r>
              <a:rPr lang="fi-FI" dirty="0" err="1">
                <a:latin typeface="Times New Roman"/>
                <a:cs typeface="Times New Roman"/>
              </a:rPr>
              <a:t>Mediterranean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r>
              <a:rPr lang="fi-FI" dirty="0">
                <a:latin typeface="Times New Roman"/>
                <a:cs typeface="Times New Roman"/>
              </a:rPr>
              <a:t>, 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r>
              <a:rPr lang="fi-FI" dirty="0" err="1">
                <a:latin typeface="Times New Roman"/>
                <a:cs typeface="Times New Roman"/>
              </a:rPr>
              <a:t>Archeology</a:t>
            </a:r>
            <a:r>
              <a:rPr lang="fi-FI" dirty="0">
                <a:latin typeface="Times New Roman"/>
                <a:cs typeface="Times New Roman"/>
              </a:rPr>
              <a:t> </a:t>
            </a:r>
            <a:r>
              <a:rPr lang="fi-FI" dirty="0" err="1">
                <a:latin typeface="Times New Roman"/>
                <a:cs typeface="Times New Roman"/>
              </a:rPr>
              <a:t>under</a:t>
            </a:r>
            <a:r>
              <a:rPr lang="fi-FI" dirty="0">
                <a:latin typeface="Times New Roman"/>
                <a:cs typeface="Times New Roman"/>
              </a:rPr>
              <a:t> </a:t>
            </a:r>
            <a:r>
              <a:rPr lang="fi-FI" dirty="0" err="1">
                <a:latin typeface="Times New Roman"/>
                <a:cs typeface="Times New Roman"/>
              </a:rPr>
              <a:t>water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r>
              <a:rPr lang="fi-FI" dirty="0">
                <a:latin typeface="Times New Roman"/>
                <a:cs typeface="Times New Roman"/>
              </a:rPr>
              <a:t>, 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r>
              <a:rPr lang="fi-FI" dirty="0">
                <a:latin typeface="Times New Roman"/>
                <a:cs typeface="Times New Roman"/>
              </a:rPr>
              <a:t>Opetuskaivaus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endParaRPr lang="en-US" b="1" dirty="0">
              <a:latin typeface="Times New Roman"/>
              <a:cs typeface="Times New Roman"/>
            </a:endParaRPr>
          </a:p>
          <a:p>
            <a:pPr marL="285750" indent="-285750" algn="l">
              <a:buFont typeface="Arial"/>
              <a:buChar char="•"/>
            </a:pPr>
            <a:endParaRPr lang="fi-FI" dirty="0">
              <a:latin typeface="Times New Roman"/>
              <a:cs typeface="Times New Roman"/>
            </a:endParaRPr>
          </a:p>
          <a:p>
            <a:pPr marL="285750" indent="-285750" algn="l">
              <a:buFont typeface="Arial"/>
              <a:buChar char="•"/>
            </a:pPr>
            <a:r>
              <a:rPr lang="fi-FI" b="1" dirty="0">
                <a:latin typeface="Times New Roman"/>
                <a:cs typeface="Times New Roman"/>
              </a:rPr>
              <a:t>Etnologia &amp; </a:t>
            </a:r>
            <a:r>
              <a:rPr lang="fi-FI" sz="2200" b="1" dirty="0" err="1">
                <a:latin typeface="Times New Roman"/>
                <a:cs typeface="Times New Roman"/>
              </a:rPr>
              <a:t>Folkloristiika</a:t>
            </a:r>
            <a:r>
              <a:rPr lang="fi-FI" dirty="0">
                <a:latin typeface="Times New Roman"/>
                <a:cs typeface="Times New Roman"/>
              </a:rPr>
              <a:t>: 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r>
              <a:rPr lang="fi-FI" dirty="0">
                <a:latin typeface="Times New Roman"/>
                <a:cs typeface="Times New Roman"/>
              </a:rPr>
              <a:t>Arjen etnografia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r>
              <a:rPr lang="fi-FI" dirty="0">
                <a:latin typeface="Times New Roman"/>
                <a:cs typeface="Times New Roman"/>
              </a:rPr>
              <a:t>, 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r>
              <a:rPr lang="fi-FI" dirty="0">
                <a:latin typeface="Times New Roman"/>
                <a:cs typeface="Times New Roman"/>
              </a:rPr>
              <a:t>Kalevala, myytti ja historia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r>
              <a:rPr lang="fi-FI" dirty="0">
                <a:latin typeface="Times New Roman"/>
                <a:cs typeface="Times New Roman"/>
              </a:rPr>
              <a:t>, 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r>
              <a:rPr lang="fi-FI" dirty="0">
                <a:latin typeface="Times New Roman"/>
                <a:cs typeface="Times New Roman"/>
              </a:rPr>
              <a:t>Näkökulmia vaikeiden menneisyyksien muistamiseen ja unohtamiseen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 algn="l">
              <a:buFont typeface="Arial"/>
              <a:buChar char="•"/>
            </a:pPr>
            <a:endParaRPr lang="fi-FI" dirty="0">
              <a:latin typeface="Times New Roman"/>
              <a:cs typeface="Times New Roman"/>
            </a:endParaRPr>
          </a:p>
          <a:p>
            <a:pPr marL="285750" indent="-285750" algn="l">
              <a:lnSpc>
                <a:spcPct val="70000"/>
              </a:lnSpc>
              <a:buFont typeface="Arial"/>
              <a:buChar char="•"/>
            </a:pPr>
            <a:r>
              <a:rPr lang="fi-FI" b="1" dirty="0">
                <a:latin typeface="Times New Roman"/>
                <a:cs typeface="Times New Roman"/>
              </a:rPr>
              <a:t>Taidehistoria</a:t>
            </a:r>
            <a:r>
              <a:rPr lang="fi-FI" dirty="0">
                <a:latin typeface="Times New Roman"/>
                <a:cs typeface="Times New Roman"/>
              </a:rPr>
              <a:t>: 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r>
              <a:rPr lang="fi-FI" dirty="0">
                <a:latin typeface="Times New Roman"/>
                <a:cs typeface="Times New Roman"/>
              </a:rPr>
              <a:t>Antiikin taidehistoria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r>
              <a:rPr lang="fi-FI" dirty="0">
                <a:latin typeface="Times New Roman"/>
                <a:cs typeface="Times New Roman"/>
              </a:rPr>
              <a:t>, 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r>
              <a:rPr lang="fi-FI" dirty="0" err="1">
                <a:latin typeface="Times New Roman"/>
                <a:cs typeface="Times New Roman"/>
              </a:rPr>
              <a:t>Art</a:t>
            </a:r>
            <a:r>
              <a:rPr lang="fi-FI" dirty="0">
                <a:latin typeface="Times New Roman"/>
                <a:cs typeface="Times New Roman"/>
              </a:rPr>
              <a:t> </a:t>
            </a:r>
            <a:r>
              <a:rPr lang="fi-FI" dirty="0" err="1">
                <a:latin typeface="Times New Roman"/>
                <a:cs typeface="Times New Roman"/>
              </a:rPr>
              <a:t>Crime</a:t>
            </a:r>
            <a:r>
              <a:rPr lang="fi-FI" dirty="0">
                <a:latin typeface="Times New Roman"/>
                <a:cs typeface="Times New Roman"/>
              </a:rPr>
              <a:t> and </a:t>
            </a:r>
            <a:r>
              <a:rPr lang="fi-FI" dirty="0" err="1">
                <a:latin typeface="Times New Roman"/>
                <a:cs typeface="Times New Roman"/>
              </a:rPr>
              <a:t>Cultural</a:t>
            </a:r>
            <a:r>
              <a:rPr lang="fi-FI" dirty="0">
                <a:latin typeface="Times New Roman"/>
                <a:cs typeface="Times New Roman"/>
              </a:rPr>
              <a:t> </a:t>
            </a:r>
            <a:r>
              <a:rPr lang="fi-FI" dirty="0" err="1">
                <a:latin typeface="Times New Roman"/>
                <a:cs typeface="Times New Roman"/>
              </a:rPr>
              <a:t>Heritage</a:t>
            </a:r>
            <a:r>
              <a:rPr lang="fi-FI" dirty="0">
                <a:latin typeface="Times New Roman"/>
                <a:cs typeface="Times New Roman"/>
              </a:rPr>
              <a:t> </a:t>
            </a:r>
            <a:r>
              <a:rPr lang="fi-FI" dirty="0" err="1">
                <a:latin typeface="Times New Roman"/>
                <a:cs typeface="Times New Roman"/>
              </a:rPr>
              <a:t>Ethics</a:t>
            </a:r>
            <a:r>
              <a:rPr lang="fi-FI" dirty="0">
                <a:latin typeface="Times New Roman"/>
                <a:cs typeface="Times New Roman"/>
              </a:rPr>
              <a:t>: </a:t>
            </a:r>
            <a:r>
              <a:rPr lang="fi-FI" dirty="0" err="1">
                <a:latin typeface="Times New Roman"/>
                <a:cs typeface="Times New Roman"/>
              </a:rPr>
              <a:t>Consequences</a:t>
            </a:r>
            <a:r>
              <a:rPr lang="fi-FI" dirty="0">
                <a:latin typeface="Times New Roman"/>
                <a:cs typeface="Times New Roman"/>
              </a:rPr>
              <a:t>, </a:t>
            </a:r>
            <a:r>
              <a:rPr lang="fi-FI" dirty="0" err="1">
                <a:latin typeface="Times New Roman"/>
                <a:cs typeface="Times New Roman"/>
              </a:rPr>
              <a:t>Provenances</a:t>
            </a:r>
            <a:r>
              <a:rPr lang="fi-FI" dirty="0">
                <a:latin typeface="Times New Roman"/>
                <a:cs typeface="Times New Roman"/>
              </a:rPr>
              <a:t>, and </a:t>
            </a:r>
            <a:r>
              <a:rPr lang="fi-FI" dirty="0" err="1">
                <a:latin typeface="Times New Roman"/>
                <a:cs typeface="Times New Roman"/>
              </a:rPr>
              <a:t>Restitution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r>
              <a:rPr lang="fi-FI" dirty="0">
                <a:latin typeface="Times New Roman"/>
                <a:cs typeface="Times New Roman"/>
              </a:rPr>
              <a:t>, 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r>
              <a:rPr lang="fi-FI" dirty="0">
                <a:latin typeface="Times New Roman"/>
                <a:cs typeface="Times New Roman"/>
              </a:rPr>
              <a:t>Luokka, rotu, sukupuoli: 1800-luvun arkkitehtuuri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 algn="l">
              <a:buFont typeface="Arial"/>
              <a:buChar char="•"/>
            </a:pPr>
            <a:endParaRPr lang="fi-FI" dirty="0">
              <a:latin typeface="Times New Roman"/>
              <a:cs typeface="Times New Roman"/>
            </a:endParaRPr>
          </a:p>
          <a:p>
            <a:pPr marL="285750" indent="-285750" algn="l">
              <a:lnSpc>
                <a:spcPct val="70000"/>
              </a:lnSpc>
              <a:buFont typeface="Arial"/>
              <a:buChar char="•"/>
            </a:pPr>
            <a:r>
              <a:rPr lang="fi-FI" b="1" dirty="0">
                <a:latin typeface="Times New Roman"/>
                <a:cs typeface="Times New Roman"/>
              </a:rPr>
              <a:t>Uskontotiede</a:t>
            </a:r>
            <a:r>
              <a:rPr lang="fi-FI" dirty="0">
                <a:latin typeface="Times New Roman"/>
                <a:cs typeface="Times New Roman"/>
              </a:rPr>
              <a:t>: 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r>
              <a:rPr lang="fi-FI" dirty="0">
                <a:latin typeface="Times New Roman"/>
                <a:cs typeface="Times New Roman"/>
              </a:rPr>
              <a:t>Kansanomainen uskonnollisuus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r>
              <a:rPr lang="fi-FI" dirty="0">
                <a:latin typeface="Times New Roman"/>
                <a:cs typeface="Times New Roman"/>
              </a:rPr>
              <a:t>, 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r>
              <a:rPr lang="fi-FI" dirty="0">
                <a:latin typeface="Times New Roman"/>
                <a:cs typeface="Times New Roman"/>
              </a:rPr>
              <a:t>Maallistumisen sosiologiaa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r>
              <a:rPr lang="fi-FI" dirty="0">
                <a:latin typeface="Times New Roman"/>
                <a:cs typeface="Times New Roman"/>
              </a:rPr>
              <a:t>, 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r>
              <a:rPr lang="fi-FI" dirty="0" err="1">
                <a:latin typeface="Times New Roman"/>
                <a:cs typeface="Times New Roman"/>
              </a:rPr>
              <a:t>Satanism</a:t>
            </a:r>
            <a:r>
              <a:rPr lang="fi-FI" dirty="0">
                <a:latin typeface="Times New Roman"/>
                <a:cs typeface="Times New Roman"/>
              </a:rPr>
              <a:t> in Western </a:t>
            </a:r>
            <a:r>
              <a:rPr lang="fi-FI" dirty="0" err="1">
                <a:latin typeface="Times New Roman"/>
                <a:cs typeface="Times New Roman"/>
              </a:rPr>
              <a:t>modernity</a:t>
            </a:r>
            <a:r>
              <a:rPr lang="fi-FI" dirty="0">
                <a:latin typeface="Times New Roman"/>
                <a:cs typeface="Times New Roman"/>
              </a:rPr>
              <a:t> and </a:t>
            </a:r>
            <a:r>
              <a:rPr lang="fi-FI" dirty="0" err="1">
                <a:latin typeface="Times New Roman"/>
                <a:cs typeface="Times New Roman"/>
              </a:rPr>
              <a:t>contemporary</a:t>
            </a:r>
            <a:r>
              <a:rPr lang="fi-FI" dirty="0">
                <a:latin typeface="Times New Roman"/>
                <a:cs typeface="Times New Roman"/>
              </a:rPr>
              <a:t> </a:t>
            </a:r>
            <a:r>
              <a:rPr lang="fi-FI" dirty="0" err="1">
                <a:latin typeface="Times New Roman"/>
                <a:cs typeface="Times New Roman"/>
              </a:rPr>
              <a:t>moral</a:t>
            </a:r>
            <a:r>
              <a:rPr lang="fi-FI" dirty="0">
                <a:latin typeface="Times New Roman"/>
                <a:cs typeface="Times New Roman"/>
              </a:rPr>
              <a:t> </a:t>
            </a:r>
            <a:r>
              <a:rPr lang="fi-FI" dirty="0" err="1">
                <a:latin typeface="Times New Roman"/>
                <a:cs typeface="Times New Roman"/>
              </a:rPr>
              <a:t>panics</a:t>
            </a:r>
            <a:r>
              <a:rPr lang="fi-FI" b="1" dirty="0">
                <a:latin typeface="Times New Roman"/>
                <a:cs typeface="Times New Roman"/>
              </a:rPr>
              <a:t>"</a:t>
            </a:r>
            <a:endParaRPr lang="fi-FI" dirty="0" err="1"/>
          </a:p>
        </p:txBody>
      </p:sp>
    </p:spTree>
    <p:extLst>
      <p:ext uri="{BB962C8B-B14F-4D97-AF65-F5344CB8AC3E}">
        <p14:creationId xmlns:p14="http://schemas.microsoft.com/office/powerpoint/2010/main" val="808510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973</Words>
  <Application>Microsoft Office PowerPoint</Application>
  <PresentationFormat>Laajakuva</PresentationFormat>
  <Paragraphs>133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Courier New</vt:lpstr>
      <vt:lpstr>Courier New,monospace</vt:lpstr>
      <vt:lpstr>Times New Roman</vt:lpstr>
      <vt:lpstr>Office-teema</vt:lpstr>
      <vt:lpstr>PowerPoint-esitys</vt:lpstr>
      <vt:lpstr>1. ”Mikä on kulttuurien tutkimus?” 2. ”Mitä tutkittavaa Aasiassa/kulttuurissa edes on?” 3. ”Mihin tosta oikeen työllistyy?” + muuta</vt:lpstr>
      <vt:lpstr>Mitä teille tulee mieleen sanasta kulttuuri? </vt:lpstr>
      <vt:lpstr>Tylsästi....</vt:lpstr>
      <vt:lpstr>Käytännössä...</vt:lpstr>
      <vt:lpstr>Mitä tarkoittaa kulttuurien tutkimuksen kandiohjelma (KuKa) Helsingin yliopistossa? </vt:lpstr>
      <vt:lpstr>PowerPoint-esitys</vt:lpstr>
      <vt:lpstr>Esimerkkejä kursseista</vt:lpstr>
      <vt:lpstr>Esimerkkejä kursseista</vt:lpstr>
      <vt:lpstr>Mun omat opinnot Aasian tutkimuksessa</vt:lpstr>
      <vt:lpstr>Mihin KuKalta voi työllistyä:</vt:lpstr>
      <vt:lpstr>Mun polku KuKalle</vt:lpstr>
      <vt:lpstr>Helsinki  opiskelijakaupunkina</vt:lpstr>
      <vt:lpstr>KuKa sopii erityisesti henkilölle, joka</vt:lpstr>
      <vt:lpstr>Kysymyksiä ???</vt:lpstr>
      <vt:lpstr>Someja kiinnostuneille: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Eveliina Ojala</dc:creator>
  <cp:lastModifiedBy>Eveliina Ojala</cp:lastModifiedBy>
  <cp:revision>929</cp:revision>
  <dcterms:created xsi:type="dcterms:W3CDTF">2026-01-21T19:13:11Z</dcterms:created>
  <dcterms:modified xsi:type="dcterms:W3CDTF">2026-02-02T07:13:06Z</dcterms:modified>
</cp:coreProperties>
</file>