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68" r:id="rId6"/>
    <p:sldId id="257" r:id="rId7"/>
    <p:sldId id="269" r:id="rId8"/>
    <p:sldId id="258" r:id="rId9"/>
    <p:sldId id="259" r:id="rId10"/>
    <p:sldId id="267" r:id="rId11"/>
    <p:sldId id="261" r:id="rId12"/>
    <p:sldId id="264" r:id="rId13"/>
    <p:sldId id="272" r:id="rId14"/>
    <p:sldId id="262" r:id="rId15"/>
    <p:sldId id="270" r:id="rId16"/>
    <p:sldId id="265" r:id="rId17"/>
    <p:sldId id="271" r:id="rId18"/>
    <p:sldId id="273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20A6F-5E3E-4B77-999D-6F442E1BA0B3}" v="46" dt="2022-01-28T07:37:05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07757-8E4F-436C-BF13-B997B23BABF2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FB75B-0CC8-4C53-9E78-EC0CD599EE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Opiskelu kestää 3,5 vuotta, laajuudeltaan 210 opintopistettä</a:t>
          </a:r>
          <a:endParaRPr lang="en-US"/>
        </a:p>
      </dgm:t>
    </dgm:pt>
    <dgm:pt modelId="{185039BB-8FC3-4D15-82D1-B45375A9AEA5}" type="parTrans" cxnId="{E25B6960-2E15-454C-A5A1-E9A3DA865ECE}">
      <dgm:prSet/>
      <dgm:spPr/>
      <dgm:t>
        <a:bodyPr/>
        <a:lstStyle/>
        <a:p>
          <a:endParaRPr lang="en-US"/>
        </a:p>
      </dgm:t>
    </dgm:pt>
    <dgm:pt modelId="{6C028796-8BB1-435E-BD22-D1A053294A6E}" type="sibTrans" cxnId="{E25B6960-2E15-454C-A5A1-E9A3DA865ECE}">
      <dgm:prSet/>
      <dgm:spPr/>
      <dgm:t>
        <a:bodyPr/>
        <a:lstStyle/>
        <a:p>
          <a:endParaRPr lang="en-US"/>
        </a:p>
      </dgm:t>
    </dgm:pt>
    <dgm:pt modelId="{24FB1184-B3E5-46F0-AF81-E7013FFB6F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Alempi korkeakoulututkinto (bachelor)</a:t>
          </a:r>
          <a:endParaRPr lang="en-US"/>
        </a:p>
      </dgm:t>
    </dgm:pt>
    <dgm:pt modelId="{B732FC04-80F2-497F-8CB3-9F50FEF5DAE4}" type="parTrans" cxnId="{350E088F-CF2D-44E6-85AE-87528E9F4130}">
      <dgm:prSet/>
      <dgm:spPr/>
      <dgm:t>
        <a:bodyPr/>
        <a:lstStyle/>
        <a:p>
          <a:endParaRPr lang="en-US"/>
        </a:p>
      </dgm:t>
    </dgm:pt>
    <dgm:pt modelId="{79D50B45-1F45-4F23-911D-220DFD68A8DC}" type="sibTrans" cxnId="{350E088F-CF2D-44E6-85AE-87528E9F4130}">
      <dgm:prSet/>
      <dgm:spPr/>
      <dgm:t>
        <a:bodyPr/>
        <a:lstStyle/>
        <a:p>
          <a:endParaRPr lang="en-US"/>
        </a:p>
      </dgm:t>
    </dgm:pt>
    <dgm:pt modelId="{35806A5E-264C-4D98-B012-EBAA6514D6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Fysioterapiaa voi opiskella 13 suomenkielisessä ja yhdessä ruotsinkielisessä ammattikorkeakoulussa</a:t>
          </a:r>
          <a:endParaRPr lang="en-US"/>
        </a:p>
      </dgm:t>
    </dgm:pt>
    <dgm:pt modelId="{861CE958-8296-497D-A8A7-8374D1493D58}" type="parTrans" cxnId="{559E7BDA-B201-4F37-90B3-3D697BA148DA}">
      <dgm:prSet/>
      <dgm:spPr/>
      <dgm:t>
        <a:bodyPr/>
        <a:lstStyle/>
        <a:p>
          <a:endParaRPr lang="en-US"/>
        </a:p>
      </dgm:t>
    </dgm:pt>
    <dgm:pt modelId="{FFD13922-0110-4726-89D0-FA32DB7A854E}" type="sibTrans" cxnId="{559E7BDA-B201-4F37-90B3-3D697BA148DA}">
      <dgm:prSet/>
      <dgm:spPr/>
      <dgm:t>
        <a:bodyPr/>
        <a:lstStyle/>
        <a:p>
          <a:endParaRPr lang="en-US"/>
        </a:p>
      </dgm:t>
    </dgm:pt>
    <dgm:pt modelId="{54DCBECA-2FCA-471D-B9F7-00863337F7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Muun muassa Jyväskylä, Tampere, Seinäjoki, Helsinki, Oulu &amp; Kuopio</a:t>
          </a:r>
          <a:endParaRPr lang="en-US"/>
        </a:p>
      </dgm:t>
    </dgm:pt>
    <dgm:pt modelId="{BE5D7DAA-BAB5-4826-82E9-F451D4CC3128}" type="parTrans" cxnId="{270D95BC-A376-4673-BA7B-0F7384913F41}">
      <dgm:prSet/>
      <dgm:spPr/>
      <dgm:t>
        <a:bodyPr/>
        <a:lstStyle/>
        <a:p>
          <a:endParaRPr lang="en-US"/>
        </a:p>
      </dgm:t>
    </dgm:pt>
    <dgm:pt modelId="{91A048E9-AFFA-42A6-800A-59B0C251CA16}" type="sibTrans" cxnId="{270D95BC-A376-4673-BA7B-0F7384913F41}">
      <dgm:prSet/>
      <dgm:spPr/>
      <dgm:t>
        <a:bodyPr/>
        <a:lstStyle/>
        <a:p>
          <a:endParaRPr lang="en-US"/>
        </a:p>
      </dgm:t>
    </dgm:pt>
    <dgm:pt modelId="{6B92837B-3DA7-4174-8779-60AD35D9D3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Mahdollisuus opiskella päivä- tai monimuotototeutuksena</a:t>
          </a:r>
          <a:endParaRPr lang="en-US"/>
        </a:p>
      </dgm:t>
    </dgm:pt>
    <dgm:pt modelId="{6CAE0A55-A353-4ADA-82D1-A2DCEF900796}" type="parTrans" cxnId="{76CD878A-DE47-4174-B9D0-E0683C9A4C3A}">
      <dgm:prSet/>
      <dgm:spPr/>
      <dgm:t>
        <a:bodyPr/>
        <a:lstStyle/>
        <a:p>
          <a:endParaRPr lang="en-US"/>
        </a:p>
      </dgm:t>
    </dgm:pt>
    <dgm:pt modelId="{7F33B447-DDB6-4473-8A49-2A473DEF1E7E}" type="sibTrans" cxnId="{76CD878A-DE47-4174-B9D0-E0683C9A4C3A}">
      <dgm:prSet/>
      <dgm:spPr/>
      <dgm:t>
        <a:bodyPr/>
        <a:lstStyle/>
        <a:p>
          <a:endParaRPr lang="en-US"/>
        </a:p>
      </dgm:t>
    </dgm:pt>
    <dgm:pt modelId="{BD43E621-AE89-412D-9F46-BB26AB57023B}" type="pres">
      <dgm:prSet presAssocID="{FED07757-8E4F-436C-BF13-B997B23BABF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EDDBA-F9A4-4500-AB5D-CD4A9297816B}" type="pres">
      <dgm:prSet presAssocID="{449FB75B-0CC8-4C53-9E78-EC0CD599EEB9}" presName="compNode" presStyleCnt="0"/>
      <dgm:spPr/>
    </dgm:pt>
    <dgm:pt modelId="{303BE00A-D79B-4BAD-A2FC-14A33C0D58F1}" type="pres">
      <dgm:prSet presAssocID="{449FB75B-0CC8-4C53-9E78-EC0CD599EEB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1E3E7EB-39E7-44A6-9F48-6CBB2AE9CD04}" type="pres">
      <dgm:prSet presAssocID="{449FB75B-0CC8-4C53-9E78-EC0CD599EEB9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D3AD25F1-B03F-475A-9EB5-33F22DB1AABE}" type="pres">
      <dgm:prSet presAssocID="{449FB75B-0CC8-4C53-9E78-EC0CD599EEB9}" presName="spaceRect" presStyleCnt="0"/>
      <dgm:spPr/>
    </dgm:pt>
    <dgm:pt modelId="{CB9BA5B7-4949-483A-9AFD-064BF154A8FC}" type="pres">
      <dgm:prSet presAssocID="{449FB75B-0CC8-4C53-9E78-EC0CD599EEB9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11489D4E-3587-4FA7-858B-8E24CC5862AC}" type="pres">
      <dgm:prSet presAssocID="{6C028796-8BB1-435E-BD22-D1A053294A6E}" presName="sibTrans" presStyleCnt="0"/>
      <dgm:spPr/>
    </dgm:pt>
    <dgm:pt modelId="{94C582DF-271A-49C9-B1DD-0AD3F51153BE}" type="pres">
      <dgm:prSet presAssocID="{24FB1184-B3E5-46F0-AF81-E7013FFB6F1B}" presName="compNode" presStyleCnt="0"/>
      <dgm:spPr/>
    </dgm:pt>
    <dgm:pt modelId="{085F4724-4C65-44AE-8751-97BB36AD917B}" type="pres">
      <dgm:prSet presAssocID="{24FB1184-B3E5-46F0-AF81-E7013FFB6F1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F486D55-86C4-4EEC-8E07-2A806577DA7D}" type="pres">
      <dgm:prSet presAssocID="{24FB1184-B3E5-46F0-AF81-E7013FFB6F1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ääritty todistus ääriviiva"/>
        </a:ext>
      </dgm:extLst>
    </dgm:pt>
    <dgm:pt modelId="{3BFD1722-4EFB-426A-A7C5-5B12C0C4368E}" type="pres">
      <dgm:prSet presAssocID="{24FB1184-B3E5-46F0-AF81-E7013FFB6F1B}" presName="spaceRect" presStyleCnt="0"/>
      <dgm:spPr/>
    </dgm:pt>
    <dgm:pt modelId="{41BE4DAB-C2C4-45DB-9E1F-C5EEA8425E3F}" type="pres">
      <dgm:prSet presAssocID="{24FB1184-B3E5-46F0-AF81-E7013FFB6F1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E00A4B1A-9CD1-4C80-8866-3DAD9BB168AD}" type="pres">
      <dgm:prSet presAssocID="{79D50B45-1F45-4F23-911D-220DFD68A8DC}" presName="sibTrans" presStyleCnt="0"/>
      <dgm:spPr/>
    </dgm:pt>
    <dgm:pt modelId="{1035F11A-F5D4-478A-8CD3-41F478E58F65}" type="pres">
      <dgm:prSet presAssocID="{35806A5E-264C-4D98-B012-EBAA6514D637}" presName="compNode" presStyleCnt="0"/>
      <dgm:spPr/>
    </dgm:pt>
    <dgm:pt modelId="{747FC02A-6F33-4CA4-98E6-EB1F6F278C83}" type="pres">
      <dgm:prSet presAssocID="{35806A5E-264C-4D98-B012-EBAA6514D637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BDDA4E7-B314-4216-A477-E44BAF38D447}" type="pres">
      <dgm:prSet presAssocID="{35806A5E-264C-4D98-B012-EBAA6514D63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uranko ääriviiva"/>
        </a:ext>
      </dgm:extLst>
    </dgm:pt>
    <dgm:pt modelId="{4446F475-2D59-456D-BA39-B1E8D853DF1D}" type="pres">
      <dgm:prSet presAssocID="{35806A5E-264C-4D98-B012-EBAA6514D637}" presName="spaceRect" presStyleCnt="0"/>
      <dgm:spPr/>
    </dgm:pt>
    <dgm:pt modelId="{BD2B573B-930D-47F1-9EA4-4878CDE76B7B}" type="pres">
      <dgm:prSet presAssocID="{35806A5E-264C-4D98-B012-EBAA6514D637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FEC7E6A0-B66F-4977-89A9-B4960936B45E}" type="pres">
      <dgm:prSet presAssocID="{FFD13922-0110-4726-89D0-FA32DB7A854E}" presName="sibTrans" presStyleCnt="0"/>
      <dgm:spPr/>
    </dgm:pt>
    <dgm:pt modelId="{BE611F52-2B16-45F8-9ED5-B6FB39DE0E5E}" type="pres">
      <dgm:prSet presAssocID="{54DCBECA-2FCA-471D-B9F7-00863337F708}" presName="compNode" presStyleCnt="0"/>
      <dgm:spPr/>
    </dgm:pt>
    <dgm:pt modelId="{E011E1D5-509D-4CE1-B4FA-4DEB023C1457}" type="pres">
      <dgm:prSet presAssocID="{54DCBECA-2FCA-471D-B9F7-00863337F708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83DA611-0079-45C0-835A-7A6063BF0B09}" type="pres">
      <dgm:prSet presAssocID="{54DCBECA-2FCA-471D-B9F7-00863337F7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soitin tasaisella täytöllä"/>
        </a:ext>
      </dgm:extLst>
    </dgm:pt>
    <dgm:pt modelId="{8E28D51F-B564-4D61-80A1-B2D6C526E275}" type="pres">
      <dgm:prSet presAssocID="{54DCBECA-2FCA-471D-B9F7-00863337F708}" presName="spaceRect" presStyleCnt="0"/>
      <dgm:spPr/>
    </dgm:pt>
    <dgm:pt modelId="{5F424AEA-CC14-48D9-BF5A-4AB030F9D9D0}" type="pres">
      <dgm:prSet presAssocID="{54DCBECA-2FCA-471D-B9F7-00863337F708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1E63CBA9-18BD-4CCC-AB42-8C4B4D1661A3}" type="pres">
      <dgm:prSet presAssocID="{91A048E9-AFFA-42A6-800A-59B0C251CA16}" presName="sibTrans" presStyleCnt="0"/>
      <dgm:spPr/>
    </dgm:pt>
    <dgm:pt modelId="{66A3E23C-83D4-4191-98CB-39BBF003A7E4}" type="pres">
      <dgm:prSet presAssocID="{6B92837B-3DA7-4174-8779-60AD35D9D346}" presName="compNode" presStyleCnt="0"/>
      <dgm:spPr/>
    </dgm:pt>
    <dgm:pt modelId="{C6F68267-F9E4-4234-97E2-2D04B70B1465}" type="pres">
      <dgm:prSet presAssocID="{6B92837B-3DA7-4174-8779-60AD35D9D34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05B01A0-8781-4D83-A44D-88C5E178145B}" type="pres">
      <dgm:prSet presAssocID="{6B92837B-3DA7-4174-8779-60AD35D9D34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Luokkahuone tasaisella täytöllä"/>
        </a:ext>
      </dgm:extLst>
    </dgm:pt>
    <dgm:pt modelId="{830548F2-39D1-40A9-BCD5-1337A3209488}" type="pres">
      <dgm:prSet presAssocID="{6B92837B-3DA7-4174-8779-60AD35D9D346}" presName="spaceRect" presStyleCnt="0"/>
      <dgm:spPr/>
    </dgm:pt>
    <dgm:pt modelId="{A315B13D-6106-44CA-B1B7-A8B11EF855C9}" type="pres">
      <dgm:prSet presAssocID="{6B92837B-3DA7-4174-8779-60AD35D9D34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6CD878A-DE47-4174-B9D0-E0683C9A4C3A}" srcId="{FED07757-8E4F-436C-BF13-B997B23BABF2}" destId="{6B92837B-3DA7-4174-8779-60AD35D9D346}" srcOrd="4" destOrd="0" parTransId="{6CAE0A55-A353-4ADA-82D1-A2DCEF900796}" sibTransId="{7F33B447-DDB6-4473-8A49-2A473DEF1E7E}"/>
    <dgm:cxn modelId="{52671652-EB04-4E6F-83A0-A32D6301A726}" type="presOf" srcId="{449FB75B-0CC8-4C53-9E78-EC0CD599EEB9}" destId="{CB9BA5B7-4949-483A-9AFD-064BF154A8FC}" srcOrd="0" destOrd="0" presId="urn:microsoft.com/office/officeart/2018/5/layout/IconLeafLabelList"/>
    <dgm:cxn modelId="{559E7BDA-B201-4F37-90B3-3D697BA148DA}" srcId="{FED07757-8E4F-436C-BF13-B997B23BABF2}" destId="{35806A5E-264C-4D98-B012-EBAA6514D637}" srcOrd="2" destOrd="0" parTransId="{861CE958-8296-497D-A8A7-8374D1493D58}" sibTransId="{FFD13922-0110-4726-89D0-FA32DB7A854E}"/>
    <dgm:cxn modelId="{350E088F-CF2D-44E6-85AE-87528E9F4130}" srcId="{FED07757-8E4F-436C-BF13-B997B23BABF2}" destId="{24FB1184-B3E5-46F0-AF81-E7013FFB6F1B}" srcOrd="1" destOrd="0" parTransId="{B732FC04-80F2-497F-8CB3-9F50FEF5DAE4}" sibTransId="{79D50B45-1F45-4F23-911D-220DFD68A8DC}"/>
    <dgm:cxn modelId="{270D95BC-A376-4673-BA7B-0F7384913F41}" srcId="{FED07757-8E4F-436C-BF13-B997B23BABF2}" destId="{54DCBECA-2FCA-471D-B9F7-00863337F708}" srcOrd="3" destOrd="0" parTransId="{BE5D7DAA-BAB5-4826-82E9-F451D4CC3128}" sibTransId="{91A048E9-AFFA-42A6-800A-59B0C251CA16}"/>
    <dgm:cxn modelId="{20ACE1D3-2DDF-43FE-83E7-1B1BF303DA28}" type="presOf" srcId="{54DCBECA-2FCA-471D-B9F7-00863337F708}" destId="{5F424AEA-CC14-48D9-BF5A-4AB030F9D9D0}" srcOrd="0" destOrd="0" presId="urn:microsoft.com/office/officeart/2018/5/layout/IconLeafLabelList"/>
    <dgm:cxn modelId="{63546905-94CA-429B-8365-3DA8CE57C8B6}" type="presOf" srcId="{24FB1184-B3E5-46F0-AF81-E7013FFB6F1B}" destId="{41BE4DAB-C2C4-45DB-9E1F-C5EEA8425E3F}" srcOrd="0" destOrd="0" presId="urn:microsoft.com/office/officeart/2018/5/layout/IconLeafLabelList"/>
    <dgm:cxn modelId="{5206EFEC-EBB3-488E-BB86-54653A5B4B1E}" type="presOf" srcId="{6B92837B-3DA7-4174-8779-60AD35D9D346}" destId="{A315B13D-6106-44CA-B1B7-A8B11EF855C9}" srcOrd="0" destOrd="0" presId="urn:microsoft.com/office/officeart/2018/5/layout/IconLeafLabelList"/>
    <dgm:cxn modelId="{E25B6960-2E15-454C-A5A1-E9A3DA865ECE}" srcId="{FED07757-8E4F-436C-BF13-B997B23BABF2}" destId="{449FB75B-0CC8-4C53-9E78-EC0CD599EEB9}" srcOrd="0" destOrd="0" parTransId="{185039BB-8FC3-4D15-82D1-B45375A9AEA5}" sibTransId="{6C028796-8BB1-435E-BD22-D1A053294A6E}"/>
    <dgm:cxn modelId="{22951968-F206-43C8-9932-8C44AC4C04A6}" type="presOf" srcId="{35806A5E-264C-4D98-B012-EBAA6514D637}" destId="{BD2B573B-930D-47F1-9EA4-4878CDE76B7B}" srcOrd="0" destOrd="0" presId="urn:microsoft.com/office/officeart/2018/5/layout/IconLeafLabelList"/>
    <dgm:cxn modelId="{549FC4FE-26B0-42B7-9EEC-F50846A95EDE}" type="presOf" srcId="{FED07757-8E4F-436C-BF13-B997B23BABF2}" destId="{BD43E621-AE89-412D-9F46-BB26AB57023B}" srcOrd="0" destOrd="0" presId="urn:microsoft.com/office/officeart/2018/5/layout/IconLeafLabelList"/>
    <dgm:cxn modelId="{07F23B6D-8F8B-491E-86C1-4054D239E4E1}" type="presParOf" srcId="{BD43E621-AE89-412D-9F46-BB26AB57023B}" destId="{323EDDBA-F9A4-4500-AB5D-CD4A9297816B}" srcOrd="0" destOrd="0" presId="urn:microsoft.com/office/officeart/2018/5/layout/IconLeafLabelList"/>
    <dgm:cxn modelId="{71C52707-E43C-4A3A-ADEC-93CEFE4CCB9E}" type="presParOf" srcId="{323EDDBA-F9A4-4500-AB5D-CD4A9297816B}" destId="{303BE00A-D79B-4BAD-A2FC-14A33C0D58F1}" srcOrd="0" destOrd="0" presId="urn:microsoft.com/office/officeart/2018/5/layout/IconLeafLabelList"/>
    <dgm:cxn modelId="{55CB8933-1B2C-4F81-A345-5687CC37F5A4}" type="presParOf" srcId="{323EDDBA-F9A4-4500-AB5D-CD4A9297816B}" destId="{41E3E7EB-39E7-44A6-9F48-6CBB2AE9CD04}" srcOrd="1" destOrd="0" presId="urn:microsoft.com/office/officeart/2018/5/layout/IconLeafLabelList"/>
    <dgm:cxn modelId="{2409DE65-BE88-43E8-8153-26AC11D5A9FA}" type="presParOf" srcId="{323EDDBA-F9A4-4500-AB5D-CD4A9297816B}" destId="{D3AD25F1-B03F-475A-9EB5-33F22DB1AABE}" srcOrd="2" destOrd="0" presId="urn:microsoft.com/office/officeart/2018/5/layout/IconLeafLabelList"/>
    <dgm:cxn modelId="{EE4D6274-60F5-47CA-A3B1-271A7111F357}" type="presParOf" srcId="{323EDDBA-F9A4-4500-AB5D-CD4A9297816B}" destId="{CB9BA5B7-4949-483A-9AFD-064BF154A8FC}" srcOrd="3" destOrd="0" presId="urn:microsoft.com/office/officeart/2018/5/layout/IconLeafLabelList"/>
    <dgm:cxn modelId="{D97C36ED-375A-4AD3-BAE1-14579B317732}" type="presParOf" srcId="{BD43E621-AE89-412D-9F46-BB26AB57023B}" destId="{11489D4E-3587-4FA7-858B-8E24CC5862AC}" srcOrd="1" destOrd="0" presId="urn:microsoft.com/office/officeart/2018/5/layout/IconLeafLabelList"/>
    <dgm:cxn modelId="{47240B78-0E15-4A8F-8BDB-115DC6B6081B}" type="presParOf" srcId="{BD43E621-AE89-412D-9F46-BB26AB57023B}" destId="{94C582DF-271A-49C9-B1DD-0AD3F51153BE}" srcOrd="2" destOrd="0" presId="urn:microsoft.com/office/officeart/2018/5/layout/IconLeafLabelList"/>
    <dgm:cxn modelId="{4E0196CC-7E38-4E5E-A7D3-8742345453D1}" type="presParOf" srcId="{94C582DF-271A-49C9-B1DD-0AD3F51153BE}" destId="{085F4724-4C65-44AE-8751-97BB36AD917B}" srcOrd="0" destOrd="0" presId="urn:microsoft.com/office/officeart/2018/5/layout/IconLeafLabelList"/>
    <dgm:cxn modelId="{205B2D76-4C53-4612-842C-502F45C6A0B6}" type="presParOf" srcId="{94C582DF-271A-49C9-B1DD-0AD3F51153BE}" destId="{AF486D55-86C4-4EEC-8E07-2A806577DA7D}" srcOrd="1" destOrd="0" presId="urn:microsoft.com/office/officeart/2018/5/layout/IconLeafLabelList"/>
    <dgm:cxn modelId="{E53FC942-F35F-44E7-9740-114132471B00}" type="presParOf" srcId="{94C582DF-271A-49C9-B1DD-0AD3F51153BE}" destId="{3BFD1722-4EFB-426A-A7C5-5B12C0C4368E}" srcOrd="2" destOrd="0" presId="urn:microsoft.com/office/officeart/2018/5/layout/IconLeafLabelList"/>
    <dgm:cxn modelId="{A6A1FFBF-CD8A-4398-9917-46A64FEF2B0F}" type="presParOf" srcId="{94C582DF-271A-49C9-B1DD-0AD3F51153BE}" destId="{41BE4DAB-C2C4-45DB-9E1F-C5EEA8425E3F}" srcOrd="3" destOrd="0" presId="urn:microsoft.com/office/officeart/2018/5/layout/IconLeafLabelList"/>
    <dgm:cxn modelId="{B7254FB5-C475-4262-874F-B55F21A25BCA}" type="presParOf" srcId="{BD43E621-AE89-412D-9F46-BB26AB57023B}" destId="{E00A4B1A-9CD1-4C80-8866-3DAD9BB168AD}" srcOrd="3" destOrd="0" presId="urn:microsoft.com/office/officeart/2018/5/layout/IconLeafLabelList"/>
    <dgm:cxn modelId="{D8205FEF-5EDE-4D2D-9D78-0C6F0C4C3D98}" type="presParOf" srcId="{BD43E621-AE89-412D-9F46-BB26AB57023B}" destId="{1035F11A-F5D4-478A-8CD3-41F478E58F65}" srcOrd="4" destOrd="0" presId="urn:microsoft.com/office/officeart/2018/5/layout/IconLeafLabelList"/>
    <dgm:cxn modelId="{3A6BCB12-6DE4-43E1-A115-1A3E70E7DB53}" type="presParOf" srcId="{1035F11A-F5D4-478A-8CD3-41F478E58F65}" destId="{747FC02A-6F33-4CA4-98E6-EB1F6F278C83}" srcOrd="0" destOrd="0" presId="urn:microsoft.com/office/officeart/2018/5/layout/IconLeafLabelList"/>
    <dgm:cxn modelId="{2167B825-DC78-42B1-AAC6-F72AC5B5F6E8}" type="presParOf" srcId="{1035F11A-F5D4-478A-8CD3-41F478E58F65}" destId="{7BDDA4E7-B314-4216-A477-E44BAF38D447}" srcOrd="1" destOrd="0" presId="urn:microsoft.com/office/officeart/2018/5/layout/IconLeafLabelList"/>
    <dgm:cxn modelId="{9A8F4F46-9118-4F0F-A757-83FEC3F7632A}" type="presParOf" srcId="{1035F11A-F5D4-478A-8CD3-41F478E58F65}" destId="{4446F475-2D59-456D-BA39-B1E8D853DF1D}" srcOrd="2" destOrd="0" presId="urn:microsoft.com/office/officeart/2018/5/layout/IconLeafLabelList"/>
    <dgm:cxn modelId="{01A4A073-0041-426A-ABBF-54F9445A45F7}" type="presParOf" srcId="{1035F11A-F5D4-478A-8CD3-41F478E58F65}" destId="{BD2B573B-930D-47F1-9EA4-4878CDE76B7B}" srcOrd="3" destOrd="0" presId="urn:microsoft.com/office/officeart/2018/5/layout/IconLeafLabelList"/>
    <dgm:cxn modelId="{0AE09601-7D87-4C81-81BA-92869EDC9CA6}" type="presParOf" srcId="{BD43E621-AE89-412D-9F46-BB26AB57023B}" destId="{FEC7E6A0-B66F-4977-89A9-B4960936B45E}" srcOrd="5" destOrd="0" presId="urn:microsoft.com/office/officeart/2018/5/layout/IconLeafLabelList"/>
    <dgm:cxn modelId="{74E979FE-1047-46B4-B4BB-1312C8140F0D}" type="presParOf" srcId="{BD43E621-AE89-412D-9F46-BB26AB57023B}" destId="{BE611F52-2B16-45F8-9ED5-B6FB39DE0E5E}" srcOrd="6" destOrd="0" presId="urn:microsoft.com/office/officeart/2018/5/layout/IconLeafLabelList"/>
    <dgm:cxn modelId="{F41116F0-CDC9-4A9E-BE43-A50117BEB0D7}" type="presParOf" srcId="{BE611F52-2B16-45F8-9ED5-B6FB39DE0E5E}" destId="{E011E1D5-509D-4CE1-B4FA-4DEB023C1457}" srcOrd="0" destOrd="0" presId="urn:microsoft.com/office/officeart/2018/5/layout/IconLeafLabelList"/>
    <dgm:cxn modelId="{A6B1E055-5275-48CD-B1E9-79B6371889CA}" type="presParOf" srcId="{BE611F52-2B16-45F8-9ED5-B6FB39DE0E5E}" destId="{D83DA611-0079-45C0-835A-7A6063BF0B09}" srcOrd="1" destOrd="0" presId="urn:microsoft.com/office/officeart/2018/5/layout/IconLeafLabelList"/>
    <dgm:cxn modelId="{2DAE0510-8201-49F7-87D0-C6FC1D9882BA}" type="presParOf" srcId="{BE611F52-2B16-45F8-9ED5-B6FB39DE0E5E}" destId="{8E28D51F-B564-4D61-80A1-B2D6C526E275}" srcOrd="2" destOrd="0" presId="urn:microsoft.com/office/officeart/2018/5/layout/IconLeafLabelList"/>
    <dgm:cxn modelId="{C119251D-EFA7-47DE-9B54-F801388A1FD5}" type="presParOf" srcId="{BE611F52-2B16-45F8-9ED5-B6FB39DE0E5E}" destId="{5F424AEA-CC14-48D9-BF5A-4AB030F9D9D0}" srcOrd="3" destOrd="0" presId="urn:microsoft.com/office/officeart/2018/5/layout/IconLeafLabelList"/>
    <dgm:cxn modelId="{2A9A3E99-149A-409E-A9BA-632AB64436DE}" type="presParOf" srcId="{BD43E621-AE89-412D-9F46-BB26AB57023B}" destId="{1E63CBA9-18BD-4CCC-AB42-8C4B4D1661A3}" srcOrd="7" destOrd="0" presId="urn:microsoft.com/office/officeart/2018/5/layout/IconLeafLabelList"/>
    <dgm:cxn modelId="{6884817D-06F8-4BAE-B590-661D3533E93B}" type="presParOf" srcId="{BD43E621-AE89-412D-9F46-BB26AB57023B}" destId="{66A3E23C-83D4-4191-98CB-39BBF003A7E4}" srcOrd="8" destOrd="0" presId="urn:microsoft.com/office/officeart/2018/5/layout/IconLeafLabelList"/>
    <dgm:cxn modelId="{E115413C-18C7-40A9-992F-698B715AB93B}" type="presParOf" srcId="{66A3E23C-83D4-4191-98CB-39BBF003A7E4}" destId="{C6F68267-F9E4-4234-97E2-2D04B70B1465}" srcOrd="0" destOrd="0" presId="urn:microsoft.com/office/officeart/2018/5/layout/IconLeafLabelList"/>
    <dgm:cxn modelId="{C73FB4D3-14EC-42C9-9B8F-0B5E2493FC79}" type="presParOf" srcId="{66A3E23C-83D4-4191-98CB-39BBF003A7E4}" destId="{805B01A0-8781-4D83-A44D-88C5E178145B}" srcOrd="1" destOrd="0" presId="urn:microsoft.com/office/officeart/2018/5/layout/IconLeafLabelList"/>
    <dgm:cxn modelId="{5941AF3C-64BA-457C-8FA1-C6D61A52ED9C}" type="presParOf" srcId="{66A3E23C-83D4-4191-98CB-39BBF003A7E4}" destId="{830548F2-39D1-40A9-BCD5-1337A3209488}" srcOrd="2" destOrd="0" presId="urn:microsoft.com/office/officeart/2018/5/layout/IconLeafLabelList"/>
    <dgm:cxn modelId="{24CF6774-D9FB-4590-824D-8835503835EF}" type="presParOf" srcId="{66A3E23C-83D4-4191-98CB-39BBF003A7E4}" destId="{A315B13D-6106-44CA-B1B7-A8B11EF855C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BE00A-D79B-4BAD-A2FC-14A33C0D58F1}">
      <dsp:nvSpPr>
        <dsp:cNvPr id="0" name=""/>
        <dsp:cNvSpPr/>
      </dsp:nvSpPr>
      <dsp:spPr>
        <a:xfrm>
          <a:off x="347871" y="85910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E7EB-39E7-44A6-9F48-6CBB2AE9CD04}">
      <dsp:nvSpPr>
        <dsp:cNvPr id="0" name=""/>
        <dsp:cNvSpPr/>
      </dsp:nvSpPr>
      <dsp:spPr>
        <a:xfrm>
          <a:off x="576615" y="1087853"/>
          <a:ext cx="615849" cy="6158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BA5B7-4949-483A-9AFD-064BF154A8FC}">
      <dsp:nvSpPr>
        <dsp:cNvPr id="0" name=""/>
        <dsp:cNvSpPr/>
      </dsp:nvSpPr>
      <dsp:spPr>
        <a:xfrm>
          <a:off x="4755" y="2266765"/>
          <a:ext cx="1759570" cy="11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100" kern="1200"/>
            <a:t>Opiskelu kestää 3,5 vuotta, laajuudeltaan 210 opintopistettä</a:t>
          </a:r>
          <a:endParaRPr lang="en-US" sz="1100" kern="1200"/>
        </a:p>
      </dsp:txBody>
      <dsp:txXfrm>
        <a:off x="4755" y="2266765"/>
        <a:ext cx="1759570" cy="1143720"/>
      </dsp:txXfrm>
    </dsp:sp>
    <dsp:sp modelId="{085F4724-4C65-44AE-8751-97BB36AD917B}">
      <dsp:nvSpPr>
        <dsp:cNvPr id="0" name=""/>
        <dsp:cNvSpPr/>
      </dsp:nvSpPr>
      <dsp:spPr>
        <a:xfrm>
          <a:off x="2415366" y="85910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6D55-86C4-4EEC-8E07-2A806577DA7D}">
      <dsp:nvSpPr>
        <dsp:cNvPr id="0" name=""/>
        <dsp:cNvSpPr/>
      </dsp:nvSpPr>
      <dsp:spPr>
        <a:xfrm>
          <a:off x="2644111" y="1087853"/>
          <a:ext cx="615849" cy="61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E4DAB-C2C4-45DB-9E1F-C5EEA8425E3F}">
      <dsp:nvSpPr>
        <dsp:cNvPr id="0" name=""/>
        <dsp:cNvSpPr/>
      </dsp:nvSpPr>
      <dsp:spPr>
        <a:xfrm>
          <a:off x="2072250" y="2266765"/>
          <a:ext cx="1759570" cy="11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100" kern="1200"/>
            <a:t>Alempi korkeakoulututkinto (bachelor)</a:t>
          </a:r>
          <a:endParaRPr lang="en-US" sz="1100" kern="1200"/>
        </a:p>
      </dsp:txBody>
      <dsp:txXfrm>
        <a:off x="2072250" y="2266765"/>
        <a:ext cx="1759570" cy="1143720"/>
      </dsp:txXfrm>
    </dsp:sp>
    <dsp:sp modelId="{747FC02A-6F33-4CA4-98E6-EB1F6F278C83}">
      <dsp:nvSpPr>
        <dsp:cNvPr id="0" name=""/>
        <dsp:cNvSpPr/>
      </dsp:nvSpPr>
      <dsp:spPr>
        <a:xfrm>
          <a:off x="4482862" y="85910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DA4E7-B314-4216-A477-E44BAF38D447}">
      <dsp:nvSpPr>
        <dsp:cNvPr id="0" name=""/>
        <dsp:cNvSpPr/>
      </dsp:nvSpPr>
      <dsp:spPr>
        <a:xfrm>
          <a:off x="4711606" y="1087853"/>
          <a:ext cx="615849" cy="61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B573B-930D-47F1-9EA4-4878CDE76B7B}">
      <dsp:nvSpPr>
        <dsp:cNvPr id="0" name=""/>
        <dsp:cNvSpPr/>
      </dsp:nvSpPr>
      <dsp:spPr>
        <a:xfrm>
          <a:off x="4139745" y="2266765"/>
          <a:ext cx="1759570" cy="11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100" kern="1200"/>
            <a:t>Fysioterapiaa voi opiskella 13 suomenkielisessä ja yhdessä ruotsinkielisessä ammattikorkeakoulussa</a:t>
          </a:r>
          <a:endParaRPr lang="en-US" sz="1100" kern="1200"/>
        </a:p>
      </dsp:txBody>
      <dsp:txXfrm>
        <a:off x="4139745" y="2266765"/>
        <a:ext cx="1759570" cy="1143720"/>
      </dsp:txXfrm>
    </dsp:sp>
    <dsp:sp modelId="{E011E1D5-509D-4CE1-B4FA-4DEB023C1457}">
      <dsp:nvSpPr>
        <dsp:cNvPr id="0" name=""/>
        <dsp:cNvSpPr/>
      </dsp:nvSpPr>
      <dsp:spPr>
        <a:xfrm>
          <a:off x="6550357" y="85910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DA611-0079-45C0-835A-7A6063BF0B09}">
      <dsp:nvSpPr>
        <dsp:cNvPr id="0" name=""/>
        <dsp:cNvSpPr/>
      </dsp:nvSpPr>
      <dsp:spPr>
        <a:xfrm>
          <a:off x="6779101" y="1087853"/>
          <a:ext cx="615849" cy="615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24AEA-CC14-48D9-BF5A-4AB030F9D9D0}">
      <dsp:nvSpPr>
        <dsp:cNvPr id="0" name=""/>
        <dsp:cNvSpPr/>
      </dsp:nvSpPr>
      <dsp:spPr>
        <a:xfrm>
          <a:off x="6207240" y="2266765"/>
          <a:ext cx="1759570" cy="11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100" kern="1200"/>
            <a:t>Muun muassa Jyväskylä, Tampere, Seinäjoki, Helsinki, Oulu &amp; Kuopio</a:t>
          </a:r>
          <a:endParaRPr lang="en-US" sz="1100" kern="1200"/>
        </a:p>
      </dsp:txBody>
      <dsp:txXfrm>
        <a:off x="6207240" y="2266765"/>
        <a:ext cx="1759570" cy="1143720"/>
      </dsp:txXfrm>
    </dsp:sp>
    <dsp:sp modelId="{C6F68267-F9E4-4234-97E2-2D04B70B1465}">
      <dsp:nvSpPr>
        <dsp:cNvPr id="0" name=""/>
        <dsp:cNvSpPr/>
      </dsp:nvSpPr>
      <dsp:spPr>
        <a:xfrm>
          <a:off x="8617852" y="85910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01A0-8781-4D83-A44D-88C5E178145B}">
      <dsp:nvSpPr>
        <dsp:cNvPr id="0" name=""/>
        <dsp:cNvSpPr/>
      </dsp:nvSpPr>
      <dsp:spPr>
        <a:xfrm>
          <a:off x="8846596" y="1087853"/>
          <a:ext cx="615849" cy="61584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5B13D-6106-44CA-B1B7-A8B11EF855C9}">
      <dsp:nvSpPr>
        <dsp:cNvPr id="0" name=""/>
        <dsp:cNvSpPr/>
      </dsp:nvSpPr>
      <dsp:spPr>
        <a:xfrm>
          <a:off x="8274736" y="2266765"/>
          <a:ext cx="1759570" cy="114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100" kern="1200"/>
            <a:t>Mahdollisuus opiskella päivä- tai monimuotototeutuksena</a:t>
          </a:r>
          <a:endParaRPr lang="en-US" sz="1100" kern="1200"/>
        </a:p>
      </dsp:txBody>
      <dsp:txXfrm>
        <a:off x="8274736" y="2266765"/>
        <a:ext cx="1759570" cy="114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0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Fysioterapiaopinnot Jyväskylän ammattikorkeakoulussa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Heidi Takala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Fysioterapeuttiopiskelija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3. vuosikurssi</a:t>
            </a:r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A61831-9E2B-4AA8-9DAC-BE2B38DE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Kevään lukujärjestys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1E791655-D084-4C07-BC1B-40D8B23AE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48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5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75BA19-F8E1-4489-A8F1-86BD804B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E"/>
                </a:solidFill>
              </a:rPr>
              <a:t>Harjoittelut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3B595C-54AE-46AD-9B23-3ABE45D4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Kansansairaudet (kansis), tuki- ja liikuntaelinsairaudet (tules) &amp; neurologinen harjoittelu (neuro)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Syventävä harjoittelu, jossa voit valita sinua eniten kiinnostavan alueen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Mahdollisuus työllistyä harkkapaikalle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Laajuudeltaan 10 op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Työaika yleensä 8-16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Oma tulesharkka kuntoutuskeskus Peurungassa Laukaan kunnassa sekä kansisharkka Kyllön terveyskeskussairaalan osastoilla Jyväskylässä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Neurologinen harjoittelu keväällä Kyllön terveysasemalla avopuolella (vastaanotto)</a:t>
            </a:r>
          </a:p>
          <a:p>
            <a:pPr>
              <a:lnSpc>
                <a:spcPct val="90000"/>
              </a:lnSpc>
            </a:pPr>
            <a:r>
              <a:rPr lang="fi-FI" sz="1400">
                <a:solidFill>
                  <a:srgbClr val="FFFFFE"/>
                </a:solidFill>
              </a:rPr>
              <a:t>Jyväskylässä uusi Keski-Suomen Keskussairaala Nova, jossa paljon paikkoja harjoittelijoille</a:t>
            </a:r>
          </a:p>
        </p:txBody>
      </p:sp>
      <p:pic>
        <p:nvPicPr>
          <p:cNvPr id="7" name="Kuva 6" descr="Kuva, joka sisältää kohteen taivas, vesi, ulko, lomakohde&#10;&#10;Kuvaus luotu automaattisesti">
            <a:extLst>
              <a:ext uri="{FF2B5EF4-FFF2-40B4-BE49-F238E27FC236}">
                <a16:creationId xmlns:a16="http://schemas.microsoft.com/office/drawing/2014/main" id="{9ECCE9C1-0743-4279-AC15-278D69F6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9" y="645107"/>
            <a:ext cx="4075771" cy="2710388"/>
          </a:xfrm>
          <a:prstGeom prst="rect">
            <a:avLst/>
          </a:prstGeom>
        </p:spPr>
      </p:pic>
      <p:pic>
        <p:nvPicPr>
          <p:cNvPr id="5" name="Kuva 4" descr="Kuva, joka sisältää kohteen kaupunki&#10;&#10;Kuvaus luotu automaattisesti">
            <a:extLst>
              <a:ext uri="{FF2B5EF4-FFF2-40B4-BE49-F238E27FC236}">
                <a16:creationId xmlns:a16="http://schemas.microsoft.com/office/drawing/2014/main" id="{A1427D2E-B285-4885-9A02-E0DBFAC93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26" y="3715035"/>
            <a:ext cx="4125317" cy="23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B66B74D-1248-4785-990D-18DAE5FB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fi-FI">
                <a:solidFill>
                  <a:schemeClr val="tx1"/>
                </a:solidFill>
              </a:rPr>
              <a:t>Jatko-opiskelu</a:t>
            </a:r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537E62-8648-4251-A4DC-4B715678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Ylempi ammattikorkeakoulututkinto (YAMK)</a:t>
            </a:r>
          </a:p>
          <a:p>
            <a:r>
              <a:rPr lang="fi-FI" sz="2000" dirty="0">
                <a:solidFill>
                  <a:schemeClr val="tx1"/>
                </a:solidFill>
              </a:rPr>
              <a:t>Työn ohessa toteutettavat täydennyskoulutukset ja erikoistumiskoulutukset</a:t>
            </a:r>
          </a:p>
          <a:p>
            <a:pPr lvl="1"/>
            <a:r>
              <a:rPr lang="fi-FI" sz="2000" dirty="0">
                <a:solidFill>
                  <a:schemeClr val="tx1"/>
                </a:solidFill>
              </a:rPr>
              <a:t>Yleensä maksullisia, työnantaja maksaa, jos kokee sen tärkeäksi</a:t>
            </a:r>
          </a:p>
          <a:p>
            <a:pPr lvl="1"/>
            <a:r>
              <a:rPr lang="fi-FI" sz="2000" dirty="0">
                <a:solidFill>
                  <a:schemeClr val="tx1"/>
                </a:solidFill>
              </a:rPr>
              <a:t>OMT, </a:t>
            </a:r>
            <a:r>
              <a:rPr lang="fi-FI" sz="2000" dirty="0" err="1">
                <a:solidFill>
                  <a:schemeClr val="tx1"/>
                </a:solidFill>
              </a:rPr>
              <a:t>Bobath</a:t>
            </a:r>
            <a:r>
              <a:rPr lang="fi-FI" sz="2000" dirty="0">
                <a:solidFill>
                  <a:schemeClr val="tx1"/>
                </a:solidFill>
              </a:rPr>
              <a:t>, Psykofyysinen fysioterapia, urheilufysioterapia</a:t>
            </a:r>
          </a:p>
          <a:p>
            <a:r>
              <a:rPr lang="fi-FI" sz="2000" dirty="0">
                <a:solidFill>
                  <a:schemeClr val="tx1"/>
                </a:solidFill>
              </a:rPr>
              <a:t>Fysioterapian pääaineopinnot (maisteri) Jyväskylän yliopiston liikuntatieteellisessä tiedekunnassa</a:t>
            </a:r>
          </a:p>
        </p:txBody>
      </p:sp>
    </p:spTree>
    <p:extLst>
      <p:ext uri="{BB962C8B-B14F-4D97-AF65-F5344CB8AC3E}">
        <p14:creationId xmlns:p14="http://schemas.microsoft.com/office/powerpoint/2010/main" val="256974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uu, ulko, tie, henkilö&#10;&#10;Kuvaus luotu automaattisesti">
            <a:extLst>
              <a:ext uri="{FF2B5EF4-FFF2-40B4-BE49-F238E27FC236}">
                <a16:creationId xmlns:a16="http://schemas.microsoft.com/office/drawing/2014/main" id="{D8DF7764-2CF2-43D8-9F6A-D4BFD45D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 r="1" b="20579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0A4617-E93F-4360-B3E7-3766E117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500">
                <a:solidFill>
                  <a:schemeClr val="tx1"/>
                </a:solidFill>
              </a:rPr>
              <a:t>Arkea opiskelijana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358E8-2F95-4F1C-B2EB-CC96008F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320" y="3964092"/>
            <a:ext cx="5400679" cy="259199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Päivät kuluu pitkälti koululla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Kotona kirjallisten töiden tekeminen, tenttiin lukemiset yms.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Opiskelijalounas alk. 2,70 (2 päivässä mutta kukaan ei tätä tarkasta)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Jyväskylän parhaat opiskelijaravintolat löytyvät yliopistolta: </a:t>
            </a:r>
            <a:r>
              <a:rPr lang="fi-FI" sz="1200" err="1">
                <a:solidFill>
                  <a:schemeClr val="tx1"/>
                </a:solidFill>
              </a:rPr>
              <a:t>Lozzi</a:t>
            </a:r>
            <a:r>
              <a:rPr lang="fi-FI" sz="1200">
                <a:solidFill>
                  <a:schemeClr val="tx1"/>
                </a:solidFill>
              </a:rPr>
              <a:t> ja Ilokivi 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Lisäksi Kortepohjan ylioppilaskylässä Rentukka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Vastapainoksi opiskelijatapahtumia (</a:t>
            </a:r>
            <a:r>
              <a:rPr lang="fi-FI" sz="1200" err="1">
                <a:solidFill>
                  <a:schemeClr val="tx1"/>
                </a:solidFill>
              </a:rPr>
              <a:t>tursajaiset</a:t>
            </a:r>
            <a:r>
              <a:rPr lang="fi-FI" sz="1200">
                <a:solidFill>
                  <a:schemeClr val="tx1"/>
                </a:solidFill>
              </a:rPr>
              <a:t>, fuksiaiset, approt, sitsit &amp; liikuntatapahtumia)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60 euron vuosimaksulla (40 e puoli vuotta) voit ostaa opiskelijatarran, jolla saat hyödyntää suosittuja </a:t>
            </a:r>
            <a:r>
              <a:rPr lang="fi-FI" sz="1200" err="1">
                <a:solidFill>
                  <a:schemeClr val="tx1"/>
                </a:solidFill>
              </a:rPr>
              <a:t>uMove:n</a:t>
            </a:r>
            <a:r>
              <a:rPr lang="fi-FI" sz="1200">
                <a:solidFill>
                  <a:schemeClr val="tx1"/>
                </a:solidFill>
              </a:rPr>
              <a:t> liikuntapalveluita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chemeClr val="tx1"/>
                </a:solidFill>
              </a:rPr>
              <a:t>Kuntosalit, ryhmäliikunnat, palloiluvuorot, uinti sekä erilaiset kurssit</a:t>
            </a:r>
          </a:p>
          <a:p>
            <a:pPr>
              <a:lnSpc>
                <a:spcPct val="90000"/>
              </a:lnSpc>
            </a:pPr>
            <a:endParaRPr lang="fi-FI" sz="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F3CBB7E-1A89-4D11-8AC7-F050E789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01700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300">
                <a:solidFill>
                  <a:schemeClr val="tx1"/>
                </a:solidFill>
              </a:rPr>
              <a:t>Arkea opiskelijana</a:t>
            </a:r>
          </a:p>
        </p:txBody>
      </p:sp>
      <p:pic>
        <p:nvPicPr>
          <p:cNvPr id="10" name="Kuva 9" descr="Kuva, joka sisältää kohteen ulko&#10;&#10;Kuvaus luotu automaattisesti">
            <a:extLst>
              <a:ext uri="{FF2B5EF4-FFF2-40B4-BE49-F238E27FC236}">
                <a16:creationId xmlns:a16="http://schemas.microsoft.com/office/drawing/2014/main" id="{BA571C25-1935-4BD6-BC36-98EB92CD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3" r="22299" b="1"/>
          <a:stretch/>
        </p:blipFill>
        <p:spPr>
          <a:xfrm>
            <a:off x="8472236" y="803751"/>
            <a:ext cx="3113904" cy="525049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835C8-568F-41C3-9BE4-7CACD335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>
                <a:solidFill>
                  <a:schemeClr val="tx1"/>
                </a:solidFill>
              </a:rPr>
              <a:t>Opiskelijana voit hyödyntää esimerkiksi näitä palveluita: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</a:rPr>
              <a:t>YTHS terveydenhuollon palvelut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</a:rPr>
              <a:t>Kelan myöntämät etuudet, kuten opintotuki ja asumistuki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</a:rPr>
              <a:t>Keski-Suomen opiskelija-asuntosäätiö </a:t>
            </a:r>
            <a:r>
              <a:rPr lang="fi-FI" err="1">
                <a:solidFill>
                  <a:schemeClr val="tx1"/>
                </a:solidFill>
              </a:rPr>
              <a:t>KOAS:n</a:t>
            </a:r>
            <a:r>
              <a:rPr lang="fi-FI">
                <a:solidFill>
                  <a:schemeClr val="tx1"/>
                </a:solidFill>
              </a:rPr>
              <a:t> kohteita ympäri kaupunkia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</a:rPr>
              <a:t>Soihdun opiskelija-asuntoja esimerkiksi ylioppilaskylä Kortepohjassa</a:t>
            </a:r>
          </a:p>
        </p:txBody>
      </p:sp>
      <p:pic>
        <p:nvPicPr>
          <p:cNvPr id="3" name="Kuva 2" descr="Kuva, joka sisältää kohteen taivas, ulko, rakennus, torni&#10;&#10;Kuvaus luotu automaattisesti">
            <a:extLst>
              <a:ext uri="{FF2B5EF4-FFF2-40B4-BE49-F238E27FC236}">
                <a16:creationId xmlns:a16="http://schemas.microsoft.com/office/drawing/2014/main" id="{FC45CD44-2529-4098-BCC6-4E66E6AE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r="17944" b="-2"/>
          <a:stretch/>
        </p:blipFill>
        <p:spPr>
          <a:xfrm>
            <a:off x="5194607" y="803751"/>
            <a:ext cx="3113903" cy="52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5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0912D3-F70C-4383-B9CC-BC9E07DB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0" y="823784"/>
            <a:ext cx="3305351" cy="521217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E"/>
                </a:solidFill>
              </a:rPr>
              <a:t>Arkea opiskelijana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57B960-B652-475E-9FDC-2FBAB787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823784"/>
            <a:ext cx="6574593" cy="3363390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E"/>
                </a:solidFill>
              </a:rPr>
              <a:t>Jyväskylä on monipuolinen liikuntakaupunki</a:t>
            </a:r>
          </a:p>
          <a:p>
            <a:r>
              <a:rPr lang="fi-FI">
                <a:solidFill>
                  <a:srgbClr val="FFFFFE"/>
                </a:solidFill>
              </a:rPr>
              <a:t>Harrastusmahdollisuuksia monille</a:t>
            </a:r>
          </a:p>
          <a:p>
            <a:r>
              <a:rPr lang="fi-FI">
                <a:solidFill>
                  <a:srgbClr val="FFFFFE"/>
                </a:solidFill>
              </a:rPr>
              <a:t>Opiskelijoiden oma urheiluseura Liikunnan Riemu</a:t>
            </a:r>
          </a:p>
          <a:p>
            <a:r>
              <a:rPr lang="fi-FI">
                <a:solidFill>
                  <a:srgbClr val="FFFFFE"/>
                </a:solidFill>
              </a:rPr>
              <a:t>Huippu- ja kilpaurheilijoille paras mahdollinen harjoittelu KIHU:n sekä Jyväskylän Urheiluakatemian avulla</a:t>
            </a:r>
          </a:p>
        </p:txBody>
      </p:sp>
      <p:pic>
        <p:nvPicPr>
          <p:cNvPr id="5" name="Kuva 4" descr="Kuva, joka sisältää kohteen urheilu, henkilö&#10;&#10;Kuvaus luotu automaattisesti">
            <a:extLst>
              <a:ext uri="{FF2B5EF4-FFF2-40B4-BE49-F238E27FC236}">
                <a16:creationId xmlns:a16="http://schemas.microsoft.com/office/drawing/2014/main" id="{3CC0838C-ABED-42D2-8492-CB0C6928E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69294"/>
            <a:ext cx="5264947" cy="28299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Kuva 6" descr="Kuva, joka sisältää kohteen taivas, ruoho, ulko&#10;&#10;Kuvaus luotu automaattisesti">
            <a:extLst>
              <a:ext uri="{FF2B5EF4-FFF2-40B4-BE49-F238E27FC236}">
                <a16:creationId xmlns:a16="http://schemas.microsoft.com/office/drawing/2014/main" id="{E87DD248-3C2B-43A1-948A-E530DDDA2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" y="942508"/>
            <a:ext cx="3309601" cy="1861651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657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6F0AD7A-8C54-4C9E-85E2-6C743F1F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fi-FI">
                <a:solidFill>
                  <a:schemeClr val="tx1"/>
                </a:solidFill>
              </a:rPr>
              <a:t>Fysioterapia ammattina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9326B0-D407-4832-BBAF-DBB350CF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Mahdollisuudet ovat rajattomat</a:t>
            </a:r>
          </a:p>
          <a:p>
            <a:r>
              <a:rPr lang="fi-FI" sz="2000" dirty="0">
                <a:solidFill>
                  <a:schemeClr val="tx1"/>
                </a:solidFill>
              </a:rPr>
              <a:t>Fysioterapeuttina voit työskennellä vaikkapa sairaalassa teho-osastolla, muistiliitolla, koululla lasten ja nuorten parissa, lajiliitolla, työterveyslaitoksella</a:t>
            </a:r>
          </a:p>
          <a:p>
            <a:r>
              <a:rPr lang="fi-FI" sz="2000" dirty="0">
                <a:solidFill>
                  <a:schemeClr val="tx1"/>
                </a:solidFill>
              </a:rPr>
              <a:t>Ikinä ei kannata sulkea mitään mahdollisuutta pois</a:t>
            </a:r>
          </a:p>
          <a:p>
            <a:r>
              <a:rPr lang="fi-FI" sz="2000" dirty="0">
                <a:solidFill>
                  <a:schemeClr val="tx1"/>
                </a:solidFill>
              </a:rPr>
              <a:t>Verkostoidu opintojen aikana, anna hyvä kuva itsestäsi harjoittelupaikalla</a:t>
            </a:r>
          </a:p>
          <a:p>
            <a:r>
              <a:rPr lang="fi-FI" sz="2000" dirty="0">
                <a:solidFill>
                  <a:schemeClr val="tx1"/>
                </a:solidFill>
              </a:rPr>
              <a:t>Usko itseesi ja pidä hauskaa</a:t>
            </a:r>
          </a:p>
        </p:txBody>
      </p:sp>
    </p:spTree>
    <p:extLst>
      <p:ext uri="{BB962C8B-B14F-4D97-AF65-F5344CB8AC3E}">
        <p14:creationId xmlns:p14="http://schemas.microsoft.com/office/powerpoint/2010/main" val="129996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B1C126-1EB9-4326-8346-DE5F1FF4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3421623" cy="5601210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EBEBEB"/>
                </a:solidFill>
              </a:rPr>
              <a:t>Mikä on fysioterapeutti?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5F0204-E9AC-42AF-BC4E-B962658C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629265"/>
            <a:ext cx="6813755" cy="3811740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Liikunta- ja terveysalan ammattilainen, kuntoutusalan asiantuntija</a:t>
            </a:r>
          </a:p>
          <a:p>
            <a:r>
              <a:rPr lang="fi-FI">
                <a:solidFill>
                  <a:srgbClr val="FFFFFF"/>
                </a:solidFill>
              </a:rPr>
              <a:t>Tehtävänä asiakkaan terveyden, hyvinvoinnin ja toimintakyvyn edistäminen</a:t>
            </a:r>
          </a:p>
          <a:p>
            <a:r>
              <a:rPr lang="fi-FI">
                <a:solidFill>
                  <a:srgbClr val="FFFFFF"/>
                </a:solidFill>
              </a:rPr>
              <a:t>Suomen Fysioterapeuttiliitto toimii ammattiliittona</a:t>
            </a:r>
          </a:p>
          <a:p>
            <a:r>
              <a:rPr lang="fi-FI">
                <a:solidFill>
                  <a:srgbClr val="FFFFFF"/>
                </a:solidFill>
              </a:rPr>
              <a:t>Voi työskennellä julkisella, yksityisellä tai kolmannella sektorilla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Sairaalat, kuntoutuslaitokset, yhdistykset, urheiluseurat yms.</a:t>
            </a:r>
          </a:p>
          <a:p>
            <a:r>
              <a:rPr lang="fi-FI">
                <a:solidFill>
                  <a:srgbClr val="FFFFFF"/>
                </a:solidFill>
              </a:rPr>
              <a:t>Rajattomasti mahdollisuuksia</a:t>
            </a:r>
          </a:p>
          <a:p>
            <a:r>
              <a:rPr lang="fi-FI">
                <a:solidFill>
                  <a:srgbClr val="FFFFFF"/>
                </a:solidFill>
              </a:rPr>
              <a:t>Työskentelee eri ikäisten kanssa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85FAB8-26A2-4771-AB3F-FE70D8978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5" y="4616339"/>
            <a:ext cx="6813754" cy="15501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175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959E7-2898-4852-85F8-B0308D91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Fysioterapeutin opinnot</a:t>
            </a:r>
          </a:p>
        </p:txBody>
      </p:sp>
      <p:graphicFrame>
        <p:nvGraphicFramePr>
          <p:cNvPr id="32" name="Sisällön paikkamerkki 2">
            <a:extLst>
              <a:ext uri="{FF2B5EF4-FFF2-40B4-BE49-F238E27FC236}">
                <a16:creationId xmlns:a16="http://schemas.microsoft.com/office/drawing/2014/main" id="{4C563973-677C-4E99-B86D-55646400D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0226"/>
              </p:ext>
            </p:extLst>
          </p:nvPr>
        </p:nvGraphicFramePr>
        <p:xfrm>
          <a:off x="1267299" y="1809426"/>
          <a:ext cx="10039062" cy="426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D4DC67F3-0FBB-4B91-A7D8-9AEC82B435BB}"/>
              </a:ext>
            </a:extLst>
          </p:cNvPr>
          <p:cNvSpPr txBox="1"/>
          <p:nvPr/>
        </p:nvSpPr>
        <p:spPr>
          <a:xfrm>
            <a:off x="6711874" y="5583432"/>
            <a:ext cx="4929808" cy="58978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2000" b="1" u="sng"/>
              <a:t>1 opintopiste (op, noppa) = 27 tuntia opintoja</a:t>
            </a:r>
          </a:p>
        </p:txBody>
      </p:sp>
    </p:spTree>
    <p:extLst>
      <p:ext uri="{BB962C8B-B14F-4D97-AF65-F5344CB8AC3E}">
        <p14:creationId xmlns:p14="http://schemas.microsoft.com/office/powerpoint/2010/main" val="39003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CA343B-8231-44C5-949B-2C4AD2CA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Fysioterapeutin opinnot</a:t>
            </a:r>
          </a:p>
        </p:txBody>
      </p:sp>
      <p:pic>
        <p:nvPicPr>
          <p:cNvPr id="7" name="Kuva 6" descr="Kuva, joka sisältää kohteen teksti, lattia, henkilö, sisä&#10;&#10;Kuvaus luotu automaattisesti">
            <a:extLst>
              <a:ext uri="{FF2B5EF4-FFF2-40B4-BE49-F238E27FC236}">
                <a16:creationId xmlns:a16="http://schemas.microsoft.com/office/drawing/2014/main" id="{04323AB3-1C86-4262-A13D-EBD0F3A7B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-3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43" name="Rectangle 1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Oval 2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3A481-5475-4997-9507-B6AB2867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50" y="2170830"/>
            <a:ext cx="6072776" cy="38117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JAMK:ssa</a:t>
            </a:r>
            <a:r>
              <a:rPr lang="fi-FI" sz="1200" dirty="0">
                <a:solidFill>
                  <a:schemeClr val="tx1"/>
                </a:solidFill>
              </a:rPr>
              <a:t> opinnot painottuvat liikuntatieteelliseen osaamiseen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Henkilökohtainen opintosuunnitelma eli HOPS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Ensimmäisenä vuonna opiskellaan perusasiat sosiaali- terveys- ja kuntoutusalalta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Asiakastyö, toimintaympäristö, eettiset käytänteet, toimintakyvyn arviointi &amp; pakolliset perusopinnot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Toisena ja kolmantena vuonna opinnot painottuvat terapeuttiseen harjoitteluun sekä fysioterapiaan fyysisen aktiivisuuden edistämisenä (ammattiopinnot)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Tiedon oppiminen eri menetelmien avulla ja sen soveltaminen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Opinnäytetyö toteutetaan yleensä viimeisenä vuonna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Voi olla esimerkiksi projekti tai toimeksianto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Suurin osa opintoja toteutetaan lähiopiskeluna, mutta luentoja saattaa olla verkossa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Lisäksi opintojen loppuvaiheessa vapaasti valittavat opinnot (20 opintopistettä): eri toteutustapoja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Mahdollisuus tehdä opintoja myös Jyväskylän yliopiston liikuntatieteellisessä tiedekunnassa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Opinnot sisältävät neljä harjoittelujaksoa</a:t>
            </a:r>
          </a:p>
        </p:txBody>
      </p:sp>
    </p:spTree>
    <p:extLst>
      <p:ext uri="{BB962C8B-B14F-4D97-AF65-F5344CB8AC3E}">
        <p14:creationId xmlns:p14="http://schemas.microsoft.com/office/powerpoint/2010/main" val="303355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C788590-6163-45E5-93C4-BEB8B70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fi-FI">
                <a:solidFill>
                  <a:schemeClr val="tx1"/>
                </a:solidFill>
              </a:rPr>
              <a:t>Koulutukseen hakeminen &amp; pääsykokeet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9F00E312-34AD-435A-82BB-BABE77F7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8"/>
            <a:ext cx="5579707" cy="46869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JAMK:ssa</a:t>
            </a:r>
            <a:r>
              <a:rPr lang="fi-FI" sz="1200" dirty="0">
                <a:solidFill>
                  <a:schemeClr val="tx1"/>
                </a:solidFill>
              </a:rPr>
              <a:t> tarjolla opiskelupaikkoja 25 (päivä) ja 20 (monimuoto)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Hakuaika keväällä, koulutus alkaa syksyllä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Pääsykokeena toimii AMK-valintakoe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Koe tehdään itse valitsemalla ammattikorkeakoululla itse valitsemaan aikaan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Kaikille yhteisiä osioita päätöksentekotaidot, opetuskieli sekä englannin kieli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Sotealalla myös matemaattiset taidot, eettiset taidot ja tunneälytaidot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Todistusvalinta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Viisi ainetta pisteytetään: äidinkieli, matikka, vieras/toinen kotimainen kieli, kaksi </a:t>
            </a:r>
            <a:r>
              <a:rPr lang="fi-FI" sz="1200" dirty="0" err="1">
                <a:solidFill>
                  <a:schemeClr val="tx1"/>
                </a:solidFill>
              </a:rPr>
              <a:t>reaalia</a:t>
            </a:r>
            <a:r>
              <a:rPr lang="fi-FI" sz="1200" dirty="0">
                <a:solidFill>
                  <a:schemeClr val="tx1"/>
                </a:solidFill>
              </a:rPr>
              <a:t> tai vierasta kieltä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Äidinkieli ja pitkä matikka tuottavat parhaat pisteet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Paras pisteitä tuottava yhdistelmä huomioidaan</a:t>
            </a:r>
          </a:p>
          <a:p>
            <a:pPr lvl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Enimmillään 198 pistettä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Oman kokemuksen mukaan eniten hyötyä terveystiedosta ja psykologiasta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Myös biologian ja fysiikan osaaminen auttavat paljon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Älä kuitenkaan stressaa liikaa näillä!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Käy katsomassa ammattikorkeakouluun.fi </a:t>
            </a:r>
          </a:p>
        </p:txBody>
      </p:sp>
    </p:spTree>
    <p:extLst>
      <p:ext uri="{BB962C8B-B14F-4D97-AF65-F5344CB8AC3E}">
        <p14:creationId xmlns:p14="http://schemas.microsoft.com/office/powerpoint/2010/main" val="131025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5F5C8F-A2A7-4D04-8D7C-4FB154FB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EBEBEB"/>
                </a:solidFill>
              </a:rPr>
              <a:t>Jyväskylän ammattikorkeakoulu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501DA6-2EEB-4738-B798-33EA042C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6" y="2363403"/>
            <a:ext cx="4828707" cy="2148774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B35685-E109-4B52-876E-DF877414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Sijaitsee Keski-Suomessa Jyväskylässä sekä Saarijärvellä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Noin 8500 opiskelijaa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Sosiaali- ja terveysala, liiketalous, ICT, kulttuuriala, musiikki, luonnonvara-ala, matkailu- ja ravitsemisala &amp; tekniikan ala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Kolmanneksi suosituin AMK yhteishaussa (2020)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Neljä kampusta, jotka sijaitsevat eri puolilla Jyväskylää sekä Saarijärvellä</a:t>
            </a:r>
          </a:p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</a:rPr>
              <a:t>Uusi sotekampus Hippoksen urheilukeskittymään tulossa lähivuosina</a:t>
            </a:r>
          </a:p>
        </p:txBody>
      </p:sp>
    </p:spTree>
    <p:extLst>
      <p:ext uri="{BB962C8B-B14F-4D97-AF65-F5344CB8AC3E}">
        <p14:creationId xmlns:p14="http://schemas.microsoft.com/office/powerpoint/2010/main" val="76814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>
            <a:extLst>
              <a:ext uri="{FF2B5EF4-FFF2-40B4-BE49-F238E27FC236}">
                <a16:creationId xmlns:a16="http://schemas.microsoft.com/office/drawing/2014/main" id="{468E3F04-E02E-45AA-9A52-E2524D8DF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8734F5-D089-48B6-AC85-851F8E5FEC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2612EB3-C133-4F13-985D-5A23259578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19">
            <a:extLst>
              <a:ext uri="{FF2B5EF4-FFF2-40B4-BE49-F238E27FC236}">
                <a16:creationId xmlns:a16="http://schemas.microsoft.com/office/drawing/2014/main" id="{F689CAE2-C8F8-4865-B47F-373309AA2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CCC1F9-81A2-4E08-8AA6-247EE61F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553" y="1143000"/>
            <a:ext cx="4446354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/>
              <a:t>Kampukset</a:t>
            </a:r>
          </a:p>
        </p:txBody>
      </p:sp>
      <p:pic>
        <p:nvPicPr>
          <p:cNvPr id="7" name="Kuva 6" descr="Kuva, joka sisältää kohteen ulko, yleisurheilu, urheilu&#10;&#10;Kuvaus luotu automaattisesti">
            <a:extLst>
              <a:ext uri="{FF2B5EF4-FFF2-40B4-BE49-F238E27FC236}">
                <a16:creationId xmlns:a16="http://schemas.microsoft.com/office/drawing/2014/main" id="{598F8BEC-4EF3-4E0D-87AD-A86BB17B6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2" r="10465" b="-5"/>
          <a:stretch/>
        </p:blipFill>
        <p:spPr>
          <a:xfrm>
            <a:off x="1109762" y="1113062"/>
            <a:ext cx="2412728" cy="223364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isällön paikkamerkki 4" descr="Kuva, joka sisältää kohteen ruoho, puu, ulko, rakennus&#10;&#10;Kuvaus luotu automaattisesti">
            <a:extLst>
              <a:ext uri="{FF2B5EF4-FFF2-40B4-BE49-F238E27FC236}">
                <a16:creationId xmlns:a16="http://schemas.microsoft.com/office/drawing/2014/main" id="{F86CD10E-17CB-4B4C-9B37-3CE296F9A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r="32769" b="-1"/>
          <a:stretch/>
        </p:blipFill>
        <p:spPr>
          <a:xfrm>
            <a:off x="3685046" y="1113063"/>
            <a:ext cx="2412728" cy="223364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 descr="Kuva, joka sisältää kohteen rakennus, kerrostalo&#10;&#10;Kuvaus luotu automaattisesti">
            <a:extLst>
              <a:ext uri="{FF2B5EF4-FFF2-40B4-BE49-F238E27FC236}">
                <a16:creationId xmlns:a16="http://schemas.microsoft.com/office/drawing/2014/main" id="{1B824695-B170-434C-A88A-10F8A5523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r="8905" b="-1"/>
          <a:stretch/>
        </p:blipFill>
        <p:spPr>
          <a:xfrm>
            <a:off x="1109765" y="3511295"/>
            <a:ext cx="2406003" cy="22305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uva 10" descr="Kuva, joka sisältää kohteen ruoho, taivas, ulko, tie&#10;&#10;Kuvaus luotu automaattisesti">
            <a:extLst>
              <a:ext uri="{FF2B5EF4-FFF2-40B4-BE49-F238E27FC236}">
                <a16:creationId xmlns:a16="http://schemas.microsoft.com/office/drawing/2014/main" id="{9FA09609-6FB3-44D6-B539-D51771524B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r="19143" b="-4"/>
          <a:stretch/>
        </p:blipFill>
        <p:spPr>
          <a:xfrm>
            <a:off x="3685049" y="3511295"/>
            <a:ext cx="2406003" cy="22305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55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66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68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43B1FC-38DB-4C50-B86B-BC8B6E06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Kurssit/opintojaksot</a:t>
            </a:r>
          </a:p>
        </p:txBody>
      </p:sp>
      <p:pic>
        <p:nvPicPr>
          <p:cNvPr id="5" name="Picture 5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3D448AEA-20EC-4AA4-A40B-2BB31ECA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8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93" name="Rectangle 74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Oval 76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Oval 78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624093-893D-4AA0-B4A5-4BE7F875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2040"/>
            <a:ext cx="6072776" cy="381174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Vuoden aikana suositeltu opintopistemäärä 60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Kurssit muodostavat kokonaisuuden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Tärkeimmät kurssit yleensä isoja opintopistemäärältään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Paljon ryhmissä ja pareittain työskentelyä sekä käytännön harjoittelua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Kursseilla opetettavat asiat perustuvat tutkittuun tietoon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Tiedon hankinta (luotettavat lähteet), tiedon soveltaminen ja yhdistäminen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Erilaiset raportit, ryhmätyöt, seminaarityöt sekä havainnollistavat ja osallistavat esitykset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Liikuntaa suhteellisen paljon verrattuna muiden koulujen </a:t>
            </a:r>
            <a:r>
              <a:rPr lang="fi-FI" sz="1200" dirty="0" err="1">
                <a:solidFill>
                  <a:schemeClr val="tx1"/>
                </a:solidFill>
              </a:rPr>
              <a:t>ft</a:t>
            </a:r>
            <a:r>
              <a:rPr lang="fi-FI" sz="1200" dirty="0">
                <a:solidFill>
                  <a:schemeClr val="tx1"/>
                </a:solidFill>
              </a:rPr>
              <a:t>-tutkintoihin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Ohjaukset erilaisissa ryhmissä sekä yksilöohjaukset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Tutkiminen ja erotusdiagnostinen osaaminen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Anatomian, biomekaniikan sekä kuormitusfysiologian osaaminen luovat pohjan kaikelle ammattiosaamiselle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Oppii uusia asioita myös itsestään</a:t>
            </a:r>
          </a:p>
          <a:p>
            <a:pPr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Haastavaa, mutta palkitsevaa ja ennen kaikkea hauskaa! </a:t>
            </a:r>
          </a:p>
          <a:p>
            <a:pPr>
              <a:lnSpc>
                <a:spcPct val="90000"/>
              </a:lnSpc>
            </a:pPr>
            <a:endParaRPr lang="fi-FI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3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F6AC8-9C85-462D-BE2D-BC52E910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fi-FI" sz="4100"/>
              <a:t>Lukujärjestys/ Normaali koulupäivä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7E39CC-BCCC-490B-919B-A6AFFFC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/>
              <a:t>Koulupäivien pituus vaihtelee </a:t>
            </a:r>
          </a:p>
          <a:p>
            <a:r>
              <a:rPr lang="fi-FI" sz="2000"/>
              <a:t>Yleensä max. 3 eri kurssia per päivä</a:t>
            </a:r>
          </a:p>
          <a:p>
            <a:r>
              <a:rPr lang="fi-FI" sz="2000"/>
              <a:t>Paljon toiminnallista tekemistä, joten liikkumiseen soveltuvat vaatteet</a:t>
            </a:r>
          </a:p>
          <a:p>
            <a:r>
              <a:rPr lang="fi-FI" sz="2000"/>
              <a:t>Opiskelijalounas yleensä koululla puolen päivän aikaan</a:t>
            </a:r>
          </a:p>
          <a:p>
            <a:r>
              <a:rPr lang="fi-FI" sz="2000"/>
              <a:t>Koulupäivän aikana voi olla esim. tenttejä, harjoitustöiden esityksiä tai näyttöjä</a:t>
            </a:r>
          </a:p>
        </p:txBody>
      </p:sp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20D33E3-0EE8-45D4-BE17-3CCCE1D6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 r="-1" b="134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08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30626BAE89745AA350BF1FC54655C" ma:contentTypeVersion="9" ma:contentTypeDescription="Create a new document." ma:contentTypeScope="" ma:versionID="5bdb9f7580bfa756693300d55e28c1bc">
  <xsd:schema xmlns:xsd="http://www.w3.org/2001/XMLSchema" xmlns:xs="http://www.w3.org/2001/XMLSchema" xmlns:p="http://schemas.microsoft.com/office/2006/metadata/properties" xmlns:ns3="bfca4eec-780e-4f94-af7a-1482b2011cd1" xmlns:ns4="1bf59370-c02c-4809-9755-13ca4aec0223" targetNamespace="http://schemas.microsoft.com/office/2006/metadata/properties" ma:root="true" ma:fieldsID="09f0358840d79db8cd7fe092e4ab30c9" ns3:_="" ns4:_="">
    <xsd:import namespace="bfca4eec-780e-4f94-af7a-1482b2011cd1"/>
    <xsd:import namespace="1bf59370-c02c-4809-9755-13ca4aec0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a4eec-780e-4f94-af7a-1482b2011c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9370-c02c-4809-9755-13ca4aec022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3FC5F-F5C3-4CA8-9D07-44A8766F8901}">
  <ds:schemaRefs>
    <ds:schemaRef ds:uri="1bf59370-c02c-4809-9755-13ca4aec0223"/>
    <ds:schemaRef ds:uri="bfca4eec-780e-4f94-af7a-1482b2011c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BC430D-518E-400F-B0A3-4A138AB17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F9908B-8246-4270-AC12-34FAADC1A65E}">
  <ds:schemaRefs>
    <ds:schemaRef ds:uri="1bf59370-c02c-4809-9755-13ca4aec0223"/>
    <ds:schemaRef ds:uri="bfca4eec-780e-4f94-af7a-1482b2011c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791</Words>
  <Application>Microsoft Office PowerPoint</Application>
  <PresentationFormat>Laajakuva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Ioni (johtoryhmä)</vt:lpstr>
      <vt:lpstr>Fysioterapiaopinnot Jyväskylän ammattikorkeakoulussa</vt:lpstr>
      <vt:lpstr>Mikä on fysioterapeutti?</vt:lpstr>
      <vt:lpstr>Fysioterapeutin opinnot</vt:lpstr>
      <vt:lpstr>Fysioterapeutin opinnot</vt:lpstr>
      <vt:lpstr>Koulutukseen hakeminen &amp; pääsykokeet</vt:lpstr>
      <vt:lpstr>Jyväskylän ammattikorkeakoulu</vt:lpstr>
      <vt:lpstr>Kampukset</vt:lpstr>
      <vt:lpstr>Kurssit/opintojaksot</vt:lpstr>
      <vt:lpstr>Lukujärjestys/ Normaali koulupäivä</vt:lpstr>
      <vt:lpstr>Kevään lukujärjestys</vt:lpstr>
      <vt:lpstr>Harjoittelut</vt:lpstr>
      <vt:lpstr>Jatko-opiskelu</vt:lpstr>
      <vt:lpstr>Arkea opiskelijana</vt:lpstr>
      <vt:lpstr>Arkea opiskelijana</vt:lpstr>
      <vt:lpstr>Arkea opiskelijana</vt:lpstr>
      <vt:lpstr>Fysioterapia ammattina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Eveliina Ojala</dc:creator>
  <cp:lastModifiedBy>Eveliina Ojala</cp:lastModifiedBy>
  <cp:revision>2</cp:revision>
  <dcterms:created xsi:type="dcterms:W3CDTF">2021-12-20T17:57:29Z</dcterms:created>
  <dcterms:modified xsi:type="dcterms:W3CDTF">2022-01-31T12:03:15Z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0x010100F3030626BAE89745AA350BF1FC54655C</vt:lpwstr>
  </property>
</Properties>
</file>