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0.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4"/>
    <p:sldMasterId id="2147484053" r:id="rId5"/>
    <p:sldMasterId id="2147483871" r:id="rId6"/>
    <p:sldMasterId id="2147483931" r:id="rId7"/>
    <p:sldMasterId id="2147483820" r:id="rId8"/>
    <p:sldMasterId id="2147483944" r:id="rId9"/>
    <p:sldMasterId id="2147483974" r:id="rId10"/>
    <p:sldMasterId id="2147483997" r:id="rId11"/>
    <p:sldMasterId id="2147484013" r:id="rId12"/>
    <p:sldMasterId id="2147483849" r:id="rId13"/>
    <p:sldMasterId id="2147483878" r:id="rId14"/>
  </p:sldMasterIdLst>
  <p:notesMasterIdLst>
    <p:notesMasterId r:id="rId144"/>
  </p:notesMasterIdLst>
  <p:sldIdLst>
    <p:sldId id="259" r:id="rId15"/>
    <p:sldId id="261" r:id="rId16"/>
    <p:sldId id="534" r:id="rId17"/>
    <p:sldId id="262" r:id="rId18"/>
    <p:sldId id="263" r:id="rId19"/>
    <p:sldId id="526" r:id="rId20"/>
    <p:sldId id="264" r:id="rId21"/>
    <p:sldId id="266" r:id="rId22"/>
    <p:sldId id="269" r:id="rId23"/>
    <p:sldId id="271" r:id="rId24"/>
    <p:sldId id="272" r:id="rId25"/>
    <p:sldId id="273" r:id="rId26"/>
    <p:sldId id="275" r:id="rId27"/>
    <p:sldId id="276" r:id="rId28"/>
    <p:sldId id="277" r:id="rId29"/>
    <p:sldId id="279" r:id="rId30"/>
    <p:sldId id="280" r:id="rId31"/>
    <p:sldId id="296" r:id="rId32"/>
    <p:sldId id="297" r:id="rId33"/>
    <p:sldId id="289" r:id="rId34"/>
    <p:sldId id="290" r:id="rId35"/>
    <p:sldId id="292" r:id="rId36"/>
    <p:sldId id="293" r:id="rId37"/>
    <p:sldId id="294" r:id="rId38"/>
    <p:sldId id="298" r:id="rId39"/>
    <p:sldId id="299" r:id="rId40"/>
    <p:sldId id="300" r:id="rId41"/>
    <p:sldId id="301" r:id="rId42"/>
    <p:sldId id="302" r:id="rId43"/>
    <p:sldId id="361" r:id="rId44"/>
    <p:sldId id="303" r:id="rId45"/>
    <p:sldId id="304" r:id="rId46"/>
    <p:sldId id="305" r:id="rId47"/>
    <p:sldId id="306" r:id="rId48"/>
    <p:sldId id="307" r:id="rId49"/>
    <p:sldId id="308" r:id="rId50"/>
    <p:sldId id="368" r:id="rId51"/>
    <p:sldId id="370" r:id="rId52"/>
    <p:sldId id="311" r:id="rId53"/>
    <p:sldId id="543" r:id="rId54"/>
    <p:sldId id="542" r:id="rId55"/>
    <p:sldId id="541" r:id="rId56"/>
    <p:sldId id="369" r:id="rId57"/>
    <p:sldId id="362" r:id="rId58"/>
    <p:sldId id="313" r:id="rId59"/>
    <p:sldId id="314" r:id="rId60"/>
    <p:sldId id="315" r:id="rId61"/>
    <p:sldId id="316" r:id="rId62"/>
    <p:sldId id="317" r:id="rId63"/>
    <p:sldId id="318" r:id="rId64"/>
    <p:sldId id="371" r:id="rId65"/>
    <p:sldId id="319" r:id="rId66"/>
    <p:sldId id="544" r:id="rId67"/>
    <p:sldId id="320" r:id="rId68"/>
    <p:sldId id="321" r:id="rId69"/>
    <p:sldId id="322" r:id="rId70"/>
    <p:sldId id="323" r:id="rId71"/>
    <p:sldId id="324" r:id="rId72"/>
    <p:sldId id="325" r:id="rId73"/>
    <p:sldId id="326" r:id="rId74"/>
    <p:sldId id="327" r:id="rId75"/>
    <p:sldId id="363" r:id="rId76"/>
    <p:sldId id="364" r:id="rId77"/>
    <p:sldId id="365" r:id="rId78"/>
    <p:sldId id="367" r:id="rId79"/>
    <p:sldId id="330" r:id="rId80"/>
    <p:sldId id="349" r:id="rId81"/>
    <p:sldId id="350" r:id="rId82"/>
    <p:sldId id="351" r:id="rId83"/>
    <p:sldId id="334" r:id="rId84"/>
    <p:sldId id="353" r:id="rId85"/>
    <p:sldId id="352" r:id="rId86"/>
    <p:sldId id="337" r:id="rId87"/>
    <p:sldId id="358" r:id="rId88"/>
    <p:sldId id="338" r:id="rId89"/>
    <p:sldId id="354" r:id="rId90"/>
    <p:sldId id="355" r:id="rId91"/>
    <p:sldId id="356" r:id="rId92"/>
    <p:sldId id="357" r:id="rId93"/>
    <p:sldId id="346" r:id="rId94"/>
    <p:sldId id="347" r:id="rId95"/>
    <p:sldId id="546" r:id="rId96"/>
    <p:sldId id="549" r:id="rId97"/>
    <p:sldId id="535" r:id="rId98"/>
    <p:sldId id="536" r:id="rId99"/>
    <p:sldId id="537" r:id="rId100"/>
    <p:sldId id="545" r:id="rId101"/>
    <p:sldId id="373" r:id="rId102"/>
    <p:sldId id="377" r:id="rId103"/>
    <p:sldId id="378" r:id="rId104"/>
    <p:sldId id="382" r:id="rId105"/>
    <p:sldId id="380" r:id="rId106"/>
    <p:sldId id="384" r:id="rId107"/>
    <p:sldId id="504" r:id="rId108"/>
    <p:sldId id="514" r:id="rId109"/>
    <p:sldId id="372" r:id="rId110"/>
    <p:sldId id="505" r:id="rId111"/>
    <p:sldId id="511" r:id="rId112"/>
    <p:sldId id="507" r:id="rId113"/>
    <p:sldId id="508" r:id="rId114"/>
    <p:sldId id="509" r:id="rId115"/>
    <p:sldId id="506" r:id="rId116"/>
    <p:sldId id="525" r:id="rId117"/>
    <p:sldId id="515" r:id="rId118"/>
    <p:sldId id="547" r:id="rId119"/>
    <p:sldId id="548" r:id="rId120"/>
    <p:sldId id="523" r:id="rId121"/>
    <p:sldId id="524" r:id="rId122"/>
    <p:sldId id="374" r:id="rId123"/>
    <p:sldId id="518" r:id="rId124"/>
    <p:sldId id="519" r:id="rId125"/>
    <p:sldId id="375" r:id="rId126"/>
    <p:sldId id="521" r:id="rId127"/>
    <p:sldId id="520" r:id="rId128"/>
    <p:sldId id="522" r:id="rId129"/>
    <p:sldId id="527" r:id="rId130"/>
    <p:sldId id="529" r:id="rId131"/>
    <p:sldId id="530" r:id="rId132"/>
    <p:sldId id="531" r:id="rId133"/>
    <p:sldId id="532" r:id="rId134"/>
    <p:sldId id="533" r:id="rId135"/>
    <p:sldId id="528" r:id="rId136"/>
    <p:sldId id="539" r:id="rId137"/>
    <p:sldId id="288" r:id="rId138"/>
    <p:sldId id="287" r:id="rId139"/>
    <p:sldId id="286" r:id="rId140"/>
    <p:sldId id="285" r:id="rId141"/>
    <p:sldId id="284" r:id="rId142"/>
    <p:sldId id="282" r:id="rId143"/>
  </p:sldIdLst>
  <p:sldSz cx="12192000" cy="6858000"/>
  <p:notesSz cx="6797675" cy="992505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E8FC"/>
    <a:srgbClr val="D7B4F5"/>
    <a:srgbClr val="351F65"/>
    <a:srgbClr val="D4B59E"/>
    <a:srgbClr val="8EC8BB"/>
    <a:srgbClr val="97B3D0"/>
    <a:srgbClr val="F4A17E"/>
    <a:srgbClr val="D7D2C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F7D070-8027-4D3B-A677-6E490228C00F}" v="1" dt="2024-11-21T09:36:22.577"/>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A107856-5554-42FB-B03E-39F5DBC370BA}" styleName="Normaali tyyli 4 - Korostu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notesMaster" Target="notesMasters/notesMaster1.xml"/><Relationship Id="rId149"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slide" Target="slides/slide110.xml"/><Relationship Id="rId129" Type="http://schemas.openxmlformats.org/officeDocument/2006/relationships/slide" Target="slides/slide115.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32" Type="http://schemas.openxmlformats.org/officeDocument/2006/relationships/slide" Target="slides/slide118.xml"/><Relationship Id="rId140" Type="http://schemas.openxmlformats.org/officeDocument/2006/relationships/slide" Target="slides/slide126.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slide" Target="slides/slide121.xml"/><Relationship Id="rId143" Type="http://schemas.openxmlformats.org/officeDocument/2006/relationships/slide" Target="slides/slide129.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497976"/>
          </a:xfrm>
          <a:prstGeom prst="rect">
            <a:avLst/>
          </a:prstGeom>
        </p:spPr>
        <p:txBody>
          <a:bodyPr vert="horz" lIns="91440" tIns="45720" rIns="91440" bIns="45720" rtlCol="0"/>
          <a:lstStyle>
            <a:lvl1pPr algn="r">
              <a:defRPr sz="1200"/>
            </a:lvl1pPr>
          </a:lstStyle>
          <a:p>
            <a:fld id="{65B92D4B-78C5-43A0-BFD5-ED682B59E0D2}" type="datetimeFigureOut">
              <a:rPr lang="fi-FI" smtClean="0"/>
              <a:t>22.11.2024</a:t>
            </a:fld>
            <a:endParaRPr lang="fi-FI"/>
          </a:p>
        </p:txBody>
      </p:sp>
      <p:sp>
        <p:nvSpPr>
          <p:cNvPr id="4" name="Dian kuvan paikkamerkki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F7316678-8B8D-44AC-8AE9-57015093BC93}" type="slidenum">
              <a:rPr lang="fi-FI" smtClean="0"/>
              <a:t>‹#›</a:t>
            </a:fld>
            <a:endParaRPr lang="fi-FI"/>
          </a:p>
        </p:txBody>
      </p:sp>
    </p:spTree>
    <p:extLst>
      <p:ext uri="{BB962C8B-B14F-4D97-AF65-F5344CB8AC3E}">
        <p14:creationId xmlns:p14="http://schemas.microsoft.com/office/powerpoint/2010/main" val="1439430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431800" y="1239838"/>
            <a:ext cx="5956300" cy="3351212"/>
          </a:xfrm>
        </p:spPr>
      </p:sp>
      <p:sp>
        <p:nvSpPr>
          <p:cNvPr id="3" name="Huomautusten paikkamerkki 2"/>
          <p:cNvSpPr>
            <a:spLocks noGrp="1"/>
          </p:cNvSpPr>
          <p:nvPr>
            <p:ph type="body" idx="1"/>
          </p:nvPr>
        </p:nvSpPr>
        <p:spPr/>
        <p:txBody>
          <a:bodyPr/>
          <a:lstStyle/>
          <a:p>
            <a:r>
              <a:rPr lang="fi-FI"/>
              <a:t>Tervetulot</a:t>
            </a:r>
          </a:p>
          <a:p>
            <a:r>
              <a:rPr lang="fi-FI"/>
              <a:t>Valmennuskeskuksen tilaisuus, esittelyt myöhemmin</a:t>
            </a:r>
          </a:p>
        </p:txBody>
      </p:sp>
      <p:sp>
        <p:nvSpPr>
          <p:cNvPr id="4" name="Dian numeron paikkamerkki 3"/>
          <p:cNvSpPr>
            <a:spLocks noGrp="1"/>
          </p:cNvSpPr>
          <p:nvPr>
            <p:ph type="sldNum" sz="quarter" idx="5"/>
          </p:nvPr>
        </p:nvSpPr>
        <p:spPr/>
        <p:txBody>
          <a:bodyPr/>
          <a:lstStyle/>
          <a:p>
            <a:fld id="{F7316678-8B8D-44AC-8AE9-57015093BC93}" type="slidenum">
              <a:rPr lang="fi-FI" smtClean="0"/>
              <a:t>1</a:t>
            </a:fld>
            <a:endParaRPr lang="fi-FI"/>
          </a:p>
        </p:txBody>
      </p:sp>
    </p:spTree>
    <p:extLst>
      <p:ext uri="{BB962C8B-B14F-4D97-AF65-F5344CB8AC3E}">
        <p14:creationId xmlns:p14="http://schemas.microsoft.com/office/powerpoint/2010/main" val="136961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a:t>
            </a:fld>
            <a:endParaRPr lang="fi-FI"/>
          </a:p>
        </p:txBody>
      </p:sp>
    </p:spTree>
    <p:extLst>
      <p:ext uri="{BB962C8B-B14F-4D97-AF65-F5344CB8AC3E}">
        <p14:creationId xmlns:p14="http://schemas.microsoft.com/office/powerpoint/2010/main" val="1261985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101</a:t>
            </a:fld>
            <a:endParaRPr lang="fi-FI"/>
          </a:p>
        </p:txBody>
      </p:sp>
    </p:spTree>
    <p:extLst>
      <p:ext uri="{BB962C8B-B14F-4D97-AF65-F5344CB8AC3E}">
        <p14:creationId xmlns:p14="http://schemas.microsoft.com/office/powerpoint/2010/main" val="21041012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i="0">
                <a:solidFill>
                  <a:srgbClr val="232323"/>
                </a:solidFill>
                <a:effectLst/>
                <a:latin typeface="Bonnie Pro"/>
              </a:rPr>
              <a:t>verrattuna oikeustieteen kokeeseen, tehtävämäärä yhtä aineistoa kohden oli merkittävästi isompi</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102</a:t>
            </a:fld>
            <a:endParaRPr lang="fi-FI"/>
          </a:p>
        </p:txBody>
      </p:sp>
    </p:spTree>
    <p:extLst>
      <p:ext uri="{BB962C8B-B14F-4D97-AF65-F5344CB8AC3E}">
        <p14:creationId xmlns:p14="http://schemas.microsoft.com/office/powerpoint/2010/main" val="40523200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103</a:t>
            </a:fld>
            <a:endParaRPr lang="fi-FI"/>
          </a:p>
        </p:txBody>
      </p:sp>
    </p:spTree>
    <p:extLst>
      <p:ext uri="{BB962C8B-B14F-4D97-AF65-F5344CB8AC3E}">
        <p14:creationId xmlns:p14="http://schemas.microsoft.com/office/powerpoint/2010/main" val="18072182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a:t>Minipisteitä/kynnysehtoja ainakin viestintätieteiden ja sosiaalityön kohteissa</a:t>
            </a:r>
          </a:p>
          <a:p>
            <a:r>
              <a:rPr lang="fi-FI" sz="1200"/>
              <a:t>Jyväskylän yliopisto: Journalistiikan kandidaatti- ja maisteriohjelma ja Viestinnän kandidaatti- ja maisteriohjelma </a:t>
            </a:r>
          </a:p>
          <a:p>
            <a:r>
              <a:rPr lang="fi-FI" sz="1200"/>
              <a:t>Tampereen yliopisto: Journalistiikka ja Viestintä</a:t>
            </a:r>
          </a:p>
          <a:p>
            <a:r>
              <a:rPr lang="fi-FI" sz="1200"/>
              <a:t>Vaasan yliopisto: Viestintätieteiden kandiohjelma</a:t>
            </a:r>
          </a:p>
          <a:p>
            <a:r>
              <a:rPr lang="fi-FI"/>
              <a:t>H koe:</a:t>
            </a:r>
          </a:p>
          <a:p>
            <a:pPr marL="0" indent="0">
              <a:buNone/>
            </a:pPr>
            <a:r>
              <a:rPr lang="fi-FI" sz="1400" b="1">
                <a:latin typeface="Arial"/>
                <a:cs typeface="Arial"/>
              </a:rPr>
              <a:t>Valintakoetta H käyttävät koulutusalat</a:t>
            </a:r>
          </a:p>
          <a:p>
            <a:r>
              <a:rPr lang="fi-FI">
                <a:latin typeface="Arial"/>
                <a:cs typeface="Arial"/>
              </a:rPr>
              <a:t>filosofia</a:t>
            </a:r>
          </a:p>
          <a:p>
            <a:r>
              <a:rPr lang="fi-FI">
                <a:latin typeface="Arial"/>
                <a:cs typeface="Arial"/>
              </a:rPr>
              <a:t>historia</a:t>
            </a:r>
            <a:endParaRPr lang="fi-FI"/>
          </a:p>
          <a:p>
            <a:r>
              <a:rPr lang="fi-FI">
                <a:latin typeface="Arial"/>
                <a:cs typeface="Arial"/>
              </a:rPr>
              <a:t>kulttuurien tutkimus</a:t>
            </a:r>
            <a:endParaRPr lang="fi-FI"/>
          </a:p>
          <a:p>
            <a:r>
              <a:rPr lang="fi-FI">
                <a:latin typeface="Arial"/>
                <a:cs typeface="Arial"/>
              </a:rPr>
              <a:t>taiteiden tutkimus</a:t>
            </a:r>
          </a:p>
          <a:p>
            <a:r>
              <a:rPr lang="fi-FI">
                <a:latin typeface="Arial"/>
                <a:cs typeface="Arial"/>
              </a:rPr>
              <a:t>teologia</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104</a:t>
            </a:fld>
            <a:endParaRPr lang="fi-FI"/>
          </a:p>
        </p:txBody>
      </p:sp>
    </p:spTree>
    <p:extLst>
      <p:ext uri="{BB962C8B-B14F-4D97-AF65-F5344CB8AC3E}">
        <p14:creationId xmlns:p14="http://schemas.microsoft.com/office/powerpoint/2010/main" val="40800466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105</a:t>
            </a:fld>
            <a:endParaRPr lang="fi-FI"/>
          </a:p>
        </p:txBody>
      </p:sp>
    </p:spTree>
    <p:extLst>
      <p:ext uri="{BB962C8B-B14F-4D97-AF65-F5344CB8AC3E}">
        <p14:creationId xmlns:p14="http://schemas.microsoft.com/office/powerpoint/2010/main" val="20397021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Pisteytys muuttuu 2026,</a:t>
            </a:r>
          </a:p>
          <a:p>
            <a:r>
              <a:rPr lang="fi-FI"/>
              <a:t>Äikästä saa tuolloin parhaat pisteet ja muista aikalailla yhtä paljon</a:t>
            </a:r>
          </a:p>
          <a:p>
            <a:r>
              <a:rPr lang="fi-FI"/>
              <a:t>https://yliopistovalinnat.fi/todistusvalinnan-pisteytykset-vuodesta-2026</a:t>
            </a:r>
          </a:p>
        </p:txBody>
      </p:sp>
      <p:sp>
        <p:nvSpPr>
          <p:cNvPr id="4" name="Dian numeron paikkamerkki 3"/>
          <p:cNvSpPr>
            <a:spLocks noGrp="1"/>
          </p:cNvSpPr>
          <p:nvPr>
            <p:ph type="sldNum" sz="quarter" idx="5"/>
          </p:nvPr>
        </p:nvSpPr>
        <p:spPr/>
        <p:txBody>
          <a:bodyPr/>
          <a:lstStyle/>
          <a:p>
            <a:fld id="{F7316678-8B8D-44AC-8AE9-57015093BC93}" type="slidenum">
              <a:rPr lang="fi-FI" smtClean="0"/>
              <a:t>106</a:t>
            </a:fld>
            <a:endParaRPr lang="fi-FI"/>
          </a:p>
        </p:txBody>
      </p:sp>
    </p:spTree>
    <p:extLst>
      <p:ext uri="{BB962C8B-B14F-4D97-AF65-F5344CB8AC3E}">
        <p14:creationId xmlns:p14="http://schemas.microsoft.com/office/powerpoint/2010/main" val="15560441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Eniten hakijoita; politiikka ja viestintä </a:t>
            </a:r>
            <a:r>
              <a:rPr lang="fi-FI" err="1"/>
              <a:t>hki</a:t>
            </a:r>
            <a:r>
              <a:rPr lang="fi-FI"/>
              <a:t>, sosiaalitieteiden kandiohjelma </a:t>
            </a:r>
            <a:r>
              <a:rPr lang="fi-FI" err="1"/>
              <a:t>hki</a:t>
            </a:r>
            <a:r>
              <a:rPr lang="fi-FI"/>
              <a:t>, hallintotieteet Tampere</a:t>
            </a:r>
          </a:p>
        </p:txBody>
      </p:sp>
      <p:sp>
        <p:nvSpPr>
          <p:cNvPr id="4" name="Dian numeron paikkamerkki 3"/>
          <p:cNvSpPr>
            <a:spLocks noGrp="1"/>
          </p:cNvSpPr>
          <p:nvPr>
            <p:ph type="sldNum" sz="quarter" idx="5"/>
          </p:nvPr>
        </p:nvSpPr>
        <p:spPr/>
        <p:txBody>
          <a:bodyPr/>
          <a:lstStyle/>
          <a:p>
            <a:fld id="{F7316678-8B8D-44AC-8AE9-57015093BC93}" type="slidenum">
              <a:rPr lang="fi-FI" smtClean="0"/>
              <a:t>107</a:t>
            </a:fld>
            <a:endParaRPr lang="fi-FI"/>
          </a:p>
        </p:txBody>
      </p:sp>
    </p:spTree>
    <p:extLst>
      <p:ext uri="{BB962C8B-B14F-4D97-AF65-F5344CB8AC3E}">
        <p14:creationId xmlns:p14="http://schemas.microsoft.com/office/powerpoint/2010/main" val="14576483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108</a:t>
            </a:fld>
            <a:endParaRPr lang="fi-FI"/>
          </a:p>
        </p:txBody>
      </p:sp>
    </p:spTree>
    <p:extLst>
      <p:ext uri="{BB962C8B-B14F-4D97-AF65-F5344CB8AC3E}">
        <p14:creationId xmlns:p14="http://schemas.microsoft.com/office/powerpoint/2010/main" val="15294384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109</a:t>
            </a:fld>
            <a:endParaRPr lang="fi-FI"/>
          </a:p>
        </p:txBody>
      </p:sp>
    </p:spTree>
    <p:extLst>
      <p:ext uri="{BB962C8B-B14F-4D97-AF65-F5344CB8AC3E}">
        <p14:creationId xmlns:p14="http://schemas.microsoft.com/office/powerpoint/2010/main" val="22665877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110</a:t>
            </a:fld>
            <a:endParaRPr lang="fi-FI"/>
          </a:p>
        </p:txBody>
      </p:sp>
    </p:spTree>
    <p:extLst>
      <p:ext uri="{BB962C8B-B14F-4D97-AF65-F5344CB8AC3E}">
        <p14:creationId xmlns:p14="http://schemas.microsoft.com/office/powerpoint/2010/main" val="2481934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7000"/>
              </a:lnSpc>
              <a:spcAft>
                <a:spcPts val="800"/>
              </a:spcAft>
            </a:pPr>
            <a:r>
              <a:rPr lang="fi-FI" sz="1800" kern="100">
                <a:effectLst/>
                <a:latin typeface="Aptos" panose="020B0004020202020204" pitchFamily="34" charset="0"/>
                <a:ea typeface="Aptos" panose="020B0004020202020204" pitchFamily="34" charset="0"/>
                <a:cs typeface="Times New Roman" panose="02020603050405020304" pitchFamily="18" charset="0"/>
              </a:rPr>
              <a:t>Merikapteeni soveltuvuuskoe (</a:t>
            </a:r>
            <a:r>
              <a:rPr lang="fi-FI" sz="1800" kern="100" err="1">
                <a:effectLst/>
                <a:latin typeface="Aptos" panose="020B0004020202020204" pitchFamily="34" charset="0"/>
                <a:ea typeface="Aptos" panose="020B0004020202020204" pitchFamily="34" charset="0"/>
                <a:cs typeface="Times New Roman" panose="02020603050405020304" pitchFamily="18" charset="0"/>
              </a:rPr>
              <a:t>sisäänpääsijä</a:t>
            </a:r>
            <a:r>
              <a:rPr lang="fi-FI" sz="1800" kern="100">
                <a:effectLst/>
                <a:latin typeface="Aptos" panose="020B0004020202020204" pitchFamily="34" charset="0"/>
                <a:ea typeface="Aptos" panose="020B0004020202020204" pitchFamily="34" charset="0"/>
                <a:cs typeface="Times New Roman" panose="02020603050405020304" pitchFamily="18" charset="0"/>
              </a:rPr>
              <a:t> kertoo):</a:t>
            </a:r>
          </a:p>
          <a:p>
            <a:pPr marL="342900" lvl="0" indent="-342900">
              <a:lnSpc>
                <a:spcPct val="107000"/>
              </a:lnSpc>
              <a:buFont typeface="Symbol" panose="05050102010706020507" pitchFamily="18" charset="2"/>
              <a:buChar char=""/>
            </a:pPr>
            <a:r>
              <a:rPr lang="fi-FI" sz="1800" kern="100">
                <a:effectLst/>
                <a:latin typeface="Aptos" panose="020B0004020202020204" pitchFamily="34" charset="0"/>
                <a:ea typeface="Aptos" panose="020B0004020202020204" pitchFamily="34" charset="0"/>
                <a:cs typeface="Times New Roman" panose="02020603050405020304" pitchFamily="18" charset="0"/>
              </a:rPr>
              <a:t>äidinkieltä</a:t>
            </a:r>
          </a:p>
          <a:p>
            <a:pPr marL="342900" lvl="0" indent="-342900">
              <a:lnSpc>
                <a:spcPct val="107000"/>
              </a:lnSpc>
              <a:buFont typeface="Symbol" panose="05050102010706020507" pitchFamily="18" charset="2"/>
              <a:buChar char=""/>
            </a:pPr>
            <a:r>
              <a:rPr lang="fi-FI" sz="1800" kern="100">
                <a:effectLst/>
                <a:latin typeface="Aptos" panose="020B0004020202020204" pitchFamily="34" charset="0"/>
                <a:ea typeface="Aptos" panose="020B0004020202020204" pitchFamily="34" charset="0"/>
                <a:cs typeface="Times New Roman" panose="02020603050405020304" pitchFamily="18" charset="0"/>
              </a:rPr>
              <a:t>loogista päättelyä ("mikä kuva tulee seuraavaksi" -tehtäviä </a:t>
            </a:r>
            <a:r>
              <a:rPr lang="fi-FI" sz="1800" kern="100" err="1">
                <a:effectLst/>
                <a:latin typeface="Aptos" panose="020B0004020202020204" pitchFamily="34" charset="0"/>
                <a:ea typeface="Aptos" panose="020B0004020202020204" pitchFamily="34" charset="0"/>
                <a:cs typeface="Times New Roman" panose="02020603050405020304" pitchFamily="18" charset="0"/>
              </a:rPr>
              <a:t>jne</a:t>
            </a:r>
            <a:r>
              <a:rPr lang="fi-FI" sz="1800" kern="10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07000"/>
              </a:lnSpc>
              <a:buFont typeface="Symbol" panose="05050102010706020507" pitchFamily="18" charset="2"/>
              <a:buChar char=""/>
            </a:pPr>
            <a:r>
              <a:rPr lang="fi-FI" sz="1800" kern="100">
                <a:effectLst/>
                <a:latin typeface="Aptos" panose="020B0004020202020204" pitchFamily="34" charset="0"/>
                <a:ea typeface="Aptos" panose="020B0004020202020204" pitchFamily="34" charset="0"/>
                <a:cs typeface="Times New Roman" panose="02020603050405020304" pitchFamily="18" charset="0"/>
              </a:rPr>
              <a:t>tarkkaavaisuus osio, jossa piti esim. etsiä d-kirjaimet b-kirjainten seasta lyhyessä ajassa</a:t>
            </a:r>
          </a:p>
          <a:p>
            <a:pPr marL="342900" lvl="0" indent="-342900">
              <a:lnSpc>
                <a:spcPct val="107000"/>
              </a:lnSpc>
              <a:buFont typeface="Symbol" panose="05050102010706020507" pitchFamily="18" charset="2"/>
              <a:buChar char=""/>
            </a:pPr>
            <a:r>
              <a:rPr lang="fi-FI" sz="1800" kern="100">
                <a:effectLst/>
                <a:latin typeface="Aptos" panose="020B0004020202020204" pitchFamily="34" charset="0"/>
                <a:ea typeface="Aptos" panose="020B0004020202020204" pitchFamily="34" charset="0"/>
                <a:cs typeface="Times New Roman" panose="02020603050405020304" pitchFamily="18" charset="0"/>
              </a:rPr>
              <a:t>matematiikka </a:t>
            </a:r>
          </a:p>
          <a:p>
            <a:pPr marL="342900" lvl="0" indent="-342900">
              <a:lnSpc>
                <a:spcPct val="107000"/>
              </a:lnSpc>
              <a:spcAft>
                <a:spcPts val="800"/>
              </a:spcAft>
              <a:buFont typeface="Symbol" panose="05050102010706020507" pitchFamily="18" charset="2"/>
              <a:buChar char=""/>
            </a:pPr>
            <a:r>
              <a:rPr lang="fi-FI" sz="1800" kern="100">
                <a:effectLst/>
                <a:latin typeface="Aptos" panose="020B0004020202020204" pitchFamily="34" charset="0"/>
                <a:ea typeface="Aptos" panose="020B0004020202020204" pitchFamily="34" charset="0"/>
                <a:cs typeface="Times New Roman" panose="02020603050405020304" pitchFamily="18" charset="0"/>
              </a:rPr>
              <a:t>muistaakseni oli myös englantia, mutta siitä en ole ihan 100% varma</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a:t>
            </a:fld>
            <a:endParaRPr lang="fi-FI"/>
          </a:p>
        </p:txBody>
      </p:sp>
    </p:spTree>
    <p:extLst>
      <p:ext uri="{BB962C8B-B14F-4D97-AF65-F5344CB8AC3E}">
        <p14:creationId xmlns:p14="http://schemas.microsoft.com/office/powerpoint/2010/main" val="11734274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111</a:t>
            </a:fld>
            <a:endParaRPr lang="fi-FI"/>
          </a:p>
        </p:txBody>
      </p:sp>
    </p:spTree>
    <p:extLst>
      <p:ext uri="{BB962C8B-B14F-4D97-AF65-F5344CB8AC3E}">
        <p14:creationId xmlns:p14="http://schemas.microsoft.com/office/powerpoint/2010/main" val="5508205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112</a:t>
            </a:fld>
            <a:endParaRPr lang="fi-FI"/>
          </a:p>
        </p:txBody>
      </p:sp>
    </p:spTree>
    <p:extLst>
      <p:ext uri="{BB962C8B-B14F-4D97-AF65-F5344CB8AC3E}">
        <p14:creationId xmlns:p14="http://schemas.microsoft.com/office/powerpoint/2010/main" val="519193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113</a:t>
            </a:fld>
            <a:endParaRPr lang="fi-FI"/>
          </a:p>
        </p:txBody>
      </p:sp>
    </p:spTree>
    <p:extLst>
      <p:ext uri="{BB962C8B-B14F-4D97-AF65-F5344CB8AC3E}">
        <p14:creationId xmlns:p14="http://schemas.microsoft.com/office/powerpoint/2010/main" val="20543216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114</a:t>
            </a:fld>
            <a:endParaRPr lang="fi-FI"/>
          </a:p>
        </p:txBody>
      </p:sp>
    </p:spTree>
    <p:extLst>
      <p:ext uri="{BB962C8B-B14F-4D97-AF65-F5344CB8AC3E}">
        <p14:creationId xmlns:p14="http://schemas.microsoft.com/office/powerpoint/2010/main" val="11542251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115</a:t>
            </a:fld>
            <a:endParaRPr lang="fi-FI"/>
          </a:p>
        </p:txBody>
      </p:sp>
    </p:spTree>
    <p:extLst>
      <p:ext uri="{BB962C8B-B14F-4D97-AF65-F5344CB8AC3E}">
        <p14:creationId xmlns:p14="http://schemas.microsoft.com/office/powerpoint/2010/main" val="295519379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116</a:t>
            </a:fld>
            <a:endParaRPr lang="fi-FI"/>
          </a:p>
        </p:txBody>
      </p:sp>
    </p:spTree>
    <p:extLst>
      <p:ext uri="{BB962C8B-B14F-4D97-AF65-F5344CB8AC3E}">
        <p14:creationId xmlns:p14="http://schemas.microsoft.com/office/powerpoint/2010/main" val="9397922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117</a:t>
            </a:fld>
            <a:endParaRPr lang="fi-FI"/>
          </a:p>
        </p:txBody>
      </p:sp>
    </p:spTree>
    <p:extLst>
      <p:ext uri="{BB962C8B-B14F-4D97-AF65-F5344CB8AC3E}">
        <p14:creationId xmlns:p14="http://schemas.microsoft.com/office/powerpoint/2010/main" val="36414595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118</a:t>
            </a:fld>
            <a:endParaRPr lang="fi-FI"/>
          </a:p>
        </p:txBody>
      </p:sp>
    </p:spTree>
    <p:extLst>
      <p:ext uri="{BB962C8B-B14F-4D97-AF65-F5344CB8AC3E}">
        <p14:creationId xmlns:p14="http://schemas.microsoft.com/office/powerpoint/2010/main" val="39285491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119</a:t>
            </a:fld>
            <a:endParaRPr lang="fi-FI"/>
          </a:p>
        </p:txBody>
      </p:sp>
    </p:spTree>
    <p:extLst>
      <p:ext uri="{BB962C8B-B14F-4D97-AF65-F5344CB8AC3E}">
        <p14:creationId xmlns:p14="http://schemas.microsoft.com/office/powerpoint/2010/main" val="20604742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120</a:t>
            </a:fld>
            <a:endParaRPr lang="fi-FI"/>
          </a:p>
        </p:txBody>
      </p:sp>
    </p:spTree>
    <p:extLst>
      <p:ext uri="{BB962C8B-B14F-4D97-AF65-F5344CB8AC3E}">
        <p14:creationId xmlns:p14="http://schemas.microsoft.com/office/powerpoint/2010/main" val="3935160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a:solidFill>
                  <a:srgbClr val="000000"/>
                </a:solidFill>
                <a:effectLst/>
                <a:latin typeface="Open Sans" panose="020B0606030504020204" pitchFamily="34" charset="0"/>
              </a:rPr>
              <a:t>Kevään 2020 yhteishaussa käyttöönotettavat ammattikorkeakoulujen todistusvalinnan pisteytysmallit ovat toistaiseksi voimassaolevia. Mikäli niihin on tarvetta jatkossa tehdä muutoksia, muutosten käyttöönotto tehdään suunnitellusti niin, että toisen asteen opiskelijoilla on mahdollisuus ottaa muutokset huomioon toisen asteen opintojen aikana.</a:t>
            </a:r>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a:t>
            </a:fld>
            <a:endParaRPr lang="fi-FI"/>
          </a:p>
        </p:txBody>
      </p:sp>
    </p:spTree>
    <p:extLst>
      <p:ext uri="{BB962C8B-B14F-4D97-AF65-F5344CB8AC3E}">
        <p14:creationId xmlns:p14="http://schemas.microsoft.com/office/powerpoint/2010/main" val="237486211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121</a:t>
            </a:fld>
            <a:endParaRPr lang="fi-FI"/>
          </a:p>
        </p:txBody>
      </p:sp>
    </p:spTree>
    <p:extLst>
      <p:ext uri="{BB962C8B-B14F-4D97-AF65-F5344CB8AC3E}">
        <p14:creationId xmlns:p14="http://schemas.microsoft.com/office/powerpoint/2010/main" val="368221690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122</a:t>
            </a:fld>
            <a:endParaRPr lang="fi-FI"/>
          </a:p>
        </p:txBody>
      </p:sp>
    </p:spTree>
    <p:extLst>
      <p:ext uri="{BB962C8B-B14F-4D97-AF65-F5344CB8AC3E}">
        <p14:creationId xmlns:p14="http://schemas.microsoft.com/office/powerpoint/2010/main" val="27471273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123</a:t>
            </a:fld>
            <a:endParaRPr lang="fi-FI"/>
          </a:p>
        </p:txBody>
      </p:sp>
    </p:spTree>
    <p:extLst>
      <p:ext uri="{BB962C8B-B14F-4D97-AF65-F5344CB8AC3E}">
        <p14:creationId xmlns:p14="http://schemas.microsoft.com/office/powerpoint/2010/main" val="33202855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124</a:t>
            </a:fld>
            <a:endParaRPr lang="fi-FI"/>
          </a:p>
        </p:txBody>
      </p:sp>
    </p:spTree>
    <p:extLst>
      <p:ext uri="{BB962C8B-B14F-4D97-AF65-F5344CB8AC3E}">
        <p14:creationId xmlns:p14="http://schemas.microsoft.com/office/powerpoint/2010/main" val="269165961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125</a:t>
            </a:fld>
            <a:endParaRPr lang="fi-FI"/>
          </a:p>
        </p:txBody>
      </p:sp>
    </p:spTree>
    <p:extLst>
      <p:ext uri="{BB962C8B-B14F-4D97-AF65-F5344CB8AC3E}">
        <p14:creationId xmlns:p14="http://schemas.microsoft.com/office/powerpoint/2010/main" val="21028150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126</a:t>
            </a:fld>
            <a:endParaRPr lang="fi-FI"/>
          </a:p>
        </p:txBody>
      </p:sp>
    </p:spTree>
    <p:extLst>
      <p:ext uri="{BB962C8B-B14F-4D97-AF65-F5344CB8AC3E}">
        <p14:creationId xmlns:p14="http://schemas.microsoft.com/office/powerpoint/2010/main" val="23232990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127</a:t>
            </a:fld>
            <a:endParaRPr lang="fi-FI"/>
          </a:p>
        </p:txBody>
      </p:sp>
    </p:spTree>
    <p:extLst>
      <p:ext uri="{BB962C8B-B14F-4D97-AF65-F5344CB8AC3E}">
        <p14:creationId xmlns:p14="http://schemas.microsoft.com/office/powerpoint/2010/main" val="171421205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128</a:t>
            </a:fld>
            <a:endParaRPr lang="fi-FI"/>
          </a:p>
        </p:txBody>
      </p:sp>
    </p:spTree>
    <p:extLst>
      <p:ext uri="{BB962C8B-B14F-4D97-AF65-F5344CB8AC3E}">
        <p14:creationId xmlns:p14="http://schemas.microsoft.com/office/powerpoint/2010/main" val="251308269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129</a:t>
            </a:fld>
            <a:endParaRPr lang="fi-FI"/>
          </a:p>
        </p:txBody>
      </p:sp>
    </p:spTree>
    <p:extLst>
      <p:ext uri="{BB962C8B-B14F-4D97-AF65-F5344CB8AC3E}">
        <p14:creationId xmlns:p14="http://schemas.microsoft.com/office/powerpoint/2010/main" val="422596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13</a:t>
            </a:fld>
            <a:endParaRPr lang="fi-FI"/>
          </a:p>
        </p:txBody>
      </p:sp>
    </p:spTree>
    <p:extLst>
      <p:ext uri="{BB962C8B-B14F-4D97-AF65-F5344CB8AC3E}">
        <p14:creationId xmlns:p14="http://schemas.microsoft.com/office/powerpoint/2010/main" val="3987977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14</a:t>
            </a:fld>
            <a:endParaRPr lang="fi-FI"/>
          </a:p>
        </p:txBody>
      </p:sp>
    </p:spTree>
    <p:extLst>
      <p:ext uri="{BB962C8B-B14F-4D97-AF65-F5344CB8AC3E}">
        <p14:creationId xmlns:p14="http://schemas.microsoft.com/office/powerpoint/2010/main" val="2889388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15</a:t>
            </a:fld>
            <a:endParaRPr lang="fi-FI"/>
          </a:p>
        </p:txBody>
      </p:sp>
    </p:spTree>
    <p:extLst>
      <p:ext uri="{BB962C8B-B14F-4D97-AF65-F5344CB8AC3E}">
        <p14:creationId xmlns:p14="http://schemas.microsoft.com/office/powerpoint/2010/main" val="1794541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a:solidFill>
                  <a:srgbClr val="000000"/>
                </a:solidFill>
                <a:effectLst/>
                <a:latin typeface="Poppins" panose="00000500000000000000" pitchFamily="2" charset="0"/>
              </a:rPr>
              <a:t>osion alkuperäinen alin hyväksytty pistemäärä oli 25 pistettä. Osion vaikeustasosta johtuen osion lopullinen alin hyväksytty pistemäärä laskettiin 12,5 pisteeseen. </a:t>
            </a:r>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16</a:t>
            </a:fld>
            <a:endParaRPr lang="fi-FI"/>
          </a:p>
        </p:txBody>
      </p:sp>
    </p:spTree>
    <p:extLst>
      <p:ext uri="{BB962C8B-B14F-4D97-AF65-F5344CB8AC3E}">
        <p14:creationId xmlns:p14="http://schemas.microsoft.com/office/powerpoint/2010/main" val="104862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17</a:t>
            </a:fld>
            <a:endParaRPr lang="fi-FI"/>
          </a:p>
        </p:txBody>
      </p:sp>
    </p:spTree>
    <p:extLst>
      <p:ext uri="{BB962C8B-B14F-4D97-AF65-F5344CB8AC3E}">
        <p14:creationId xmlns:p14="http://schemas.microsoft.com/office/powerpoint/2010/main" val="2950925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18</a:t>
            </a:fld>
            <a:endParaRPr lang="fi-FI"/>
          </a:p>
        </p:txBody>
      </p:sp>
    </p:spTree>
    <p:extLst>
      <p:ext uri="{BB962C8B-B14F-4D97-AF65-F5344CB8AC3E}">
        <p14:creationId xmlns:p14="http://schemas.microsoft.com/office/powerpoint/2010/main" val="3637167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Jarkko ei halua kertoa muille ryhmäläisille, mitä sairautta hän sairastaa.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Arvotehtävä, kuvailtu tilanne ja kysytään minkä arvon mukaan henkilö tilanteessa toimii</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19</a:t>
            </a:fld>
            <a:endParaRPr lang="fi-FI"/>
          </a:p>
        </p:txBody>
      </p:sp>
    </p:spTree>
    <p:extLst>
      <p:ext uri="{BB962C8B-B14F-4D97-AF65-F5344CB8AC3E}">
        <p14:creationId xmlns:p14="http://schemas.microsoft.com/office/powerpoint/2010/main" val="1003162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Font typeface="+mj-lt"/>
              <a:buAutoNum type="arabicPeriod"/>
            </a:pPr>
            <a:r>
              <a:rPr lang="fi-FI"/>
              <a:t>AINA UUSIA MUKANA NIIN HIEMAN TAUSTOJA</a:t>
            </a:r>
          </a:p>
          <a:p>
            <a:pPr marL="685800" lvl="1" indent="-228600">
              <a:buFont typeface="Arial" panose="020B0604020202020204" pitchFamily="34" charset="0"/>
              <a:buChar char="•"/>
            </a:pPr>
            <a:r>
              <a:rPr lang="fi-FI"/>
              <a:t>SISÄLTÖNÄ PÄÄOSIN ALAT, JOIHIN JÄRJESTÄMME KURSSEJA TAI TEEMME MATERIAALEJA</a:t>
            </a:r>
          </a:p>
          <a:p>
            <a:pPr marL="1143000" lvl="2" indent="-228600">
              <a:buFont typeface="Arial" panose="020B0604020202020204" pitchFamily="34" charset="0"/>
              <a:buChar char="•"/>
            </a:pPr>
            <a:r>
              <a:rPr lang="fi-FI"/>
              <a:t>ERI ALAT ERI PAINOTUKSIN JA AJANKÄYTÖIN</a:t>
            </a:r>
          </a:p>
          <a:p>
            <a:pPr marL="1600200" lvl="3" indent="-228600">
              <a:buFont typeface="Arial" panose="020B0604020202020204" pitchFamily="34" charset="0"/>
              <a:buChar char="•"/>
            </a:pPr>
            <a:r>
              <a:rPr lang="fi-FI"/>
              <a:t>OSA ALOISTA YKSINKERTAISIA JA SUORAVIIVAISIA, TOISET HIEMAN KIMURANTIMPIA JA MONISYISEMPIÄ</a:t>
            </a:r>
          </a:p>
          <a:p>
            <a:pPr marL="1143000" lvl="2" indent="-228600">
              <a:buFont typeface="Arial" panose="020B0604020202020204" pitchFamily="34" charset="0"/>
              <a:buChar char="•"/>
            </a:pPr>
            <a:r>
              <a:rPr lang="fi-FI"/>
              <a:t>PYRKIMYS NOSTAA ESILLE MAHDOLLISIA MUUTOKSIA AIEMPAAN JA PUREUTUA ASIOIHIN VALINTAKOEVAATUMUSTEN TAKANA ELI HIEMAN TARKEMPAA TIETOA VALINTAKOKEIDEN HAASTEISTA OPISKELIJAN NÄKÖKULMASTA</a:t>
            </a:r>
          </a:p>
          <a:p>
            <a:pPr marL="1143000" lvl="2" indent="-228600">
              <a:buFont typeface="Arial" panose="020B0604020202020204" pitchFamily="34" charset="0"/>
              <a:buChar char="•"/>
            </a:pPr>
            <a:r>
              <a:rPr lang="fi-FI"/>
              <a:t>PARI VUOTTA OLLUT MELKO SEESTEISTÄ, MUTTA NYT MYRSKYÄÄ ELI UUDISTUKSIA PALJON</a:t>
            </a:r>
          </a:p>
          <a:p>
            <a:pPr marL="685800" lvl="1" indent="-228600">
              <a:buFont typeface="Arial" panose="020B0604020202020204" pitchFamily="34" charset="0"/>
              <a:buChar char="•"/>
            </a:pPr>
            <a:r>
              <a:rPr lang="fi-FI"/>
              <a:t>TEIDÄN HYÖTYNNE TOIVOTTAVASTI ON SE, ETTÄ SAATTE TARJOTA HELPOTUSTA ARJEN AHERRUKSEEN</a:t>
            </a:r>
          </a:p>
          <a:p>
            <a:pPr marL="685800" lvl="1" indent="-228600">
              <a:buFont typeface="Arial" panose="020B0604020202020204" pitchFamily="34" charset="0"/>
              <a:buChar char="•"/>
            </a:pPr>
            <a:r>
              <a:rPr lang="fi-FI"/>
              <a:t>MEIDÄN HYÖTYMME ON SE, ETTÄ TULEE MAHDOLLISESTI KESKUSTELUA JA KOMMENTTEJA, JOTKA TARJOAVAT MEILLE UUTTA TIETOA TAI NÄKEMYSTÄ (JA TOKI TOIVOMME, ETTÄ SAAMME VÄLITETTYÄ ASIANTUNTEVAN KUVAN TOIMINNASTA, JOLLOIN SE MAHDOLLISESTI VÄLITTYY MYÖS OPISKELIJOILLENNE)</a:t>
            </a:r>
          </a:p>
          <a:p>
            <a:pPr lvl="1"/>
            <a:endParaRPr lang="fi-FI"/>
          </a:p>
          <a:p>
            <a:pPr marL="228600" indent="-228600">
              <a:buFont typeface="+mj-lt"/>
              <a:buAutoNum type="arabicPeriod"/>
            </a:pPr>
            <a:r>
              <a:rPr lang="fi-FI"/>
              <a:t>ETÄNÄ LEMPINOJATUOLI / MUKAVA ASENTO, KYNÄ JA KAHVIKUPPONEN KÄTEEN JA VASTAANOTIN AUKI TYKITYKSELLE…</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a:t>
            </a:fld>
            <a:endParaRPr lang="fi-FI"/>
          </a:p>
        </p:txBody>
      </p:sp>
    </p:spTree>
    <p:extLst>
      <p:ext uri="{BB962C8B-B14F-4D97-AF65-F5344CB8AC3E}">
        <p14:creationId xmlns:p14="http://schemas.microsoft.com/office/powerpoint/2010/main" val="1708815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20</a:t>
            </a:fld>
            <a:endParaRPr lang="fi-FI"/>
          </a:p>
        </p:txBody>
      </p:sp>
    </p:spTree>
    <p:extLst>
      <p:ext uri="{BB962C8B-B14F-4D97-AF65-F5344CB8AC3E}">
        <p14:creationId xmlns:p14="http://schemas.microsoft.com/office/powerpoint/2010/main" val="2187288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Kuvassa olevien lisäksi kyseisten aineiden opettajankoulutuskohteet.</a:t>
            </a:r>
          </a:p>
          <a:p>
            <a:endParaRPr lang="fi-FI"/>
          </a:p>
          <a:p>
            <a:r>
              <a:rPr lang="fi-FI"/>
              <a:t>Matemaattiset tieteet pitää sisällään mm. Oulun matematiikka ja data-analyysi kohteen sekä </a:t>
            </a:r>
            <a:r>
              <a:rPr lang="fi-FI" err="1"/>
              <a:t>Treen</a:t>
            </a:r>
            <a:r>
              <a:rPr lang="fi-FI"/>
              <a:t> matematiikan ja tilastollisen data-analyysin koulutus, Tku matematiikka ja tilastotiede</a:t>
            </a:r>
          </a:p>
          <a:p>
            <a:endParaRPr lang="fi-FI"/>
          </a:p>
          <a:p>
            <a:r>
              <a:rPr lang="fi-FI"/>
              <a:t>4 erilaista </a:t>
            </a:r>
            <a:r>
              <a:rPr lang="fi-FI" err="1"/>
              <a:t>koekomboa</a:t>
            </a:r>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21</a:t>
            </a:fld>
            <a:endParaRPr lang="fi-FI"/>
          </a:p>
        </p:txBody>
      </p:sp>
    </p:spTree>
    <p:extLst>
      <p:ext uri="{BB962C8B-B14F-4D97-AF65-F5344CB8AC3E}">
        <p14:creationId xmlns:p14="http://schemas.microsoft.com/office/powerpoint/2010/main" val="496531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Todistusvalinnan iso osuus, kolme ainetta, kynnysehdot (yksi täytyttävä)</a:t>
            </a:r>
          </a:p>
        </p:txBody>
      </p:sp>
      <p:sp>
        <p:nvSpPr>
          <p:cNvPr id="4" name="Dian numeron paikkamerkki 3"/>
          <p:cNvSpPr>
            <a:spLocks noGrp="1"/>
          </p:cNvSpPr>
          <p:nvPr>
            <p:ph type="sldNum" sz="quarter" idx="5"/>
          </p:nvPr>
        </p:nvSpPr>
        <p:spPr/>
        <p:txBody>
          <a:bodyPr/>
          <a:lstStyle/>
          <a:p>
            <a:fld id="{F7316678-8B8D-44AC-8AE9-57015093BC93}" type="slidenum">
              <a:rPr lang="fi-FI" smtClean="0"/>
              <a:t>22</a:t>
            </a:fld>
            <a:endParaRPr lang="fi-FI"/>
          </a:p>
        </p:txBody>
      </p:sp>
    </p:spTree>
    <p:extLst>
      <p:ext uri="{BB962C8B-B14F-4D97-AF65-F5344CB8AC3E}">
        <p14:creationId xmlns:p14="http://schemas.microsoft.com/office/powerpoint/2010/main" val="268300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Tuta ero yli 30 pistettä, Kone 40p, rajat nousseet tuta LUT 7 p ja Kone Tre 16p, tietotekn LUT 6p</a:t>
            </a:r>
          </a:p>
        </p:txBody>
      </p:sp>
      <p:sp>
        <p:nvSpPr>
          <p:cNvPr id="4" name="Dian numeron paikkamerkki 3"/>
          <p:cNvSpPr>
            <a:spLocks noGrp="1"/>
          </p:cNvSpPr>
          <p:nvPr>
            <p:ph type="sldNum" sz="quarter" idx="5"/>
          </p:nvPr>
        </p:nvSpPr>
        <p:spPr/>
        <p:txBody>
          <a:bodyPr/>
          <a:lstStyle/>
          <a:p>
            <a:fld id="{F7316678-8B8D-44AC-8AE9-57015093BC93}" type="slidenum">
              <a:rPr lang="fi-FI" smtClean="0"/>
              <a:t>23</a:t>
            </a:fld>
            <a:endParaRPr lang="fi-FI"/>
          </a:p>
        </p:txBody>
      </p:sp>
    </p:spTree>
    <p:extLst>
      <p:ext uri="{BB962C8B-B14F-4D97-AF65-F5344CB8AC3E}">
        <p14:creationId xmlns:p14="http://schemas.microsoft.com/office/powerpoint/2010/main" val="1533018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a:t>”Helpoimmat päästä sisään, vaikeimmat päästä ulos” ja </a:t>
            </a:r>
            <a:r>
              <a:rPr lang="fi-FI" sz="1200" err="1"/>
              <a:t>Welcome</a:t>
            </a:r>
            <a:r>
              <a:rPr lang="fi-FI" sz="1200"/>
              <a:t> to </a:t>
            </a:r>
            <a:r>
              <a:rPr lang="fi-FI" sz="1200" err="1"/>
              <a:t>the</a:t>
            </a:r>
            <a:r>
              <a:rPr lang="fi-FI" sz="1200"/>
              <a:t> </a:t>
            </a:r>
            <a:r>
              <a:rPr lang="fi-FI" sz="1200" err="1"/>
              <a:t>jungle</a:t>
            </a:r>
            <a:r>
              <a:rPr lang="fi-FI" sz="1200"/>
              <a:t>, vähän on viidakko siistiytynyt, mutta edelleen on paljon vaihtelua.</a:t>
            </a:r>
          </a:p>
          <a:p>
            <a:endParaRPr lang="fi-FI" sz="1200"/>
          </a:p>
          <a:p>
            <a:r>
              <a:rPr lang="fi-FI" sz="1200" err="1"/>
              <a:t>Jkylä</a:t>
            </a:r>
            <a:r>
              <a:rPr lang="fi-FI" sz="1200"/>
              <a:t> kemia E</a:t>
            </a:r>
          </a:p>
          <a:p>
            <a:endParaRPr lang="fi-FI" sz="1200"/>
          </a:p>
          <a:p>
            <a:r>
              <a:rPr lang="fi-FI" sz="1200"/>
              <a:t>Tre matematiikka ja tilastollinen data-analyysi riittää MAA M suora valintaan</a:t>
            </a:r>
          </a:p>
          <a:p>
            <a:endParaRPr lang="fi-FI"/>
          </a:p>
          <a:p>
            <a:r>
              <a:rPr lang="fi-FI" sz="1200"/>
              <a:t>Turku lukioväylä (yliopisto-opinnot + haastattelu)</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24</a:t>
            </a:fld>
            <a:endParaRPr lang="fi-FI"/>
          </a:p>
        </p:txBody>
      </p:sp>
    </p:spTree>
    <p:extLst>
      <p:ext uri="{BB962C8B-B14F-4D97-AF65-F5344CB8AC3E}">
        <p14:creationId xmlns:p14="http://schemas.microsoft.com/office/powerpoint/2010/main" val="206803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Jyväskylä todistusvalinta = suora valinta eli kaikki, jotka saavat 83 pistettä valitaan opintoihin</a:t>
            </a:r>
          </a:p>
          <a:p>
            <a:r>
              <a:rPr lang="fi-FI"/>
              <a:t>Todistusvalinnalle ei ole kynnysehtoja kaikkiin (</a:t>
            </a:r>
            <a:r>
              <a:rPr lang="fi-FI" err="1"/>
              <a:t>esim</a:t>
            </a:r>
            <a:r>
              <a:rPr lang="fi-FI"/>
              <a:t> Oulu ja Tre)</a:t>
            </a:r>
          </a:p>
          <a:p>
            <a:endParaRPr lang="fi-FI"/>
          </a:p>
          <a:p>
            <a:r>
              <a:rPr lang="fi-FI"/>
              <a:t>Näyttöreitti </a:t>
            </a:r>
            <a:r>
              <a:rPr lang="fi-FI" err="1"/>
              <a:t>Treelle</a:t>
            </a:r>
            <a:endParaRPr lang="fi-FI"/>
          </a:p>
          <a:p>
            <a:r>
              <a:rPr lang="fi-FI"/>
              <a:t>Kilpailut</a:t>
            </a:r>
          </a:p>
          <a:p>
            <a:r>
              <a:rPr lang="fi-FI"/>
              <a:t>Turussa lukio-opintoväylä myös </a:t>
            </a:r>
            <a:r>
              <a:rPr lang="fi-FI" err="1"/>
              <a:t>tkt:ssä</a:t>
            </a:r>
            <a:r>
              <a:rPr lang="fi-FI"/>
              <a:t> eli opinnot + haastattelu</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25</a:t>
            </a:fld>
            <a:endParaRPr lang="fi-FI"/>
          </a:p>
        </p:txBody>
      </p:sp>
    </p:spTree>
    <p:extLst>
      <p:ext uri="{BB962C8B-B14F-4D97-AF65-F5344CB8AC3E}">
        <p14:creationId xmlns:p14="http://schemas.microsoft.com/office/powerpoint/2010/main" val="2939249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26</a:t>
            </a:fld>
            <a:endParaRPr lang="fi-FI"/>
          </a:p>
        </p:txBody>
      </p:sp>
    </p:spTree>
    <p:extLst>
      <p:ext uri="{BB962C8B-B14F-4D97-AF65-F5344CB8AC3E}">
        <p14:creationId xmlns:p14="http://schemas.microsoft.com/office/powerpoint/2010/main" val="2071262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4 erilaista </a:t>
            </a:r>
            <a:r>
              <a:rPr lang="fi-FI" err="1"/>
              <a:t>komboa</a:t>
            </a:r>
            <a:r>
              <a:rPr lang="fi-FI"/>
              <a:t> riippuen hakukohteesta</a:t>
            </a:r>
          </a:p>
        </p:txBody>
      </p:sp>
      <p:sp>
        <p:nvSpPr>
          <p:cNvPr id="4" name="Dian numeron paikkamerkki 3"/>
          <p:cNvSpPr>
            <a:spLocks noGrp="1"/>
          </p:cNvSpPr>
          <p:nvPr>
            <p:ph type="sldNum" sz="quarter" idx="5"/>
          </p:nvPr>
        </p:nvSpPr>
        <p:spPr/>
        <p:txBody>
          <a:bodyPr/>
          <a:lstStyle/>
          <a:p>
            <a:fld id="{F7316678-8B8D-44AC-8AE9-57015093BC93}" type="slidenum">
              <a:rPr lang="fi-FI" smtClean="0"/>
              <a:t>27</a:t>
            </a:fld>
            <a:endParaRPr lang="fi-FI"/>
          </a:p>
        </p:txBody>
      </p:sp>
    </p:spTree>
    <p:extLst>
      <p:ext uri="{BB962C8B-B14F-4D97-AF65-F5344CB8AC3E}">
        <p14:creationId xmlns:p14="http://schemas.microsoft.com/office/powerpoint/2010/main" val="38145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28</a:t>
            </a:fld>
            <a:endParaRPr lang="fi-FI"/>
          </a:p>
        </p:txBody>
      </p:sp>
    </p:spTree>
    <p:extLst>
      <p:ext uri="{BB962C8B-B14F-4D97-AF65-F5344CB8AC3E}">
        <p14:creationId xmlns:p14="http://schemas.microsoft.com/office/powerpoint/2010/main" val="399237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Yhteinen osio = vanhat dia kokeet matikka tehtävä 1-(2) ja ongelmaratkaisu</a:t>
            </a:r>
          </a:p>
          <a:p>
            <a:pPr marL="171450" indent="-171450">
              <a:buFont typeface="Arial" panose="020B0604020202020204" pitchFamily="34" charset="0"/>
              <a:buChar char="•"/>
            </a:pPr>
            <a:r>
              <a:rPr lang="fi-FI"/>
              <a:t>Kevät 2024 loppuosataulukko ja eri maiden välisiä </a:t>
            </a:r>
            <a:r>
              <a:rPr lang="fi-FI" err="1"/>
              <a:t>sähkösiirtoyhteyksia</a:t>
            </a:r>
            <a:r>
              <a:rPr lang="fi-FI"/>
              <a:t>, aiemmin mm. Neuroverkon </a:t>
            </a:r>
            <a:r>
              <a:rPr lang="fi-FI" err="1"/>
              <a:t>oppimikyky</a:t>
            </a:r>
            <a:r>
              <a:rPr lang="fi-FI"/>
              <a:t>, metroverkoston vaaratekijät ja niiden yhteydet, loppuosataulukko</a:t>
            </a:r>
          </a:p>
          <a:p>
            <a:r>
              <a:rPr lang="fi-FI"/>
              <a:t>Matikan eriytyvä = vanhat di kokeet </a:t>
            </a:r>
            <a:r>
              <a:rPr lang="fi-FI" err="1"/>
              <a:t>tehtävt</a:t>
            </a:r>
            <a:r>
              <a:rPr lang="fi-FI"/>
              <a:t> (2)-3</a:t>
            </a:r>
          </a:p>
          <a:p>
            <a:r>
              <a:rPr lang="fi-FI" err="1"/>
              <a:t>Fys</a:t>
            </a:r>
            <a:r>
              <a:rPr lang="fi-FI"/>
              <a:t> ja </a:t>
            </a:r>
            <a:r>
              <a:rPr lang="fi-FI" err="1"/>
              <a:t>kem</a:t>
            </a:r>
            <a:r>
              <a:rPr lang="fi-FI"/>
              <a:t> eriytyvä = vanhat di kokeet </a:t>
            </a:r>
            <a:r>
              <a:rPr lang="fi-FI" err="1"/>
              <a:t>fys</a:t>
            </a:r>
            <a:r>
              <a:rPr lang="fi-FI"/>
              <a:t> ja </a:t>
            </a:r>
            <a:r>
              <a:rPr lang="fi-FI" err="1"/>
              <a:t>kem</a:t>
            </a:r>
            <a:endParaRPr lang="fi-FI"/>
          </a:p>
          <a:p>
            <a:pPr marL="171450" indent="-171450">
              <a:buFont typeface="Arial" panose="020B0604020202020204" pitchFamily="34" charset="0"/>
              <a:buChar char="•"/>
            </a:pPr>
            <a:r>
              <a:rPr lang="fi-FI"/>
              <a:t>Kevät 2024 Laservalon aaltomalli, hiilidioksidin talteenotto ja </a:t>
            </a:r>
            <a:r>
              <a:rPr lang="fi-FI" err="1"/>
              <a:t>mineralisointi</a:t>
            </a:r>
            <a:r>
              <a:rPr lang="fi-FI"/>
              <a:t>, aiemmin sähköauton lataamisen malli, kromatografia</a:t>
            </a:r>
          </a:p>
        </p:txBody>
      </p:sp>
      <p:sp>
        <p:nvSpPr>
          <p:cNvPr id="4" name="Dian numeron paikkamerkki 3"/>
          <p:cNvSpPr>
            <a:spLocks noGrp="1"/>
          </p:cNvSpPr>
          <p:nvPr>
            <p:ph type="sldNum" sz="quarter" idx="5"/>
          </p:nvPr>
        </p:nvSpPr>
        <p:spPr/>
        <p:txBody>
          <a:bodyPr/>
          <a:lstStyle/>
          <a:p>
            <a:fld id="{F7316678-8B8D-44AC-8AE9-57015093BC93}" type="slidenum">
              <a:rPr lang="fi-FI" smtClean="0"/>
              <a:t>29</a:t>
            </a:fld>
            <a:endParaRPr lang="fi-FI"/>
          </a:p>
        </p:txBody>
      </p:sp>
    </p:spTree>
    <p:extLst>
      <p:ext uri="{BB962C8B-B14F-4D97-AF65-F5344CB8AC3E}">
        <p14:creationId xmlns:p14="http://schemas.microsoft.com/office/powerpoint/2010/main" val="345936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LUETTELO KOKEISTA JA ALOISTA, JOITA KAHLAAMME LÄPI. JATKO-OPINTOBUFFEE.</a:t>
            </a:r>
          </a:p>
          <a:p>
            <a:endParaRPr lang="fi-FI"/>
          </a:p>
          <a:p>
            <a:r>
              <a:rPr lang="fi-FI"/>
              <a:t>4 ARTISTIA/ESIINTYJÄÄ JA KAIKKI SOOLOILEE OMALLA TYYLILLÄÄN. LÄHES KAIKILTA ALOILTA ESITELLÄÄN TODISTUSVALINTAA JA VALINTAKOEVALINTAA SEKÄ NIIDEN PISTERAJOJA. (SIIRTOHAUT, AVOIMEN VÄYLÄ YM JÄÄVÄT VÄHEMMÄLLE)</a:t>
            </a:r>
          </a:p>
          <a:p>
            <a:endParaRPr lang="fi-FI"/>
          </a:p>
          <a:p>
            <a:r>
              <a:rPr lang="fi-FI"/>
              <a:t>2 ERÄÄ JA YKSI ERÄTAUKO (PIDETÄÄN KUN ENSIMMÄISET NUKAHTAA) NOIN 11.15-11.30</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3</a:t>
            </a:fld>
            <a:endParaRPr lang="fi-FI"/>
          </a:p>
        </p:txBody>
      </p:sp>
    </p:spTree>
    <p:extLst>
      <p:ext uri="{BB962C8B-B14F-4D97-AF65-F5344CB8AC3E}">
        <p14:creationId xmlns:p14="http://schemas.microsoft.com/office/powerpoint/2010/main" val="129814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latin typeface="Arial    "/>
              </a:rPr>
              <a:t>Työkalut erilaiset kuin lukiossa hidastaa ja tuo haastavuutta ja harjoittelu vaatii enemmän toistoa.</a:t>
            </a:r>
          </a:p>
          <a:p>
            <a:endParaRPr lang="fi-FI">
              <a:latin typeface="Arial    "/>
            </a:endParaRPr>
          </a:p>
          <a:p>
            <a:r>
              <a:rPr lang="fi-FI" sz="1200">
                <a:latin typeface="Arial    "/>
              </a:rPr>
              <a:t>Tehtävien lukumäärä ja ajankäyttö (ennen 6, nyt 8) ja ajankäyttö (ennen 40min / tehtävä, nyt 30min / tehtävä), toki tehtävä voivat olla lyhyempiä ja aineistoa vähemmän.</a:t>
            </a:r>
          </a:p>
          <a:p>
            <a:endParaRPr lang="fi-FI">
              <a:latin typeface="Arial    "/>
            </a:endParaRPr>
          </a:p>
          <a:p>
            <a:r>
              <a:rPr lang="fi-FI" sz="1200">
                <a:latin typeface="Arial    "/>
              </a:rPr>
              <a:t>Kursseilla harjoiteltava englanninkielisiä aineistoja kokeiden muodossa.</a:t>
            </a:r>
          </a:p>
        </p:txBody>
      </p:sp>
      <p:sp>
        <p:nvSpPr>
          <p:cNvPr id="4" name="Dian numeron paikkamerkki 3"/>
          <p:cNvSpPr>
            <a:spLocks noGrp="1"/>
          </p:cNvSpPr>
          <p:nvPr>
            <p:ph type="sldNum" sz="quarter" idx="5"/>
          </p:nvPr>
        </p:nvSpPr>
        <p:spPr/>
        <p:txBody>
          <a:bodyPr/>
          <a:lstStyle/>
          <a:p>
            <a:fld id="{F7316678-8B8D-44AC-8AE9-57015093BC93}" type="slidenum">
              <a:rPr lang="fi-FI" smtClean="0"/>
              <a:t>30</a:t>
            </a:fld>
            <a:endParaRPr lang="fi-FI"/>
          </a:p>
        </p:txBody>
      </p:sp>
    </p:spTree>
    <p:extLst>
      <p:ext uri="{BB962C8B-B14F-4D97-AF65-F5344CB8AC3E}">
        <p14:creationId xmlns:p14="http://schemas.microsoft.com/office/powerpoint/2010/main" val="745450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Aiemmin oli 4 erilaista kemian ja biologian koetta, nyt vain yksi yhteinen. Kaksi erilaista </a:t>
            </a:r>
            <a:r>
              <a:rPr lang="fi-FI" err="1"/>
              <a:t>koekomboa</a:t>
            </a:r>
            <a:r>
              <a:rPr lang="fi-FI"/>
              <a:t>.</a:t>
            </a:r>
          </a:p>
        </p:txBody>
      </p:sp>
      <p:sp>
        <p:nvSpPr>
          <p:cNvPr id="4" name="Dian numeron paikkamerkki 3"/>
          <p:cNvSpPr>
            <a:spLocks noGrp="1"/>
          </p:cNvSpPr>
          <p:nvPr>
            <p:ph type="sldNum" sz="quarter" idx="5"/>
          </p:nvPr>
        </p:nvSpPr>
        <p:spPr/>
        <p:txBody>
          <a:bodyPr/>
          <a:lstStyle/>
          <a:p>
            <a:fld id="{F7316678-8B8D-44AC-8AE9-57015093BC93}" type="slidenum">
              <a:rPr lang="fi-FI" smtClean="0"/>
              <a:t>31</a:t>
            </a:fld>
            <a:endParaRPr lang="fi-FI"/>
          </a:p>
        </p:txBody>
      </p:sp>
    </p:spTree>
    <p:extLst>
      <p:ext uri="{BB962C8B-B14F-4D97-AF65-F5344CB8AC3E}">
        <p14:creationId xmlns:p14="http://schemas.microsoft.com/office/powerpoint/2010/main" val="2381363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Ei voi hakea samaan aikaan </a:t>
            </a:r>
            <a:r>
              <a:rPr lang="fi-FI" err="1"/>
              <a:t>lääkis</a:t>
            </a:r>
            <a:r>
              <a:rPr lang="fi-FI"/>
              <a:t> ja </a:t>
            </a:r>
            <a:r>
              <a:rPr lang="fi-FI" err="1"/>
              <a:t>hammaslääkis</a:t>
            </a:r>
            <a:r>
              <a:rPr lang="fi-FI"/>
              <a:t>, vain ensikertalaiset, kuusi ainetta</a:t>
            </a:r>
          </a:p>
        </p:txBody>
      </p:sp>
      <p:sp>
        <p:nvSpPr>
          <p:cNvPr id="4" name="Dian numeron paikkamerkki 3"/>
          <p:cNvSpPr>
            <a:spLocks noGrp="1"/>
          </p:cNvSpPr>
          <p:nvPr>
            <p:ph type="sldNum" sz="quarter" idx="5"/>
          </p:nvPr>
        </p:nvSpPr>
        <p:spPr/>
        <p:txBody>
          <a:bodyPr/>
          <a:lstStyle/>
          <a:p>
            <a:fld id="{F7316678-8B8D-44AC-8AE9-57015093BC93}" type="slidenum">
              <a:rPr lang="fi-FI" smtClean="0"/>
              <a:t>32</a:t>
            </a:fld>
            <a:endParaRPr lang="fi-FI"/>
          </a:p>
        </p:txBody>
      </p:sp>
    </p:spTree>
    <p:extLst>
      <p:ext uri="{BB962C8B-B14F-4D97-AF65-F5344CB8AC3E}">
        <p14:creationId xmlns:p14="http://schemas.microsoft.com/office/powerpoint/2010/main" val="944971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Mörkötodistus, pisterajat laskeneet tai pysyneet samana viimeiset kaksi vuotta</a:t>
            </a:r>
          </a:p>
        </p:txBody>
      </p:sp>
      <p:sp>
        <p:nvSpPr>
          <p:cNvPr id="4" name="Dian numeron paikkamerkki 3"/>
          <p:cNvSpPr>
            <a:spLocks noGrp="1"/>
          </p:cNvSpPr>
          <p:nvPr>
            <p:ph type="sldNum" sz="quarter" idx="5"/>
          </p:nvPr>
        </p:nvSpPr>
        <p:spPr/>
        <p:txBody>
          <a:bodyPr/>
          <a:lstStyle/>
          <a:p>
            <a:fld id="{F7316678-8B8D-44AC-8AE9-57015093BC93}" type="slidenum">
              <a:rPr lang="fi-FI" smtClean="0"/>
              <a:t>33</a:t>
            </a:fld>
            <a:endParaRPr lang="fi-FI"/>
          </a:p>
        </p:txBody>
      </p:sp>
    </p:spTree>
    <p:extLst>
      <p:ext uri="{BB962C8B-B14F-4D97-AF65-F5344CB8AC3E}">
        <p14:creationId xmlns:p14="http://schemas.microsoft.com/office/powerpoint/2010/main" val="3811316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2/3 osaa riittänyt lähes aina, pahimmillaan ollut 70% </a:t>
            </a:r>
            <a:r>
              <a:rPr lang="fi-FI" err="1"/>
              <a:t>hesaan</a:t>
            </a:r>
            <a:r>
              <a:rPr lang="fi-FI"/>
              <a:t>, varaa virheille ja tekemättä jättämiselle, toki koe on haastava, mutta ei </a:t>
            </a:r>
            <a:r>
              <a:rPr lang="fi-FI" err="1"/>
              <a:t>tarvi</a:t>
            </a:r>
            <a:r>
              <a:rPr lang="fi-FI"/>
              <a:t> osata kaikkia, kun katsoo vanhoja kokeita</a:t>
            </a:r>
          </a:p>
        </p:txBody>
      </p:sp>
      <p:sp>
        <p:nvSpPr>
          <p:cNvPr id="4" name="Dian numeron paikkamerkki 3"/>
          <p:cNvSpPr>
            <a:spLocks noGrp="1"/>
          </p:cNvSpPr>
          <p:nvPr>
            <p:ph type="sldNum" sz="quarter" idx="5"/>
          </p:nvPr>
        </p:nvSpPr>
        <p:spPr/>
        <p:txBody>
          <a:bodyPr/>
          <a:lstStyle/>
          <a:p>
            <a:fld id="{F7316678-8B8D-44AC-8AE9-57015093BC93}" type="slidenum">
              <a:rPr lang="fi-FI" smtClean="0"/>
              <a:t>34</a:t>
            </a:fld>
            <a:endParaRPr lang="fi-FI"/>
          </a:p>
        </p:txBody>
      </p:sp>
    </p:spTree>
    <p:extLst>
      <p:ext uri="{BB962C8B-B14F-4D97-AF65-F5344CB8AC3E}">
        <p14:creationId xmlns:p14="http://schemas.microsoft.com/office/powerpoint/2010/main" val="719348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Ensisijaisesti proviisoriksi, 6 ainetta, kynnysehto</a:t>
            </a:r>
          </a:p>
        </p:txBody>
      </p:sp>
      <p:sp>
        <p:nvSpPr>
          <p:cNvPr id="4" name="Dian numeron paikkamerkki 3"/>
          <p:cNvSpPr>
            <a:spLocks noGrp="1"/>
          </p:cNvSpPr>
          <p:nvPr>
            <p:ph type="sldNum" sz="quarter" idx="5"/>
          </p:nvPr>
        </p:nvSpPr>
        <p:spPr/>
        <p:txBody>
          <a:bodyPr/>
          <a:lstStyle/>
          <a:p>
            <a:fld id="{F7316678-8B8D-44AC-8AE9-57015093BC93}" type="slidenum">
              <a:rPr lang="fi-FI" smtClean="0"/>
              <a:t>35</a:t>
            </a:fld>
            <a:endParaRPr lang="fi-FI"/>
          </a:p>
        </p:txBody>
      </p:sp>
    </p:spTree>
    <p:extLst>
      <p:ext uri="{BB962C8B-B14F-4D97-AF65-F5344CB8AC3E}">
        <p14:creationId xmlns:p14="http://schemas.microsoft.com/office/powerpoint/2010/main" val="536769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Farmaseutti </a:t>
            </a:r>
            <a:r>
              <a:rPr lang="fi-FI" err="1"/>
              <a:t>vs</a:t>
            </a:r>
            <a:r>
              <a:rPr lang="fi-FI"/>
              <a:t> proviisori isot erot, valintakokeessa vaadittu 8-56% </a:t>
            </a:r>
            <a:r>
              <a:rPr lang="fi-FI" err="1"/>
              <a:t>max</a:t>
            </a:r>
            <a:r>
              <a:rPr lang="fi-FI"/>
              <a:t> pisteistä</a:t>
            </a:r>
          </a:p>
        </p:txBody>
      </p:sp>
      <p:sp>
        <p:nvSpPr>
          <p:cNvPr id="4" name="Dian numeron paikkamerkki 3"/>
          <p:cNvSpPr>
            <a:spLocks noGrp="1"/>
          </p:cNvSpPr>
          <p:nvPr>
            <p:ph type="sldNum" sz="quarter" idx="5"/>
          </p:nvPr>
        </p:nvSpPr>
        <p:spPr/>
        <p:txBody>
          <a:bodyPr/>
          <a:lstStyle/>
          <a:p>
            <a:fld id="{F7316678-8B8D-44AC-8AE9-57015093BC93}" type="slidenum">
              <a:rPr lang="fi-FI" smtClean="0"/>
              <a:t>36</a:t>
            </a:fld>
            <a:endParaRPr lang="fi-FI"/>
          </a:p>
        </p:txBody>
      </p:sp>
    </p:spTree>
    <p:extLst>
      <p:ext uri="{BB962C8B-B14F-4D97-AF65-F5344CB8AC3E}">
        <p14:creationId xmlns:p14="http://schemas.microsoft.com/office/powerpoint/2010/main" val="1954641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Aloitettu osio pakki tehdä loppuun eli voi aloittaa toista ja välillä siirtyä toiseen.</a:t>
            </a:r>
          </a:p>
        </p:txBody>
      </p:sp>
      <p:sp>
        <p:nvSpPr>
          <p:cNvPr id="4" name="Dian numeron paikkamerkki 3"/>
          <p:cNvSpPr>
            <a:spLocks noGrp="1"/>
          </p:cNvSpPr>
          <p:nvPr>
            <p:ph type="sldNum" sz="quarter" idx="5"/>
          </p:nvPr>
        </p:nvSpPr>
        <p:spPr/>
        <p:txBody>
          <a:bodyPr/>
          <a:lstStyle/>
          <a:p>
            <a:fld id="{F7316678-8B8D-44AC-8AE9-57015093BC93}" type="slidenum">
              <a:rPr lang="fi-FI" smtClean="0"/>
              <a:t>37</a:t>
            </a:fld>
            <a:endParaRPr lang="fi-FI"/>
          </a:p>
        </p:txBody>
      </p:sp>
    </p:spTree>
    <p:extLst>
      <p:ext uri="{BB962C8B-B14F-4D97-AF65-F5344CB8AC3E}">
        <p14:creationId xmlns:p14="http://schemas.microsoft.com/office/powerpoint/2010/main" val="3442868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38</a:t>
            </a:fld>
            <a:endParaRPr lang="fi-FI"/>
          </a:p>
        </p:txBody>
      </p:sp>
    </p:spTree>
    <p:extLst>
      <p:ext uri="{BB962C8B-B14F-4D97-AF65-F5344CB8AC3E}">
        <p14:creationId xmlns:p14="http://schemas.microsoft.com/office/powerpoint/2010/main" val="388879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Uusi maininta: Aineistotehtäviä ja </a:t>
            </a:r>
            <a:r>
              <a:rPr lang="fi-FI" err="1"/>
              <a:t>matemaatis</a:t>
            </a:r>
            <a:r>
              <a:rPr lang="fi-FI"/>
              <a:t>-loogisen päättelyn ja ongelmanratkaisun tehtäviä harjoiteltava, kursseilla huomiointi</a:t>
            </a:r>
          </a:p>
          <a:p>
            <a:endParaRPr lang="fi-FI"/>
          </a:p>
          <a:p>
            <a:r>
              <a:rPr lang="fi-FI"/>
              <a:t>Koeosiot tehtävä loppuun eli taktikointi, mistä aloittaa?</a:t>
            </a:r>
          </a:p>
        </p:txBody>
      </p:sp>
      <p:sp>
        <p:nvSpPr>
          <p:cNvPr id="4" name="Dian numeron paikkamerkki 3"/>
          <p:cNvSpPr>
            <a:spLocks noGrp="1"/>
          </p:cNvSpPr>
          <p:nvPr>
            <p:ph type="sldNum" sz="quarter" idx="5"/>
          </p:nvPr>
        </p:nvSpPr>
        <p:spPr/>
        <p:txBody>
          <a:bodyPr/>
          <a:lstStyle/>
          <a:p>
            <a:fld id="{F7316678-8B8D-44AC-8AE9-57015093BC93}" type="slidenum">
              <a:rPr lang="fi-FI" smtClean="0"/>
              <a:t>39</a:t>
            </a:fld>
            <a:endParaRPr lang="fi-FI"/>
          </a:p>
        </p:txBody>
      </p:sp>
    </p:spTree>
    <p:extLst>
      <p:ext uri="{BB962C8B-B14F-4D97-AF65-F5344CB8AC3E}">
        <p14:creationId xmlns:p14="http://schemas.microsoft.com/office/powerpoint/2010/main" val="153478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TÄSSÄ ESITTELYT</a:t>
            </a:r>
          </a:p>
          <a:p>
            <a:endParaRPr lang="fi-FI"/>
          </a:p>
          <a:p>
            <a:r>
              <a:rPr lang="fi-FI"/>
              <a:t>PAIKALLA OLIJOIDEN LISÄKSI IT JA MARKKINOINTI</a:t>
            </a:r>
          </a:p>
          <a:p>
            <a:endParaRPr lang="fi-FI"/>
          </a:p>
          <a:p>
            <a:r>
              <a:rPr lang="fi-FI" sz="1600" b="1">
                <a:solidFill>
                  <a:srgbClr val="FF0000"/>
                </a:solidFill>
              </a:rPr>
              <a:t>MYÖS UUDET OPOT ESITTÄYTYY</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a:t>
            </a:fld>
            <a:endParaRPr lang="fi-FI"/>
          </a:p>
        </p:txBody>
      </p:sp>
    </p:spTree>
    <p:extLst>
      <p:ext uri="{BB962C8B-B14F-4D97-AF65-F5344CB8AC3E}">
        <p14:creationId xmlns:p14="http://schemas.microsoft.com/office/powerpoint/2010/main" val="3013941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20DE1-CAF3-53F9-9B05-EA41AB796FF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A5BF67A-A773-0375-7F91-47BFB822BF11}"/>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F9EF1CA-D2BF-2C6A-0B5E-ABB7D555AE2D}"/>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314D6B11-959F-4FE2-A2E9-3ADDB6C2EDC0}"/>
              </a:ext>
            </a:extLst>
          </p:cNvPr>
          <p:cNvSpPr>
            <a:spLocks noGrp="1"/>
          </p:cNvSpPr>
          <p:nvPr>
            <p:ph type="sldNum" sz="quarter" idx="5"/>
          </p:nvPr>
        </p:nvSpPr>
        <p:spPr/>
        <p:txBody>
          <a:bodyPr/>
          <a:lstStyle/>
          <a:p>
            <a:fld id="{F7316678-8B8D-44AC-8AE9-57015093BC93}" type="slidenum">
              <a:rPr lang="fi-FI" smtClean="0"/>
              <a:t>40</a:t>
            </a:fld>
            <a:endParaRPr lang="fi-FI"/>
          </a:p>
        </p:txBody>
      </p:sp>
    </p:spTree>
    <p:extLst>
      <p:ext uri="{BB962C8B-B14F-4D97-AF65-F5344CB8AC3E}">
        <p14:creationId xmlns:p14="http://schemas.microsoft.com/office/powerpoint/2010/main" val="3096344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12A42-B35D-CFBA-15F8-10E89C9268E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EC2B26C-05DD-D8EF-8DCB-E766574D4FA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BD8D2A59-C102-B293-3230-B9392DD57F62}"/>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5D6E1B70-1E4F-5010-48EF-472357F146F0}"/>
              </a:ext>
            </a:extLst>
          </p:cNvPr>
          <p:cNvSpPr>
            <a:spLocks noGrp="1"/>
          </p:cNvSpPr>
          <p:nvPr>
            <p:ph type="sldNum" sz="quarter" idx="5"/>
          </p:nvPr>
        </p:nvSpPr>
        <p:spPr/>
        <p:txBody>
          <a:bodyPr/>
          <a:lstStyle/>
          <a:p>
            <a:fld id="{F7316678-8B8D-44AC-8AE9-57015093BC93}" type="slidenum">
              <a:rPr lang="fi-FI" smtClean="0"/>
              <a:t>41</a:t>
            </a:fld>
            <a:endParaRPr lang="fi-FI"/>
          </a:p>
        </p:txBody>
      </p:sp>
    </p:spTree>
    <p:extLst>
      <p:ext uri="{BB962C8B-B14F-4D97-AF65-F5344CB8AC3E}">
        <p14:creationId xmlns:p14="http://schemas.microsoft.com/office/powerpoint/2010/main" val="3385349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94C7B-86D1-02AA-E5E3-E0B87116978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B5833D0-C92F-D1B4-0272-AB27DD85519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81C8AB9-AC77-66E0-21A8-86DBEF23B788}"/>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939A3A93-DA26-04A7-5824-59778854762A}"/>
              </a:ext>
            </a:extLst>
          </p:cNvPr>
          <p:cNvSpPr>
            <a:spLocks noGrp="1"/>
          </p:cNvSpPr>
          <p:nvPr>
            <p:ph type="sldNum" sz="quarter" idx="5"/>
          </p:nvPr>
        </p:nvSpPr>
        <p:spPr/>
        <p:txBody>
          <a:bodyPr/>
          <a:lstStyle/>
          <a:p>
            <a:fld id="{F7316678-8B8D-44AC-8AE9-57015093BC93}" type="slidenum">
              <a:rPr lang="fi-FI" smtClean="0"/>
              <a:t>42</a:t>
            </a:fld>
            <a:endParaRPr lang="fi-FI"/>
          </a:p>
        </p:txBody>
      </p:sp>
    </p:spTree>
    <p:extLst>
      <p:ext uri="{BB962C8B-B14F-4D97-AF65-F5344CB8AC3E}">
        <p14:creationId xmlns:p14="http://schemas.microsoft.com/office/powerpoint/2010/main" val="3006692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8ABE4-AC67-2E30-0511-55D5B324F9F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137C29F-2CAA-6B59-CDDB-370D575AA64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95D3209-FDA8-B308-161F-4E425D693D31}"/>
              </a:ext>
            </a:extLst>
          </p:cNvPr>
          <p:cNvSpPr>
            <a:spLocks noGrp="1"/>
          </p:cNvSpPr>
          <p:nvPr>
            <p:ph type="body" idx="1"/>
          </p:nvPr>
        </p:nvSpPr>
        <p:spPr/>
        <p:txBody>
          <a:bodyPr/>
          <a:lstStyle/>
          <a:p>
            <a:r>
              <a:rPr lang="fi-FI"/>
              <a:t>Taktikointi ja ajankäyttö</a:t>
            </a:r>
          </a:p>
          <a:p>
            <a:pPr marL="171450" indent="-171450">
              <a:buFont typeface="Arial" panose="020B0604020202020204" pitchFamily="34" charset="0"/>
              <a:buChar char="•"/>
            </a:pPr>
            <a:r>
              <a:rPr lang="fi-FI"/>
              <a:t>Koetaktiikka eli mistä osiosta aloittaa?</a:t>
            </a:r>
          </a:p>
          <a:p>
            <a:pPr marL="171450" indent="-171450">
              <a:buFont typeface="Arial" panose="020B0604020202020204" pitchFamily="34" charset="0"/>
              <a:buChar char="•"/>
            </a:pPr>
            <a:r>
              <a:rPr lang="fi-FI"/>
              <a:t>Helppoja voi olla kokeen lopussa</a:t>
            </a:r>
          </a:p>
          <a:p>
            <a:pPr marL="171450" indent="-171450">
              <a:buFont typeface="Arial" panose="020B0604020202020204" pitchFamily="34" charset="0"/>
              <a:buChar char="•"/>
            </a:pPr>
            <a:r>
              <a:rPr lang="fi-FI"/>
              <a:t>”Tee oikeat tehtävät”</a:t>
            </a:r>
          </a:p>
          <a:p>
            <a:pPr marL="171450" indent="-171450">
              <a:buFont typeface="Arial" panose="020B0604020202020204" pitchFamily="34" charset="0"/>
              <a:buChar char="•"/>
            </a:pPr>
            <a:r>
              <a:rPr lang="fi-FI"/>
              <a:t>1min15s / piste aikaa eli 10p tehtävä 12min</a:t>
            </a:r>
          </a:p>
          <a:p>
            <a:endParaRPr lang="fi-FI"/>
          </a:p>
          <a:p>
            <a:r>
              <a:rPr lang="fi-FI"/>
              <a:t>Lisäharjoitusta myös muiden alojen vanhoista kokeista (farmasia vain kemia)</a:t>
            </a:r>
          </a:p>
        </p:txBody>
      </p:sp>
      <p:sp>
        <p:nvSpPr>
          <p:cNvPr id="4" name="Dian numeron paikkamerkki 3">
            <a:extLst>
              <a:ext uri="{FF2B5EF4-FFF2-40B4-BE49-F238E27FC236}">
                <a16:creationId xmlns:a16="http://schemas.microsoft.com/office/drawing/2014/main" id="{10161F46-D123-C569-FE2F-1EEF81303390}"/>
              </a:ext>
            </a:extLst>
          </p:cNvPr>
          <p:cNvSpPr>
            <a:spLocks noGrp="1"/>
          </p:cNvSpPr>
          <p:nvPr>
            <p:ph type="sldNum" sz="quarter" idx="5"/>
          </p:nvPr>
        </p:nvSpPr>
        <p:spPr/>
        <p:txBody>
          <a:bodyPr/>
          <a:lstStyle/>
          <a:p>
            <a:fld id="{F7316678-8B8D-44AC-8AE9-57015093BC93}" type="slidenum">
              <a:rPr lang="fi-FI" smtClean="0"/>
              <a:t>43</a:t>
            </a:fld>
            <a:endParaRPr lang="fi-FI"/>
          </a:p>
        </p:txBody>
      </p:sp>
    </p:spTree>
    <p:extLst>
      <p:ext uri="{BB962C8B-B14F-4D97-AF65-F5344CB8AC3E}">
        <p14:creationId xmlns:p14="http://schemas.microsoft.com/office/powerpoint/2010/main" val="13745743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Vastaavia on muidenkin valintakokeiden kohdalla. Tässä näkyy ”huojennus” </a:t>
            </a:r>
            <a:r>
              <a:rPr lang="fi-FI" err="1"/>
              <a:t>esim</a:t>
            </a:r>
            <a:r>
              <a:rPr lang="fi-FI"/>
              <a:t> farmaseutiksi hakeville.</a:t>
            </a:r>
          </a:p>
        </p:txBody>
      </p:sp>
      <p:sp>
        <p:nvSpPr>
          <p:cNvPr id="4" name="Dian numeron paikkamerkki 3"/>
          <p:cNvSpPr>
            <a:spLocks noGrp="1"/>
          </p:cNvSpPr>
          <p:nvPr>
            <p:ph type="sldNum" sz="quarter" idx="5"/>
          </p:nvPr>
        </p:nvSpPr>
        <p:spPr/>
        <p:txBody>
          <a:bodyPr/>
          <a:lstStyle/>
          <a:p>
            <a:fld id="{F7316678-8B8D-44AC-8AE9-57015093BC93}" type="slidenum">
              <a:rPr lang="fi-FI" smtClean="0"/>
              <a:t>44</a:t>
            </a:fld>
            <a:endParaRPr lang="fi-FI"/>
          </a:p>
        </p:txBody>
      </p:sp>
    </p:spTree>
    <p:extLst>
      <p:ext uri="{BB962C8B-B14F-4D97-AF65-F5344CB8AC3E}">
        <p14:creationId xmlns:p14="http://schemas.microsoft.com/office/powerpoint/2010/main" val="886832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err="1"/>
              <a:t>Hki</a:t>
            </a:r>
            <a:r>
              <a:rPr lang="fi-FI"/>
              <a:t> ja Turku ympäristötiede, </a:t>
            </a:r>
            <a:r>
              <a:rPr lang="fi-FI" err="1"/>
              <a:t>joensuu</a:t>
            </a:r>
            <a:r>
              <a:rPr lang="fi-FI"/>
              <a:t>, </a:t>
            </a:r>
            <a:r>
              <a:rPr lang="fi-FI" err="1"/>
              <a:t>kuopio</a:t>
            </a:r>
            <a:r>
              <a:rPr lang="fi-FI"/>
              <a:t> </a:t>
            </a:r>
            <a:r>
              <a:rPr lang="fi-FI" err="1"/>
              <a:t>ympäristö-ja</a:t>
            </a:r>
            <a:r>
              <a:rPr lang="fi-FI"/>
              <a:t> biotiede</a:t>
            </a:r>
          </a:p>
          <a:p>
            <a:r>
              <a:rPr lang="fi-FI"/>
              <a:t>Jyväskylä ympäristö- ja vesistötiede</a:t>
            </a:r>
          </a:p>
          <a:p>
            <a:endParaRPr lang="fi-FI"/>
          </a:p>
          <a:p>
            <a:r>
              <a:rPr lang="fi-FI"/>
              <a:t>Turku ympäristötiede ei ole mainittu yliopistovalinnat.fi –sivustolla.</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45</a:t>
            </a:fld>
            <a:endParaRPr lang="fi-FI"/>
          </a:p>
        </p:txBody>
      </p:sp>
    </p:spTree>
    <p:extLst>
      <p:ext uri="{BB962C8B-B14F-4D97-AF65-F5344CB8AC3E}">
        <p14:creationId xmlns:p14="http://schemas.microsoft.com/office/powerpoint/2010/main" val="781248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46</a:t>
            </a:fld>
            <a:endParaRPr lang="fi-FI"/>
          </a:p>
        </p:txBody>
      </p:sp>
    </p:spTree>
    <p:extLst>
      <p:ext uri="{BB962C8B-B14F-4D97-AF65-F5344CB8AC3E}">
        <p14:creationId xmlns:p14="http://schemas.microsoft.com/office/powerpoint/2010/main" val="3601709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47</a:t>
            </a:fld>
            <a:endParaRPr lang="fi-FI"/>
          </a:p>
        </p:txBody>
      </p:sp>
    </p:spTree>
    <p:extLst>
      <p:ext uri="{BB962C8B-B14F-4D97-AF65-F5344CB8AC3E}">
        <p14:creationId xmlns:p14="http://schemas.microsoft.com/office/powerpoint/2010/main" val="10053659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48</a:t>
            </a:fld>
            <a:endParaRPr lang="fi-FI"/>
          </a:p>
        </p:txBody>
      </p:sp>
    </p:spTree>
    <p:extLst>
      <p:ext uri="{BB962C8B-B14F-4D97-AF65-F5344CB8AC3E}">
        <p14:creationId xmlns:p14="http://schemas.microsoft.com/office/powerpoint/2010/main" val="15174343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49</a:t>
            </a:fld>
            <a:endParaRPr lang="fi-FI"/>
          </a:p>
        </p:txBody>
      </p:sp>
    </p:spTree>
    <p:extLst>
      <p:ext uri="{BB962C8B-B14F-4D97-AF65-F5344CB8AC3E}">
        <p14:creationId xmlns:p14="http://schemas.microsoft.com/office/powerpoint/2010/main" val="1371700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a:t>
            </a:fld>
            <a:endParaRPr lang="fi-FI"/>
          </a:p>
        </p:txBody>
      </p:sp>
    </p:spTree>
    <p:extLst>
      <p:ext uri="{BB962C8B-B14F-4D97-AF65-F5344CB8AC3E}">
        <p14:creationId xmlns:p14="http://schemas.microsoft.com/office/powerpoint/2010/main" val="31921029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Biologian ja ympäristötieteiden hakokohteet molemmat osiot paitsi Turku ympäristötiede vain yhteinen osio.</a:t>
            </a:r>
          </a:p>
          <a:p>
            <a:endParaRPr lang="fi-FI"/>
          </a:p>
          <a:p>
            <a:r>
              <a:rPr lang="fi-FI"/>
              <a:t>Kaksi eri </a:t>
            </a:r>
            <a:r>
              <a:rPr lang="fi-FI" err="1"/>
              <a:t>koekomboa</a:t>
            </a:r>
            <a:r>
              <a:rPr lang="fi-FI"/>
              <a:t>, mutta käytännössä monta ”erilaista” koetta, koska valinnaisia tehtäviä on neljä.</a:t>
            </a:r>
          </a:p>
          <a:p>
            <a:endParaRPr lang="fi-FI"/>
          </a:p>
          <a:p>
            <a:r>
              <a:rPr lang="fi-FI"/>
              <a:t>Vain valintatehtäviä.</a:t>
            </a:r>
          </a:p>
        </p:txBody>
      </p:sp>
      <p:sp>
        <p:nvSpPr>
          <p:cNvPr id="4" name="Dian numeron paikkamerkki 3"/>
          <p:cNvSpPr>
            <a:spLocks noGrp="1"/>
          </p:cNvSpPr>
          <p:nvPr>
            <p:ph type="sldNum" sz="quarter" idx="5"/>
          </p:nvPr>
        </p:nvSpPr>
        <p:spPr/>
        <p:txBody>
          <a:bodyPr/>
          <a:lstStyle/>
          <a:p>
            <a:fld id="{F7316678-8B8D-44AC-8AE9-57015093BC93}" type="slidenum">
              <a:rPr lang="fi-FI" smtClean="0"/>
              <a:t>50</a:t>
            </a:fld>
            <a:endParaRPr lang="fi-FI"/>
          </a:p>
        </p:txBody>
      </p:sp>
    </p:spTree>
    <p:extLst>
      <p:ext uri="{BB962C8B-B14F-4D97-AF65-F5344CB8AC3E}">
        <p14:creationId xmlns:p14="http://schemas.microsoft.com/office/powerpoint/2010/main" val="1473560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51</a:t>
            </a:fld>
            <a:endParaRPr lang="fi-FI"/>
          </a:p>
        </p:txBody>
      </p:sp>
    </p:spTree>
    <p:extLst>
      <p:ext uri="{BB962C8B-B14F-4D97-AF65-F5344CB8AC3E}">
        <p14:creationId xmlns:p14="http://schemas.microsoft.com/office/powerpoint/2010/main" val="22574498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a:latin typeface="Arial    "/>
              </a:rPr>
              <a:t>Yhteinen osio kuvaajien, taulukoiden, diagrammien tulkinta ja maantieteen osaaminen nousee keskiöön eli erityisesti maantieteen kokeet vuosilta 2020-2024 monivalinnat/väittämät avuksi. </a:t>
            </a:r>
            <a:r>
              <a:rPr lang="fi-FI">
                <a:latin typeface="Arial    "/>
              </a:rPr>
              <a:t>Lähes kaikissa tehtävissä jokin aineisto mukana.</a:t>
            </a:r>
          </a:p>
          <a:p>
            <a:endParaRPr lang="fi-FI" sz="1200">
              <a:latin typeface="Arial    "/>
            </a:endParaRPr>
          </a:p>
          <a:p>
            <a:r>
              <a:rPr lang="fi-FI" sz="1200">
                <a:latin typeface="Arial    "/>
              </a:rPr>
              <a:t>Myös maantieteen laskutehtävät avuksi.</a:t>
            </a:r>
          </a:p>
          <a:p>
            <a:endParaRPr lang="fi-FI">
              <a:latin typeface="Arial    "/>
            </a:endParaRPr>
          </a:p>
          <a:p>
            <a:r>
              <a:rPr lang="fi-FI" sz="1200" err="1">
                <a:latin typeface="Arial    "/>
              </a:rPr>
              <a:t>Bio</a:t>
            </a:r>
            <a:r>
              <a:rPr lang="fi-FI" sz="1200">
                <a:latin typeface="Arial    "/>
              </a:rPr>
              <a:t> perusteet tehtävissä vanhat </a:t>
            </a:r>
            <a:r>
              <a:rPr lang="fi-FI" sz="1200" err="1">
                <a:latin typeface="Arial    "/>
              </a:rPr>
              <a:t>bio</a:t>
            </a:r>
            <a:r>
              <a:rPr lang="fi-FI" sz="1200">
                <a:latin typeface="Arial    "/>
              </a:rPr>
              <a:t> valintakokeet valikoidusti</a:t>
            </a:r>
          </a:p>
          <a:p>
            <a:endParaRPr lang="fi-FI">
              <a:latin typeface="Arial    "/>
            </a:endParaRPr>
          </a:p>
          <a:p>
            <a:r>
              <a:rPr lang="fi-FI" sz="1200" err="1">
                <a:latin typeface="Arial    "/>
              </a:rPr>
              <a:t>Bio</a:t>
            </a:r>
            <a:r>
              <a:rPr lang="fi-FI" sz="1200">
                <a:latin typeface="Arial    "/>
              </a:rPr>
              <a:t> eriytyvä </a:t>
            </a:r>
            <a:r>
              <a:rPr lang="fi-FI" sz="1200" err="1">
                <a:latin typeface="Arial    "/>
              </a:rPr>
              <a:t>bio</a:t>
            </a:r>
            <a:r>
              <a:rPr lang="fi-FI" sz="1200">
                <a:latin typeface="Arial    "/>
              </a:rPr>
              <a:t> vanhat valintakokeet valikoidusti</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52</a:t>
            </a:fld>
            <a:endParaRPr lang="fi-FI"/>
          </a:p>
        </p:txBody>
      </p:sp>
    </p:spTree>
    <p:extLst>
      <p:ext uri="{BB962C8B-B14F-4D97-AF65-F5344CB8AC3E}">
        <p14:creationId xmlns:p14="http://schemas.microsoft.com/office/powerpoint/2010/main" val="14900393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56194-1A99-FFE1-72E0-7CBFB68584C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1707EB0-8CA0-344F-2A0B-892F85822B5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4283CCBC-122F-6D76-BEC9-6D408FC809B9}"/>
              </a:ext>
            </a:extLst>
          </p:cNvPr>
          <p:cNvSpPr>
            <a:spLocks noGrp="1"/>
          </p:cNvSpPr>
          <p:nvPr>
            <p:ph type="body" idx="1"/>
          </p:nvPr>
        </p:nvSpPr>
        <p:spPr/>
        <p:txBody>
          <a:bodyPr/>
          <a:lstStyle/>
          <a:p>
            <a:r>
              <a:rPr lang="fi-FI" sz="1200">
                <a:latin typeface="Arial    "/>
              </a:rPr>
              <a:t>Yhteinen osio erityisesti maantieteen kokeet vuosilta 2020-2024 monivalinnat/väittämät</a:t>
            </a:r>
          </a:p>
          <a:p>
            <a:endParaRPr lang="fi-FI"/>
          </a:p>
        </p:txBody>
      </p:sp>
      <p:sp>
        <p:nvSpPr>
          <p:cNvPr id="4" name="Dian numeron paikkamerkki 3">
            <a:extLst>
              <a:ext uri="{FF2B5EF4-FFF2-40B4-BE49-F238E27FC236}">
                <a16:creationId xmlns:a16="http://schemas.microsoft.com/office/drawing/2014/main" id="{9FD9B66D-5E2B-9B14-5A5A-328081BDD318}"/>
              </a:ext>
            </a:extLst>
          </p:cNvPr>
          <p:cNvSpPr>
            <a:spLocks noGrp="1"/>
          </p:cNvSpPr>
          <p:nvPr>
            <p:ph type="sldNum" sz="quarter" idx="5"/>
          </p:nvPr>
        </p:nvSpPr>
        <p:spPr/>
        <p:txBody>
          <a:bodyPr/>
          <a:lstStyle/>
          <a:p>
            <a:fld id="{F7316678-8B8D-44AC-8AE9-57015093BC93}" type="slidenum">
              <a:rPr lang="fi-FI" smtClean="0"/>
              <a:t>53</a:t>
            </a:fld>
            <a:endParaRPr lang="fi-FI"/>
          </a:p>
        </p:txBody>
      </p:sp>
    </p:spTree>
    <p:extLst>
      <p:ext uri="{BB962C8B-B14F-4D97-AF65-F5344CB8AC3E}">
        <p14:creationId xmlns:p14="http://schemas.microsoft.com/office/powerpoint/2010/main" val="21354539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54</a:t>
            </a:fld>
            <a:endParaRPr lang="fi-FI"/>
          </a:p>
        </p:txBody>
      </p:sp>
    </p:spTree>
    <p:extLst>
      <p:ext uri="{BB962C8B-B14F-4D97-AF65-F5344CB8AC3E}">
        <p14:creationId xmlns:p14="http://schemas.microsoft.com/office/powerpoint/2010/main" val="36034635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55</a:t>
            </a:fld>
            <a:endParaRPr lang="fi-FI"/>
          </a:p>
        </p:txBody>
      </p:sp>
    </p:spTree>
    <p:extLst>
      <p:ext uri="{BB962C8B-B14F-4D97-AF65-F5344CB8AC3E}">
        <p14:creationId xmlns:p14="http://schemas.microsoft.com/office/powerpoint/2010/main" val="9866740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56</a:t>
            </a:fld>
            <a:endParaRPr lang="fi-FI"/>
          </a:p>
        </p:txBody>
      </p:sp>
    </p:spTree>
    <p:extLst>
      <p:ext uri="{BB962C8B-B14F-4D97-AF65-F5344CB8AC3E}">
        <p14:creationId xmlns:p14="http://schemas.microsoft.com/office/powerpoint/2010/main" val="22458898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57</a:t>
            </a:fld>
            <a:endParaRPr lang="fi-FI"/>
          </a:p>
        </p:txBody>
      </p:sp>
    </p:spTree>
    <p:extLst>
      <p:ext uri="{BB962C8B-B14F-4D97-AF65-F5344CB8AC3E}">
        <p14:creationId xmlns:p14="http://schemas.microsoft.com/office/powerpoint/2010/main" val="36275574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58</a:t>
            </a:fld>
            <a:endParaRPr lang="fi-FI"/>
          </a:p>
        </p:txBody>
      </p:sp>
    </p:spTree>
    <p:extLst>
      <p:ext uri="{BB962C8B-B14F-4D97-AF65-F5344CB8AC3E}">
        <p14:creationId xmlns:p14="http://schemas.microsoft.com/office/powerpoint/2010/main" val="3207800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59</a:t>
            </a:fld>
            <a:endParaRPr lang="fi-FI"/>
          </a:p>
        </p:txBody>
      </p:sp>
    </p:spTree>
    <p:extLst>
      <p:ext uri="{BB962C8B-B14F-4D97-AF65-F5344CB8AC3E}">
        <p14:creationId xmlns:p14="http://schemas.microsoft.com/office/powerpoint/2010/main" val="2457615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a:t>
            </a:fld>
            <a:endParaRPr lang="fi-FI"/>
          </a:p>
        </p:txBody>
      </p:sp>
    </p:spTree>
    <p:extLst>
      <p:ext uri="{BB962C8B-B14F-4D97-AF65-F5344CB8AC3E}">
        <p14:creationId xmlns:p14="http://schemas.microsoft.com/office/powerpoint/2010/main" val="40464721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60</a:t>
            </a:fld>
            <a:endParaRPr lang="fi-FI"/>
          </a:p>
        </p:txBody>
      </p:sp>
    </p:spTree>
    <p:extLst>
      <p:ext uri="{BB962C8B-B14F-4D97-AF65-F5344CB8AC3E}">
        <p14:creationId xmlns:p14="http://schemas.microsoft.com/office/powerpoint/2010/main" val="29590957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61</a:t>
            </a:fld>
            <a:endParaRPr lang="fi-FI"/>
          </a:p>
        </p:txBody>
      </p:sp>
    </p:spTree>
    <p:extLst>
      <p:ext uri="{BB962C8B-B14F-4D97-AF65-F5344CB8AC3E}">
        <p14:creationId xmlns:p14="http://schemas.microsoft.com/office/powerpoint/2010/main" val="35735071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62</a:t>
            </a:fld>
            <a:endParaRPr lang="fi-FI"/>
          </a:p>
        </p:txBody>
      </p:sp>
    </p:spTree>
    <p:extLst>
      <p:ext uri="{BB962C8B-B14F-4D97-AF65-F5344CB8AC3E}">
        <p14:creationId xmlns:p14="http://schemas.microsoft.com/office/powerpoint/2010/main" val="4145249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63</a:t>
            </a:fld>
            <a:endParaRPr lang="fi-FI"/>
          </a:p>
        </p:txBody>
      </p:sp>
    </p:spTree>
    <p:extLst>
      <p:ext uri="{BB962C8B-B14F-4D97-AF65-F5344CB8AC3E}">
        <p14:creationId xmlns:p14="http://schemas.microsoft.com/office/powerpoint/2010/main" val="23230350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64</a:t>
            </a:fld>
            <a:endParaRPr lang="fi-FI"/>
          </a:p>
        </p:txBody>
      </p:sp>
    </p:spTree>
    <p:extLst>
      <p:ext uri="{BB962C8B-B14F-4D97-AF65-F5344CB8AC3E}">
        <p14:creationId xmlns:p14="http://schemas.microsoft.com/office/powerpoint/2010/main" val="4998466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65</a:t>
            </a:fld>
            <a:endParaRPr lang="fi-FI"/>
          </a:p>
        </p:txBody>
      </p:sp>
    </p:spTree>
    <p:extLst>
      <p:ext uri="{BB962C8B-B14F-4D97-AF65-F5344CB8AC3E}">
        <p14:creationId xmlns:p14="http://schemas.microsoft.com/office/powerpoint/2010/main" val="4446517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66</a:t>
            </a:fld>
            <a:endParaRPr lang="fi-FI"/>
          </a:p>
        </p:txBody>
      </p:sp>
    </p:spTree>
    <p:extLst>
      <p:ext uri="{BB962C8B-B14F-4D97-AF65-F5344CB8AC3E}">
        <p14:creationId xmlns:p14="http://schemas.microsoft.com/office/powerpoint/2010/main" val="11774577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67</a:t>
            </a:fld>
            <a:endParaRPr lang="fi-FI"/>
          </a:p>
        </p:txBody>
      </p:sp>
    </p:spTree>
    <p:extLst>
      <p:ext uri="{BB962C8B-B14F-4D97-AF65-F5344CB8AC3E}">
        <p14:creationId xmlns:p14="http://schemas.microsoft.com/office/powerpoint/2010/main" val="24342686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68</a:t>
            </a:fld>
            <a:endParaRPr lang="fi-FI"/>
          </a:p>
        </p:txBody>
      </p:sp>
    </p:spTree>
    <p:extLst>
      <p:ext uri="{BB962C8B-B14F-4D97-AF65-F5344CB8AC3E}">
        <p14:creationId xmlns:p14="http://schemas.microsoft.com/office/powerpoint/2010/main" val="4605438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69</a:t>
            </a:fld>
            <a:endParaRPr lang="fi-FI"/>
          </a:p>
        </p:txBody>
      </p:sp>
    </p:spTree>
    <p:extLst>
      <p:ext uri="{BB962C8B-B14F-4D97-AF65-F5344CB8AC3E}">
        <p14:creationId xmlns:p14="http://schemas.microsoft.com/office/powerpoint/2010/main" val="1522372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a:t>
            </a:fld>
            <a:endParaRPr lang="fi-FI"/>
          </a:p>
        </p:txBody>
      </p:sp>
    </p:spTree>
    <p:extLst>
      <p:ext uri="{BB962C8B-B14F-4D97-AF65-F5344CB8AC3E}">
        <p14:creationId xmlns:p14="http://schemas.microsoft.com/office/powerpoint/2010/main" val="14915123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70</a:t>
            </a:fld>
            <a:endParaRPr lang="fi-FI"/>
          </a:p>
        </p:txBody>
      </p:sp>
    </p:spTree>
    <p:extLst>
      <p:ext uri="{BB962C8B-B14F-4D97-AF65-F5344CB8AC3E}">
        <p14:creationId xmlns:p14="http://schemas.microsoft.com/office/powerpoint/2010/main" val="14768735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71</a:t>
            </a:fld>
            <a:endParaRPr lang="fi-FI"/>
          </a:p>
        </p:txBody>
      </p:sp>
    </p:spTree>
    <p:extLst>
      <p:ext uri="{BB962C8B-B14F-4D97-AF65-F5344CB8AC3E}">
        <p14:creationId xmlns:p14="http://schemas.microsoft.com/office/powerpoint/2010/main" val="15967350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72</a:t>
            </a:fld>
            <a:endParaRPr lang="fi-FI"/>
          </a:p>
        </p:txBody>
      </p:sp>
    </p:spTree>
    <p:extLst>
      <p:ext uri="{BB962C8B-B14F-4D97-AF65-F5344CB8AC3E}">
        <p14:creationId xmlns:p14="http://schemas.microsoft.com/office/powerpoint/2010/main" val="21415763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73</a:t>
            </a:fld>
            <a:endParaRPr lang="fi-FI"/>
          </a:p>
        </p:txBody>
      </p:sp>
    </p:spTree>
    <p:extLst>
      <p:ext uri="{BB962C8B-B14F-4D97-AF65-F5344CB8AC3E}">
        <p14:creationId xmlns:p14="http://schemas.microsoft.com/office/powerpoint/2010/main" val="33672598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74</a:t>
            </a:fld>
            <a:endParaRPr lang="fi-FI"/>
          </a:p>
        </p:txBody>
      </p:sp>
    </p:spTree>
    <p:extLst>
      <p:ext uri="{BB962C8B-B14F-4D97-AF65-F5344CB8AC3E}">
        <p14:creationId xmlns:p14="http://schemas.microsoft.com/office/powerpoint/2010/main" val="33769860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75</a:t>
            </a:fld>
            <a:endParaRPr lang="fi-FI"/>
          </a:p>
        </p:txBody>
      </p:sp>
    </p:spTree>
    <p:extLst>
      <p:ext uri="{BB962C8B-B14F-4D97-AF65-F5344CB8AC3E}">
        <p14:creationId xmlns:p14="http://schemas.microsoft.com/office/powerpoint/2010/main" val="2239270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76</a:t>
            </a:fld>
            <a:endParaRPr lang="fi-FI"/>
          </a:p>
        </p:txBody>
      </p:sp>
    </p:spTree>
    <p:extLst>
      <p:ext uri="{BB962C8B-B14F-4D97-AF65-F5344CB8AC3E}">
        <p14:creationId xmlns:p14="http://schemas.microsoft.com/office/powerpoint/2010/main" val="35905479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77</a:t>
            </a:fld>
            <a:endParaRPr lang="fi-FI"/>
          </a:p>
        </p:txBody>
      </p:sp>
    </p:spTree>
    <p:extLst>
      <p:ext uri="{BB962C8B-B14F-4D97-AF65-F5344CB8AC3E}">
        <p14:creationId xmlns:p14="http://schemas.microsoft.com/office/powerpoint/2010/main" val="30740876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78</a:t>
            </a:fld>
            <a:endParaRPr lang="fi-FI"/>
          </a:p>
        </p:txBody>
      </p:sp>
    </p:spTree>
    <p:extLst>
      <p:ext uri="{BB962C8B-B14F-4D97-AF65-F5344CB8AC3E}">
        <p14:creationId xmlns:p14="http://schemas.microsoft.com/office/powerpoint/2010/main" val="23746804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79</a:t>
            </a:fld>
            <a:endParaRPr lang="fi-FI"/>
          </a:p>
        </p:txBody>
      </p:sp>
    </p:spTree>
    <p:extLst>
      <p:ext uri="{BB962C8B-B14F-4D97-AF65-F5344CB8AC3E}">
        <p14:creationId xmlns:p14="http://schemas.microsoft.com/office/powerpoint/2010/main" val="1541381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a:t>
            </a:fld>
            <a:endParaRPr lang="fi-FI"/>
          </a:p>
        </p:txBody>
      </p:sp>
    </p:spTree>
    <p:extLst>
      <p:ext uri="{BB962C8B-B14F-4D97-AF65-F5344CB8AC3E}">
        <p14:creationId xmlns:p14="http://schemas.microsoft.com/office/powerpoint/2010/main" val="37917007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80</a:t>
            </a:fld>
            <a:endParaRPr lang="fi-FI"/>
          </a:p>
        </p:txBody>
      </p:sp>
    </p:spTree>
    <p:extLst>
      <p:ext uri="{BB962C8B-B14F-4D97-AF65-F5344CB8AC3E}">
        <p14:creationId xmlns:p14="http://schemas.microsoft.com/office/powerpoint/2010/main" val="10231172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81</a:t>
            </a:fld>
            <a:endParaRPr lang="fi-FI"/>
          </a:p>
        </p:txBody>
      </p:sp>
    </p:spTree>
    <p:extLst>
      <p:ext uri="{BB962C8B-B14F-4D97-AF65-F5344CB8AC3E}">
        <p14:creationId xmlns:p14="http://schemas.microsoft.com/office/powerpoint/2010/main" val="33355471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82</a:t>
            </a:fld>
            <a:endParaRPr lang="fi-FI"/>
          </a:p>
        </p:txBody>
      </p:sp>
    </p:spTree>
    <p:extLst>
      <p:ext uri="{BB962C8B-B14F-4D97-AF65-F5344CB8AC3E}">
        <p14:creationId xmlns:p14="http://schemas.microsoft.com/office/powerpoint/2010/main" val="25162033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84</a:t>
            </a:fld>
            <a:endParaRPr lang="fi-FI"/>
          </a:p>
        </p:txBody>
      </p:sp>
    </p:spTree>
    <p:extLst>
      <p:ext uri="{BB962C8B-B14F-4D97-AF65-F5344CB8AC3E}">
        <p14:creationId xmlns:p14="http://schemas.microsoft.com/office/powerpoint/2010/main" val="28549990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85</a:t>
            </a:fld>
            <a:endParaRPr lang="fi-FI"/>
          </a:p>
        </p:txBody>
      </p:sp>
    </p:spTree>
    <p:extLst>
      <p:ext uri="{BB962C8B-B14F-4D97-AF65-F5344CB8AC3E}">
        <p14:creationId xmlns:p14="http://schemas.microsoft.com/office/powerpoint/2010/main" val="2473653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86</a:t>
            </a:fld>
            <a:endParaRPr lang="fi-FI"/>
          </a:p>
        </p:txBody>
      </p:sp>
    </p:spTree>
    <p:extLst>
      <p:ext uri="{BB962C8B-B14F-4D97-AF65-F5344CB8AC3E}">
        <p14:creationId xmlns:p14="http://schemas.microsoft.com/office/powerpoint/2010/main" val="1428724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87</a:t>
            </a:fld>
            <a:endParaRPr lang="fi-FI"/>
          </a:p>
        </p:txBody>
      </p:sp>
    </p:spTree>
    <p:extLst>
      <p:ext uri="{BB962C8B-B14F-4D97-AF65-F5344CB8AC3E}">
        <p14:creationId xmlns:p14="http://schemas.microsoft.com/office/powerpoint/2010/main" val="38965043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Mutta ei </a:t>
            </a:r>
            <a:r>
              <a:rPr lang="fi-FI" err="1"/>
              <a:t>Lut</a:t>
            </a:r>
            <a:r>
              <a:rPr lang="fi-FI"/>
              <a:t>, Oulu, Tampereen informaatiotutkimus tai mediatutkimus</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88</a:t>
            </a:fld>
            <a:endParaRPr lang="fi-FI"/>
          </a:p>
        </p:txBody>
      </p:sp>
    </p:spTree>
    <p:extLst>
      <p:ext uri="{BB962C8B-B14F-4D97-AF65-F5344CB8AC3E}">
        <p14:creationId xmlns:p14="http://schemas.microsoft.com/office/powerpoint/2010/main" val="37593004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89</a:t>
            </a:fld>
            <a:endParaRPr lang="fi-FI"/>
          </a:p>
        </p:txBody>
      </p:sp>
    </p:spTree>
    <p:extLst>
      <p:ext uri="{BB962C8B-B14F-4D97-AF65-F5344CB8AC3E}">
        <p14:creationId xmlns:p14="http://schemas.microsoft.com/office/powerpoint/2010/main" val="23680531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90</a:t>
            </a:fld>
            <a:endParaRPr lang="fi-FI"/>
          </a:p>
        </p:txBody>
      </p:sp>
    </p:spTree>
    <p:extLst>
      <p:ext uri="{BB962C8B-B14F-4D97-AF65-F5344CB8AC3E}">
        <p14:creationId xmlns:p14="http://schemas.microsoft.com/office/powerpoint/2010/main" val="2925685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a:t>
            </a:fld>
            <a:endParaRPr lang="fi-FI"/>
          </a:p>
        </p:txBody>
      </p:sp>
    </p:spTree>
    <p:extLst>
      <p:ext uri="{BB962C8B-B14F-4D97-AF65-F5344CB8AC3E}">
        <p14:creationId xmlns:p14="http://schemas.microsoft.com/office/powerpoint/2010/main" val="7363534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91</a:t>
            </a:fld>
            <a:endParaRPr lang="fi-FI"/>
          </a:p>
        </p:txBody>
      </p:sp>
    </p:spTree>
    <p:extLst>
      <p:ext uri="{BB962C8B-B14F-4D97-AF65-F5344CB8AC3E}">
        <p14:creationId xmlns:p14="http://schemas.microsoft.com/office/powerpoint/2010/main" val="17878576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92</a:t>
            </a:fld>
            <a:endParaRPr lang="fi-FI"/>
          </a:p>
        </p:txBody>
      </p:sp>
    </p:spTree>
    <p:extLst>
      <p:ext uri="{BB962C8B-B14F-4D97-AF65-F5344CB8AC3E}">
        <p14:creationId xmlns:p14="http://schemas.microsoft.com/office/powerpoint/2010/main" val="34082192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93</a:t>
            </a:fld>
            <a:endParaRPr lang="fi-FI"/>
          </a:p>
        </p:txBody>
      </p:sp>
    </p:spTree>
    <p:extLst>
      <p:ext uri="{BB962C8B-B14F-4D97-AF65-F5344CB8AC3E}">
        <p14:creationId xmlns:p14="http://schemas.microsoft.com/office/powerpoint/2010/main" val="18586332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latin typeface="Arial" panose="020B0604020202020204" pitchFamily="34" charset="0"/>
                <a:ea typeface="Times New Roman" panose="02020603050405020304" pitchFamily="18" charset="0"/>
                <a:cs typeface="Times New Roman" panose="02020603050405020304" pitchFamily="18" charset="0"/>
              </a:rPr>
              <a:t>HUOM! Pelkällä L -rivistöllä voi saada vähemmän pisteitä, kuin 3 x L ja 2 x E. Todistuksen pisteisiin ja vaadittaviin arvosanoihin vaikuttaa siis todella paljon se, mitä aineita kirjoittaa. Laudaturien määrää ei voi suoraan verrata siihen pääseekö sisään.</a:t>
            </a:r>
            <a:endParaRPr lang="fi-FI" sz="1200">
              <a:latin typeface="Calibri" panose="020F0502020204030204" pitchFamily="34" charset="0"/>
              <a:ea typeface="Times New Roman" panose="02020603050405020304" pitchFamily="18" charset="0"/>
              <a:cs typeface="Times New Roman" panose="02020603050405020304" pitchFamily="18" charset="0"/>
            </a:endParaRP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94</a:t>
            </a:fld>
            <a:endParaRPr lang="fi-FI"/>
          </a:p>
        </p:txBody>
      </p:sp>
    </p:spTree>
    <p:extLst>
      <p:ext uri="{BB962C8B-B14F-4D97-AF65-F5344CB8AC3E}">
        <p14:creationId xmlns:p14="http://schemas.microsoft.com/office/powerpoint/2010/main" val="21886643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95</a:t>
            </a:fld>
            <a:endParaRPr lang="fi-FI"/>
          </a:p>
        </p:txBody>
      </p:sp>
    </p:spTree>
    <p:extLst>
      <p:ext uri="{BB962C8B-B14F-4D97-AF65-F5344CB8AC3E}">
        <p14:creationId xmlns:p14="http://schemas.microsoft.com/office/powerpoint/2010/main" val="17645890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96</a:t>
            </a:fld>
            <a:endParaRPr lang="fi-FI"/>
          </a:p>
        </p:txBody>
      </p:sp>
    </p:spTree>
    <p:extLst>
      <p:ext uri="{BB962C8B-B14F-4D97-AF65-F5344CB8AC3E}">
        <p14:creationId xmlns:p14="http://schemas.microsoft.com/office/powerpoint/2010/main" val="4115886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97</a:t>
            </a:fld>
            <a:endParaRPr lang="fi-FI"/>
          </a:p>
        </p:txBody>
      </p:sp>
    </p:spTree>
    <p:extLst>
      <p:ext uri="{BB962C8B-B14F-4D97-AF65-F5344CB8AC3E}">
        <p14:creationId xmlns:p14="http://schemas.microsoft.com/office/powerpoint/2010/main" val="33863865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98</a:t>
            </a:fld>
            <a:endParaRPr lang="fi-FI"/>
          </a:p>
        </p:txBody>
      </p:sp>
    </p:spTree>
    <p:extLst>
      <p:ext uri="{BB962C8B-B14F-4D97-AF65-F5344CB8AC3E}">
        <p14:creationId xmlns:p14="http://schemas.microsoft.com/office/powerpoint/2010/main" val="42799687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Eniten aloituspaikkoja: Jyväskylän yhteiskuntatiede ja filosofia ja hallintotieteet Tampere ja Vaasa</a:t>
            </a:r>
          </a:p>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99</a:t>
            </a:fld>
            <a:endParaRPr lang="fi-FI"/>
          </a:p>
        </p:txBody>
      </p:sp>
    </p:spTree>
    <p:extLst>
      <p:ext uri="{BB962C8B-B14F-4D97-AF65-F5344CB8AC3E}">
        <p14:creationId xmlns:p14="http://schemas.microsoft.com/office/powerpoint/2010/main" val="19541855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F7316678-8B8D-44AC-8AE9-57015093BC93}" type="slidenum">
              <a:rPr lang="fi-FI" smtClean="0"/>
              <a:t>100</a:t>
            </a:fld>
            <a:endParaRPr lang="fi-FI"/>
          </a:p>
        </p:txBody>
      </p:sp>
    </p:spTree>
    <p:extLst>
      <p:ext uri="{BB962C8B-B14F-4D97-AF65-F5344CB8AC3E}">
        <p14:creationId xmlns:p14="http://schemas.microsoft.com/office/powerpoint/2010/main" val="2299286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ansi | violetti">
    <p:bg>
      <p:bgPr>
        <a:solidFill>
          <a:schemeClr val="tx2"/>
        </a:solidFill>
        <a:effectLst/>
      </p:bgPr>
    </p:bg>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8F3F4080-A20D-37BE-5B19-0B01BE84C9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solidFill>
                  <a:schemeClr val="bg1"/>
                </a:solidFill>
              </a:defRPr>
            </a:lvl1pPr>
          </a:lstStyle>
          <a:p>
            <a:r>
              <a:rPr lang="fi-FI"/>
              <a:t>Lisää otsikko napsauttamalla</a:t>
            </a:r>
          </a:p>
        </p:txBody>
      </p:sp>
      <p:pic>
        <p:nvPicPr>
          <p:cNvPr id="2" name="Kuva 1">
            <a:extLst>
              <a:ext uri="{FF2B5EF4-FFF2-40B4-BE49-F238E27FC236}">
                <a16:creationId xmlns:a16="http://schemas.microsoft.com/office/drawing/2014/main" id="{451C09F5-5C13-09CD-2D63-921F536DB59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79094" y="5915655"/>
            <a:ext cx="2771922" cy="694809"/>
          </a:xfrm>
          <a:prstGeom prst="rect">
            <a:avLst/>
          </a:prstGeom>
        </p:spPr>
      </p:pic>
    </p:spTree>
    <p:extLst>
      <p:ext uri="{BB962C8B-B14F-4D97-AF65-F5344CB8AC3E}">
        <p14:creationId xmlns:p14="http://schemas.microsoft.com/office/powerpoint/2010/main" val="12559254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nsi | vaalea lila">
    <p:bg>
      <p:bgPr>
        <a:solidFill>
          <a:schemeClr val="accent2"/>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A8EC3FA-AF1E-6B07-9816-1C65CAF494D5}"/>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1B351BA4-882F-576E-1456-06D69D1ABDFA}"/>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E873A966-8686-6163-FA15-657CD5644F3E}"/>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236391071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nsi | vihreä">
    <p:bg>
      <p:bgPr>
        <a:solidFill>
          <a:schemeClr val="accent4"/>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B244A938-3AE8-953E-7254-9237F2BFFD95}"/>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C91E76DB-3985-44D9-73BC-8FF9F3F33970}"/>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2C26F4CC-E3D9-5400-487B-89F535291E0A}"/>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404725641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nsi | oranssi">
    <p:bg>
      <p:bgPr>
        <a:solidFill>
          <a:schemeClr val="accent5"/>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E1060820-DC6F-D580-FD2A-5318EE8D2DAE}"/>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4504F34A-674D-A4B9-8D33-925477EFDD91}"/>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FE18B9B4-86A9-AB39-B1AB-AE39748A9DEF}"/>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394894468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nsi | minttu">
    <p:bg>
      <p:bgPr>
        <a:solidFill>
          <a:schemeClr val="accent6"/>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A060962C-E928-928B-7A96-D66868D18975}"/>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45CDFC91-0748-D065-3BF4-C2B44616AF8A}"/>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3FE06476-70B8-2910-B393-43FE03FA1F6C}"/>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293879543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nsi | beessi">
    <p:bg>
      <p:bgPr>
        <a:solidFill>
          <a:srgbClr val="D4B59E"/>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A060962C-E928-928B-7A96-D66868D18975}"/>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Subtitle 2">
            <a:extLst>
              <a:ext uri="{FF2B5EF4-FFF2-40B4-BE49-F238E27FC236}">
                <a16:creationId xmlns:a16="http://schemas.microsoft.com/office/drawing/2014/main" id="{45CDFC91-0748-D065-3BF4-C2B44616AF8A}"/>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3FE06476-70B8-2910-B393-43FE03FA1F6C}"/>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102361004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äliotsikko kuvalla | violetti">
    <p:bg>
      <p:bgPr>
        <a:solidFill>
          <a:schemeClr val="tx2"/>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bg1"/>
                </a:solidFill>
              </a:defRPr>
            </a:lvl1pPr>
          </a:lstStyle>
          <a:p>
            <a:r>
              <a:rPr lang="fi-FI"/>
              <a:t>Lisää otsikko napsauttamalla</a:t>
            </a:r>
          </a:p>
        </p:txBody>
      </p:sp>
      <p:pic>
        <p:nvPicPr>
          <p:cNvPr id="6" name="Kuva 5">
            <a:extLst>
              <a:ext uri="{FF2B5EF4-FFF2-40B4-BE49-F238E27FC236}">
                <a16:creationId xmlns:a16="http://schemas.microsoft.com/office/drawing/2014/main" id="{6AA9C902-8BB6-DEF1-6E2B-A54757C1D0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23341" y="5915656"/>
            <a:ext cx="2771922" cy="694809"/>
          </a:xfrm>
          <a:prstGeom prst="rect">
            <a:avLst/>
          </a:prstGeom>
        </p:spPr>
      </p:pic>
    </p:spTree>
    <p:extLst>
      <p:ext uri="{BB962C8B-B14F-4D97-AF65-F5344CB8AC3E}">
        <p14:creationId xmlns:p14="http://schemas.microsoft.com/office/powerpoint/2010/main" val="392760973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äliotsikko kuvalla | sininen">
    <p:bg>
      <p:bgPr>
        <a:solidFill>
          <a:schemeClr val="accent3"/>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3273003368"/>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otsikko kuvalla | vaalea lila">
    <p:bg>
      <p:bgPr>
        <a:solidFill>
          <a:schemeClr val="accent2"/>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357481113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otsikko kuvalla | vihreä">
    <p:bg>
      <p:bgPr>
        <a:solidFill>
          <a:schemeClr val="accent4"/>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1605176415"/>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äliotsikko kuvalla | oranssi">
    <p:bg>
      <p:bgPr>
        <a:solidFill>
          <a:schemeClr val="accent5"/>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191862591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 sininen">
    <p:bg>
      <p:bgPr>
        <a:solidFill>
          <a:schemeClr val="accent3"/>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45B4CC70-7E38-B9B4-176A-995FBAB4A3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231928386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otsikko kuvalla | minttu">
    <p:bg>
      <p:bgPr>
        <a:solidFill>
          <a:schemeClr val="accent6"/>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234326664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äliotsikko kuvalla | beessi">
    <p:bg>
      <p:bgPr>
        <a:solidFill>
          <a:srgbClr val="D4B59E"/>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118400093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äliotsikko kuvalla | valkoinen">
    <p:bg>
      <p:bgRef idx="1001">
        <a:schemeClr val="bg1"/>
      </p:bgRef>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237284" y="264160"/>
            <a:ext cx="11717430" cy="342392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4" y="4754083"/>
            <a:ext cx="1171742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5" y="4057191"/>
            <a:ext cx="11717429" cy="695757"/>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920332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äliotsikko | violetti">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solidFill>
                  <a:schemeClr val="bg1"/>
                </a:solidFill>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pic>
        <p:nvPicPr>
          <p:cNvPr id="5" name="Kuva 4">
            <a:extLst>
              <a:ext uri="{FF2B5EF4-FFF2-40B4-BE49-F238E27FC236}">
                <a16:creationId xmlns:a16="http://schemas.microsoft.com/office/drawing/2014/main" id="{3C860A34-CA43-4ADA-F412-59CF790573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23341" y="5915656"/>
            <a:ext cx="2771922" cy="694809"/>
          </a:xfrm>
          <a:prstGeom prst="rect">
            <a:avLst/>
          </a:prstGeom>
        </p:spPr>
      </p:pic>
    </p:spTree>
    <p:extLst>
      <p:ext uri="{BB962C8B-B14F-4D97-AF65-F5344CB8AC3E}">
        <p14:creationId xmlns:p14="http://schemas.microsoft.com/office/powerpoint/2010/main" val="223593282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äliotsikko | sininen">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176780201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äliotsikko | vaalea lila">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154938179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äliotsikko | vihreä">
    <p:bg>
      <p:bgPr>
        <a:solidFill>
          <a:schemeClr val="accent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187011424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äliotsikko | oranssi">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126231747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Väliotsikko | minttu">
    <p:bg>
      <p:bgPr>
        <a:solidFill>
          <a:schemeClr val="accent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88778842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Väliotsikko | beessi">
    <p:bg>
      <p:bgPr>
        <a:solidFill>
          <a:srgbClr val="D4B59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7FFA44-3D1B-F981-708E-478B4D3852F8}"/>
              </a:ext>
            </a:extLst>
          </p:cNvPr>
          <p:cNvSpPr>
            <a:spLocks noGrp="1"/>
          </p:cNvSpPr>
          <p:nvPr>
            <p:ph type="title" hasCustomPrompt="1"/>
          </p:nvPr>
        </p:nvSpPr>
        <p:spPr>
          <a:xfrm>
            <a:off x="341048" y="1989750"/>
            <a:ext cx="11528396" cy="695757"/>
          </a:xfrm>
        </p:spPr>
        <p:txBody>
          <a:bodyPr/>
          <a:lstStyle>
            <a:lvl1pPr>
              <a:defRPr/>
            </a:lvl1pPr>
          </a:lstStyle>
          <a:p>
            <a:r>
              <a:rPr lang="fi-FI"/>
              <a:t>Lisää otsikko napsauttamalla</a:t>
            </a:r>
          </a:p>
        </p:txBody>
      </p:sp>
      <p:sp>
        <p:nvSpPr>
          <p:cNvPr id="4" name="Alaotsikko 2">
            <a:extLst>
              <a:ext uri="{FF2B5EF4-FFF2-40B4-BE49-F238E27FC236}">
                <a16:creationId xmlns:a16="http://schemas.microsoft.com/office/drawing/2014/main" id="{5902911E-4597-F74D-02EA-6EEA7F49DE62}"/>
              </a:ext>
            </a:extLst>
          </p:cNvPr>
          <p:cNvSpPr>
            <a:spLocks noGrp="1"/>
          </p:cNvSpPr>
          <p:nvPr>
            <p:ph type="subTitle" idx="1" hasCustomPrompt="1"/>
          </p:nvPr>
        </p:nvSpPr>
        <p:spPr>
          <a:xfrm>
            <a:off x="341048" y="2802875"/>
            <a:ext cx="11528396"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Tree>
    <p:extLst>
      <p:ext uri="{BB962C8B-B14F-4D97-AF65-F5344CB8AC3E}">
        <p14:creationId xmlns:p14="http://schemas.microsoft.com/office/powerpoint/2010/main" val="424528071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nsi | vaalea lila">
    <p:bg>
      <p:bgPr>
        <a:solidFill>
          <a:schemeClr val="accent2"/>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E603F041-77A0-18A7-2FEB-24245FDA1F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1276254860"/>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uolen sivun kuva">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162885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uolen sivun kuva | sininen">
    <p:bg>
      <p:bgPr>
        <a:solidFill>
          <a:schemeClr val="accent3">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3979226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uolen sivun kuva | vaalea lila">
    <p:bg>
      <p:bgPr>
        <a:solidFill>
          <a:schemeClr val="accent2">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2545225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uolen sivun kuva | vaalea beessi">
    <p:bg>
      <p:bgPr>
        <a:solidFill>
          <a:schemeClr val="bg2"/>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1798213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uolen sivun kuva | vihreä">
    <p:bg>
      <p:bgPr>
        <a:solidFill>
          <a:schemeClr val="accent4">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1368349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ieni kuva">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4063467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ieni kuva | sininen">
    <p:bg>
      <p:bgPr>
        <a:solidFill>
          <a:schemeClr val="accent3">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2213490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ieni kuva | vaalea lila">
    <p:bg>
      <p:bgPr>
        <a:solidFill>
          <a:schemeClr val="accent2">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445218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ieni kuva | vaalea beessi">
    <p:bg>
      <p:bgPr>
        <a:solidFill>
          <a:schemeClr val="bg2"/>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2756506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ieni kuva | vihreä">
    <p:bg>
      <p:bgPr>
        <a:solidFill>
          <a:schemeClr val="accent4">
            <a:alpha val="30000"/>
          </a:schemeClr>
        </a:solidFill>
        <a:effectLst/>
      </p:bgPr>
    </p:bg>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2" y="1259840"/>
            <a:ext cx="8030331" cy="5334000"/>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3" name="Kuvan paikkamerkki 2">
            <a:extLst>
              <a:ext uri="{FF2B5EF4-FFF2-40B4-BE49-F238E27FC236}">
                <a16:creationId xmlns:a16="http://schemas.microsoft.com/office/drawing/2014/main" id="{A3BE2DBB-35D7-94A4-8753-B386CE7920D5}"/>
              </a:ext>
            </a:extLst>
          </p:cNvPr>
          <p:cNvSpPr>
            <a:spLocks noGrp="1"/>
          </p:cNvSpPr>
          <p:nvPr>
            <p:ph type="pic" idx="13"/>
          </p:nvPr>
        </p:nvSpPr>
        <p:spPr>
          <a:xfrm>
            <a:off x="8556790" y="264160"/>
            <a:ext cx="3371049" cy="6329680"/>
          </a:xfrm>
          <a:prstGeom prst="roundRect">
            <a:avLst>
              <a:gd name="adj" fmla="val 599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7" name="Tekstin paikkamerkki 12">
            <a:extLst>
              <a:ext uri="{FF2B5EF4-FFF2-40B4-BE49-F238E27FC236}">
                <a16:creationId xmlns:a16="http://schemas.microsoft.com/office/drawing/2014/main" id="{5259FEE5-1441-E64A-D8E6-287C6BD2DF45}"/>
              </a:ext>
            </a:extLst>
          </p:cNvPr>
          <p:cNvSpPr>
            <a:spLocks noGrp="1"/>
          </p:cNvSpPr>
          <p:nvPr>
            <p:ph type="body" sz="quarter" idx="15" hasCustomPrompt="1"/>
          </p:nvPr>
        </p:nvSpPr>
        <p:spPr>
          <a:xfrm>
            <a:off x="9223341" y="5915655"/>
            <a:ext cx="2771924" cy="694809"/>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8" name="Otsikko 1">
            <a:extLst>
              <a:ext uri="{FF2B5EF4-FFF2-40B4-BE49-F238E27FC236}">
                <a16:creationId xmlns:a16="http://schemas.microsoft.com/office/drawing/2014/main" id="{F1A5DA0D-8525-E295-4AB5-FBB566FDE39F}"/>
              </a:ext>
            </a:extLst>
          </p:cNvPr>
          <p:cNvSpPr>
            <a:spLocks noGrp="1"/>
          </p:cNvSpPr>
          <p:nvPr>
            <p:ph type="title" hasCustomPrompt="1"/>
          </p:nvPr>
        </p:nvSpPr>
        <p:spPr>
          <a:xfrm>
            <a:off x="341049" y="365125"/>
            <a:ext cx="8030331"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214991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nsi | vihreä">
    <p:bg>
      <p:bgPr>
        <a:solidFill>
          <a:schemeClr val="accent4"/>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DED9A56-0C2D-F247-894E-8D84D9EF396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99008472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Puolen sivun kuva">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35558290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CECCC4-C57B-E2E3-FD43-A8B2A6382C07}"/>
              </a:ext>
            </a:extLst>
          </p:cNvPr>
          <p:cNvSpPr>
            <a:spLocks noGrp="1"/>
          </p:cNvSpPr>
          <p:nvPr>
            <p:ph type="title" hasCustomPrompt="1"/>
          </p:nvPr>
        </p:nvSpPr>
        <p:spPr/>
        <p:txBody>
          <a:bodyPr/>
          <a:lstStyle>
            <a:lvl1pPr>
              <a:defRPr/>
            </a:lvl1pPr>
          </a:lstStyle>
          <a:p>
            <a:r>
              <a:rPr lang="fi-FI"/>
              <a:t>Lisää otsikko napsauttamalla</a:t>
            </a:r>
          </a:p>
        </p:txBody>
      </p:sp>
      <p:sp>
        <p:nvSpPr>
          <p:cNvPr id="6" name="Sisällön paikkamerkki 7">
            <a:extLst>
              <a:ext uri="{FF2B5EF4-FFF2-40B4-BE49-F238E27FC236}">
                <a16:creationId xmlns:a16="http://schemas.microsoft.com/office/drawing/2014/main" id="{BD62CD06-8A5A-388F-5C2E-9DCC93786266}"/>
              </a:ext>
            </a:extLst>
          </p:cNvPr>
          <p:cNvSpPr>
            <a:spLocks noGrp="1"/>
          </p:cNvSpPr>
          <p:nvPr>
            <p:ph sz="quarter" idx="10" hasCustomPrompt="1"/>
          </p:nvPr>
        </p:nvSpPr>
        <p:spPr>
          <a:xfrm>
            <a:off x="353626" y="1205277"/>
            <a:ext cx="11444796" cy="4423363"/>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109125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Otsikko + ala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92CB99-8457-B45D-3C6D-FF714946F67A}"/>
              </a:ext>
            </a:extLst>
          </p:cNvPr>
          <p:cNvSpPr>
            <a:spLocks noGrp="1"/>
          </p:cNvSpPr>
          <p:nvPr>
            <p:ph type="title" hasCustomPrompt="1"/>
          </p:nvPr>
        </p:nvSpPr>
        <p:spPr/>
        <p:txBody>
          <a:bodyPr/>
          <a:lstStyle>
            <a:lvl1pPr>
              <a:defRPr/>
            </a:lvl1pPr>
          </a:lstStyle>
          <a:p>
            <a:r>
              <a:rPr lang="fi-FI"/>
              <a:t>Lisää otsikko napsauttamalla</a:t>
            </a:r>
          </a:p>
        </p:txBody>
      </p:sp>
      <p:sp>
        <p:nvSpPr>
          <p:cNvPr id="6" name="Alaotsikko 2">
            <a:extLst>
              <a:ext uri="{FF2B5EF4-FFF2-40B4-BE49-F238E27FC236}">
                <a16:creationId xmlns:a16="http://schemas.microsoft.com/office/drawing/2014/main" id="{9BEEADFC-A567-0E01-D674-C948ED070803}"/>
              </a:ext>
            </a:extLst>
          </p:cNvPr>
          <p:cNvSpPr>
            <a:spLocks noGrp="1"/>
          </p:cNvSpPr>
          <p:nvPr>
            <p:ph type="subTitle" idx="1" hasCustomPrompt="1"/>
          </p:nvPr>
        </p:nvSpPr>
        <p:spPr>
          <a:xfrm>
            <a:off x="341048" y="1142739"/>
            <a:ext cx="11457373"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
        <p:nvSpPr>
          <p:cNvPr id="7" name="Sisällön paikkamerkki 5">
            <a:extLst>
              <a:ext uri="{FF2B5EF4-FFF2-40B4-BE49-F238E27FC236}">
                <a16:creationId xmlns:a16="http://schemas.microsoft.com/office/drawing/2014/main" id="{A0E1E124-E352-E8B6-A2FC-038B8429A9F5}"/>
              </a:ext>
            </a:extLst>
          </p:cNvPr>
          <p:cNvSpPr>
            <a:spLocks noGrp="1"/>
          </p:cNvSpPr>
          <p:nvPr>
            <p:ph sz="quarter" idx="11" hasCustomPrompt="1"/>
          </p:nvPr>
        </p:nvSpPr>
        <p:spPr>
          <a:xfrm>
            <a:off x="341313" y="1920353"/>
            <a:ext cx="11457108" cy="3794908"/>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06673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Otsikko + ala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92CB99-8457-B45D-3C6D-FF714946F67A}"/>
              </a:ext>
            </a:extLst>
          </p:cNvPr>
          <p:cNvSpPr>
            <a:spLocks noGrp="1"/>
          </p:cNvSpPr>
          <p:nvPr>
            <p:ph type="title" hasCustomPrompt="1"/>
          </p:nvPr>
        </p:nvSpPr>
        <p:spPr/>
        <p:txBody>
          <a:bodyPr/>
          <a:lstStyle>
            <a:lvl1pPr>
              <a:defRPr/>
            </a:lvl1pPr>
          </a:lstStyle>
          <a:p>
            <a:r>
              <a:rPr lang="fi-FI"/>
              <a:t>Lisää otsikko napsauttamalla</a:t>
            </a:r>
          </a:p>
        </p:txBody>
      </p:sp>
      <p:sp>
        <p:nvSpPr>
          <p:cNvPr id="6" name="Alaotsikko 2">
            <a:extLst>
              <a:ext uri="{FF2B5EF4-FFF2-40B4-BE49-F238E27FC236}">
                <a16:creationId xmlns:a16="http://schemas.microsoft.com/office/drawing/2014/main" id="{9BEEADFC-A567-0E01-D674-C948ED070803}"/>
              </a:ext>
            </a:extLst>
          </p:cNvPr>
          <p:cNvSpPr>
            <a:spLocks noGrp="1"/>
          </p:cNvSpPr>
          <p:nvPr>
            <p:ph type="subTitle" idx="1" hasCustomPrompt="1"/>
          </p:nvPr>
        </p:nvSpPr>
        <p:spPr>
          <a:xfrm>
            <a:off x="341048" y="1142739"/>
            <a:ext cx="11457373" cy="695757"/>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p>
        </p:txBody>
      </p:sp>
      <p:sp>
        <p:nvSpPr>
          <p:cNvPr id="7" name="Sisällön paikkamerkki 5">
            <a:extLst>
              <a:ext uri="{FF2B5EF4-FFF2-40B4-BE49-F238E27FC236}">
                <a16:creationId xmlns:a16="http://schemas.microsoft.com/office/drawing/2014/main" id="{A0E1E124-E352-E8B6-A2FC-038B8429A9F5}"/>
              </a:ext>
            </a:extLst>
          </p:cNvPr>
          <p:cNvSpPr>
            <a:spLocks noGrp="1"/>
          </p:cNvSpPr>
          <p:nvPr>
            <p:ph sz="quarter" idx="11" hasCustomPrompt="1"/>
          </p:nvPr>
        </p:nvSpPr>
        <p:spPr>
          <a:xfrm>
            <a:off x="341313" y="1920353"/>
            <a:ext cx="11457108" cy="3794908"/>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42246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CCECCC4-C57B-E2E3-FD43-A8B2A6382C07}"/>
              </a:ext>
            </a:extLst>
          </p:cNvPr>
          <p:cNvSpPr>
            <a:spLocks noGrp="1"/>
          </p:cNvSpPr>
          <p:nvPr>
            <p:ph type="title" hasCustomPrompt="1"/>
          </p:nvPr>
        </p:nvSpPr>
        <p:spPr/>
        <p:txBody>
          <a:bodyPr/>
          <a:lstStyle>
            <a:lvl1pPr>
              <a:defRPr/>
            </a:lvl1pPr>
          </a:lstStyle>
          <a:p>
            <a:r>
              <a:rPr lang="fi-FI"/>
              <a:t>Lisää otsikko napsauttamalla</a:t>
            </a:r>
          </a:p>
        </p:txBody>
      </p:sp>
      <p:sp>
        <p:nvSpPr>
          <p:cNvPr id="6" name="Sisällön paikkamerkki 7">
            <a:extLst>
              <a:ext uri="{FF2B5EF4-FFF2-40B4-BE49-F238E27FC236}">
                <a16:creationId xmlns:a16="http://schemas.microsoft.com/office/drawing/2014/main" id="{BD62CD06-8A5A-388F-5C2E-9DCC93786266}"/>
              </a:ext>
            </a:extLst>
          </p:cNvPr>
          <p:cNvSpPr>
            <a:spLocks noGrp="1"/>
          </p:cNvSpPr>
          <p:nvPr>
            <p:ph sz="quarter" idx="10" hasCustomPrompt="1"/>
          </p:nvPr>
        </p:nvSpPr>
        <p:spPr>
          <a:xfrm>
            <a:off x="353626" y="1205277"/>
            <a:ext cx="11444796" cy="4423363"/>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719687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yhjä 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8515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Puolen sivun kuva">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1A09BF98-B0B2-8995-7F50-691F39BE1BDD}"/>
              </a:ext>
            </a:extLst>
          </p:cNvPr>
          <p:cNvSpPr>
            <a:spLocks noGrp="1"/>
          </p:cNvSpPr>
          <p:nvPr>
            <p:ph sz="quarter" idx="10" hasCustomPrompt="1"/>
          </p:nvPr>
        </p:nvSpPr>
        <p:spPr>
          <a:xfrm>
            <a:off x="341313" y="1788160"/>
            <a:ext cx="5580094" cy="4805679"/>
          </a:xfrm>
          <a:prstGeom prst="rect">
            <a:avLst/>
          </a:prstGeo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7" name="Kuvan paikkamerkki 2">
            <a:extLst>
              <a:ext uri="{FF2B5EF4-FFF2-40B4-BE49-F238E27FC236}">
                <a16:creationId xmlns:a16="http://schemas.microsoft.com/office/drawing/2014/main" id="{F28486BE-0D7B-2C6A-5FD5-5B3F8B7BBE1F}"/>
              </a:ext>
            </a:extLst>
          </p:cNvPr>
          <p:cNvSpPr>
            <a:spLocks noGrp="1"/>
          </p:cNvSpPr>
          <p:nvPr>
            <p:ph type="pic" idx="13"/>
          </p:nvPr>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9" name="Tekstin paikkamerkki 12">
            <a:extLst>
              <a:ext uri="{FF2B5EF4-FFF2-40B4-BE49-F238E27FC236}">
                <a16:creationId xmlns:a16="http://schemas.microsoft.com/office/drawing/2014/main" id="{C7E5844F-1EF7-730A-3274-BDD9AC8040BC}"/>
              </a:ext>
            </a:extLst>
          </p:cNvPr>
          <p:cNvSpPr>
            <a:spLocks noGrp="1"/>
          </p:cNvSpPr>
          <p:nvPr>
            <p:ph type="body" sz="quarter" idx="15" hasCustomPrompt="1"/>
          </p:nvPr>
        </p:nvSpPr>
        <p:spPr>
          <a:xfrm>
            <a:off x="9223339" y="5915655"/>
            <a:ext cx="2771923" cy="694809"/>
          </a:xfrm>
          <a:prstGeom prst="rect">
            <a:avLst/>
          </a:pr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lIns="0" tIns="0" rIns="0" bIns="0" anchor="ctr" anchorCtr="0">
            <a:normAutofit/>
          </a:bodyPr>
          <a:lstStyle>
            <a:lvl1pPr marL="0" indent="0" algn="ctr">
              <a:lnSpc>
                <a:spcPct val="100000"/>
              </a:lnSpc>
              <a:spcBef>
                <a:spcPts val="0"/>
              </a:spcBef>
              <a:buNone/>
              <a:defRPr sz="200"/>
            </a:lvl1pPr>
            <a:lvl2pPr marL="457200" indent="0">
              <a:buNone/>
              <a:defRPr/>
            </a:lvl2pPr>
          </a:lstStyle>
          <a:p>
            <a:pPr lvl="0"/>
            <a:r>
              <a:rPr lang="fi-FI"/>
              <a:t> </a:t>
            </a:r>
          </a:p>
        </p:txBody>
      </p:sp>
      <p:sp>
        <p:nvSpPr>
          <p:cNvPr id="5" name="Otsikko 1">
            <a:extLst>
              <a:ext uri="{FF2B5EF4-FFF2-40B4-BE49-F238E27FC236}">
                <a16:creationId xmlns:a16="http://schemas.microsoft.com/office/drawing/2014/main" id="{124AFF29-8A12-F8C8-AACD-1528CC7A0C4F}"/>
              </a:ext>
            </a:extLst>
          </p:cNvPr>
          <p:cNvSpPr>
            <a:spLocks noGrp="1"/>
          </p:cNvSpPr>
          <p:nvPr>
            <p:ph type="title" hasCustomPrompt="1"/>
          </p:nvPr>
        </p:nvSpPr>
        <p:spPr>
          <a:xfrm>
            <a:off x="341049" y="365125"/>
            <a:ext cx="5580095" cy="1199515"/>
          </a:xfrm>
          <a:prstGeom prst="rect">
            <a:avLst/>
          </a:prstGeom>
        </p:spPr>
        <p:txBody>
          <a:bodyPr/>
          <a:lstStyle>
            <a:lvl1pPr>
              <a:defRPr/>
            </a:lvl1pPr>
          </a:lstStyle>
          <a:p>
            <a:r>
              <a:rPr lang="fi-FI"/>
              <a:t>Lisää otsikko napsauttamalla</a:t>
            </a:r>
          </a:p>
        </p:txBody>
      </p:sp>
    </p:spTree>
    <p:extLst>
      <p:ext uri="{BB962C8B-B14F-4D97-AF65-F5344CB8AC3E}">
        <p14:creationId xmlns:p14="http://schemas.microsoft.com/office/powerpoint/2010/main" val="1023041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aksivärinen moduuli | sininen">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5F3ABB5-B105-CC51-E3AC-1FB32F69DD30}"/>
              </a:ext>
            </a:extLst>
          </p:cNvPr>
          <p:cNvSpPr/>
          <p:nvPr userDrawn="1"/>
        </p:nvSpPr>
        <p:spPr>
          <a:xfrm>
            <a:off x="0" y="0"/>
            <a:ext cx="6096000" cy="6858000"/>
          </a:xfrm>
          <a:prstGeom prst="rect">
            <a:avLst/>
          </a:prstGeom>
          <a:solidFill>
            <a:srgbClr val="97B3D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a:xfrm>
            <a:off x="341049" y="365125"/>
            <a:ext cx="5562337" cy="695757"/>
          </a:xfrm>
        </p:spPr>
        <p:txBody>
          <a:bodyPr/>
          <a:lstStyle>
            <a:lvl1pPr>
              <a:defRPr/>
            </a:lvl1pPr>
          </a:lstStyle>
          <a:p>
            <a:r>
              <a:rPr lang="fi-FI"/>
              <a:t>Lyhyt otsikko</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437312" y="1216026"/>
            <a:ext cx="5049838" cy="1618613"/>
          </a:xfrm>
        </p:spPr>
        <p:txBody>
          <a:bodyPr/>
          <a:lstStyle>
            <a:lvl1pPr>
              <a:defRPr/>
            </a:lvl1pPr>
          </a:lstStyle>
          <a:p>
            <a:pPr lvl="0"/>
            <a:r>
              <a:rPr lang="fi-FI"/>
              <a:t>Lisää sisältöä napsauttamalla</a:t>
            </a:r>
          </a:p>
        </p:txBody>
      </p:sp>
      <p:sp>
        <p:nvSpPr>
          <p:cNvPr id="3" name="Sisällön paikkamerkki 11">
            <a:extLst>
              <a:ext uri="{FF2B5EF4-FFF2-40B4-BE49-F238E27FC236}">
                <a16:creationId xmlns:a16="http://schemas.microsoft.com/office/drawing/2014/main" id="{7CAED1AB-56F4-02CD-7BC3-4E6C7313555E}"/>
              </a:ext>
            </a:extLst>
          </p:cNvPr>
          <p:cNvSpPr>
            <a:spLocks noGrp="1"/>
          </p:cNvSpPr>
          <p:nvPr>
            <p:ph sz="quarter" idx="13" hasCustomPrompt="1"/>
          </p:nvPr>
        </p:nvSpPr>
        <p:spPr>
          <a:xfrm>
            <a:off x="6437312" y="4070988"/>
            <a:ext cx="5049838" cy="1618613"/>
          </a:xfrm>
        </p:spPr>
        <p:txBody>
          <a:bodyPr/>
          <a:lstStyle>
            <a:lvl1pPr>
              <a:defRPr/>
            </a:lvl1pPr>
          </a:lstStyle>
          <a:p>
            <a:pPr lvl="0"/>
            <a:r>
              <a:rPr lang="fi-FI"/>
              <a:t>Lisää sisältöä napsauttamalla</a:t>
            </a:r>
          </a:p>
        </p:txBody>
      </p:sp>
      <p:sp>
        <p:nvSpPr>
          <p:cNvPr id="4" name="Rectangle: Rounded Corners 2">
            <a:extLst>
              <a:ext uri="{FF2B5EF4-FFF2-40B4-BE49-F238E27FC236}">
                <a16:creationId xmlns:a16="http://schemas.microsoft.com/office/drawing/2014/main" id="{37A967E1-346C-27A9-0EB2-7AC86B33FA9B}"/>
              </a:ext>
            </a:extLst>
          </p:cNvPr>
          <p:cNvSpPr/>
          <p:nvPr userDrawn="1"/>
        </p:nvSpPr>
        <p:spPr>
          <a:xfrm>
            <a:off x="6437048" y="365125"/>
            <a:ext cx="5050101"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5" name="Rectangle: Rounded Corners 2">
            <a:extLst>
              <a:ext uri="{FF2B5EF4-FFF2-40B4-BE49-F238E27FC236}">
                <a16:creationId xmlns:a16="http://schemas.microsoft.com/office/drawing/2014/main" id="{0D82F5DE-C573-D45E-1D67-D8F285582285}"/>
              </a:ext>
            </a:extLst>
          </p:cNvPr>
          <p:cNvSpPr/>
          <p:nvPr userDrawn="1"/>
        </p:nvSpPr>
        <p:spPr>
          <a:xfrm>
            <a:off x="6437312" y="3226855"/>
            <a:ext cx="5049838"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8" name="Tekstin paikkamerkki 14">
            <a:extLst>
              <a:ext uri="{FF2B5EF4-FFF2-40B4-BE49-F238E27FC236}">
                <a16:creationId xmlns:a16="http://schemas.microsoft.com/office/drawing/2014/main" id="{5C1062D9-B74B-39E8-9FC7-F17A8AA80C2E}"/>
              </a:ext>
            </a:extLst>
          </p:cNvPr>
          <p:cNvSpPr>
            <a:spLocks noGrp="1"/>
          </p:cNvSpPr>
          <p:nvPr>
            <p:ph type="body" sz="quarter" idx="14" hasCustomPrompt="1"/>
          </p:nvPr>
        </p:nvSpPr>
        <p:spPr>
          <a:xfrm>
            <a:off x="6446836" y="365124"/>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
        <p:nvSpPr>
          <p:cNvPr id="10" name="Tekstin paikkamerkki 14">
            <a:extLst>
              <a:ext uri="{FF2B5EF4-FFF2-40B4-BE49-F238E27FC236}">
                <a16:creationId xmlns:a16="http://schemas.microsoft.com/office/drawing/2014/main" id="{239F800C-0372-94F2-EA68-1C7071D1E8C8}"/>
              </a:ext>
            </a:extLst>
          </p:cNvPr>
          <p:cNvSpPr>
            <a:spLocks noGrp="1"/>
          </p:cNvSpPr>
          <p:nvPr>
            <p:ph type="body" sz="quarter" idx="15" hasCustomPrompt="1"/>
          </p:nvPr>
        </p:nvSpPr>
        <p:spPr>
          <a:xfrm>
            <a:off x="6446836" y="3226855"/>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Tree>
    <p:extLst>
      <p:ext uri="{BB962C8B-B14F-4D97-AF65-F5344CB8AC3E}">
        <p14:creationId xmlns:p14="http://schemas.microsoft.com/office/powerpoint/2010/main" val="412691660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aksivärinen moduuli | vaalea lila">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5F3ABB5-B105-CC51-E3AC-1FB32F69DD30}"/>
              </a:ext>
            </a:extLst>
          </p:cNvPr>
          <p:cNvSpPr/>
          <p:nvPr userDrawn="1"/>
        </p:nvSpPr>
        <p:spPr>
          <a:xfrm>
            <a:off x="0" y="0"/>
            <a:ext cx="6096000" cy="6858000"/>
          </a:xfrm>
          <a:prstGeom prst="rect">
            <a:avLst/>
          </a:prstGeom>
          <a:solidFill>
            <a:srgbClr val="D7B4F5">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a:xfrm>
            <a:off x="341049" y="365125"/>
            <a:ext cx="5562337" cy="695757"/>
          </a:xfrm>
        </p:spPr>
        <p:txBody>
          <a:bodyPr/>
          <a:lstStyle>
            <a:lvl1pPr>
              <a:defRPr/>
            </a:lvl1pPr>
          </a:lstStyle>
          <a:p>
            <a:r>
              <a:rPr lang="fi-FI"/>
              <a:t>Lyhyt otsikko</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437312" y="1216026"/>
            <a:ext cx="5049838" cy="1618613"/>
          </a:xfrm>
        </p:spPr>
        <p:txBody>
          <a:bodyPr/>
          <a:lstStyle>
            <a:lvl1pPr>
              <a:defRPr/>
            </a:lvl1pPr>
          </a:lstStyle>
          <a:p>
            <a:pPr lvl="0"/>
            <a:r>
              <a:rPr lang="fi-FI"/>
              <a:t>Lisää sisältöä napsauttamalla</a:t>
            </a:r>
          </a:p>
        </p:txBody>
      </p:sp>
      <p:sp>
        <p:nvSpPr>
          <p:cNvPr id="3" name="Sisällön paikkamerkki 11">
            <a:extLst>
              <a:ext uri="{FF2B5EF4-FFF2-40B4-BE49-F238E27FC236}">
                <a16:creationId xmlns:a16="http://schemas.microsoft.com/office/drawing/2014/main" id="{7CAED1AB-56F4-02CD-7BC3-4E6C7313555E}"/>
              </a:ext>
            </a:extLst>
          </p:cNvPr>
          <p:cNvSpPr>
            <a:spLocks noGrp="1"/>
          </p:cNvSpPr>
          <p:nvPr>
            <p:ph sz="quarter" idx="13" hasCustomPrompt="1"/>
          </p:nvPr>
        </p:nvSpPr>
        <p:spPr>
          <a:xfrm>
            <a:off x="6437312" y="4070988"/>
            <a:ext cx="5049838" cy="1618613"/>
          </a:xfrm>
        </p:spPr>
        <p:txBody>
          <a:bodyPr/>
          <a:lstStyle>
            <a:lvl1pPr>
              <a:defRPr/>
            </a:lvl1pPr>
          </a:lstStyle>
          <a:p>
            <a:pPr lvl="0"/>
            <a:r>
              <a:rPr lang="fi-FI"/>
              <a:t>Lisää sisältöä napsauttamalla</a:t>
            </a:r>
          </a:p>
        </p:txBody>
      </p:sp>
      <p:sp>
        <p:nvSpPr>
          <p:cNvPr id="4" name="Rectangle: Rounded Corners 2">
            <a:extLst>
              <a:ext uri="{FF2B5EF4-FFF2-40B4-BE49-F238E27FC236}">
                <a16:creationId xmlns:a16="http://schemas.microsoft.com/office/drawing/2014/main" id="{37A967E1-346C-27A9-0EB2-7AC86B33FA9B}"/>
              </a:ext>
            </a:extLst>
          </p:cNvPr>
          <p:cNvSpPr/>
          <p:nvPr userDrawn="1"/>
        </p:nvSpPr>
        <p:spPr>
          <a:xfrm>
            <a:off x="6437048" y="365125"/>
            <a:ext cx="5050101"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5" name="Rectangle: Rounded Corners 2">
            <a:extLst>
              <a:ext uri="{FF2B5EF4-FFF2-40B4-BE49-F238E27FC236}">
                <a16:creationId xmlns:a16="http://schemas.microsoft.com/office/drawing/2014/main" id="{0D82F5DE-C573-D45E-1D67-D8F285582285}"/>
              </a:ext>
            </a:extLst>
          </p:cNvPr>
          <p:cNvSpPr/>
          <p:nvPr userDrawn="1"/>
        </p:nvSpPr>
        <p:spPr>
          <a:xfrm>
            <a:off x="6437312" y="3226855"/>
            <a:ext cx="5049838"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18" name="Tekstin paikkamerkki 14">
            <a:extLst>
              <a:ext uri="{FF2B5EF4-FFF2-40B4-BE49-F238E27FC236}">
                <a16:creationId xmlns:a16="http://schemas.microsoft.com/office/drawing/2014/main" id="{5D3F48FB-9A73-293C-9658-DF8C4F67A5ED}"/>
              </a:ext>
            </a:extLst>
          </p:cNvPr>
          <p:cNvSpPr>
            <a:spLocks noGrp="1"/>
          </p:cNvSpPr>
          <p:nvPr>
            <p:ph type="body" sz="quarter" idx="14" hasCustomPrompt="1"/>
          </p:nvPr>
        </p:nvSpPr>
        <p:spPr>
          <a:xfrm>
            <a:off x="6446836" y="365124"/>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
        <p:nvSpPr>
          <p:cNvPr id="19" name="Tekstin paikkamerkki 14">
            <a:extLst>
              <a:ext uri="{FF2B5EF4-FFF2-40B4-BE49-F238E27FC236}">
                <a16:creationId xmlns:a16="http://schemas.microsoft.com/office/drawing/2014/main" id="{E67AB149-C941-4B73-973E-BAFCE1030C2D}"/>
              </a:ext>
            </a:extLst>
          </p:cNvPr>
          <p:cNvSpPr>
            <a:spLocks noGrp="1"/>
          </p:cNvSpPr>
          <p:nvPr>
            <p:ph type="body" sz="quarter" idx="15" hasCustomPrompt="1"/>
          </p:nvPr>
        </p:nvSpPr>
        <p:spPr>
          <a:xfrm>
            <a:off x="6446836" y="3226855"/>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Tree>
    <p:extLst>
      <p:ext uri="{BB962C8B-B14F-4D97-AF65-F5344CB8AC3E}">
        <p14:creationId xmlns:p14="http://schemas.microsoft.com/office/powerpoint/2010/main" val="3680245477"/>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aksivärinen moduuli | vaalea beesi">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5F3ABB5-B105-CC51-E3AC-1FB32F69DD30}"/>
              </a:ext>
            </a:extLst>
          </p:cNvPr>
          <p:cNvSpPr/>
          <p:nvPr userDrawn="1"/>
        </p:nvSpPr>
        <p:spPr>
          <a:xfrm>
            <a:off x="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a:xfrm>
            <a:off x="341049" y="365125"/>
            <a:ext cx="5562337" cy="695757"/>
          </a:xfrm>
        </p:spPr>
        <p:txBody>
          <a:bodyPr/>
          <a:lstStyle>
            <a:lvl1pPr>
              <a:defRPr/>
            </a:lvl1pPr>
          </a:lstStyle>
          <a:p>
            <a:r>
              <a:rPr lang="fi-FI"/>
              <a:t>Lyhyt otsikko</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437312" y="1216026"/>
            <a:ext cx="5049838" cy="1618613"/>
          </a:xfrm>
        </p:spPr>
        <p:txBody>
          <a:bodyPr/>
          <a:lstStyle>
            <a:lvl1pPr>
              <a:defRPr/>
            </a:lvl1pPr>
          </a:lstStyle>
          <a:p>
            <a:pPr lvl="0"/>
            <a:r>
              <a:rPr lang="fi-FI"/>
              <a:t>Lisää sisältöä napsauttamalla</a:t>
            </a:r>
          </a:p>
        </p:txBody>
      </p:sp>
      <p:sp>
        <p:nvSpPr>
          <p:cNvPr id="3" name="Sisällön paikkamerkki 11">
            <a:extLst>
              <a:ext uri="{FF2B5EF4-FFF2-40B4-BE49-F238E27FC236}">
                <a16:creationId xmlns:a16="http://schemas.microsoft.com/office/drawing/2014/main" id="{7CAED1AB-56F4-02CD-7BC3-4E6C7313555E}"/>
              </a:ext>
            </a:extLst>
          </p:cNvPr>
          <p:cNvSpPr>
            <a:spLocks noGrp="1"/>
          </p:cNvSpPr>
          <p:nvPr>
            <p:ph sz="quarter" idx="13" hasCustomPrompt="1"/>
          </p:nvPr>
        </p:nvSpPr>
        <p:spPr>
          <a:xfrm>
            <a:off x="6437312" y="4070988"/>
            <a:ext cx="5049838" cy="1618613"/>
          </a:xfrm>
        </p:spPr>
        <p:txBody>
          <a:bodyPr/>
          <a:lstStyle>
            <a:lvl1pPr>
              <a:defRPr/>
            </a:lvl1pPr>
          </a:lstStyle>
          <a:p>
            <a:pPr lvl="0"/>
            <a:r>
              <a:rPr lang="fi-FI"/>
              <a:t>Lisää sisältöä napsauttamalla</a:t>
            </a:r>
          </a:p>
        </p:txBody>
      </p:sp>
      <p:sp>
        <p:nvSpPr>
          <p:cNvPr id="4" name="Rectangle: Rounded Corners 2">
            <a:extLst>
              <a:ext uri="{FF2B5EF4-FFF2-40B4-BE49-F238E27FC236}">
                <a16:creationId xmlns:a16="http://schemas.microsoft.com/office/drawing/2014/main" id="{37A967E1-346C-27A9-0EB2-7AC86B33FA9B}"/>
              </a:ext>
            </a:extLst>
          </p:cNvPr>
          <p:cNvSpPr/>
          <p:nvPr userDrawn="1"/>
        </p:nvSpPr>
        <p:spPr>
          <a:xfrm>
            <a:off x="6437048" y="365125"/>
            <a:ext cx="5050101"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5" name="Rectangle: Rounded Corners 2">
            <a:extLst>
              <a:ext uri="{FF2B5EF4-FFF2-40B4-BE49-F238E27FC236}">
                <a16:creationId xmlns:a16="http://schemas.microsoft.com/office/drawing/2014/main" id="{0D82F5DE-C573-D45E-1D67-D8F285582285}"/>
              </a:ext>
            </a:extLst>
          </p:cNvPr>
          <p:cNvSpPr/>
          <p:nvPr userDrawn="1"/>
        </p:nvSpPr>
        <p:spPr>
          <a:xfrm>
            <a:off x="6437312" y="3226855"/>
            <a:ext cx="5049838"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8" name="Tekstin paikkamerkki 14">
            <a:extLst>
              <a:ext uri="{FF2B5EF4-FFF2-40B4-BE49-F238E27FC236}">
                <a16:creationId xmlns:a16="http://schemas.microsoft.com/office/drawing/2014/main" id="{AAA3DEC7-3971-5261-31B1-40DC0360D1C9}"/>
              </a:ext>
            </a:extLst>
          </p:cNvPr>
          <p:cNvSpPr>
            <a:spLocks noGrp="1"/>
          </p:cNvSpPr>
          <p:nvPr>
            <p:ph type="body" sz="quarter" idx="14" hasCustomPrompt="1"/>
          </p:nvPr>
        </p:nvSpPr>
        <p:spPr>
          <a:xfrm>
            <a:off x="6446836" y="365124"/>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
        <p:nvSpPr>
          <p:cNvPr id="10" name="Tekstin paikkamerkki 14">
            <a:extLst>
              <a:ext uri="{FF2B5EF4-FFF2-40B4-BE49-F238E27FC236}">
                <a16:creationId xmlns:a16="http://schemas.microsoft.com/office/drawing/2014/main" id="{7C3820C0-3DA6-3D9B-5F15-17EE9C5A9289}"/>
              </a:ext>
            </a:extLst>
          </p:cNvPr>
          <p:cNvSpPr>
            <a:spLocks noGrp="1"/>
          </p:cNvSpPr>
          <p:nvPr>
            <p:ph type="body" sz="quarter" idx="15" hasCustomPrompt="1"/>
          </p:nvPr>
        </p:nvSpPr>
        <p:spPr>
          <a:xfrm>
            <a:off x="6446836" y="3226855"/>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Tree>
    <p:extLst>
      <p:ext uri="{BB962C8B-B14F-4D97-AF65-F5344CB8AC3E}">
        <p14:creationId xmlns:p14="http://schemas.microsoft.com/office/powerpoint/2010/main" val="69150322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nsi | oranssi">
    <p:bg>
      <p:bgPr>
        <a:solidFill>
          <a:schemeClr val="accent5"/>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91A5DA57-EA59-60AD-AE00-E9B20EF2E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364055512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aksivärinen moduuli | vihreä">
    <p:bg>
      <p:bgPr>
        <a:solidFill>
          <a:schemeClr val="bg1"/>
        </a:solid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5F3ABB5-B105-CC51-E3AC-1FB32F69DD30}"/>
              </a:ext>
            </a:extLst>
          </p:cNvPr>
          <p:cNvSpPr/>
          <p:nvPr userDrawn="1"/>
        </p:nvSpPr>
        <p:spPr>
          <a:xfrm>
            <a:off x="0" y="0"/>
            <a:ext cx="6096000" cy="6858000"/>
          </a:xfrm>
          <a:prstGeom prst="rect">
            <a:avLst/>
          </a:prstGeom>
          <a:solidFill>
            <a:schemeClr val="accent4">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a:xfrm>
            <a:off x="341049" y="365125"/>
            <a:ext cx="5562337" cy="695757"/>
          </a:xfrm>
        </p:spPr>
        <p:txBody>
          <a:bodyPr/>
          <a:lstStyle>
            <a:lvl1pPr>
              <a:defRPr/>
            </a:lvl1pPr>
          </a:lstStyle>
          <a:p>
            <a:r>
              <a:rPr lang="fi-FI"/>
              <a:t>Lyhyt otsikko</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437312" y="1216026"/>
            <a:ext cx="5049838" cy="1618613"/>
          </a:xfrm>
        </p:spPr>
        <p:txBody>
          <a:bodyPr/>
          <a:lstStyle>
            <a:lvl1pPr>
              <a:defRPr/>
            </a:lvl1pPr>
          </a:lstStyle>
          <a:p>
            <a:pPr lvl="0"/>
            <a:r>
              <a:rPr lang="fi-FI"/>
              <a:t>Lisää sisältöä napsauttamalla</a:t>
            </a:r>
          </a:p>
        </p:txBody>
      </p:sp>
      <p:sp>
        <p:nvSpPr>
          <p:cNvPr id="3" name="Sisällön paikkamerkki 11">
            <a:extLst>
              <a:ext uri="{FF2B5EF4-FFF2-40B4-BE49-F238E27FC236}">
                <a16:creationId xmlns:a16="http://schemas.microsoft.com/office/drawing/2014/main" id="{7CAED1AB-56F4-02CD-7BC3-4E6C7313555E}"/>
              </a:ext>
            </a:extLst>
          </p:cNvPr>
          <p:cNvSpPr>
            <a:spLocks noGrp="1"/>
          </p:cNvSpPr>
          <p:nvPr>
            <p:ph sz="quarter" idx="13" hasCustomPrompt="1"/>
          </p:nvPr>
        </p:nvSpPr>
        <p:spPr>
          <a:xfrm>
            <a:off x="6437312" y="4070988"/>
            <a:ext cx="5049838" cy="1618613"/>
          </a:xfrm>
        </p:spPr>
        <p:txBody>
          <a:bodyPr/>
          <a:lstStyle>
            <a:lvl1pPr>
              <a:defRPr/>
            </a:lvl1pPr>
          </a:lstStyle>
          <a:p>
            <a:pPr lvl="0"/>
            <a:r>
              <a:rPr lang="fi-FI"/>
              <a:t>Lisää sisältöä napsauttamalla</a:t>
            </a:r>
          </a:p>
        </p:txBody>
      </p:sp>
      <p:sp>
        <p:nvSpPr>
          <p:cNvPr id="4" name="Rectangle: Rounded Corners 2">
            <a:extLst>
              <a:ext uri="{FF2B5EF4-FFF2-40B4-BE49-F238E27FC236}">
                <a16:creationId xmlns:a16="http://schemas.microsoft.com/office/drawing/2014/main" id="{37A967E1-346C-27A9-0EB2-7AC86B33FA9B}"/>
              </a:ext>
            </a:extLst>
          </p:cNvPr>
          <p:cNvSpPr/>
          <p:nvPr userDrawn="1"/>
        </p:nvSpPr>
        <p:spPr>
          <a:xfrm>
            <a:off x="6437048" y="365125"/>
            <a:ext cx="5050101"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5" name="Rectangle: Rounded Corners 2">
            <a:extLst>
              <a:ext uri="{FF2B5EF4-FFF2-40B4-BE49-F238E27FC236}">
                <a16:creationId xmlns:a16="http://schemas.microsoft.com/office/drawing/2014/main" id="{0D82F5DE-C573-D45E-1D67-D8F285582285}"/>
              </a:ext>
            </a:extLst>
          </p:cNvPr>
          <p:cNvSpPr/>
          <p:nvPr userDrawn="1"/>
        </p:nvSpPr>
        <p:spPr>
          <a:xfrm>
            <a:off x="6437312" y="3226855"/>
            <a:ext cx="5049838" cy="695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b="1">
              <a:latin typeface="+mj-lt"/>
            </a:endParaRPr>
          </a:p>
        </p:txBody>
      </p:sp>
      <p:sp>
        <p:nvSpPr>
          <p:cNvPr id="8" name="Tekstin paikkamerkki 14">
            <a:extLst>
              <a:ext uri="{FF2B5EF4-FFF2-40B4-BE49-F238E27FC236}">
                <a16:creationId xmlns:a16="http://schemas.microsoft.com/office/drawing/2014/main" id="{AAA3DEC7-3971-5261-31B1-40DC0360D1C9}"/>
              </a:ext>
            </a:extLst>
          </p:cNvPr>
          <p:cNvSpPr>
            <a:spLocks noGrp="1"/>
          </p:cNvSpPr>
          <p:nvPr>
            <p:ph type="body" sz="quarter" idx="14" hasCustomPrompt="1"/>
          </p:nvPr>
        </p:nvSpPr>
        <p:spPr>
          <a:xfrm>
            <a:off x="6446836" y="365124"/>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
        <p:nvSpPr>
          <p:cNvPr id="10" name="Tekstin paikkamerkki 14">
            <a:extLst>
              <a:ext uri="{FF2B5EF4-FFF2-40B4-BE49-F238E27FC236}">
                <a16:creationId xmlns:a16="http://schemas.microsoft.com/office/drawing/2014/main" id="{7C3820C0-3DA6-3D9B-5F15-17EE9C5A9289}"/>
              </a:ext>
            </a:extLst>
          </p:cNvPr>
          <p:cNvSpPr>
            <a:spLocks noGrp="1"/>
          </p:cNvSpPr>
          <p:nvPr>
            <p:ph type="body" sz="quarter" idx="15" hasCustomPrompt="1"/>
          </p:nvPr>
        </p:nvSpPr>
        <p:spPr>
          <a:xfrm>
            <a:off x="6446836" y="3226855"/>
            <a:ext cx="5049837" cy="695757"/>
          </a:xfrm>
        </p:spPr>
        <p:txBody>
          <a:bodyPr anchor="ctr">
            <a:normAutofit/>
          </a:bodyPr>
          <a:lstStyle>
            <a:lvl1pPr marL="0" indent="0" algn="ctr">
              <a:spcBef>
                <a:spcPts val="600"/>
              </a:spcBef>
              <a:spcAft>
                <a:spcPts val="600"/>
              </a:spcAft>
              <a:buNone/>
              <a:defRPr sz="2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Lisää väliotsikko napsauttamalla</a:t>
            </a:r>
          </a:p>
        </p:txBody>
      </p:sp>
    </p:spTree>
    <p:extLst>
      <p:ext uri="{BB962C8B-B14F-4D97-AF65-F5344CB8AC3E}">
        <p14:creationId xmlns:p14="http://schemas.microsoft.com/office/powerpoint/2010/main" val="4014064126"/>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 sisältökenttää">
    <p:bg>
      <p:bgPr>
        <a:solidFill>
          <a:schemeClr val="bg1"/>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04751057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 sisältökenttää | sininen">
    <p:bg>
      <p:bgPr>
        <a:solidFill>
          <a:srgbClr val="97B3D0">
            <a:alpha val="30196"/>
          </a:srgbClr>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273578627"/>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 sisältökenttää | vaalea lila">
    <p:bg>
      <p:bgPr>
        <a:solidFill>
          <a:srgbClr val="D7B4F5">
            <a:alpha val="30196"/>
          </a:srgbClr>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30137187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 sisältökenttää | vaalea beesi">
    <p:bg>
      <p:bgPr>
        <a:solidFill>
          <a:schemeClr val="bg2"/>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65769930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 sisältökenttää | vihreä">
    <p:bg>
      <p:bgPr>
        <a:solidFill>
          <a:schemeClr val="accent4">
            <a:alpha val="30000"/>
          </a:schemeClr>
        </a:solidFill>
        <a:effectLst/>
      </p:bgPr>
    </p:bg>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5F44003A-DD81-54C3-FD53-41E03AC6DAB8}"/>
              </a:ext>
            </a:extLst>
          </p:cNvPr>
          <p:cNvSpPr>
            <a:spLocks noGrp="1"/>
          </p:cNvSpPr>
          <p:nvPr>
            <p:ph type="title" hasCustomPrompt="1"/>
          </p:nvPr>
        </p:nvSpPr>
        <p:spPr/>
        <p:txBody>
          <a:bodyPr/>
          <a:lstStyle>
            <a:lvl1pPr>
              <a:defRPr/>
            </a:lvl1pPr>
          </a:lstStyle>
          <a:p>
            <a:r>
              <a:rPr lang="fi-FI"/>
              <a:t>Lisää otsikko napsauttamalla</a:t>
            </a:r>
          </a:p>
        </p:txBody>
      </p:sp>
      <p:sp>
        <p:nvSpPr>
          <p:cNvPr id="12" name="Sisällön paikkamerkki 11">
            <a:extLst>
              <a:ext uri="{FF2B5EF4-FFF2-40B4-BE49-F238E27FC236}">
                <a16:creationId xmlns:a16="http://schemas.microsoft.com/office/drawing/2014/main" id="{AC56775A-5002-99F7-12AB-9318C497C2EB}"/>
              </a:ext>
            </a:extLst>
          </p:cNvPr>
          <p:cNvSpPr>
            <a:spLocks noGrp="1"/>
          </p:cNvSpPr>
          <p:nvPr>
            <p:ph sz="quarter" idx="11" hasCustomPrompt="1"/>
          </p:nvPr>
        </p:nvSpPr>
        <p:spPr>
          <a:xfrm>
            <a:off x="341312"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11">
            <a:extLst>
              <a:ext uri="{FF2B5EF4-FFF2-40B4-BE49-F238E27FC236}">
                <a16:creationId xmlns:a16="http://schemas.microsoft.com/office/drawing/2014/main" id="{89F8C8AD-A1C3-F104-779F-F29E4CC1AE74}"/>
              </a:ext>
            </a:extLst>
          </p:cNvPr>
          <p:cNvSpPr>
            <a:spLocks noGrp="1"/>
          </p:cNvSpPr>
          <p:nvPr>
            <p:ph sz="quarter" idx="12" hasCustomPrompt="1"/>
          </p:nvPr>
        </p:nvSpPr>
        <p:spPr>
          <a:xfrm>
            <a:off x="6228685" y="1216025"/>
            <a:ext cx="5562337" cy="4473576"/>
          </a:xfrm>
        </p:spPr>
        <p:txBody>
          <a:bodyPr/>
          <a:lstStyle>
            <a:lvl1pPr>
              <a:defRPr/>
            </a:lvl1p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870403545"/>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Ota yhteyttä | valkoinen">
    <p:spTree>
      <p:nvGrpSpPr>
        <p:cNvPr id="1" name=""/>
        <p:cNvGrpSpPr/>
        <p:nvPr/>
      </p:nvGrpSpPr>
      <p:grpSpPr>
        <a:xfrm>
          <a:off x="0" y="0"/>
          <a:ext cx="0" cy="0"/>
          <a:chOff x="0" y="0"/>
          <a:chExt cx="0" cy="0"/>
        </a:xfrm>
      </p:grpSpPr>
      <p:sp>
        <p:nvSpPr>
          <p:cNvPr id="5" name="Tekstin paikkamerkki 2">
            <a:extLst>
              <a:ext uri="{FF2B5EF4-FFF2-40B4-BE49-F238E27FC236}">
                <a16:creationId xmlns:a16="http://schemas.microsoft.com/office/drawing/2014/main" id="{F05B8358-3956-5F0D-180D-5406EF5D5FD2}"/>
              </a:ext>
            </a:extLst>
          </p:cNvPr>
          <p:cNvSpPr>
            <a:spLocks noGrp="1"/>
          </p:cNvSpPr>
          <p:nvPr>
            <p:ph idx="1" hasCustomPrompt="1"/>
          </p:nvPr>
        </p:nvSpPr>
        <p:spPr>
          <a:xfrm>
            <a:off x="353081" y="2531222"/>
            <a:ext cx="5470091" cy="408350"/>
          </a:xfrm>
          <a:prstGeom prst="rect">
            <a:avLst/>
          </a:prstGeom>
        </p:spPr>
        <p:txBody>
          <a:bodyPr vert="horz" lIns="91440" tIns="45720" rIns="91440" bIns="45720" rtlCol="0">
            <a:normAutofit/>
          </a:bodyPr>
          <a:lstStyle>
            <a:lvl1pPr marL="0" indent="0">
              <a:buNone/>
              <a:defRPr sz="1600"/>
            </a:lvl1pPr>
          </a:lstStyle>
          <a:p>
            <a:pPr lvl="0"/>
            <a:r>
              <a:rPr lang="fi-FI"/>
              <a:t>Etunimi Sukunimi</a:t>
            </a:r>
          </a:p>
        </p:txBody>
      </p:sp>
      <p:sp>
        <p:nvSpPr>
          <p:cNvPr id="7" name="Tekstin paikkamerkki 2">
            <a:extLst>
              <a:ext uri="{FF2B5EF4-FFF2-40B4-BE49-F238E27FC236}">
                <a16:creationId xmlns:a16="http://schemas.microsoft.com/office/drawing/2014/main" id="{17A7C94A-3AC9-A79E-CC9B-7B4E09CE16D7}"/>
              </a:ext>
            </a:extLst>
          </p:cNvPr>
          <p:cNvSpPr>
            <a:spLocks noGrp="1"/>
          </p:cNvSpPr>
          <p:nvPr>
            <p:ph idx="10" hasCustomPrompt="1"/>
          </p:nvPr>
        </p:nvSpPr>
        <p:spPr>
          <a:xfrm>
            <a:off x="353081" y="3014741"/>
            <a:ext cx="5470091" cy="422534"/>
          </a:xfrm>
          <a:prstGeom prst="rect">
            <a:avLst/>
          </a:prstGeom>
        </p:spPr>
        <p:txBody>
          <a:bodyPr vert="horz" lIns="91440" tIns="45720" rIns="91440" bIns="45720" rtlCol="0">
            <a:normAutofit/>
          </a:bodyPr>
          <a:lstStyle>
            <a:lvl1pPr marL="0" indent="0">
              <a:buNone/>
              <a:defRPr sz="1600"/>
            </a:lvl1pPr>
          </a:lstStyle>
          <a:p>
            <a:pPr lvl="0"/>
            <a:r>
              <a:rPr lang="fi-FI"/>
              <a:t>Titteli</a:t>
            </a:r>
          </a:p>
        </p:txBody>
      </p:sp>
      <p:sp>
        <p:nvSpPr>
          <p:cNvPr id="10" name="Tekstin paikkamerkki 2">
            <a:extLst>
              <a:ext uri="{FF2B5EF4-FFF2-40B4-BE49-F238E27FC236}">
                <a16:creationId xmlns:a16="http://schemas.microsoft.com/office/drawing/2014/main" id="{D1C8FC7C-BFC7-6686-AF78-DD181D331A69}"/>
              </a:ext>
            </a:extLst>
          </p:cNvPr>
          <p:cNvSpPr>
            <a:spLocks noGrp="1"/>
          </p:cNvSpPr>
          <p:nvPr>
            <p:ph idx="11" hasCustomPrompt="1"/>
          </p:nvPr>
        </p:nvSpPr>
        <p:spPr>
          <a:xfrm>
            <a:off x="353081" y="3512444"/>
            <a:ext cx="5470091" cy="422534"/>
          </a:xfrm>
          <a:prstGeom prst="rect">
            <a:avLst/>
          </a:prstGeom>
        </p:spPr>
        <p:txBody>
          <a:bodyPr vert="horz" lIns="91440" tIns="45720" rIns="91440" bIns="45720" rtlCol="0">
            <a:normAutofit/>
          </a:bodyPr>
          <a:lstStyle>
            <a:lvl1pPr marL="0" indent="0">
              <a:buNone/>
              <a:defRPr sz="1600"/>
            </a:lvl1pPr>
          </a:lstStyle>
          <a:p>
            <a:pPr lvl="0"/>
            <a:r>
              <a:rPr lang="fi-FI"/>
              <a:t>etunimi.sukunimi@eezy.fi</a:t>
            </a:r>
          </a:p>
        </p:txBody>
      </p:sp>
      <p:sp>
        <p:nvSpPr>
          <p:cNvPr id="11" name="Tekstin paikkamerkki 2">
            <a:extLst>
              <a:ext uri="{FF2B5EF4-FFF2-40B4-BE49-F238E27FC236}">
                <a16:creationId xmlns:a16="http://schemas.microsoft.com/office/drawing/2014/main" id="{FCE38311-DD50-DA18-88B2-A0D0321E4173}"/>
              </a:ext>
            </a:extLst>
          </p:cNvPr>
          <p:cNvSpPr>
            <a:spLocks noGrp="1"/>
          </p:cNvSpPr>
          <p:nvPr>
            <p:ph idx="12" hasCustomPrompt="1"/>
          </p:nvPr>
        </p:nvSpPr>
        <p:spPr>
          <a:xfrm>
            <a:off x="353081" y="4005865"/>
            <a:ext cx="5470091" cy="422534"/>
          </a:xfrm>
          <a:prstGeom prst="rect">
            <a:avLst/>
          </a:prstGeom>
        </p:spPr>
        <p:txBody>
          <a:bodyPr vert="horz" lIns="91440" tIns="45720" rIns="91440" bIns="45720" rtlCol="0">
            <a:normAutofit/>
          </a:bodyPr>
          <a:lstStyle>
            <a:lvl1pPr marL="0" indent="0">
              <a:buNone/>
              <a:defRPr sz="1600"/>
            </a:lvl1pPr>
          </a:lstStyle>
          <a:p>
            <a:pPr lvl="0"/>
            <a:r>
              <a:rPr lang="fi-FI"/>
              <a:t>+358 XXXXXXXX</a:t>
            </a:r>
          </a:p>
        </p:txBody>
      </p:sp>
    </p:spTree>
    <p:extLst>
      <p:ext uri="{BB962C8B-B14F-4D97-AF65-F5344CB8AC3E}">
        <p14:creationId xmlns:p14="http://schemas.microsoft.com/office/powerpoint/2010/main" val="4286423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ta yhteyttä | sininen">
    <p:bg>
      <p:bgPr>
        <a:solidFill>
          <a:schemeClr val="accent3"/>
        </a:solidFill>
        <a:effectLst/>
      </p:bgPr>
    </p:bg>
    <p:spTree>
      <p:nvGrpSpPr>
        <p:cNvPr id="1" name=""/>
        <p:cNvGrpSpPr/>
        <p:nvPr/>
      </p:nvGrpSpPr>
      <p:grpSpPr>
        <a:xfrm>
          <a:off x="0" y="0"/>
          <a:ext cx="0" cy="0"/>
          <a:chOff x="0" y="0"/>
          <a:chExt cx="0" cy="0"/>
        </a:xfrm>
      </p:grpSpPr>
      <p:sp>
        <p:nvSpPr>
          <p:cNvPr id="14" name="Tekstin paikkamerkki 2">
            <a:extLst>
              <a:ext uri="{FF2B5EF4-FFF2-40B4-BE49-F238E27FC236}">
                <a16:creationId xmlns:a16="http://schemas.microsoft.com/office/drawing/2014/main" id="{53C3A6EF-9929-2B87-7B1E-30D23E145CE1}"/>
              </a:ext>
            </a:extLst>
          </p:cNvPr>
          <p:cNvSpPr>
            <a:spLocks noGrp="1"/>
          </p:cNvSpPr>
          <p:nvPr>
            <p:ph idx="1" hasCustomPrompt="1"/>
          </p:nvPr>
        </p:nvSpPr>
        <p:spPr>
          <a:xfrm>
            <a:off x="353081" y="2531222"/>
            <a:ext cx="5470091" cy="408350"/>
          </a:xfrm>
          <a:prstGeom prst="rect">
            <a:avLst/>
          </a:prstGeom>
        </p:spPr>
        <p:txBody>
          <a:bodyPr vert="horz" lIns="91440" tIns="45720" rIns="91440" bIns="45720" rtlCol="0">
            <a:normAutofit/>
          </a:bodyPr>
          <a:lstStyle>
            <a:lvl1pPr marL="0" indent="0">
              <a:buNone/>
              <a:defRPr sz="1600"/>
            </a:lvl1pPr>
          </a:lstStyle>
          <a:p>
            <a:pPr lvl="0"/>
            <a:r>
              <a:rPr lang="fi-FI"/>
              <a:t>Etunimi Sukunimi</a:t>
            </a:r>
          </a:p>
        </p:txBody>
      </p:sp>
      <p:sp>
        <p:nvSpPr>
          <p:cNvPr id="15" name="Tekstin paikkamerkki 2">
            <a:extLst>
              <a:ext uri="{FF2B5EF4-FFF2-40B4-BE49-F238E27FC236}">
                <a16:creationId xmlns:a16="http://schemas.microsoft.com/office/drawing/2014/main" id="{64D604EC-637E-6EE8-AD65-3386A48C7363}"/>
              </a:ext>
            </a:extLst>
          </p:cNvPr>
          <p:cNvSpPr>
            <a:spLocks noGrp="1"/>
          </p:cNvSpPr>
          <p:nvPr>
            <p:ph idx="10" hasCustomPrompt="1"/>
          </p:nvPr>
        </p:nvSpPr>
        <p:spPr>
          <a:xfrm>
            <a:off x="353081" y="3014741"/>
            <a:ext cx="5470091" cy="422534"/>
          </a:xfrm>
          <a:prstGeom prst="rect">
            <a:avLst/>
          </a:prstGeom>
        </p:spPr>
        <p:txBody>
          <a:bodyPr vert="horz" lIns="91440" tIns="45720" rIns="91440" bIns="45720" rtlCol="0">
            <a:normAutofit/>
          </a:bodyPr>
          <a:lstStyle>
            <a:lvl1pPr marL="0" indent="0">
              <a:buNone/>
              <a:defRPr sz="1600"/>
            </a:lvl1pPr>
          </a:lstStyle>
          <a:p>
            <a:pPr lvl="0"/>
            <a:r>
              <a:rPr lang="fi-FI"/>
              <a:t>Titteli</a:t>
            </a:r>
          </a:p>
        </p:txBody>
      </p:sp>
      <p:sp>
        <p:nvSpPr>
          <p:cNvPr id="16" name="Tekstin paikkamerkki 2">
            <a:extLst>
              <a:ext uri="{FF2B5EF4-FFF2-40B4-BE49-F238E27FC236}">
                <a16:creationId xmlns:a16="http://schemas.microsoft.com/office/drawing/2014/main" id="{EE3701DD-6B56-B99C-62AD-1CADA0A8E1FD}"/>
              </a:ext>
            </a:extLst>
          </p:cNvPr>
          <p:cNvSpPr>
            <a:spLocks noGrp="1"/>
          </p:cNvSpPr>
          <p:nvPr>
            <p:ph idx="11" hasCustomPrompt="1"/>
          </p:nvPr>
        </p:nvSpPr>
        <p:spPr>
          <a:xfrm>
            <a:off x="353081" y="3512444"/>
            <a:ext cx="5470091" cy="422534"/>
          </a:xfrm>
          <a:prstGeom prst="rect">
            <a:avLst/>
          </a:prstGeom>
        </p:spPr>
        <p:txBody>
          <a:bodyPr vert="horz" lIns="91440" tIns="45720" rIns="91440" bIns="45720" rtlCol="0">
            <a:normAutofit/>
          </a:bodyPr>
          <a:lstStyle>
            <a:lvl1pPr marL="0" indent="0">
              <a:buNone/>
              <a:defRPr sz="1600"/>
            </a:lvl1pPr>
          </a:lstStyle>
          <a:p>
            <a:pPr lvl="0"/>
            <a:r>
              <a:rPr lang="fi-FI"/>
              <a:t>etunimi.sukunimi@eezy.fi</a:t>
            </a:r>
          </a:p>
        </p:txBody>
      </p:sp>
      <p:sp>
        <p:nvSpPr>
          <p:cNvPr id="17" name="Tekstin paikkamerkki 2">
            <a:extLst>
              <a:ext uri="{FF2B5EF4-FFF2-40B4-BE49-F238E27FC236}">
                <a16:creationId xmlns:a16="http://schemas.microsoft.com/office/drawing/2014/main" id="{78E95FA5-C45C-1053-DE64-AB5E17268B0A}"/>
              </a:ext>
            </a:extLst>
          </p:cNvPr>
          <p:cNvSpPr>
            <a:spLocks noGrp="1"/>
          </p:cNvSpPr>
          <p:nvPr>
            <p:ph idx="12" hasCustomPrompt="1"/>
          </p:nvPr>
        </p:nvSpPr>
        <p:spPr>
          <a:xfrm>
            <a:off x="353081" y="4005865"/>
            <a:ext cx="5470091" cy="422534"/>
          </a:xfrm>
          <a:prstGeom prst="rect">
            <a:avLst/>
          </a:prstGeom>
        </p:spPr>
        <p:txBody>
          <a:bodyPr vert="horz" lIns="91440" tIns="45720" rIns="91440" bIns="45720" rtlCol="0">
            <a:normAutofit/>
          </a:bodyPr>
          <a:lstStyle>
            <a:lvl1pPr marL="0" indent="0">
              <a:buNone/>
              <a:defRPr sz="1600"/>
            </a:lvl1pPr>
          </a:lstStyle>
          <a:p>
            <a:pPr lvl="0"/>
            <a:r>
              <a:rPr lang="fi-FI"/>
              <a:t>+358 XXXXXXXX</a:t>
            </a:r>
          </a:p>
        </p:txBody>
      </p:sp>
    </p:spTree>
    <p:extLst>
      <p:ext uri="{BB962C8B-B14F-4D97-AF65-F5344CB8AC3E}">
        <p14:creationId xmlns:p14="http://schemas.microsoft.com/office/powerpoint/2010/main" val="20100547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ta yhteyttä | vaalea lila">
    <p:bg>
      <p:bgPr>
        <a:solidFill>
          <a:schemeClr val="accent2"/>
        </a:solidFill>
        <a:effectLst/>
      </p:bgPr>
    </p:bg>
    <p:spTree>
      <p:nvGrpSpPr>
        <p:cNvPr id="1" name=""/>
        <p:cNvGrpSpPr/>
        <p:nvPr/>
      </p:nvGrpSpPr>
      <p:grpSpPr>
        <a:xfrm>
          <a:off x="0" y="0"/>
          <a:ext cx="0" cy="0"/>
          <a:chOff x="0" y="0"/>
          <a:chExt cx="0" cy="0"/>
        </a:xfrm>
      </p:grpSpPr>
      <p:sp>
        <p:nvSpPr>
          <p:cNvPr id="14" name="Tekstin paikkamerkki 2">
            <a:extLst>
              <a:ext uri="{FF2B5EF4-FFF2-40B4-BE49-F238E27FC236}">
                <a16:creationId xmlns:a16="http://schemas.microsoft.com/office/drawing/2014/main" id="{654A48BE-E08A-A8F4-E7D3-0F1B81C44EE3}"/>
              </a:ext>
            </a:extLst>
          </p:cNvPr>
          <p:cNvSpPr>
            <a:spLocks noGrp="1"/>
          </p:cNvSpPr>
          <p:nvPr>
            <p:ph idx="1" hasCustomPrompt="1"/>
          </p:nvPr>
        </p:nvSpPr>
        <p:spPr>
          <a:xfrm>
            <a:off x="353081" y="2531222"/>
            <a:ext cx="5470091" cy="408350"/>
          </a:xfrm>
          <a:prstGeom prst="rect">
            <a:avLst/>
          </a:prstGeom>
        </p:spPr>
        <p:txBody>
          <a:bodyPr vert="horz" lIns="91440" tIns="45720" rIns="91440" bIns="45720" rtlCol="0">
            <a:normAutofit/>
          </a:bodyPr>
          <a:lstStyle>
            <a:lvl1pPr marL="0" indent="0">
              <a:buNone/>
              <a:defRPr sz="1600"/>
            </a:lvl1pPr>
          </a:lstStyle>
          <a:p>
            <a:pPr lvl="0"/>
            <a:r>
              <a:rPr lang="fi-FI"/>
              <a:t>Etunimi Sukunimi</a:t>
            </a:r>
          </a:p>
        </p:txBody>
      </p:sp>
      <p:sp>
        <p:nvSpPr>
          <p:cNvPr id="15" name="Tekstin paikkamerkki 2">
            <a:extLst>
              <a:ext uri="{FF2B5EF4-FFF2-40B4-BE49-F238E27FC236}">
                <a16:creationId xmlns:a16="http://schemas.microsoft.com/office/drawing/2014/main" id="{7CBE88E5-ADBE-42F7-B485-2F6A346D3571}"/>
              </a:ext>
            </a:extLst>
          </p:cNvPr>
          <p:cNvSpPr>
            <a:spLocks noGrp="1"/>
          </p:cNvSpPr>
          <p:nvPr>
            <p:ph idx="10" hasCustomPrompt="1"/>
          </p:nvPr>
        </p:nvSpPr>
        <p:spPr>
          <a:xfrm>
            <a:off x="353081" y="3014741"/>
            <a:ext cx="5470091" cy="422534"/>
          </a:xfrm>
          <a:prstGeom prst="rect">
            <a:avLst/>
          </a:prstGeom>
        </p:spPr>
        <p:txBody>
          <a:bodyPr vert="horz" lIns="91440" tIns="45720" rIns="91440" bIns="45720" rtlCol="0">
            <a:normAutofit/>
          </a:bodyPr>
          <a:lstStyle>
            <a:lvl1pPr marL="0" indent="0">
              <a:buNone/>
              <a:defRPr sz="1600"/>
            </a:lvl1pPr>
          </a:lstStyle>
          <a:p>
            <a:pPr lvl="0"/>
            <a:r>
              <a:rPr lang="fi-FI"/>
              <a:t>Titteli</a:t>
            </a:r>
          </a:p>
        </p:txBody>
      </p:sp>
      <p:sp>
        <p:nvSpPr>
          <p:cNvPr id="16" name="Tekstin paikkamerkki 2">
            <a:extLst>
              <a:ext uri="{FF2B5EF4-FFF2-40B4-BE49-F238E27FC236}">
                <a16:creationId xmlns:a16="http://schemas.microsoft.com/office/drawing/2014/main" id="{6C64B550-5ED5-17F8-5AED-D7953A6C5C44}"/>
              </a:ext>
            </a:extLst>
          </p:cNvPr>
          <p:cNvSpPr>
            <a:spLocks noGrp="1"/>
          </p:cNvSpPr>
          <p:nvPr>
            <p:ph idx="11" hasCustomPrompt="1"/>
          </p:nvPr>
        </p:nvSpPr>
        <p:spPr>
          <a:xfrm>
            <a:off x="353081" y="3512444"/>
            <a:ext cx="5470091" cy="422534"/>
          </a:xfrm>
          <a:prstGeom prst="rect">
            <a:avLst/>
          </a:prstGeom>
        </p:spPr>
        <p:txBody>
          <a:bodyPr vert="horz" lIns="91440" tIns="45720" rIns="91440" bIns="45720" rtlCol="0">
            <a:normAutofit/>
          </a:bodyPr>
          <a:lstStyle>
            <a:lvl1pPr marL="0" indent="0">
              <a:buNone/>
              <a:defRPr sz="1600"/>
            </a:lvl1pPr>
          </a:lstStyle>
          <a:p>
            <a:pPr lvl="0"/>
            <a:r>
              <a:rPr lang="fi-FI"/>
              <a:t>etunimi.sukunimi@eezy.fi</a:t>
            </a:r>
          </a:p>
        </p:txBody>
      </p:sp>
      <p:sp>
        <p:nvSpPr>
          <p:cNvPr id="17" name="Tekstin paikkamerkki 2">
            <a:extLst>
              <a:ext uri="{FF2B5EF4-FFF2-40B4-BE49-F238E27FC236}">
                <a16:creationId xmlns:a16="http://schemas.microsoft.com/office/drawing/2014/main" id="{F1304294-BD16-796F-126B-A4C00D004547}"/>
              </a:ext>
            </a:extLst>
          </p:cNvPr>
          <p:cNvSpPr>
            <a:spLocks noGrp="1"/>
          </p:cNvSpPr>
          <p:nvPr>
            <p:ph idx="12" hasCustomPrompt="1"/>
          </p:nvPr>
        </p:nvSpPr>
        <p:spPr>
          <a:xfrm>
            <a:off x="353081" y="4005865"/>
            <a:ext cx="5470091" cy="422534"/>
          </a:xfrm>
          <a:prstGeom prst="rect">
            <a:avLst/>
          </a:prstGeom>
        </p:spPr>
        <p:txBody>
          <a:bodyPr vert="horz" lIns="91440" tIns="45720" rIns="91440" bIns="45720" rtlCol="0">
            <a:normAutofit/>
          </a:bodyPr>
          <a:lstStyle>
            <a:lvl1pPr marL="0" indent="0">
              <a:buNone/>
              <a:defRPr sz="1600"/>
            </a:lvl1pPr>
          </a:lstStyle>
          <a:p>
            <a:pPr lvl="0"/>
            <a:r>
              <a:rPr lang="fi-FI"/>
              <a:t>+358 XXXXXXXX</a:t>
            </a:r>
          </a:p>
        </p:txBody>
      </p:sp>
    </p:spTree>
    <p:extLst>
      <p:ext uri="{BB962C8B-B14F-4D97-AF65-F5344CB8AC3E}">
        <p14:creationId xmlns:p14="http://schemas.microsoft.com/office/powerpoint/2010/main" val="1604923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ta yhteyttä | beessi">
    <p:bg>
      <p:bgPr>
        <a:solidFill>
          <a:srgbClr val="D4B59E"/>
        </a:solidFill>
        <a:effectLst/>
      </p:bgPr>
    </p:bg>
    <p:spTree>
      <p:nvGrpSpPr>
        <p:cNvPr id="1" name=""/>
        <p:cNvGrpSpPr/>
        <p:nvPr/>
      </p:nvGrpSpPr>
      <p:grpSpPr>
        <a:xfrm>
          <a:off x="0" y="0"/>
          <a:ext cx="0" cy="0"/>
          <a:chOff x="0" y="0"/>
          <a:chExt cx="0" cy="0"/>
        </a:xfrm>
      </p:grpSpPr>
      <p:sp>
        <p:nvSpPr>
          <p:cNvPr id="14" name="Tekstin paikkamerkki 2">
            <a:extLst>
              <a:ext uri="{FF2B5EF4-FFF2-40B4-BE49-F238E27FC236}">
                <a16:creationId xmlns:a16="http://schemas.microsoft.com/office/drawing/2014/main" id="{74B0F82B-304D-87E8-937C-0455BB5D8120}"/>
              </a:ext>
            </a:extLst>
          </p:cNvPr>
          <p:cNvSpPr>
            <a:spLocks noGrp="1"/>
          </p:cNvSpPr>
          <p:nvPr>
            <p:ph idx="1" hasCustomPrompt="1"/>
          </p:nvPr>
        </p:nvSpPr>
        <p:spPr>
          <a:xfrm>
            <a:off x="353081" y="2531222"/>
            <a:ext cx="5470091" cy="408350"/>
          </a:xfrm>
          <a:prstGeom prst="rect">
            <a:avLst/>
          </a:prstGeom>
        </p:spPr>
        <p:txBody>
          <a:bodyPr vert="horz" lIns="91440" tIns="45720" rIns="91440" bIns="45720" rtlCol="0">
            <a:normAutofit/>
          </a:bodyPr>
          <a:lstStyle>
            <a:lvl1pPr marL="0" indent="0">
              <a:buNone/>
              <a:defRPr sz="1600"/>
            </a:lvl1pPr>
          </a:lstStyle>
          <a:p>
            <a:pPr lvl="0"/>
            <a:r>
              <a:rPr lang="fi-FI"/>
              <a:t>Etunimi Sukunimi</a:t>
            </a:r>
          </a:p>
        </p:txBody>
      </p:sp>
      <p:sp>
        <p:nvSpPr>
          <p:cNvPr id="15" name="Tekstin paikkamerkki 2">
            <a:extLst>
              <a:ext uri="{FF2B5EF4-FFF2-40B4-BE49-F238E27FC236}">
                <a16:creationId xmlns:a16="http://schemas.microsoft.com/office/drawing/2014/main" id="{3462EE7F-0C29-9CE1-AD8E-ECBA40A04ADB}"/>
              </a:ext>
            </a:extLst>
          </p:cNvPr>
          <p:cNvSpPr>
            <a:spLocks noGrp="1"/>
          </p:cNvSpPr>
          <p:nvPr>
            <p:ph idx="10" hasCustomPrompt="1"/>
          </p:nvPr>
        </p:nvSpPr>
        <p:spPr>
          <a:xfrm>
            <a:off x="353081" y="3014741"/>
            <a:ext cx="5470091" cy="422534"/>
          </a:xfrm>
          <a:prstGeom prst="rect">
            <a:avLst/>
          </a:prstGeom>
        </p:spPr>
        <p:txBody>
          <a:bodyPr vert="horz" lIns="91440" tIns="45720" rIns="91440" bIns="45720" rtlCol="0">
            <a:normAutofit/>
          </a:bodyPr>
          <a:lstStyle>
            <a:lvl1pPr marL="0" indent="0">
              <a:buNone/>
              <a:defRPr sz="1600"/>
            </a:lvl1pPr>
          </a:lstStyle>
          <a:p>
            <a:pPr lvl="0"/>
            <a:r>
              <a:rPr lang="fi-FI"/>
              <a:t>Titteli</a:t>
            </a:r>
          </a:p>
        </p:txBody>
      </p:sp>
      <p:sp>
        <p:nvSpPr>
          <p:cNvPr id="16" name="Tekstin paikkamerkki 2">
            <a:extLst>
              <a:ext uri="{FF2B5EF4-FFF2-40B4-BE49-F238E27FC236}">
                <a16:creationId xmlns:a16="http://schemas.microsoft.com/office/drawing/2014/main" id="{E69F9C45-F6F7-A2F7-8867-16524BBF7EAA}"/>
              </a:ext>
            </a:extLst>
          </p:cNvPr>
          <p:cNvSpPr>
            <a:spLocks noGrp="1"/>
          </p:cNvSpPr>
          <p:nvPr>
            <p:ph idx="11" hasCustomPrompt="1"/>
          </p:nvPr>
        </p:nvSpPr>
        <p:spPr>
          <a:xfrm>
            <a:off x="353081" y="3512444"/>
            <a:ext cx="5470091" cy="422534"/>
          </a:xfrm>
          <a:prstGeom prst="rect">
            <a:avLst/>
          </a:prstGeom>
        </p:spPr>
        <p:txBody>
          <a:bodyPr vert="horz" lIns="91440" tIns="45720" rIns="91440" bIns="45720" rtlCol="0">
            <a:normAutofit/>
          </a:bodyPr>
          <a:lstStyle>
            <a:lvl1pPr marL="0" indent="0">
              <a:buNone/>
              <a:defRPr sz="1600"/>
            </a:lvl1pPr>
          </a:lstStyle>
          <a:p>
            <a:pPr lvl="0"/>
            <a:r>
              <a:rPr lang="fi-FI"/>
              <a:t>etunimi.sukunimi@eezy.fi</a:t>
            </a:r>
          </a:p>
        </p:txBody>
      </p:sp>
      <p:sp>
        <p:nvSpPr>
          <p:cNvPr id="17" name="Tekstin paikkamerkki 2">
            <a:extLst>
              <a:ext uri="{FF2B5EF4-FFF2-40B4-BE49-F238E27FC236}">
                <a16:creationId xmlns:a16="http://schemas.microsoft.com/office/drawing/2014/main" id="{D83CB47F-9B74-F30B-8BC0-93956F2017AF}"/>
              </a:ext>
            </a:extLst>
          </p:cNvPr>
          <p:cNvSpPr>
            <a:spLocks noGrp="1"/>
          </p:cNvSpPr>
          <p:nvPr>
            <p:ph idx="12" hasCustomPrompt="1"/>
          </p:nvPr>
        </p:nvSpPr>
        <p:spPr>
          <a:xfrm>
            <a:off x="353081" y="4005865"/>
            <a:ext cx="5470091" cy="422534"/>
          </a:xfrm>
          <a:prstGeom prst="rect">
            <a:avLst/>
          </a:prstGeom>
        </p:spPr>
        <p:txBody>
          <a:bodyPr vert="horz" lIns="91440" tIns="45720" rIns="91440" bIns="45720" rtlCol="0">
            <a:normAutofit/>
          </a:bodyPr>
          <a:lstStyle>
            <a:lvl1pPr marL="0" indent="0">
              <a:buNone/>
              <a:defRPr sz="1600"/>
            </a:lvl1pPr>
          </a:lstStyle>
          <a:p>
            <a:pPr lvl="0"/>
            <a:r>
              <a:rPr lang="fi-FI"/>
              <a:t>+358 XXXXXXXX</a:t>
            </a:r>
          </a:p>
        </p:txBody>
      </p:sp>
    </p:spTree>
    <p:extLst>
      <p:ext uri="{BB962C8B-B14F-4D97-AF65-F5344CB8AC3E}">
        <p14:creationId xmlns:p14="http://schemas.microsoft.com/office/powerpoint/2010/main" val="137162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nsi | minttu">
    <p:bg>
      <p:bgPr>
        <a:solidFill>
          <a:schemeClr val="accent6"/>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DED9A56-0C2D-F247-894E-8D84D9EF39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354114542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ogo | valkoinen">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177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ogo | sininen">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6072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Logo | vaalea lila">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Logo | beessi">
    <p:bg>
      <p:bgPr>
        <a:solidFill>
          <a:srgbClr val="D4B59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59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nsi | beessi">
    <p:bg>
      <p:bgPr>
        <a:solidFill>
          <a:srgbClr val="D4B59E"/>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E3A9FD20-0A6C-DEF7-0536-798C1FECCD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334731" y="264158"/>
            <a:ext cx="8644921" cy="6346307"/>
          </a:xfrm>
          <a:prstGeom prst="roundRect">
            <a:avLst>
              <a:gd name="adj" fmla="val 4089"/>
            </a:avLst>
          </a:prstGeom>
        </p:spPr>
      </p:pic>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1738292"/>
            <a:ext cx="11457372"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11457373" cy="695757"/>
          </a:xfrm>
        </p:spPr>
        <p:txBody>
          <a:bodyPr/>
          <a:lstStyle>
            <a:lvl1pPr>
              <a:defRPr/>
            </a:lvl1pPr>
          </a:lstStyle>
          <a:p>
            <a:r>
              <a:rPr lang="fi-FI"/>
              <a:t>Lisää otsikko napsauttamalla</a:t>
            </a:r>
          </a:p>
        </p:txBody>
      </p:sp>
    </p:spTree>
    <p:extLst>
      <p:ext uri="{BB962C8B-B14F-4D97-AF65-F5344CB8AC3E}">
        <p14:creationId xmlns:p14="http://schemas.microsoft.com/office/powerpoint/2010/main" val="65684916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nsi | violetti">
    <p:bg>
      <p:bgPr>
        <a:solidFill>
          <a:schemeClr val="tx2"/>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D864B94B-4C93-77D8-0E42-DE714A95C29E}"/>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3" name="Subtitle 2">
            <a:extLst>
              <a:ext uri="{FF2B5EF4-FFF2-40B4-BE49-F238E27FC236}">
                <a16:creationId xmlns:a16="http://schemas.microsoft.com/office/drawing/2014/main" id="{FB150051-8D6C-4900-84D7-9ADA7056F0CE}"/>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4" name="Otsikko 3">
            <a:extLst>
              <a:ext uri="{FF2B5EF4-FFF2-40B4-BE49-F238E27FC236}">
                <a16:creationId xmlns:a16="http://schemas.microsoft.com/office/drawing/2014/main" id="{C3FA2A09-6515-D79A-6E2F-A2060D1F3F87}"/>
              </a:ext>
            </a:extLst>
          </p:cNvPr>
          <p:cNvSpPr>
            <a:spLocks noGrp="1"/>
          </p:cNvSpPr>
          <p:nvPr>
            <p:ph type="title" hasCustomPrompt="1"/>
          </p:nvPr>
        </p:nvSpPr>
        <p:spPr>
          <a:xfrm>
            <a:off x="237286" y="1041400"/>
            <a:ext cx="5623187" cy="1336040"/>
          </a:xfrm>
        </p:spPr>
        <p:txBody>
          <a:bodyPr/>
          <a:lstStyle>
            <a:lvl1pPr>
              <a:defRPr>
                <a:solidFill>
                  <a:schemeClr val="bg1"/>
                </a:solidFill>
              </a:defRPr>
            </a:lvl1pPr>
          </a:lstStyle>
          <a:p>
            <a:r>
              <a:rPr lang="fi-FI"/>
              <a:t>Lisää otsikko napsauttamalla</a:t>
            </a:r>
          </a:p>
        </p:txBody>
      </p:sp>
      <p:pic>
        <p:nvPicPr>
          <p:cNvPr id="6" name="Kuva 5">
            <a:extLst>
              <a:ext uri="{FF2B5EF4-FFF2-40B4-BE49-F238E27FC236}">
                <a16:creationId xmlns:a16="http://schemas.microsoft.com/office/drawing/2014/main" id="{8C369E97-14BE-151B-516A-BFE57D9946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9094" y="5915655"/>
            <a:ext cx="2771922" cy="694809"/>
          </a:xfrm>
          <a:prstGeom prst="rect">
            <a:avLst/>
          </a:prstGeom>
        </p:spPr>
      </p:pic>
    </p:spTree>
    <p:extLst>
      <p:ext uri="{BB962C8B-B14F-4D97-AF65-F5344CB8AC3E}">
        <p14:creationId xmlns:p14="http://schemas.microsoft.com/office/powerpoint/2010/main" val="369953776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nsi | sininen">
    <p:bg>
      <p:bgPr>
        <a:solidFill>
          <a:schemeClr val="accent3"/>
        </a:solidFill>
        <a:effectLst/>
      </p:bgPr>
    </p:bg>
    <p:spTree>
      <p:nvGrpSpPr>
        <p:cNvPr id="1" name=""/>
        <p:cNvGrpSpPr/>
        <p:nvPr/>
      </p:nvGrpSpPr>
      <p:grpSpPr>
        <a:xfrm>
          <a:off x="0" y="0"/>
          <a:ext cx="0" cy="0"/>
          <a:chOff x="0" y="0"/>
          <a:chExt cx="0" cy="0"/>
        </a:xfrm>
      </p:grpSpPr>
      <p:sp>
        <p:nvSpPr>
          <p:cNvPr id="5" name="Kuvan paikkamerkki 2">
            <a:extLst>
              <a:ext uri="{FF2B5EF4-FFF2-40B4-BE49-F238E27FC236}">
                <a16:creationId xmlns:a16="http://schemas.microsoft.com/office/drawing/2014/main" id="{C43DAEBC-A751-105F-9E1F-85E1CE1BEFBA}"/>
              </a:ext>
            </a:extLst>
          </p:cNvPr>
          <p:cNvSpPr>
            <a:spLocks noGrp="1"/>
          </p:cNvSpPr>
          <p:nvPr>
            <p:ph type="pic" idx="13"/>
          </p:nvPr>
        </p:nvSpPr>
        <p:spPr>
          <a:xfrm>
            <a:off x="6094213" y="264160"/>
            <a:ext cx="5860500" cy="6329680"/>
          </a:xfrm>
          <a:prstGeom prst="roundRect">
            <a:avLst>
              <a:gd name="adj" fmla="val 4125"/>
            </a:avLst>
          </a:prstGeom>
          <a:solidFill>
            <a:schemeClr val="bg1">
              <a:lumMod val="8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6" name="Subtitle 2">
            <a:extLst>
              <a:ext uri="{FF2B5EF4-FFF2-40B4-BE49-F238E27FC236}">
                <a16:creationId xmlns:a16="http://schemas.microsoft.com/office/drawing/2014/main" id="{6019E19F-7F19-70A3-9873-016898426B05}"/>
              </a:ext>
            </a:extLst>
          </p:cNvPr>
          <p:cNvSpPr>
            <a:spLocks noGrp="1"/>
          </p:cNvSpPr>
          <p:nvPr>
            <p:ph type="subTitle" idx="1" hasCustomPrompt="1"/>
          </p:nvPr>
        </p:nvSpPr>
        <p:spPr>
          <a:xfrm>
            <a:off x="237285" y="2514397"/>
            <a:ext cx="5623188" cy="600635"/>
          </a:xfrm>
          <a:prstGeom prst="rect">
            <a:avLst/>
          </a:prstGeom>
        </p:spPr>
        <p:txBody>
          <a:bodyPr anchor="b" anchorCtr="0">
            <a:noAutofit/>
          </a:bodyPr>
          <a:lstStyle>
            <a:lvl1pPr marL="0" indent="0" algn="l">
              <a:buNone/>
              <a:defRPr sz="2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Lisää alaotsikko napsauttamalla</a:t>
            </a:r>
            <a:endParaRPr lang="en-GB"/>
          </a:p>
        </p:txBody>
      </p:sp>
      <p:sp>
        <p:nvSpPr>
          <p:cNvPr id="8" name="Otsikko 3">
            <a:extLst>
              <a:ext uri="{FF2B5EF4-FFF2-40B4-BE49-F238E27FC236}">
                <a16:creationId xmlns:a16="http://schemas.microsoft.com/office/drawing/2014/main" id="{F3139470-6CE5-533F-A41B-CEF9DF069319}"/>
              </a:ext>
            </a:extLst>
          </p:cNvPr>
          <p:cNvSpPr>
            <a:spLocks noGrp="1"/>
          </p:cNvSpPr>
          <p:nvPr>
            <p:ph type="title" hasCustomPrompt="1"/>
          </p:nvPr>
        </p:nvSpPr>
        <p:spPr>
          <a:xfrm>
            <a:off x="237286" y="1041400"/>
            <a:ext cx="5623187" cy="1336040"/>
          </a:xfrm>
        </p:spPr>
        <p:txBody>
          <a:bodyPr/>
          <a:lstStyle>
            <a:lvl1pPr>
              <a:defRPr>
                <a:solidFill>
                  <a:schemeClr val="tx2"/>
                </a:solidFill>
              </a:defRPr>
            </a:lvl1pPr>
          </a:lstStyle>
          <a:p>
            <a:r>
              <a:rPr lang="fi-FI"/>
              <a:t>Lisää otsikko napsauttamalla</a:t>
            </a:r>
          </a:p>
        </p:txBody>
      </p:sp>
    </p:spTree>
    <p:extLst>
      <p:ext uri="{BB962C8B-B14F-4D97-AF65-F5344CB8AC3E}">
        <p14:creationId xmlns:p14="http://schemas.microsoft.com/office/powerpoint/2010/main" val="3131307631"/>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58.xml"/><Relationship Id="rId7" Type="http://schemas.openxmlformats.org/officeDocument/2006/relationships/image" Target="../media/image1.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12.jpeg"/><Relationship Id="rId5" Type="http://schemas.openxmlformats.org/officeDocument/2006/relationships/theme" Target="../theme/theme10.xml"/><Relationship Id="rId4" Type="http://schemas.openxmlformats.org/officeDocument/2006/relationships/slideLayout" Target="../slideLayouts/slideLayout5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4.sv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13.png"/><Relationship Id="rId5" Type="http://schemas.openxmlformats.org/officeDocument/2006/relationships/theme" Target="../theme/theme11.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svg"/><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2.svg"/><Relationship Id="rId5" Type="http://schemas.openxmlformats.org/officeDocument/2006/relationships/slideLayout" Target="../slideLayouts/slideLayout19.xml"/><Relationship Id="rId10"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svg"/><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32.xml"/><Relationship Id="rId7" Type="http://schemas.openxmlformats.org/officeDocument/2006/relationships/image" Target="../media/image4.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2.svg"/><Relationship Id="rId5" Type="http://schemas.openxmlformats.org/officeDocument/2006/relationships/slideLayout" Target="../slideLayouts/slideLayout39.xml"/><Relationship Id="rId10"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2.sv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png"/><Relationship Id="rId5" Type="http://schemas.openxmlformats.org/officeDocument/2006/relationships/theme" Target="../theme/theme7.xml"/><Relationship Id="rId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2.sv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53.xml"/><Relationship Id="rId7" Type="http://schemas.openxmlformats.org/officeDocument/2006/relationships/image" Target="../media/image1.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9.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5" name="Kuva 4">
            <a:extLst>
              <a:ext uri="{FF2B5EF4-FFF2-40B4-BE49-F238E27FC236}">
                <a16:creationId xmlns:a16="http://schemas.microsoft.com/office/drawing/2014/main" id="{F6935ABC-8D7C-4019-9D86-F84899A8F93F}"/>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9094" y="5915656"/>
            <a:ext cx="2771924" cy="694809"/>
          </a:xfrm>
          <a:prstGeom prst="rect">
            <a:avLst/>
          </a:prstGeom>
        </p:spPr>
      </p:pic>
    </p:spTree>
    <p:extLst>
      <p:ext uri="{BB962C8B-B14F-4D97-AF65-F5344CB8AC3E}">
        <p14:creationId xmlns:p14="http://schemas.microsoft.com/office/powerpoint/2010/main" val="1241673471"/>
      </p:ext>
    </p:extLst>
  </p:cSld>
  <p:clrMap bg1="lt1" tx1="dk1" bg2="lt2" tx2="dk2" accent1="accent1" accent2="accent2" accent3="accent3" accent4="accent4" accent5="accent5" accent6="accent6" hlink="hlink" folHlink="folHlink"/>
  <p:sldLayoutIdLst>
    <p:sldLayoutId id="2147484047" r:id="rId1"/>
    <p:sldLayoutId id="2147484049" r:id="rId2"/>
    <p:sldLayoutId id="2147484048" r:id="rId3"/>
    <p:sldLayoutId id="2147484062" r:id="rId4"/>
    <p:sldLayoutId id="2147484051" r:id="rId5"/>
    <p:sldLayoutId id="2147484052" r:id="rId6"/>
    <p:sldLayoutId id="2147484065" r:id="rId7"/>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Kuvan paikkamerkki 5" descr="Kuva, joka sisältää kohteen vaate, Ihmisen kasvot, henkilö, hymy&#10;&#10;Kuvaus luotu automaattisesti">
            <a:extLst>
              <a:ext uri="{FF2B5EF4-FFF2-40B4-BE49-F238E27FC236}">
                <a16:creationId xmlns:a16="http://schemas.microsoft.com/office/drawing/2014/main" id="{3C3823DA-35BB-0ACE-442D-096FA6E4FADA}"/>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094213" y="264160"/>
            <a:ext cx="5833625" cy="6329680"/>
          </a:xfrm>
          <a:prstGeom prst="roundRect">
            <a:avLst>
              <a:gd name="adj" fmla="val 3379"/>
            </a:avLst>
          </a:prstGeom>
        </p:spPr>
      </p:pic>
      <p:pic>
        <p:nvPicPr>
          <p:cNvPr id="9" name="Kuva 8">
            <a:extLst>
              <a:ext uri="{FF2B5EF4-FFF2-40B4-BE49-F238E27FC236}">
                <a16:creationId xmlns:a16="http://schemas.microsoft.com/office/drawing/2014/main" id="{326ABF7A-CF2F-9EB4-F19F-55BE94B1515A}"/>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9094" y="5915656"/>
            <a:ext cx="2771924" cy="694809"/>
          </a:xfrm>
          <a:prstGeom prst="rect">
            <a:avLst/>
          </a:prstGeom>
        </p:spPr>
      </p:pic>
      <p:sp>
        <p:nvSpPr>
          <p:cNvPr id="11" name="Tekstiruutu 10">
            <a:extLst>
              <a:ext uri="{FF2B5EF4-FFF2-40B4-BE49-F238E27FC236}">
                <a16:creationId xmlns:a16="http://schemas.microsoft.com/office/drawing/2014/main" id="{C12EA986-E875-0FD8-4413-5E0C5151F523}"/>
              </a:ext>
            </a:extLst>
          </p:cNvPr>
          <p:cNvSpPr txBox="1"/>
          <p:nvPr userDrawn="1"/>
        </p:nvSpPr>
        <p:spPr>
          <a:xfrm>
            <a:off x="341049" y="365125"/>
            <a:ext cx="6019800" cy="1200329"/>
          </a:xfrm>
          <a:prstGeom prst="rect">
            <a:avLst/>
          </a:prstGeom>
          <a:noFill/>
        </p:spPr>
        <p:txBody>
          <a:bodyPr wrap="square" rtlCol="0">
            <a:spAutoFit/>
          </a:bodyPr>
          <a:lstStyle/>
          <a:p>
            <a:r>
              <a:rPr lang="fi-FI" sz="3600" b="1">
                <a:solidFill>
                  <a:schemeClr val="tx2"/>
                </a:solidFill>
                <a:latin typeface="+mj-lt"/>
              </a:rPr>
              <a:t>Kysyttävää</a:t>
            </a:r>
          </a:p>
          <a:p>
            <a:r>
              <a:rPr lang="fi-FI" sz="3600" b="1">
                <a:solidFill>
                  <a:schemeClr val="tx2"/>
                </a:solidFill>
                <a:latin typeface="+mj-lt"/>
              </a:rPr>
              <a:t>Valmennuskursseista?</a:t>
            </a:r>
          </a:p>
        </p:txBody>
      </p:sp>
      <p:sp>
        <p:nvSpPr>
          <p:cNvPr id="12" name="Tekstiruutu 11">
            <a:extLst>
              <a:ext uri="{FF2B5EF4-FFF2-40B4-BE49-F238E27FC236}">
                <a16:creationId xmlns:a16="http://schemas.microsoft.com/office/drawing/2014/main" id="{79FD877A-455A-0ABB-2493-2A1742ED40A5}"/>
              </a:ext>
            </a:extLst>
          </p:cNvPr>
          <p:cNvSpPr txBox="1"/>
          <p:nvPr userDrawn="1"/>
        </p:nvSpPr>
        <p:spPr>
          <a:xfrm>
            <a:off x="341049" y="1828617"/>
            <a:ext cx="6019800" cy="369332"/>
          </a:xfrm>
          <a:prstGeom prst="rect">
            <a:avLst/>
          </a:prstGeom>
          <a:noFill/>
        </p:spPr>
        <p:txBody>
          <a:bodyPr wrap="square" rtlCol="0">
            <a:spAutoFit/>
          </a:bodyPr>
          <a:lstStyle/>
          <a:p>
            <a:r>
              <a:rPr lang="fi-FI" sz="1800" b="1">
                <a:solidFill>
                  <a:schemeClr val="tx2"/>
                </a:solidFill>
                <a:latin typeface="+mj-lt"/>
              </a:rPr>
              <a:t>Ota yhteyttä!</a:t>
            </a:r>
          </a:p>
        </p:txBody>
      </p:sp>
    </p:spTree>
    <p:extLst>
      <p:ext uri="{BB962C8B-B14F-4D97-AF65-F5344CB8AC3E}">
        <p14:creationId xmlns:p14="http://schemas.microsoft.com/office/powerpoint/2010/main" val="3364506174"/>
      </p:ext>
    </p:extLst>
  </p:cSld>
  <p:clrMap bg1="lt1" tx1="dk1" bg2="lt2" tx2="dk2" accent1="accent1" accent2="accent2" accent3="accent3" accent4="accent4" accent5="accent5" accent6="accent6" hlink="hlink" folHlink="folHlink"/>
  <p:sldLayoutIdLst>
    <p:sldLayoutId id="2147483861" r:id="rId1"/>
    <p:sldLayoutId id="2147483868" r:id="rId2"/>
    <p:sldLayoutId id="2147483867" r:id="rId3"/>
    <p:sldLayoutId id="2147483866" r:id="rId4"/>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E25E3A28-C92B-24D5-785A-0D0451D25CF4}"/>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192087" y="2139071"/>
            <a:ext cx="5807826" cy="2579858"/>
          </a:xfrm>
          <a:prstGeom prst="rect">
            <a:avLst/>
          </a:prstGeom>
        </p:spPr>
      </p:pic>
    </p:spTree>
    <p:extLst>
      <p:ext uri="{BB962C8B-B14F-4D97-AF65-F5344CB8AC3E}">
        <p14:creationId xmlns:p14="http://schemas.microsoft.com/office/powerpoint/2010/main" val="1450190132"/>
      </p:ext>
    </p:extLst>
  </p:cSld>
  <p:clrMap bg1="lt1" tx1="dk1" bg2="lt2" tx2="dk2" accent1="accent1" accent2="accent2" accent3="accent3" accent4="accent4" accent5="accent5" accent6="accent6" hlink="hlink" folHlink="folHlink"/>
  <p:sldLayoutIdLst>
    <p:sldLayoutId id="2147483883" r:id="rId1"/>
    <p:sldLayoutId id="2147483886" r:id="rId2"/>
    <p:sldLayoutId id="2147483885" r:id="rId3"/>
    <p:sldLayoutId id="2147483884" r:id="rId4"/>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5" name="Kuva 4">
            <a:extLst>
              <a:ext uri="{FF2B5EF4-FFF2-40B4-BE49-F238E27FC236}">
                <a16:creationId xmlns:a16="http://schemas.microsoft.com/office/drawing/2014/main" id="{813CD1AE-6B0D-88FC-16D5-E883B06582E3}"/>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9094" y="5915656"/>
            <a:ext cx="2771924" cy="694809"/>
          </a:xfrm>
          <a:prstGeom prst="rect">
            <a:avLst/>
          </a:prstGeom>
        </p:spPr>
      </p:pic>
    </p:spTree>
    <p:extLst>
      <p:ext uri="{BB962C8B-B14F-4D97-AF65-F5344CB8AC3E}">
        <p14:creationId xmlns:p14="http://schemas.microsoft.com/office/powerpoint/2010/main" val="3669904861"/>
      </p:ext>
    </p:extLst>
  </p:cSld>
  <p:clrMap bg1="lt1" tx1="dk1" bg2="lt2" tx2="dk2" accent1="accent1" accent2="accent2" accent3="accent3" accent4="accent4" accent5="accent5" accent6="accent6" hlink="hlink" folHlink="folHlink"/>
  <p:sldLayoutIdLst>
    <p:sldLayoutId id="2147484054" r:id="rId1"/>
    <p:sldLayoutId id="2147484056" r:id="rId2"/>
    <p:sldLayoutId id="2147484055" r:id="rId3"/>
    <p:sldLayoutId id="2147484057" r:id="rId4"/>
    <p:sldLayoutId id="2147484058" r:id="rId5"/>
    <p:sldLayoutId id="2147484059" r:id="rId6"/>
    <p:sldLayoutId id="2147484060" r:id="rId7"/>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B8B03C2A-05AB-F969-7CC5-783527CE7903}"/>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4234985381"/>
      </p:ext>
    </p:extLst>
  </p:cSld>
  <p:clrMap bg1="lt1" tx1="dk1" bg2="lt2" tx2="dk2" accent1="accent1" accent2="accent2" accent3="accent3" accent4="accent4" accent5="accent5" accent6="accent6" hlink="hlink" folHlink="folHlink"/>
  <p:sldLayoutIdLst>
    <p:sldLayoutId id="2147483872" r:id="rId1"/>
    <p:sldLayoutId id="2147483894" r:id="rId2"/>
    <p:sldLayoutId id="2147483895" r:id="rId3"/>
    <p:sldLayoutId id="2147483896" r:id="rId4"/>
    <p:sldLayoutId id="2147483897" r:id="rId5"/>
    <p:sldLayoutId id="2147483898" r:id="rId6"/>
    <p:sldLayoutId id="2147484063" r:id="rId7"/>
    <p:sldLayoutId id="2147484066" r:id="rId8"/>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25495934-790F-DE36-71D7-C6882C700657}"/>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2176606590"/>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4064" r:id="rId7"/>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isällön paikkamerkki 5">
            <a:extLst>
              <a:ext uri="{FF2B5EF4-FFF2-40B4-BE49-F238E27FC236}">
                <a16:creationId xmlns:a16="http://schemas.microsoft.com/office/drawing/2014/main" id="{9D571AFF-E48B-81E4-5BB6-3AF919B59F5C}"/>
              </a:ext>
            </a:extLst>
          </p:cNvPr>
          <p:cNvSpPr txBox="1">
            <a:spLocks/>
          </p:cNvSpPr>
          <p:nvPr userDrawn="1"/>
        </p:nvSpPr>
        <p:spPr>
          <a:xfrm>
            <a:off x="341313" y="1788160"/>
            <a:ext cx="5580094" cy="4805679"/>
          </a:xfrm>
          <a:prstGeom prst="rect">
            <a:avLst/>
          </a:prstGeom>
        </p:spPr>
        <p:txBody>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sp>
        <p:nvSpPr>
          <p:cNvPr id="11" name="Kuvan paikkamerkki 2">
            <a:extLst>
              <a:ext uri="{FF2B5EF4-FFF2-40B4-BE49-F238E27FC236}">
                <a16:creationId xmlns:a16="http://schemas.microsoft.com/office/drawing/2014/main" id="{3D7C19B6-AD7D-0917-8DD0-7CB620F6C7A0}"/>
              </a:ext>
            </a:extLst>
          </p:cNvPr>
          <p:cNvSpPr txBox="1">
            <a:spLocks/>
          </p:cNvSpPr>
          <p:nvPr userDrawn="1"/>
        </p:nvSpPr>
        <p:spPr>
          <a:xfrm>
            <a:off x="6094213" y="264160"/>
            <a:ext cx="5833625" cy="6329680"/>
          </a:xfrm>
          <a:prstGeom prst="roundRect">
            <a:avLst>
              <a:gd name="adj" fmla="val 3379"/>
            </a:avLst>
          </a:prstGeom>
          <a:solidFill>
            <a:schemeClr val="bg1">
              <a:lumMod val="85000"/>
            </a:schemeClr>
          </a:solidFill>
        </p:spPr>
        <p:txBody>
          <a:bodyPr anchor="ctr" anchorCtr="0"/>
          <a:lstStyle>
            <a:lvl1pPr marL="0" indent="0" algn="ctr" defTabSz="914400" rtl="0" eaLnBrk="1" latinLnBrk="0" hangingPunct="1">
              <a:lnSpc>
                <a:spcPct val="100000"/>
              </a:lnSpc>
              <a:spcBef>
                <a:spcPts val="300"/>
              </a:spcBef>
              <a:spcAft>
                <a:spcPts val="300"/>
              </a:spcAft>
              <a:buFont typeface="Arial" panose="020B0604020202020204" pitchFamily="34" charset="0"/>
              <a:buNone/>
              <a:defRPr sz="2000" b="1" i="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300"/>
              </a:spcBef>
              <a:spcAft>
                <a:spcPts val="300"/>
              </a:spcAft>
              <a:buFont typeface="Arial" panose="020B0604020202020204" pitchFamily="34" charset="0"/>
              <a:buNone/>
              <a:defRPr sz="280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100000"/>
              </a:lnSpc>
              <a:spcBef>
                <a:spcPts val="300"/>
              </a:spcBef>
              <a:spcAft>
                <a:spcPts val="300"/>
              </a:spcAft>
              <a:buFont typeface="Arial" panose="020B0604020202020204" pitchFamily="34" charset="0"/>
              <a:buNone/>
              <a:defRPr sz="240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100000"/>
              </a:lnSpc>
              <a:spcBef>
                <a:spcPts val="300"/>
              </a:spcBef>
              <a:spcAft>
                <a:spcPts val="300"/>
              </a:spcAft>
              <a:buFont typeface="Arial" panose="020B0604020202020204" pitchFamily="34" charset="0"/>
              <a:buNone/>
              <a:defRPr sz="200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100000"/>
              </a:lnSpc>
              <a:spcBef>
                <a:spcPts val="300"/>
              </a:spcBef>
              <a:spcAft>
                <a:spcPts val="300"/>
              </a:spcAft>
              <a:buFont typeface="Arial" panose="020B0604020202020204" pitchFamily="34" charset="0"/>
              <a:buNone/>
              <a:defRPr sz="2000" kern="1200">
                <a:solidFill>
                  <a:schemeClr val="tx1"/>
                </a:solidFill>
                <a:latin typeface="Arial" panose="020B0604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fi-FI"/>
              <a:t>Lisää kuva napsauttamalla kuvaketta</a:t>
            </a:r>
          </a:p>
        </p:txBody>
      </p:sp>
      <p:sp>
        <p:nvSpPr>
          <p:cNvPr id="12" name="Tekstin paikkamerkki 12">
            <a:extLst>
              <a:ext uri="{FF2B5EF4-FFF2-40B4-BE49-F238E27FC236}">
                <a16:creationId xmlns:a16="http://schemas.microsoft.com/office/drawing/2014/main" id="{14D59C20-0B1F-CEB0-53A5-A1439CE3C9D3}"/>
              </a:ext>
            </a:extLst>
          </p:cNvPr>
          <p:cNvSpPr txBox="1">
            <a:spLocks/>
          </p:cNvSpPr>
          <p:nvPr userDrawn="1"/>
        </p:nvSpPr>
        <p:spPr>
          <a:xfrm>
            <a:off x="9223339" y="5915655"/>
            <a:ext cx="2771923" cy="694809"/>
          </a:xfrm>
          <a:prstGeom prst="rect">
            <a:avLst/>
          </a:pr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lIns="0" tIns="0" rIns="0" bIns="0" anchor="ctr" anchorCtr="0">
            <a:normAutofit/>
          </a:bodyPr>
          <a:lstStyle>
            <a:lvl1pPr marL="0" indent="0" algn="ctr" defTabSz="914400" rtl="0" eaLnBrk="1" latinLnBrk="0" hangingPunct="1">
              <a:lnSpc>
                <a:spcPct val="100000"/>
              </a:lnSpc>
              <a:spcBef>
                <a:spcPts val="0"/>
              </a:spcBef>
              <a:spcAft>
                <a:spcPts val="300"/>
              </a:spcAft>
              <a:buFont typeface="Arial" panose="020B0604020202020204" pitchFamily="34" charset="0"/>
              <a:buNone/>
              <a:defRPr sz="2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300"/>
              </a:spcBef>
              <a:spcAft>
                <a:spcPts val="300"/>
              </a:spcAft>
              <a:buFont typeface="Arial" panose="020B0604020202020204" pitchFamily="34" charset="0"/>
              <a:buNone/>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a:t> </a:t>
            </a:r>
          </a:p>
        </p:txBody>
      </p:sp>
      <p:sp>
        <p:nvSpPr>
          <p:cNvPr id="13" name="Otsikko 1">
            <a:extLst>
              <a:ext uri="{FF2B5EF4-FFF2-40B4-BE49-F238E27FC236}">
                <a16:creationId xmlns:a16="http://schemas.microsoft.com/office/drawing/2014/main" id="{AB6E9A72-76AC-7EC5-995E-1B1A41C31A67}"/>
              </a:ext>
            </a:extLst>
          </p:cNvPr>
          <p:cNvSpPr txBox="1">
            <a:spLocks/>
          </p:cNvSpPr>
          <p:nvPr userDrawn="1"/>
        </p:nvSpPr>
        <p:spPr>
          <a:xfrm>
            <a:off x="341049" y="365125"/>
            <a:ext cx="5580095" cy="1199515"/>
          </a:xfrm>
          <a:prstGeom prst="rect">
            <a:avLst/>
          </a:prstGeom>
        </p:spPr>
        <p:txBody>
          <a:bodyPr/>
          <a:lst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a:lstStyle>
          <a:p>
            <a:r>
              <a:rPr lang="fi-FI"/>
              <a:t>Lisää otsikko napsauttamalla</a:t>
            </a:r>
          </a:p>
        </p:txBody>
      </p:sp>
    </p:spTree>
    <p:extLst>
      <p:ext uri="{BB962C8B-B14F-4D97-AF65-F5344CB8AC3E}">
        <p14:creationId xmlns:p14="http://schemas.microsoft.com/office/powerpoint/2010/main" val="89660651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9" r:id="rId4"/>
    <p:sldLayoutId id="2147483836" r:id="rId5"/>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D9392C07-C977-6937-1AFA-7CBDFA40A3A8}"/>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56653894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4067" r:id="rId6"/>
    <p:sldLayoutId id="2147484069" r:id="rId7"/>
    <p:sldLayoutId id="2147484071" r:id="rId8"/>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E4B6D726-CA50-3850-7C75-56D0524FE56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190088076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4070" r:id="rId4"/>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ABF36225-1F86-4F7F-EB2C-D6D43B7818A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1508075922"/>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F72FD0B-F09B-20DF-CFE9-8ADCEB1B4F4C}"/>
              </a:ext>
            </a:extLst>
          </p:cNvPr>
          <p:cNvSpPr>
            <a:spLocks noGrp="1"/>
          </p:cNvSpPr>
          <p:nvPr>
            <p:ph type="title"/>
          </p:nvPr>
        </p:nvSpPr>
        <p:spPr>
          <a:xfrm>
            <a:off x="341049" y="365125"/>
            <a:ext cx="11457373" cy="695757"/>
          </a:xfrm>
          <a:prstGeom prst="rect">
            <a:avLst/>
          </a:prstGeom>
        </p:spPr>
        <p:txBody>
          <a:bodyPr vert="horz" lIns="91440" tIns="45720" rIns="91440" bIns="45720" rtlCol="0" anchor="ctr">
            <a:normAutofit/>
          </a:bodyPr>
          <a:lstStyle/>
          <a:p>
            <a:r>
              <a:rPr lang="fi-FI"/>
              <a:t>Lisää otsikko napsauttamalla</a:t>
            </a:r>
          </a:p>
        </p:txBody>
      </p:sp>
      <p:sp>
        <p:nvSpPr>
          <p:cNvPr id="3" name="Tekstin paikkamerkki 2">
            <a:extLst>
              <a:ext uri="{FF2B5EF4-FFF2-40B4-BE49-F238E27FC236}">
                <a16:creationId xmlns:a16="http://schemas.microsoft.com/office/drawing/2014/main" id="{4B7B453F-1D82-6EA4-8C70-ECE36F821109}"/>
              </a:ext>
            </a:extLst>
          </p:cNvPr>
          <p:cNvSpPr>
            <a:spLocks noGrp="1"/>
          </p:cNvSpPr>
          <p:nvPr>
            <p:ph type="body" idx="1"/>
          </p:nvPr>
        </p:nvSpPr>
        <p:spPr>
          <a:xfrm>
            <a:off x="341049" y="1221942"/>
            <a:ext cx="11457372" cy="4501888"/>
          </a:xfrm>
          <a:prstGeom prst="rect">
            <a:avLst/>
          </a:prstGeom>
        </p:spPr>
        <p:txBody>
          <a:bodyPr vert="horz" lIns="91440" tIns="45720" rIns="91440" bIns="45720" rtlCol="0">
            <a:normAutofit/>
          </a:bodyPr>
          <a:lstStyle/>
          <a:p>
            <a:pPr lvl="0"/>
            <a:r>
              <a:rPr lang="fi-FI"/>
              <a:t>Lisää sisältöä napsauttamalla</a:t>
            </a:r>
          </a:p>
          <a:p>
            <a:pPr lvl="1"/>
            <a:r>
              <a:rPr lang="fi-FI"/>
              <a:t>toinen taso</a:t>
            </a:r>
          </a:p>
          <a:p>
            <a:pPr lvl="2"/>
            <a:r>
              <a:rPr lang="fi-FI"/>
              <a:t>kolmas taso</a:t>
            </a:r>
          </a:p>
          <a:p>
            <a:pPr lvl="3"/>
            <a:r>
              <a:rPr lang="fi-FI"/>
              <a:t>neljäs taso</a:t>
            </a:r>
          </a:p>
          <a:p>
            <a:pPr lvl="4"/>
            <a:r>
              <a:rPr lang="fi-FI"/>
              <a:t>viides taso</a:t>
            </a:r>
          </a:p>
        </p:txBody>
      </p:sp>
      <p:pic>
        <p:nvPicPr>
          <p:cNvPr id="4" name="Kuva 3">
            <a:extLst>
              <a:ext uri="{FF2B5EF4-FFF2-40B4-BE49-F238E27FC236}">
                <a16:creationId xmlns:a16="http://schemas.microsoft.com/office/drawing/2014/main" id="{1C18418E-14A4-6B92-67B9-A5D1D2DC95EE}"/>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1624989046"/>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Lst>
  <p:hf sldNum="0" hdr="0" dt="0"/>
  <p:txStyles>
    <p:title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9.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4.xml"/></Relationships>
</file>

<file path=ppt/slides/_rels/slide10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3.xml"/><Relationship Id="rId1" Type="http://schemas.openxmlformats.org/officeDocument/2006/relationships/slideLayout" Target="../slideLayouts/slideLayout35.xml"/><Relationship Id="rId5" Type="http://schemas.openxmlformats.org/officeDocument/2006/relationships/image" Target="../media/image2.svg"/><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4.xml"/><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5.xml"/><Relationship Id="rId1" Type="http://schemas.openxmlformats.org/officeDocument/2006/relationships/vmlDrawing" Target="../drawings/vmlDrawing1.vml"/><Relationship Id="rId5" Type="http://schemas.openxmlformats.org/officeDocument/2006/relationships/image" Target="../media/image52.emf"/><Relationship Id="rId4" Type="http://schemas.openxmlformats.org/officeDocument/2006/relationships/package" Target="../embeddings/Microsoft_Excel_Worksheet.xlsx"/></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4.xml"/></Relationships>
</file>

<file path=ppt/slides/_rels/slide10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8.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1.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4.xml"/></Relationships>
</file>

<file path=ppt/slides/_rels/slide114.xml.rels><?xml version="1.0" encoding="UTF-8" standalone="yes"?>
<Relationships xmlns="http://schemas.openxmlformats.org/package/2006/relationships"><Relationship Id="rId3" Type="http://schemas.openxmlformats.org/officeDocument/2006/relationships/hyperlink" Target="https://yliopistovalinnat.fi/valintakokeet/valintakoe-i#Ennakkomateriaali" TargetMode="External"/><Relationship Id="rId2" Type="http://schemas.openxmlformats.org/officeDocument/2006/relationships/notesSlide" Target="../notesSlides/notesSlide113.xml"/><Relationship Id="rId1" Type="http://schemas.openxmlformats.org/officeDocument/2006/relationships/slideLayout" Target="../slideLayouts/slideLayout44.xml"/></Relationships>
</file>

<file path=ppt/slides/_rels/slide1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4.xml"/><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5.xml"/><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4.xml"/></Relationships>
</file>

<file path=ppt/slides/_rels/slide1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1.xml"/><Relationship Id="rId1" Type="http://schemas.openxmlformats.org/officeDocument/2006/relationships/slideLayout" Target="../slideLayouts/slideLayout30.xml"/></Relationships>
</file>

<file path=ppt/slides/_rels/slide1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2.xml"/><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4.xml"/></Relationships>
</file>

<file path=ppt/slides/_rels/slide1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4.xml"/><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4.xml"/></Relationships>
</file>

<file path=ppt/slides/_rels/slide1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8.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30.xml"/><Relationship Id="rId5" Type="http://schemas.openxmlformats.org/officeDocument/2006/relationships/image" Target="../media/image2.sv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35.xml"/><Relationship Id="rId5" Type="http://schemas.openxmlformats.org/officeDocument/2006/relationships/image" Target="../media/image2.sv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1.xml"/><Relationship Id="rId1" Type="http://schemas.openxmlformats.org/officeDocument/2006/relationships/slideLayout" Target="../slideLayouts/slideLayout35.xml"/><Relationship Id="rId5" Type="http://schemas.openxmlformats.org/officeDocument/2006/relationships/image" Target="../media/image2.sv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6.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3.xml"/><Relationship Id="rId1" Type="http://schemas.openxmlformats.org/officeDocument/2006/relationships/slideLayout" Target="../slideLayouts/slideLayout44.xml"/><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4.xml"/><Relationship Id="rId1" Type="http://schemas.openxmlformats.org/officeDocument/2006/relationships/slideLayout" Target="../slideLayouts/slideLayout4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0.xml"/><Relationship Id="rId1" Type="http://schemas.openxmlformats.org/officeDocument/2006/relationships/slideLayout" Target="../slideLayouts/slideLayout40.xml"/><Relationship Id="rId5" Type="http://schemas.openxmlformats.org/officeDocument/2006/relationships/image" Target="../media/image2.sv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44.xml"/><Relationship Id="rId5" Type="http://schemas.openxmlformats.org/officeDocument/2006/relationships/image" Target="../media/image41.png"/><Relationship Id="rId4" Type="http://schemas.openxmlformats.org/officeDocument/2006/relationships/image" Target="../media/image2.svg"/></Relationships>
</file>

<file path=ppt/slides/_rels/slide8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8.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9.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0.xml"/><Relationship Id="rId1" Type="http://schemas.openxmlformats.org/officeDocument/2006/relationships/slideLayout" Target="../slideLayouts/slideLayout46.xml"/><Relationship Id="rId5" Type="http://schemas.openxmlformats.org/officeDocument/2006/relationships/image" Target="../media/image2.sv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4.xml"/><Relationship Id="rId1" Type="http://schemas.openxmlformats.org/officeDocument/2006/relationships/slideLayout" Target="../slideLayouts/slideLayout30.xml"/><Relationship Id="rId4" Type="http://schemas.openxmlformats.org/officeDocument/2006/relationships/image" Target="../media/image46.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7.xml"/><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henkilö, vaate, seinä, sisä-&#10;&#10;Kuvaus luotu automaattisesti">
            <a:extLst>
              <a:ext uri="{FF2B5EF4-FFF2-40B4-BE49-F238E27FC236}">
                <a16:creationId xmlns:a16="http://schemas.microsoft.com/office/drawing/2014/main" id="{5F42E87D-7316-D771-52F6-4942541C1F4F}"/>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60500" cy="6329680"/>
          </a:xfrm>
        </p:spPr>
      </p:pic>
      <p:sp>
        <p:nvSpPr>
          <p:cNvPr id="5" name="Otsikko 3">
            <a:extLst>
              <a:ext uri="{FF2B5EF4-FFF2-40B4-BE49-F238E27FC236}">
                <a16:creationId xmlns:a16="http://schemas.microsoft.com/office/drawing/2014/main" id="{99F540D4-7C87-D210-31C6-C5FF9E02D06D}"/>
              </a:ext>
            </a:extLst>
          </p:cNvPr>
          <p:cNvSpPr>
            <a:spLocks noGrp="1"/>
          </p:cNvSpPr>
          <p:nvPr>
            <p:ph type="title"/>
          </p:nvPr>
        </p:nvSpPr>
        <p:spPr>
          <a:xfrm>
            <a:off x="247119" y="1353573"/>
            <a:ext cx="5623187" cy="2549833"/>
          </a:xfrm>
        </p:spPr>
        <p:txBody>
          <a:bodyPr>
            <a:normAutofit/>
          </a:bodyPr>
          <a:lstStyle/>
          <a:p>
            <a:pPr>
              <a:lnSpc>
                <a:spcPct val="100000"/>
              </a:lnSpc>
            </a:pPr>
            <a:r>
              <a:rPr lang="fi-FI" sz="4000"/>
              <a:t>Tervetuloa Eezy</a:t>
            </a:r>
            <a:br>
              <a:rPr lang="fi-FI" sz="4000"/>
            </a:br>
            <a:r>
              <a:rPr lang="fi-FI" sz="4000"/>
              <a:t>Valmennuskeskuksen</a:t>
            </a:r>
            <a:br>
              <a:rPr lang="fi-FI" sz="4000"/>
            </a:br>
            <a:r>
              <a:rPr lang="fi-FI" sz="4000"/>
              <a:t>Opo-päiville</a:t>
            </a:r>
          </a:p>
        </p:txBody>
      </p:sp>
      <p:sp>
        <p:nvSpPr>
          <p:cNvPr id="6" name="Suorakulmio: Pyöristetyt kulmat 5">
            <a:extLst>
              <a:ext uri="{FF2B5EF4-FFF2-40B4-BE49-F238E27FC236}">
                <a16:creationId xmlns:a16="http://schemas.microsoft.com/office/drawing/2014/main" id="{B338A9DF-3FB0-EF36-60B7-1B73FC40C474}"/>
              </a:ext>
            </a:extLst>
          </p:cNvPr>
          <p:cNvSpPr/>
          <p:nvPr/>
        </p:nvSpPr>
        <p:spPr>
          <a:xfrm>
            <a:off x="355273" y="536266"/>
            <a:ext cx="1493190"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400">
                <a:solidFill>
                  <a:schemeClr val="tx1"/>
                </a:solidFill>
              </a:rPr>
              <a:t>2024</a:t>
            </a:r>
          </a:p>
        </p:txBody>
      </p:sp>
    </p:spTree>
    <p:extLst>
      <p:ext uri="{BB962C8B-B14F-4D97-AF65-F5344CB8AC3E}">
        <p14:creationId xmlns:p14="http://schemas.microsoft.com/office/powerpoint/2010/main" val="964059515"/>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vaate, henkilö, sisä-, Ihmisen kasvot&#10;&#10;Kuvaus luotu automaattisesti">
            <a:extLst>
              <a:ext uri="{FF2B5EF4-FFF2-40B4-BE49-F238E27FC236}">
                <a16:creationId xmlns:a16="http://schemas.microsoft.com/office/drawing/2014/main" id="{5E592FD9-25BA-23E5-FC69-F7DD1A962E66}"/>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237284" y="264160"/>
            <a:ext cx="11717430" cy="3423920"/>
          </a:xfrm>
        </p:spPr>
      </p:pic>
      <p:sp>
        <p:nvSpPr>
          <p:cNvPr id="4" name="Otsikko 3">
            <a:extLst>
              <a:ext uri="{FF2B5EF4-FFF2-40B4-BE49-F238E27FC236}">
                <a16:creationId xmlns:a16="http://schemas.microsoft.com/office/drawing/2014/main" id="{F8882F98-8CE8-1B19-6900-8834D8C15FAB}"/>
              </a:ext>
            </a:extLst>
          </p:cNvPr>
          <p:cNvSpPr>
            <a:spLocks noGrp="1"/>
          </p:cNvSpPr>
          <p:nvPr>
            <p:ph type="title"/>
          </p:nvPr>
        </p:nvSpPr>
        <p:spPr/>
        <p:txBody>
          <a:bodyPr/>
          <a:lstStyle/>
          <a:p>
            <a:r>
              <a:rPr lang="fi-FI"/>
              <a:t>Ammattikorkeakoulut</a:t>
            </a:r>
          </a:p>
        </p:txBody>
      </p:sp>
    </p:spTree>
    <p:extLst>
      <p:ext uri="{BB962C8B-B14F-4D97-AF65-F5344CB8AC3E}">
        <p14:creationId xmlns:p14="http://schemas.microsoft.com/office/powerpoint/2010/main" val="265565554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C92AEF-5356-6037-8B41-FF6C29567FF1}"/>
              </a:ext>
            </a:extLst>
          </p:cNvPr>
          <p:cNvSpPr>
            <a:spLocks noGrp="1"/>
          </p:cNvSpPr>
          <p:nvPr>
            <p:ph type="title"/>
          </p:nvPr>
        </p:nvSpPr>
        <p:spPr>
          <a:xfrm>
            <a:off x="341049" y="365125"/>
            <a:ext cx="11457373" cy="695757"/>
          </a:xfrm>
        </p:spPr>
        <p:txBody>
          <a:bodyPr anchor="ctr">
            <a:normAutofit/>
          </a:bodyPr>
          <a:lstStyle/>
          <a:p>
            <a:r>
              <a:rPr lang="fi-FI" sz="2000" b="1"/>
              <a:t>Hakukohteet ja aloituspaikat</a:t>
            </a:r>
            <a:br>
              <a:rPr lang="fi-FI" sz="2000" b="1"/>
            </a:br>
            <a:r>
              <a:rPr lang="fi-FI" sz="2000" b="1"/>
              <a:t>- Sosiaalitieteet ja yhteiskuntatieteet</a:t>
            </a:r>
            <a:endParaRPr lang="fi-FI" sz="2000"/>
          </a:p>
        </p:txBody>
      </p:sp>
      <p:pic>
        <p:nvPicPr>
          <p:cNvPr id="5" name="Sisällön paikkamerkki 4" descr="Kuva, joka sisältää kohteen teksti, kuvakaappaus, Fontti, numero&#10;&#10;Kuvaus luotu automaattisesti">
            <a:extLst>
              <a:ext uri="{FF2B5EF4-FFF2-40B4-BE49-F238E27FC236}">
                <a16:creationId xmlns:a16="http://schemas.microsoft.com/office/drawing/2014/main" id="{510AEB26-B884-113E-476C-7B1FF4CE0ACC}"/>
              </a:ext>
            </a:extLst>
          </p:cNvPr>
          <p:cNvPicPr>
            <a:picLocks noGrp="1" noChangeAspect="1"/>
          </p:cNvPicPr>
          <p:nvPr>
            <p:ph sz="quarter" idx="10"/>
          </p:nvPr>
        </p:nvPicPr>
        <p:blipFill>
          <a:blip r:embed="rId3"/>
          <a:stretch>
            <a:fillRect/>
          </a:stretch>
        </p:blipFill>
        <p:spPr>
          <a:xfrm>
            <a:off x="227980" y="1205277"/>
            <a:ext cx="11079230" cy="4689458"/>
          </a:xfrm>
          <a:noFill/>
        </p:spPr>
      </p:pic>
    </p:spTree>
    <p:extLst>
      <p:ext uri="{BB962C8B-B14F-4D97-AF65-F5344CB8AC3E}">
        <p14:creationId xmlns:p14="http://schemas.microsoft.com/office/powerpoint/2010/main" val="40759154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652A8E1-6D70-96D7-8347-C3374FC176CF}"/>
              </a:ext>
            </a:extLst>
          </p:cNvPr>
          <p:cNvSpPr>
            <a:spLocks noGrp="1"/>
          </p:cNvSpPr>
          <p:nvPr>
            <p:ph type="title"/>
          </p:nvPr>
        </p:nvSpPr>
        <p:spPr>
          <a:xfrm>
            <a:off x="341049" y="512064"/>
            <a:ext cx="11457373" cy="548818"/>
          </a:xfrm>
        </p:spPr>
        <p:txBody>
          <a:bodyPr>
            <a:normAutofit fontScale="90000"/>
          </a:bodyPr>
          <a:lstStyle/>
          <a:p>
            <a:r>
              <a:rPr lang="fi-FI" sz="2700" u="none" strike="noStrike">
                <a:effectLst/>
              </a:rPr>
              <a:t>Hakukohteet ja aloituspaikat - Hallintotieteet ja Viestintätieteet</a:t>
            </a:r>
            <a:br>
              <a:rPr lang="fi-FI" sz="3600" b="1" i="0" u="none" strike="noStrike">
                <a:solidFill>
                  <a:srgbClr val="000000"/>
                </a:solidFill>
                <a:effectLst/>
                <a:latin typeface="Arial Nor"/>
              </a:rPr>
            </a:br>
            <a:endParaRPr lang="en-US"/>
          </a:p>
        </p:txBody>
      </p:sp>
      <p:graphicFrame>
        <p:nvGraphicFramePr>
          <p:cNvPr id="3" name="Taulukko 2">
            <a:extLst>
              <a:ext uri="{FF2B5EF4-FFF2-40B4-BE49-F238E27FC236}">
                <a16:creationId xmlns:a16="http://schemas.microsoft.com/office/drawing/2014/main" id="{DEFAF9B0-299B-796F-3E2A-FCB8E56D4577}"/>
              </a:ext>
            </a:extLst>
          </p:cNvPr>
          <p:cNvGraphicFramePr>
            <a:graphicFrameLocks noGrp="1"/>
          </p:cNvGraphicFramePr>
          <p:nvPr/>
        </p:nvGraphicFramePr>
        <p:xfrm>
          <a:off x="362263" y="936887"/>
          <a:ext cx="11457372" cy="5652639"/>
        </p:xfrm>
        <a:graphic>
          <a:graphicData uri="http://schemas.openxmlformats.org/drawingml/2006/table">
            <a:tbl>
              <a:tblPr firstRow="1" bandRow="1">
                <a:tableStyleId>{5C22544A-7EE6-4342-B048-85BDC9FD1C3A}</a:tableStyleId>
              </a:tblPr>
              <a:tblGrid>
                <a:gridCol w="3819124">
                  <a:extLst>
                    <a:ext uri="{9D8B030D-6E8A-4147-A177-3AD203B41FA5}">
                      <a16:colId xmlns:a16="http://schemas.microsoft.com/office/drawing/2014/main" val="2069775826"/>
                    </a:ext>
                  </a:extLst>
                </a:gridCol>
                <a:gridCol w="3819124">
                  <a:extLst>
                    <a:ext uri="{9D8B030D-6E8A-4147-A177-3AD203B41FA5}">
                      <a16:colId xmlns:a16="http://schemas.microsoft.com/office/drawing/2014/main" val="380273737"/>
                    </a:ext>
                  </a:extLst>
                </a:gridCol>
                <a:gridCol w="3819124">
                  <a:extLst>
                    <a:ext uri="{9D8B030D-6E8A-4147-A177-3AD203B41FA5}">
                      <a16:colId xmlns:a16="http://schemas.microsoft.com/office/drawing/2014/main" val="1202201475"/>
                    </a:ext>
                  </a:extLst>
                </a:gridCol>
              </a:tblGrid>
              <a:tr h="526068">
                <a:tc>
                  <a:txBody>
                    <a:bodyPr/>
                    <a:lstStyle/>
                    <a:p>
                      <a:r>
                        <a:rPr lang="fi-FI" sz="1400" baseline="0">
                          <a:latin typeface="Arial    "/>
                        </a:rPr>
                        <a:t>Hallintotieteet ja viestintätieteet</a:t>
                      </a:r>
                    </a:p>
                  </a:txBody>
                  <a:tcPr/>
                </a:tc>
                <a:tc>
                  <a:txBody>
                    <a:bodyPr/>
                    <a:lstStyle/>
                    <a:p>
                      <a:r>
                        <a:rPr lang="fi-FI" sz="1400" baseline="0">
                          <a:latin typeface="Arial    "/>
                        </a:rPr>
                        <a:t>Hakukohteet</a:t>
                      </a:r>
                    </a:p>
                  </a:txBody>
                  <a:tcPr/>
                </a:tc>
                <a:tc>
                  <a:txBody>
                    <a:bodyPr/>
                    <a:lstStyle/>
                    <a:p>
                      <a:r>
                        <a:rPr lang="fi-FI" sz="1400" baseline="0">
                          <a:latin typeface="Arial    "/>
                        </a:rPr>
                        <a:t>Aloituspaikat</a:t>
                      </a:r>
                    </a:p>
                  </a:txBody>
                  <a:tcPr/>
                </a:tc>
                <a:extLst>
                  <a:ext uri="{0D108BD9-81ED-4DB2-BD59-A6C34878D82A}">
                    <a16:rowId xmlns:a16="http://schemas.microsoft.com/office/drawing/2014/main" val="4244504407"/>
                  </a:ext>
                </a:extLst>
              </a:tr>
              <a:tr h="300610">
                <a:tc>
                  <a:txBody>
                    <a:bodyPr/>
                    <a:lstStyle/>
                    <a:p>
                      <a:r>
                        <a:rPr lang="fi-FI" sz="1400" b="1" baseline="0">
                          <a:latin typeface="Arial    "/>
                        </a:rPr>
                        <a:t>Hallintotiede</a:t>
                      </a:r>
                    </a:p>
                  </a:txBody>
                  <a:tcPr>
                    <a:solidFill>
                      <a:srgbClr val="D7B4F5"/>
                    </a:solidFill>
                  </a:tcPr>
                </a:tc>
                <a:tc>
                  <a:txBody>
                    <a:bodyPr/>
                    <a:lstStyle/>
                    <a:p>
                      <a:endParaRPr lang="fi-FI" sz="1400" baseline="0">
                        <a:latin typeface="Arial    "/>
                      </a:endParaRPr>
                    </a:p>
                  </a:txBody>
                  <a:tcPr>
                    <a:solidFill>
                      <a:srgbClr val="D7B4F5"/>
                    </a:solidFill>
                  </a:tcPr>
                </a:tc>
                <a:tc>
                  <a:txBody>
                    <a:bodyPr/>
                    <a:lstStyle/>
                    <a:p>
                      <a:endParaRPr lang="fi-FI" sz="1400" baseline="0">
                        <a:latin typeface="Arial    "/>
                      </a:endParaRPr>
                    </a:p>
                  </a:txBody>
                  <a:tcPr>
                    <a:solidFill>
                      <a:srgbClr val="D7B4F5"/>
                    </a:solidFill>
                  </a:tcPr>
                </a:tc>
                <a:extLst>
                  <a:ext uri="{0D108BD9-81ED-4DB2-BD59-A6C34878D82A}">
                    <a16:rowId xmlns:a16="http://schemas.microsoft.com/office/drawing/2014/main" val="1218724204"/>
                  </a:ext>
                </a:extLst>
              </a:tr>
              <a:tr h="300610">
                <a:tc>
                  <a:txBody>
                    <a:bodyPr/>
                    <a:lstStyle/>
                    <a:p>
                      <a:r>
                        <a:rPr lang="fi-FI" sz="1400" baseline="0">
                          <a:latin typeface="Arial    "/>
                        </a:rPr>
                        <a:t>Julkisoikeus</a:t>
                      </a:r>
                    </a:p>
                  </a:txBody>
                  <a:tcPr>
                    <a:solidFill>
                      <a:srgbClr val="F3E8FC"/>
                    </a:solidFill>
                  </a:tcPr>
                </a:tc>
                <a:tc>
                  <a:txBody>
                    <a:bodyPr/>
                    <a:lstStyle/>
                    <a:p>
                      <a:r>
                        <a:rPr lang="fi-FI" sz="1400" baseline="0">
                          <a:latin typeface="Arial    "/>
                        </a:rPr>
                        <a:t>Itä-Suomen yliopisto</a:t>
                      </a:r>
                    </a:p>
                  </a:txBody>
                  <a:tcPr>
                    <a:solidFill>
                      <a:srgbClr val="F3E8FC"/>
                    </a:solidFill>
                  </a:tcPr>
                </a:tc>
                <a:tc>
                  <a:txBody>
                    <a:bodyPr/>
                    <a:lstStyle/>
                    <a:p>
                      <a:r>
                        <a:rPr lang="fi-FI" sz="1400" baseline="0">
                          <a:latin typeface="Arial    "/>
                        </a:rPr>
                        <a:t>20, joista ensikertalaisille 15</a:t>
                      </a:r>
                    </a:p>
                  </a:txBody>
                  <a:tcPr>
                    <a:solidFill>
                      <a:srgbClr val="F3E8FC"/>
                    </a:solidFill>
                  </a:tcPr>
                </a:tc>
                <a:extLst>
                  <a:ext uri="{0D108BD9-81ED-4DB2-BD59-A6C34878D82A}">
                    <a16:rowId xmlns:a16="http://schemas.microsoft.com/office/drawing/2014/main" val="2599943781"/>
                  </a:ext>
                </a:extLst>
              </a:tr>
              <a:tr h="300610">
                <a:tc>
                  <a:txBody>
                    <a:bodyPr/>
                    <a:lstStyle/>
                    <a:p>
                      <a:r>
                        <a:rPr lang="fi-FI" sz="1400" baseline="0">
                          <a:latin typeface="Arial    "/>
                        </a:rPr>
                        <a:t>Hallintotieteet</a:t>
                      </a:r>
                    </a:p>
                  </a:txBody>
                  <a:tcPr>
                    <a:solidFill>
                      <a:srgbClr val="F3E8FC"/>
                    </a:solidFill>
                  </a:tcPr>
                </a:tc>
                <a:tc>
                  <a:txBody>
                    <a:bodyPr/>
                    <a:lstStyle/>
                    <a:p>
                      <a:r>
                        <a:rPr lang="fi-FI" sz="1400" baseline="0">
                          <a:latin typeface="Arial    "/>
                        </a:rPr>
                        <a:t>Lapin yliopisto</a:t>
                      </a:r>
                    </a:p>
                  </a:txBody>
                  <a:tcPr>
                    <a:solidFill>
                      <a:srgbClr val="F3E8FC"/>
                    </a:solidFill>
                  </a:tcPr>
                </a:tc>
                <a:tc>
                  <a:txBody>
                    <a:bodyPr/>
                    <a:lstStyle/>
                    <a:p>
                      <a:r>
                        <a:rPr lang="fi-FI" sz="1400" baseline="0">
                          <a:latin typeface="Arial    "/>
                        </a:rPr>
                        <a:t>45, joista ensikertalaisille 31</a:t>
                      </a:r>
                    </a:p>
                  </a:txBody>
                  <a:tcPr>
                    <a:solidFill>
                      <a:srgbClr val="F3E8FC"/>
                    </a:solidFill>
                  </a:tcPr>
                </a:tc>
                <a:extLst>
                  <a:ext uri="{0D108BD9-81ED-4DB2-BD59-A6C34878D82A}">
                    <a16:rowId xmlns:a16="http://schemas.microsoft.com/office/drawing/2014/main" val="424692610"/>
                  </a:ext>
                </a:extLst>
              </a:tr>
              <a:tr h="424542">
                <a:tc>
                  <a:txBody>
                    <a:bodyPr/>
                    <a:lstStyle/>
                    <a:p>
                      <a:r>
                        <a:rPr lang="fi-FI" sz="1400" baseline="0">
                          <a:latin typeface="Arial    "/>
                        </a:rPr>
                        <a:t>Hallintotieteet</a:t>
                      </a:r>
                    </a:p>
                  </a:txBody>
                  <a:tcPr>
                    <a:solidFill>
                      <a:srgbClr val="F3E8FC"/>
                    </a:solidFill>
                  </a:tcPr>
                </a:tc>
                <a:tc>
                  <a:txBody>
                    <a:bodyPr/>
                    <a:lstStyle/>
                    <a:p>
                      <a:r>
                        <a:rPr lang="fi-FI" sz="1400" baseline="0">
                          <a:latin typeface="Arial    "/>
                        </a:rPr>
                        <a:t>Tampereen yliopisto</a:t>
                      </a:r>
                    </a:p>
                  </a:txBody>
                  <a:tcPr>
                    <a:solidFill>
                      <a:srgbClr val="F3E8FC"/>
                    </a:solidFill>
                  </a:tcPr>
                </a:tc>
                <a:tc>
                  <a:txBody>
                    <a:bodyPr/>
                    <a:lstStyle/>
                    <a:p>
                      <a:pPr algn="l" fontAlgn="b"/>
                      <a:r>
                        <a:rPr lang="fi-FI" sz="1400" b="0" i="0" u="none" strike="noStrike">
                          <a:solidFill>
                            <a:srgbClr val="000000"/>
                          </a:solidFill>
                          <a:effectLst/>
                          <a:latin typeface="Arial    "/>
                        </a:rPr>
                        <a:t>140, joista ensikertalaisille 126</a:t>
                      </a:r>
                    </a:p>
                    <a:p>
                      <a:pPr algn="l" fontAlgn="b"/>
                      <a:endParaRPr lang="fi-FI" sz="14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2950370624"/>
                  </a:ext>
                </a:extLst>
              </a:tr>
              <a:tr h="300610">
                <a:tc>
                  <a:txBody>
                    <a:bodyPr/>
                    <a:lstStyle/>
                    <a:p>
                      <a:r>
                        <a:rPr lang="fi-FI" sz="1400" baseline="0">
                          <a:latin typeface="Arial    "/>
                        </a:rPr>
                        <a:t>Hallintotieteet</a:t>
                      </a:r>
                    </a:p>
                  </a:txBody>
                  <a:tcPr>
                    <a:solidFill>
                      <a:srgbClr val="F3E8FC"/>
                    </a:solidFill>
                  </a:tcPr>
                </a:tc>
                <a:tc>
                  <a:txBody>
                    <a:bodyPr/>
                    <a:lstStyle/>
                    <a:p>
                      <a:r>
                        <a:rPr lang="fi-FI" sz="1400" baseline="0">
                          <a:latin typeface="Arial    "/>
                        </a:rPr>
                        <a:t>Vaasan yliopisto</a:t>
                      </a:r>
                    </a:p>
                  </a:txBody>
                  <a:tcPr>
                    <a:solidFill>
                      <a:srgbClr val="F3E8FC"/>
                    </a:solidFill>
                  </a:tcPr>
                </a:tc>
                <a:tc>
                  <a:txBody>
                    <a:bodyPr/>
                    <a:lstStyle/>
                    <a:p>
                      <a:r>
                        <a:rPr lang="fi-FI" sz="1400" baseline="0">
                          <a:latin typeface="Arial    "/>
                        </a:rPr>
                        <a:t>150, joista ensikertalaisille 105</a:t>
                      </a:r>
                    </a:p>
                  </a:txBody>
                  <a:tcPr>
                    <a:solidFill>
                      <a:srgbClr val="F3E8FC"/>
                    </a:solidFill>
                  </a:tcPr>
                </a:tc>
                <a:extLst>
                  <a:ext uri="{0D108BD9-81ED-4DB2-BD59-A6C34878D82A}">
                    <a16:rowId xmlns:a16="http://schemas.microsoft.com/office/drawing/2014/main" val="4091577093"/>
                  </a:ext>
                </a:extLst>
              </a:tr>
              <a:tr h="300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baseline="0">
                          <a:latin typeface="Arial    "/>
                        </a:rPr>
                        <a:t>Viestintätieteet</a:t>
                      </a:r>
                    </a:p>
                  </a:txBody>
                  <a:tcPr>
                    <a:solidFill>
                      <a:srgbClr val="D7B4F5"/>
                    </a:solidFill>
                  </a:tcPr>
                </a:tc>
                <a:tc>
                  <a:txBody>
                    <a:bodyPr/>
                    <a:lstStyle/>
                    <a:p>
                      <a:endParaRPr lang="fi-FI" sz="1400" baseline="0">
                        <a:latin typeface="Arial    "/>
                      </a:endParaRPr>
                    </a:p>
                  </a:txBody>
                  <a:tcPr>
                    <a:solidFill>
                      <a:srgbClr val="D7B4F5"/>
                    </a:solidFill>
                  </a:tcPr>
                </a:tc>
                <a:tc>
                  <a:txBody>
                    <a:bodyPr/>
                    <a:lstStyle/>
                    <a:p>
                      <a:endParaRPr lang="fi-FI" sz="1400" baseline="0">
                        <a:latin typeface="Arial    "/>
                      </a:endParaRPr>
                    </a:p>
                  </a:txBody>
                  <a:tcPr>
                    <a:solidFill>
                      <a:srgbClr val="D7B4F5"/>
                    </a:solidFill>
                  </a:tcPr>
                </a:tc>
                <a:extLst>
                  <a:ext uri="{0D108BD9-81ED-4DB2-BD59-A6C34878D82A}">
                    <a16:rowId xmlns:a16="http://schemas.microsoft.com/office/drawing/2014/main" val="837505868"/>
                  </a:ext>
                </a:extLst>
              </a:tr>
              <a:tr h="360123">
                <a:tc>
                  <a:txBody>
                    <a:bodyPr/>
                    <a:lstStyle/>
                    <a:p>
                      <a:r>
                        <a:rPr lang="fi-FI" sz="1400" baseline="0">
                          <a:latin typeface="Arial    "/>
                        </a:rPr>
                        <a:t>Viestintätieteiden koulutusohjelma</a:t>
                      </a:r>
                    </a:p>
                  </a:txBody>
                  <a:tcPr>
                    <a:solidFill>
                      <a:srgbClr val="F3E8FC"/>
                    </a:solidFill>
                  </a:tcPr>
                </a:tc>
                <a:tc>
                  <a:txBody>
                    <a:bodyPr/>
                    <a:lstStyle/>
                    <a:p>
                      <a:r>
                        <a:rPr lang="fi-FI" sz="1400" baseline="0">
                          <a:latin typeface="Arial    "/>
                        </a:rPr>
                        <a:t>Vaasa</a:t>
                      </a:r>
                    </a:p>
                  </a:txBody>
                  <a:tcPr>
                    <a:solidFill>
                      <a:srgbClr val="F3E8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0" i="0" kern="1200">
                          <a:solidFill>
                            <a:schemeClr val="dk1"/>
                          </a:solidFill>
                          <a:effectLst/>
                          <a:latin typeface="Arial    "/>
                          <a:ea typeface="+mn-ea"/>
                          <a:cs typeface="+mn-cs"/>
                        </a:rPr>
                        <a:t>50, joista ensikertalaisille 35</a:t>
                      </a:r>
                      <a:endParaRPr lang="fi-FI" sz="1400" baseline="0">
                        <a:latin typeface="Arial    "/>
                      </a:endParaRPr>
                    </a:p>
                  </a:txBody>
                  <a:tcPr>
                    <a:solidFill>
                      <a:srgbClr val="F3E8FC"/>
                    </a:solidFill>
                  </a:tcPr>
                </a:tc>
                <a:extLst>
                  <a:ext uri="{0D108BD9-81ED-4DB2-BD59-A6C34878D82A}">
                    <a16:rowId xmlns:a16="http://schemas.microsoft.com/office/drawing/2014/main" val="3812976542"/>
                  </a:ext>
                </a:extLst>
              </a:tr>
              <a:tr h="300610">
                <a:tc>
                  <a:txBody>
                    <a:bodyPr/>
                    <a:lstStyle/>
                    <a:p>
                      <a:r>
                        <a:rPr lang="fi-FI" sz="1400" baseline="0">
                          <a:latin typeface="Arial    "/>
                        </a:rPr>
                        <a:t>Viestintätieteet</a:t>
                      </a:r>
                    </a:p>
                  </a:txBody>
                  <a:tcPr>
                    <a:solidFill>
                      <a:srgbClr val="F3E8FC"/>
                    </a:solidFill>
                  </a:tcPr>
                </a:tc>
                <a:tc>
                  <a:txBody>
                    <a:bodyPr/>
                    <a:lstStyle/>
                    <a:p>
                      <a:r>
                        <a:rPr lang="fi-FI" sz="1400" baseline="0">
                          <a:latin typeface="Arial    "/>
                        </a:rPr>
                        <a:t>LUT</a:t>
                      </a:r>
                    </a:p>
                  </a:txBody>
                  <a:tcPr>
                    <a:solidFill>
                      <a:srgbClr val="F3E8FC"/>
                    </a:solidFill>
                  </a:tcPr>
                </a:tc>
                <a:tc>
                  <a:txBody>
                    <a:bodyPr/>
                    <a:lstStyle/>
                    <a:p>
                      <a:r>
                        <a:rPr lang="fi-FI" sz="1400" baseline="0">
                          <a:latin typeface="Arial    "/>
                        </a:rPr>
                        <a:t>25, joista ensikertalaisille 18</a:t>
                      </a:r>
                    </a:p>
                  </a:txBody>
                  <a:tcPr>
                    <a:solidFill>
                      <a:srgbClr val="F3E8FC"/>
                    </a:solidFill>
                  </a:tcPr>
                </a:tc>
                <a:extLst>
                  <a:ext uri="{0D108BD9-81ED-4DB2-BD59-A6C34878D82A}">
                    <a16:rowId xmlns:a16="http://schemas.microsoft.com/office/drawing/2014/main" val="2072222862"/>
                  </a:ext>
                </a:extLst>
              </a:tr>
              <a:tr h="375780">
                <a:tc>
                  <a:txBody>
                    <a:bodyPr/>
                    <a:lstStyle/>
                    <a:p>
                      <a:r>
                        <a:rPr lang="fi-FI" sz="1400" baseline="0">
                          <a:latin typeface="Arial    "/>
                        </a:rPr>
                        <a:t>Journalistiikan </a:t>
                      </a:r>
                      <a:r>
                        <a:rPr lang="fi-FI" sz="1400" baseline="0" err="1">
                          <a:latin typeface="Arial    "/>
                        </a:rPr>
                        <a:t>kandi-ja</a:t>
                      </a:r>
                      <a:r>
                        <a:rPr lang="fi-FI" sz="1400" baseline="0">
                          <a:latin typeface="Arial    "/>
                        </a:rPr>
                        <a:t> maisteriohjelma</a:t>
                      </a:r>
                    </a:p>
                  </a:txBody>
                  <a:tcPr>
                    <a:solidFill>
                      <a:srgbClr val="F3E8FC"/>
                    </a:solidFill>
                  </a:tcPr>
                </a:tc>
                <a:tc>
                  <a:txBody>
                    <a:bodyPr/>
                    <a:lstStyle/>
                    <a:p>
                      <a:r>
                        <a:rPr lang="fi-FI" sz="1400" baseline="0">
                          <a:latin typeface="Arial    "/>
                        </a:rPr>
                        <a:t>Jyväskylän yliopisto</a:t>
                      </a:r>
                    </a:p>
                  </a:txBody>
                  <a:tcPr>
                    <a:solidFill>
                      <a:srgbClr val="F3E8FC"/>
                    </a:solidFill>
                  </a:tcPr>
                </a:tc>
                <a:tc>
                  <a:txBody>
                    <a:bodyPr/>
                    <a:lstStyle/>
                    <a:p>
                      <a:r>
                        <a:rPr lang="fi-FI" sz="1400" baseline="0">
                          <a:latin typeface="Arial    "/>
                        </a:rPr>
                        <a:t>23, joista ensikertalaisille 15</a:t>
                      </a:r>
                    </a:p>
                  </a:txBody>
                  <a:tcPr>
                    <a:solidFill>
                      <a:srgbClr val="F3E8FC"/>
                    </a:solidFill>
                  </a:tcPr>
                </a:tc>
                <a:extLst>
                  <a:ext uri="{0D108BD9-81ED-4DB2-BD59-A6C34878D82A}">
                    <a16:rowId xmlns:a16="http://schemas.microsoft.com/office/drawing/2014/main" val="2430913526"/>
                  </a:ext>
                </a:extLst>
              </a:tr>
              <a:tr h="391438">
                <a:tc>
                  <a:txBody>
                    <a:bodyPr/>
                    <a:lstStyle/>
                    <a:p>
                      <a:r>
                        <a:rPr lang="fi-FI" sz="1400" baseline="0">
                          <a:latin typeface="Arial    "/>
                        </a:rPr>
                        <a:t>Viestinnän kandi- ja maisteriohjelma</a:t>
                      </a:r>
                    </a:p>
                  </a:txBody>
                  <a:tcPr>
                    <a:solidFill>
                      <a:srgbClr val="F3E8FC"/>
                    </a:solidFill>
                  </a:tcPr>
                </a:tc>
                <a:tc>
                  <a:txBody>
                    <a:bodyPr/>
                    <a:lstStyle/>
                    <a:p>
                      <a:r>
                        <a:rPr lang="fi-FI" sz="1400" baseline="0">
                          <a:latin typeface="Arial    "/>
                        </a:rPr>
                        <a:t>Jyväskylän yliopisto</a:t>
                      </a:r>
                    </a:p>
                  </a:txBody>
                  <a:tcPr>
                    <a:solidFill>
                      <a:srgbClr val="F3E8FC"/>
                    </a:solidFill>
                  </a:tcPr>
                </a:tc>
                <a:tc>
                  <a:txBody>
                    <a:bodyPr/>
                    <a:lstStyle/>
                    <a:p>
                      <a:r>
                        <a:rPr lang="fi-FI" sz="1400" baseline="0">
                          <a:latin typeface="Arial    "/>
                        </a:rPr>
                        <a:t>25, joista ensikertalaisille 17</a:t>
                      </a:r>
                    </a:p>
                  </a:txBody>
                  <a:tcPr>
                    <a:solidFill>
                      <a:srgbClr val="F3E8FC"/>
                    </a:solidFill>
                  </a:tcPr>
                </a:tc>
                <a:extLst>
                  <a:ext uri="{0D108BD9-81ED-4DB2-BD59-A6C34878D82A}">
                    <a16:rowId xmlns:a16="http://schemas.microsoft.com/office/drawing/2014/main" val="2936015099"/>
                  </a:ext>
                </a:extLst>
              </a:tr>
              <a:tr h="469726">
                <a:tc>
                  <a:txBody>
                    <a:bodyPr/>
                    <a:lstStyle/>
                    <a:p>
                      <a:r>
                        <a:rPr lang="fi-FI" sz="1400" baseline="0">
                          <a:latin typeface="Arial    "/>
                        </a:rPr>
                        <a:t>Informaatiotutkimus</a:t>
                      </a:r>
                    </a:p>
                  </a:txBody>
                  <a:tcPr>
                    <a:solidFill>
                      <a:srgbClr val="F3E8FC"/>
                    </a:solidFill>
                  </a:tcPr>
                </a:tc>
                <a:tc>
                  <a:txBody>
                    <a:bodyPr/>
                    <a:lstStyle/>
                    <a:p>
                      <a:r>
                        <a:rPr lang="fi-FI" sz="1400" baseline="0">
                          <a:latin typeface="Arial    "/>
                        </a:rPr>
                        <a:t>Oulun yliopisto</a:t>
                      </a:r>
                    </a:p>
                  </a:txBody>
                  <a:tcPr>
                    <a:solidFill>
                      <a:srgbClr val="F3E8FC"/>
                    </a:solidFill>
                  </a:tcPr>
                </a:tc>
                <a:tc>
                  <a:txBody>
                    <a:bodyPr/>
                    <a:lstStyle/>
                    <a:p>
                      <a:r>
                        <a:rPr lang="fi-FI" sz="1400" baseline="0">
                          <a:latin typeface="Arial    "/>
                        </a:rPr>
                        <a:t>14, joista ensikertalaisille 9</a:t>
                      </a:r>
                    </a:p>
                    <a:p>
                      <a:endParaRPr lang="fi-FI" sz="1400" baseline="0">
                        <a:latin typeface="Arial    "/>
                      </a:endParaRPr>
                    </a:p>
                  </a:txBody>
                  <a:tcPr>
                    <a:solidFill>
                      <a:srgbClr val="F3E8FC"/>
                    </a:solidFill>
                  </a:tcPr>
                </a:tc>
                <a:extLst>
                  <a:ext uri="{0D108BD9-81ED-4DB2-BD59-A6C34878D82A}">
                    <a16:rowId xmlns:a16="http://schemas.microsoft.com/office/drawing/2014/main" val="2093112727"/>
                  </a:ext>
                </a:extLst>
              </a:tr>
              <a:tr h="300610">
                <a:tc>
                  <a:txBody>
                    <a:bodyPr/>
                    <a:lstStyle/>
                    <a:p>
                      <a:r>
                        <a:rPr lang="fi-FI" sz="1400" baseline="0">
                          <a:latin typeface="Arial    "/>
                        </a:rPr>
                        <a:t>Informaatiotutkimus</a:t>
                      </a:r>
                    </a:p>
                  </a:txBody>
                  <a:tcPr>
                    <a:solidFill>
                      <a:srgbClr val="F3E8FC"/>
                    </a:solidFill>
                  </a:tcPr>
                </a:tc>
                <a:tc>
                  <a:txBody>
                    <a:bodyPr/>
                    <a:lstStyle/>
                    <a:p>
                      <a:r>
                        <a:rPr lang="fi-FI" sz="1400" baseline="0">
                          <a:latin typeface="Arial    "/>
                        </a:rPr>
                        <a:t>Tampereen yliopisto</a:t>
                      </a:r>
                    </a:p>
                  </a:txBody>
                  <a:tcPr>
                    <a:solidFill>
                      <a:srgbClr val="F3E8FC"/>
                    </a:solidFill>
                  </a:tcPr>
                </a:tc>
                <a:tc>
                  <a:txBody>
                    <a:bodyPr/>
                    <a:lstStyle/>
                    <a:p>
                      <a:r>
                        <a:rPr lang="fi-FI" sz="1400" baseline="0">
                          <a:latin typeface="Arial    "/>
                        </a:rPr>
                        <a:t>30, joista ensikertalaisille 15</a:t>
                      </a:r>
                    </a:p>
                  </a:txBody>
                  <a:tcPr>
                    <a:solidFill>
                      <a:srgbClr val="F3E8FC"/>
                    </a:solidFill>
                  </a:tcPr>
                </a:tc>
                <a:extLst>
                  <a:ext uri="{0D108BD9-81ED-4DB2-BD59-A6C34878D82A}">
                    <a16:rowId xmlns:a16="http://schemas.microsoft.com/office/drawing/2014/main" val="1396138759"/>
                  </a:ext>
                </a:extLst>
              </a:tr>
              <a:tr h="300610">
                <a:tc>
                  <a:txBody>
                    <a:bodyPr/>
                    <a:lstStyle/>
                    <a:p>
                      <a:r>
                        <a:rPr lang="fi-FI" sz="1400" baseline="0">
                          <a:latin typeface="Arial    "/>
                        </a:rPr>
                        <a:t>Journalistiikka</a:t>
                      </a:r>
                    </a:p>
                  </a:txBody>
                  <a:tcPr>
                    <a:solidFill>
                      <a:srgbClr val="F3E8FC"/>
                    </a:solidFill>
                  </a:tcPr>
                </a:tc>
                <a:tc>
                  <a:txBody>
                    <a:bodyPr/>
                    <a:lstStyle/>
                    <a:p>
                      <a:r>
                        <a:rPr lang="fi-FI" sz="1400" baseline="0">
                          <a:latin typeface="Arial    "/>
                        </a:rPr>
                        <a:t>Tampereen yliopisto</a:t>
                      </a:r>
                    </a:p>
                  </a:txBody>
                  <a:tcPr>
                    <a:solidFill>
                      <a:srgbClr val="F3E8FC"/>
                    </a:solidFill>
                  </a:tcPr>
                </a:tc>
                <a:tc>
                  <a:txBody>
                    <a:bodyPr/>
                    <a:lstStyle/>
                    <a:p>
                      <a:r>
                        <a:rPr lang="fi-FI" sz="1400" baseline="0">
                          <a:latin typeface="Arial    "/>
                        </a:rPr>
                        <a:t>39, joista ensikertalaisille 27</a:t>
                      </a:r>
                    </a:p>
                  </a:txBody>
                  <a:tcPr>
                    <a:solidFill>
                      <a:srgbClr val="F3E8FC"/>
                    </a:solidFill>
                  </a:tcPr>
                </a:tc>
                <a:extLst>
                  <a:ext uri="{0D108BD9-81ED-4DB2-BD59-A6C34878D82A}">
                    <a16:rowId xmlns:a16="http://schemas.microsoft.com/office/drawing/2014/main" val="1012021141"/>
                  </a:ext>
                </a:extLst>
              </a:tr>
              <a:tr h="300610">
                <a:tc>
                  <a:txBody>
                    <a:bodyPr/>
                    <a:lstStyle/>
                    <a:p>
                      <a:r>
                        <a:rPr lang="fi-FI" sz="1400" baseline="0">
                          <a:latin typeface="Arial    "/>
                        </a:rPr>
                        <a:t>Mediatutkimus</a:t>
                      </a:r>
                    </a:p>
                  </a:txBody>
                  <a:tcPr>
                    <a:solidFill>
                      <a:srgbClr val="F3E8FC"/>
                    </a:solidFill>
                  </a:tcPr>
                </a:tc>
                <a:tc>
                  <a:txBody>
                    <a:bodyPr/>
                    <a:lstStyle/>
                    <a:p>
                      <a:r>
                        <a:rPr lang="fi-FI" sz="1400" baseline="0">
                          <a:latin typeface="Arial    "/>
                        </a:rPr>
                        <a:t>Tampereen yliopisto</a:t>
                      </a:r>
                    </a:p>
                  </a:txBody>
                  <a:tcPr>
                    <a:solidFill>
                      <a:srgbClr val="F3E8FC"/>
                    </a:solidFill>
                  </a:tcPr>
                </a:tc>
                <a:tc>
                  <a:txBody>
                    <a:bodyPr/>
                    <a:lstStyle/>
                    <a:p>
                      <a:r>
                        <a:rPr lang="fi-FI" sz="1400" baseline="0">
                          <a:latin typeface="Arial    "/>
                        </a:rPr>
                        <a:t>29, joista ensikertalaisille 15</a:t>
                      </a:r>
                    </a:p>
                  </a:txBody>
                  <a:tcPr>
                    <a:solidFill>
                      <a:srgbClr val="F3E8FC"/>
                    </a:solidFill>
                  </a:tcPr>
                </a:tc>
                <a:extLst>
                  <a:ext uri="{0D108BD9-81ED-4DB2-BD59-A6C34878D82A}">
                    <a16:rowId xmlns:a16="http://schemas.microsoft.com/office/drawing/2014/main" val="2547068846"/>
                  </a:ext>
                </a:extLst>
              </a:tr>
              <a:tr h="300610">
                <a:tc>
                  <a:txBody>
                    <a:bodyPr/>
                    <a:lstStyle/>
                    <a:p>
                      <a:r>
                        <a:rPr lang="fi-FI" sz="1400" baseline="0">
                          <a:latin typeface="Arial    "/>
                        </a:rPr>
                        <a:t>Viestintä</a:t>
                      </a:r>
                    </a:p>
                  </a:txBody>
                  <a:tcPr>
                    <a:solidFill>
                      <a:srgbClr val="F3E8FC"/>
                    </a:solidFill>
                  </a:tcPr>
                </a:tc>
                <a:tc>
                  <a:txBody>
                    <a:bodyPr/>
                    <a:lstStyle/>
                    <a:p>
                      <a:r>
                        <a:rPr lang="fi-FI" sz="1400" baseline="0">
                          <a:latin typeface="Arial    "/>
                        </a:rPr>
                        <a:t>Tampereen yliopisto</a:t>
                      </a:r>
                    </a:p>
                  </a:txBody>
                  <a:tcPr>
                    <a:solidFill>
                      <a:srgbClr val="F3E8FC"/>
                    </a:solidFill>
                  </a:tcPr>
                </a:tc>
                <a:tc>
                  <a:txBody>
                    <a:bodyPr/>
                    <a:lstStyle/>
                    <a:p>
                      <a:r>
                        <a:rPr lang="fi-FI" sz="1400" baseline="0">
                          <a:latin typeface="Arial    "/>
                        </a:rPr>
                        <a:t>30, joista ensikertalaisille 20</a:t>
                      </a:r>
                    </a:p>
                  </a:txBody>
                  <a:tcPr>
                    <a:solidFill>
                      <a:srgbClr val="F3E8FC"/>
                    </a:solidFill>
                  </a:tcPr>
                </a:tc>
                <a:extLst>
                  <a:ext uri="{0D108BD9-81ED-4DB2-BD59-A6C34878D82A}">
                    <a16:rowId xmlns:a16="http://schemas.microsoft.com/office/drawing/2014/main" val="1764768869"/>
                  </a:ext>
                </a:extLst>
              </a:tr>
            </a:tbl>
          </a:graphicData>
        </a:graphic>
      </p:graphicFrame>
    </p:spTree>
    <p:extLst>
      <p:ext uri="{BB962C8B-B14F-4D97-AF65-F5344CB8AC3E}">
        <p14:creationId xmlns:p14="http://schemas.microsoft.com/office/powerpoint/2010/main" val="30013012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D223AD-BD07-4D0C-9B8B-8B2989F2BD90}"/>
              </a:ext>
            </a:extLst>
          </p:cNvPr>
          <p:cNvSpPr>
            <a:spLocks noGrp="1"/>
          </p:cNvSpPr>
          <p:nvPr>
            <p:ph type="title"/>
          </p:nvPr>
        </p:nvSpPr>
        <p:spPr/>
        <p:txBody>
          <a:bodyPr/>
          <a:lstStyle/>
          <a:p>
            <a:r>
              <a:rPr lang="fi-FI"/>
              <a:t>Yhteiskunnallisen alan valintakoe 2024</a:t>
            </a:r>
          </a:p>
        </p:txBody>
      </p:sp>
      <p:sp>
        <p:nvSpPr>
          <p:cNvPr id="3" name="Sisällön paikkamerkki 2">
            <a:extLst>
              <a:ext uri="{FF2B5EF4-FFF2-40B4-BE49-F238E27FC236}">
                <a16:creationId xmlns:a16="http://schemas.microsoft.com/office/drawing/2014/main" id="{D3566A55-E64E-8724-B390-B8BEA4E9F8F9}"/>
              </a:ext>
            </a:extLst>
          </p:cNvPr>
          <p:cNvSpPr>
            <a:spLocks noGrp="1"/>
          </p:cNvSpPr>
          <p:nvPr>
            <p:ph sz="quarter" idx="10"/>
          </p:nvPr>
        </p:nvSpPr>
        <p:spPr>
          <a:xfrm>
            <a:off x="343188" y="1205277"/>
            <a:ext cx="11455234" cy="4830458"/>
          </a:xfrm>
        </p:spPr>
        <p:txBody>
          <a:bodyPr>
            <a:normAutofit lnSpcReduction="10000"/>
          </a:bodyPr>
          <a:lstStyle/>
          <a:p>
            <a:pPr marL="457200" indent="-457200">
              <a:buFont typeface="Arial" panose="020B0604020202020204" pitchFamily="34" charset="0"/>
              <a:buChar char="•"/>
            </a:pPr>
            <a:r>
              <a:rPr lang="fi-FI"/>
              <a:t>Uutta valintakoetta pilotoitiin keväällä 2024 yhteiskuntatieteellisen alan yhteisessä valintakokeessa. </a:t>
            </a:r>
          </a:p>
          <a:p>
            <a:pPr marL="457200" indent="-457200">
              <a:buFont typeface="Arial" panose="020B0604020202020204" pitchFamily="34" charset="0"/>
              <a:buChar char="•"/>
            </a:pPr>
            <a:r>
              <a:rPr lang="fi-FI"/>
              <a:t>Pilotoinnissa oli mukana 9 eri koulutusohjelmaa </a:t>
            </a:r>
          </a:p>
          <a:p>
            <a:pPr marL="914400" lvl="1" indent="-457200"/>
            <a:r>
              <a:rPr lang="fi-FI"/>
              <a:t>Politiikka ja viestintä </a:t>
            </a:r>
            <a:r>
              <a:rPr lang="fi-FI" err="1"/>
              <a:t>Hki</a:t>
            </a:r>
            <a:endParaRPr lang="fi-FI"/>
          </a:p>
          <a:p>
            <a:pPr marL="914400" lvl="1" indent="-457200"/>
            <a:r>
              <a:rPr lang="fi-FI"/>
              <a:t>Yhteiskunnallinen muutos </a:t>
            </a:r>
            <a:r>
              <a:rPr lang="fi-FI" err="1"/>
              <a:t>Hki</a:t>
            </a:r>
            <a:endParaRPr lang="fi-FI"/>
          </a:p>
          <a:p>
            <a:pPr marL="914400" lvl="1" indent="-457200"/>
            <a:r>
              <a:rPr lang="fi-FI"/>
              <a:t>Julkisoikeus </a:t>
            </a:r>
            <a:r>
              <a:rPr lang="fi-FI" err="1"/>
              <a:t>Jns</a:t>
            </a:r>
            <a:endParaRPr lang="fi-FI"/>
          </a:p>
          <a:p>
            <a:pPr marL="914400" lvl="1" indent="-457200"/>
            <a:r>
              <a:rPr lang="fi-FI"/>
              <a:t>Yhteiskuntatieteet </a:t>
            </a:r>
            <a:r>
              <a:rPr lang="fi-FI" err="1"/>
              <a:t>Kpo</a:t>
            </a:r>
            <a:r>
              <a:rPr lang="fi-FI"/>
              <a:t> &amp; </a:t>
            </a:r>
            <a:r>
              <a:rPr lang="fi-FI" err="1"/>
              <a:t>Jns</a:t>
            </a:r>
            <a:endParaRPr lang="fi-FI"/>
          </a:p>
          <a:p>
            <a:pPr marL="914400" lvl="1" indent="-457200"/>
            <a:r>
              <a:rPr lang="fi-FI"/>
              <a:t>Hallintotieteet Tre</a:t>
            </a:r>
          </a:p>
          <a:p>
            <a:pPr marL="914400" lvl="1" indent="-457200"/>
            <a:r>
              <a:rPr lang="fi-FI"/>
              <a:t>Politiikan tutkimus Tre</a:t>
            </a:r>
          </a:p>
          <a:p>
            <a:pPr marL="914400" lvl="1" indent="-457200"/>
            <a:r>
              <a:rPr lang="fi-FI"/>
              <a:t>Poliittinen historia ja valtio-oppi Tku</a:t>
            </a:r>
          </a:p>
          <a:p>
            <a:pPr marL="914400" lvl="1" indent="-457200"/>
            <a:r>
              <a:rPr lang="fi-FI"/>
              <a:t>Hallintotieteet Vaasa</a:t>
            </a:r>
          </a:p>
          <a:p>
            <a:pPr marL="457200" indent="-457200">
              <a:buFont typeface="Arial" panose="020B0604020202020204" pitchFamily="34" charset="0"/>
              <a:buChar char="•"/>
            </a:pPr>
            <a:r>
              <a:rPr lang="fi-FI"/>
              <a:t>Kevään 2024 valintakoe oli aineistokoe. Koetilanteessa jaettiin kolme aineistoa (kokonaislaajuus noin 25 sivua). </a:t>
            </a:r>
          </a:p>
          <a:p>
            <a:pPr marL="457200" indent="-457200">
              <a:buFont typeface="Arial" panose="020B0604020202020204" pitchFamily="34" charset="0"/>
              <a:buChar char="•"/>
            </a:pPr>
            <a:r>
              <a:rPr lang="fi-FI"/>
              <a:t>Kokeessa oli 110 </a:t>
            </a:r>
            <a:r>
              <a:rPr lang="fi-FI" err="1"/>
              <a:t>monivalinta</a:t>
            </a:r>
            <a:r>
              <a:rPr lang="fi-FI"/>
              <a:t>  / oikein-väärin -tehtävää.</a:t>
            </a:r>
          </a:p>
          <a:p>
            <a:pPr marL="457200" indent="-457200">
              <a:buFont typeface="Arial" panose="020B0604020202020204" pitchFamily="34" charset="0"/>
              <a:buChar char="•"/>
            </a:pPr>
            <a:r>
              <a:rPr lang="fi-FI"/>
              <a:t>Aikaa 3 h </a:t>
            </a:r>
          </a:p>
          <a:p>
            <a:pPr marL="457200" indent="-457200">
              <a:buFont typeface="Arial" panose="020B0604020202020204" pitchFamily="34" charset="0"/>
              <a:buChar char="•"/>
            </a:pPr>
            <a:r>
              <a:rPr lang="fi-FI"/>
              <a:t>Löytyy Helsingin yliopiston sivuilta </a:t>
            </a:r>
          </a:p>
          <a:p>
            <a:endParaRPr lang="fi-FI"/>
          </a:p>
        </p:txBody>
      </p:sp>
    </p:spTree>
    <p:extLst>
      <p:ext uri="{BB962C8B-B14F-4D97-AF65-F5344CB8AC3E}">
        <p14:creationId xmlns:p14="http://schemas.microsoft.com/office/powerpoint/2010/main" val="35400970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264444-D525-F38A-5C9A-712838B5FBC4}"/>
              </a:ext>
            </a:extLst>
          </p:cNvPr>
          <p:cNvSpPr>
            <a:spLocks noGrp="1"/>
          </p:cNvSpPr>
          <p:nvPr>
            <p:ph type="title"/>
          </p:nvPr>
        </p:nvSpPr>
        <p:spPr/>
        <p:txBody>
          <a:bodyPr/>
          <a:lstStyle/>
          <a:p>
            <a:r>
              <a:rPr lang="fi-FI"/>
              <a:t>Valintakokeen pisterajoja G-koe pilottikohteet</a:t>
            </a:r>
          </a:p>
        </p:txBody>
      </p:sp>
      <p:sp>
        <p:nvSpPr>
          <p:cNvPr id="3" name="Sisällön paikkamerkki 2">
            <a:extLst>
              <a:ext uri="{FF2B5EF4-FFF2-40B4-BE49-F238E27FC236}">
                <a16:creationId xmlns:a16="http://schemas.microsoft.com/office/drawing/2014/main" id="{48B0FB64-984A-BF6A-B15B-BA680C0D6E66}"/>
              </a:ext>
            </a:extLst>
          </p:cNvPr>
          <p:cNvSpPr>
            <a:spLocks noGrp="1"/>
          </p:cNvSpPr>
          <p:nvPr>
            <p:ph sz="quarter" idx="10"/>
          </p:nvPr>
        </p:nvSpPr>
        <p:spPr/>
        <p:txBody>
          <a:bodyPr/>
          <a:lstStyle/>
          <a:p>
            <a:pPr marL="914400" lvl="1" indent="-457200"/>
            <a:endParaRPr lang="fi-FI"/>
          </a:p>
          <a:p>
            <a:endParaRPr lang="fi-FI"/>
          </a:p>
        </p:txBody>
      </p:sp>
      <p:graphicFrame>
        <p:nvGraphicFramePr>
          <p:cNvPr id="6" name="Taulukko 5">
            <a:extLst>
              <a:ext uri="{FF2B5EF4-FFF2-40B4-BE49-F238E27FC236}">
                <a16:creationId xmlns:a16="http://schemas.microsoft.com/office/drawing/2014/main" id="{3D17E3AB-BE18-9CA1-CC41-31597AB9AE26}"/>
              </a:ext>
            </a:extLst>
          </p:cNvPr>
          <p:cNvGraphicFramePr>
            <a:graphicFrameLocks noGrp="1"/>
          </p:cNvGraphicFramePr>
          <p:nvPr>
            <p:extLst>
              <p:ext uri="{D42A27DB-BD31-4B8C-83A1-F6EECF244321}">
                <p14:modId xmlns:p14="http://schemas.microsoft.com/office/powerpoint/2010/main" val="3048603956"/>
              </p:ext>
            </p:extLst>
          </p:nvPr>
        </p:nvGraphicFramePr>
        <p:xfrm>
          <a:off x="524155" y="1409327"/>
          <a:ext cx="8942744" cy="4003119"/>
        </p:xfrm>
        <a:graphic>
          <a:graphicData uri="http://schemas.openxmlformats.org/drawingml/2006/table">
            <a:tbl>
              <a:tblPr firstRow="1" bandRow="1">
                <a:tableStyleId>{5C22544A-7EE6-4342-B048-85BDC9FD1C3A}</a:tableStyleId>
              </a:tblPr>
              <a:tblGrid>
                <a:gridCol w="4471372">
                  <a:extLst>
                    <a:ext uri="{9D8B030D-6E8A-4147-A177-3AD203B41FA5}">
                      <a16:colId xmlns:a16="http://schemas.microsoft.com/office/drawing/2014/main" val="1633455877"/>
                    </a:ext>
                  </a:extLst>
                </a:gridCol>
                <a:gridCol w="4471372">
                  <a:extLst>
                    <a:ext uri="{9D8B030D-6E8A-4147-A177-3AD203B41FA5}">
                      <a16:colId xmlns:a16="http://schemas.microsoft.com/office/drawing/2014/main" val="2893026881"/>
                    </a:ext>
                  </a:extLst>
                </a:gridCol>
              </a:tblGrid>
              <a:tr h="444791">
                <a:tc>
                  <a:txBody>
                    <a:bodyPr/>
                    <a:lstStyle/>
                    <a:p>
                      <a:r>
                        <a:rPr lang="fi-FI">
                          <a:latin typeface="Arial    "/>
                        </a:rPr>
                        <a:t>Koulutusohjelma</a:t>
                      </a:r>
                    </a:p>
                  </a:txBody>
                  <a:tcPr/>
                </a:tc>
                <a:tc>
                  <a:txBody>
                    <a:bodyPr/>
                    <a:lstStyle/>
                    <a:p>
                      <a:r>
                        <a:rPr lang="fi-FI">
                          <a:latin typeface="Arial    "/>
                        </a:rPr>
                        <a:t>Maksimipistemäärä 110p</a:t>
                      </a:r>
                    </a:p>
                  </a:txBody>
                  <a:tcPr/>
                </a:tc>
                <a:extLst>
                  <a:ext uri="{0D108BD9-81ED-4DB2-BD59-A6C34878D82A}">
                    <a16:rowId xmlns:a16="http://schemas.microsoft.com/office/drawing/2014/main" val="1415488187"/>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Yhteiskunnallinen muutos </a:t>
                      </a:r>
                      <a:r>
                        <a:rPr lang="fi-FI" err="1">
                          <a:latin typeface="Arial    "/>
                        </a:rPr>
                        <a:t>Hki</a:t>
                      </a:r>
                    </a:p>
                  </a:txBody>
                  <a:tcPr>
                    <a:solidFill>
                      <a:srgbClr val="F3E8FC"/>
                    </a:solidFill>
                  </a:tcPr>
                </a:tc>
                <a:tc>
                  <a:txBody>
                    <a:bodyPr/>
                    <a:lstStyle/>
                    <a:p>
                      <a:r>
                        <a:rPr lang="fi-FI">
                          <a:latin typeface="Arial    "/>
                        </a:rPr>
                        <a:t>64,04</a:t>
                      </a:r>
                    </a:p>
                  </a:txBody>
                  <a:tcPr>
                    <a:solidFill>
                      <a:srgbClr val="F3E8FC"/>
                    </a:solidFill>
                  </a:tcPr>
                </a:tc>
                <a:extLst>
                  <a:ext uri="{0D108BD9-81ED-4DB2-BD59-A6C34878D82A}">
                    <a16:rowId xmlns:a16="http://schemas.microsoft.com/office/drawing/2014/main" val="3756627619"/>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Julkisoikeus </a:t>
                      </a:r>
                      <a:r>
                        <a:rPr lang="fi-FI" err="1">
                          <a:latin typeface="Arial    "/>
                        </a:rPr>
                        <a:t>Jns</a:t>
                      </a:r>
                    </a:p>
                  </a:txBody>
                  <a:tcPr>
                    <a:solidFill>
                      <a:srgbClr val="F3E8FC"/>
                    </a:solidFill>
                  </a:tcPr>
                </a:tc>
                <a:tc>
                  <a:txBody>
                    <a:bodyPr/>
                    <a:lstStyle/>
                    <a:p>
                      <a:r>
                        <a:rPr lang="fi-FI">
                          <a:latin typeface="Arial    "/>
                        </a:rPr>
                        <a:t>72,03</a:t>
                      </a:r>
                    </a:p>
                  </a:txBody>
                  <a:tcPr>
                    <a:solidFill>
                      <a:srgbClr val="F3E8FC"/>
                    </a:solidFill>
                  </a:tcPr>
                </a:tc>
                <a:extLst>
                  <a:ext uri="{0D108BD9-81ED-4DB2-BD59-A6C34878D82A}">
                    <a16:rowId xmlns:a16="http://schemas.microsoft.com/office/drawing/2014/main" val="2187198709"/>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Yhteiskuntatieteet </a:t>
                      </a:r>
                      <a:r>
                        <a:rPr lang="fi-FI" err="1">
                          <a:latin typeface="Arial    "/>
                        </a:rPr>
                        <a:t>Kpo</a:t>
                      </a:r>
                      <a:r>
                        <a:rPr lang="fi-FI">
                          <a:latin typeface="Arial    "/>
                        </a:rPr>
                        <a:t> </a:t>
                      </a:r>
                    </a:p>
                  </a:txBody>
                  <a:tcPr>
                    <a:solidFill>
                      <a:srgbClr val="F3E8FC"/>
                    </a:solidFill>
                  </a:tcPr>
                </a:tc>
                <a:tc>
                  <a:txBody>
                    <a:bodyPr/>
                    <a:lstStyle/>
                    <a:p>
                      <a:r>
                        <a:rPr lang="fi-FI">
                          <a:latin typeface="Arial    "/>
                        </a:rPr>
                        <a:t>52,37</a:t>
                      </a:r>
                    </a:p>
                  </a:txBody>
                  <a:tcPr>
                    <a:solidFill>
                      <a:srgbClr val="F3E8FC"/>
                    </a:solidFill>
                  </a:tcPr>
                </a:tc>
                <a:extLst>
                  <a:ext uri="{0D108BD9-81ED-4DB2-BD59-A6C34878D82A}">
                    <a16:rowId xmlns:a16="http://schemas.microsoft.com/office/drawing/2014/main" val="2218041975"/>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Yhteiskuntatieteet </a:t>
                      </a:r>
                      <a:r>
                        <a:rPr lang="fi-FI" err="1">
                          <a:latin typeface="Arial    "/>
                        </a:rPr>
                        <a:t>Jns</a:t>
                      </a:r>
                    </a:p>
                  </a:txBody>
                  <a:tcPr>
                    <a:solidFill>
                      <a:srgbClr val="F3E8FC"/>
                    </a:solidFill>
                  </a:tcPr>
                </a:tc>
                <a:tc>
                  <a:txBody>
                    <a:bodyPr/>
                    <a:lstStyle/>
                    <a:p>
                      <a:r>
                        <a:rPr lang="fi-FI">
                          <a:latin typeface="Arial    "/>
                        </a:rPr>
                        <a:t>46,69</a:t>
                      </a:r>
                    </a:p>
                  </a:txBody>
                  <a:tcPr>
                    <a:solidFill>
                      <a:srgbClr val="F3E8FC"/>
                    </a:solidFill>
                  </a:tcPr>
                </a:tc>
                <a:extLst>
                  <a:ext uri="{0D108BD9-81ED-4DB2-BD59-A6C34878D82A}">
                    <a16:rowId xmlns:a16="http://schemas.microsoft.com/office/drawing/2014/main" val="2166632914"/>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Politiikan tutkimus Tre</a:t>
                      </a:r>
                    </a:p>
                  </a:txBody>
                  <a:tcPr>
                    <a:solidFill>
                      <a:srgbClr val="F3E8FC"/>
                    </a:solidFill>
                  </a:tcPr>
                </a:tc>
                <a:tc>
                  <a:txBody>
                    <a:bodyPr/>
                    <a:lstStyle/>
                    <a:p>
                      <a:r>
                        <a:rPr lang="fi-FI">
                          <a:latin typeface="Arial    "/>
                        </a:rPr>
                        <a:t>62,70</a:t>
                      </a:r>
                    </a:p>
                  </a:txBody>
                  <a:tcPr>
                    <a:solidFill>
                      <a:srgbClr val="F3E8FC"/>
                    </a:solidFill>
                  </a:tcPr>
                </a:tc>
                <a:extLst>
                  <a:ext uri="{0D108BD9-81ED-4DB2-BD59-A6C34878D82A}">
                    <a16:rowId xmlns:a16="http://schemas.microsoft.com/office/drawing/2014/main" val="598386567"/>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Poliittinen historia ja valtio-oppi Tku</a:t>
                      </a:r>
                    </a:p>
                  </a:txBody>
                  <a:tcPr>
                    <a:solidFill>
                      <a:srgbClr val="F3E8FC"/>
                    </a:solidFill>
                  </a:tcPr>
                </a:tc>
                <a:tc>
                  <a:txBody>
                    <a:bodyPr/>
                    <a:lstStyle/>
                    <a:p>
                      <a:r>
                        <a:rPr lang="fi-FI">
                          <a:latin typeface="Arial    "/>
                        </a:rPr>
                        <a:t>64,68</a:t>
                      </a:r>
                    </a:p>
                  </a:txBody>
                  <a:tcPr>
                    <a:solidFill>
                      <a:srgbClr val="F3E8FC"/>
                    </a:solidFill>
                  </a:tcPr>
                </a:tc>
                <a:extLst>
                  <a:ext uri="{0D108BD9-81ED-4DB2-BD59-A6C34878D82A}">
                    <a16:rowId xmlns:a16="http://schemas.microsoft.com/office/drawing/2014/main" val="2071133547"/>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Hallintotieteet Vaasa</a:t>
                      </a:r>
                    </a:p>
                  </a:txBody>
                  <a:tcPr>
                    <a:solidFill>
                      <a:srgbClr val="F3E8FC"/>
                    </a:solidFill>
                  </a:tcPr>
                </a:tc>
                <a:tc>
                  <a:txBody>
                    <a:bodyPr/>
                    <a:lstStyle/>
                    <a:p>
                      <a:r>
                        <a:rPr lang="fi-FI">
                          <a:latin typeface="Arial    "/>
                        </a:rPr>
                        <a:t>45,71</a:t>
                      </a:r>
                    </a:p>
                  </a:txBody>
                  <a:tcPr>
                    <a:solidFill>
                      <a:srgbClr val="F3E8FC"/>
                    </a:solidFill>
                  </a:tcPr>
                </a:tc>
                <a:extLst>
                  <a:ext uri="{0D108BD9-81ED-4DB2-BD59-A6C34878D82A}">
                    <a16:rowId xmlns:a16="http://schemas.microsoft.com/office/drawing/2014/main" val="1080106454"/>
                  </a:ext>
                </a:extLst>
              </a:tr>
              <a:tr h="4447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Hallintotieteet Tre</a:t>
                      </a:r>
                    </a:p>
                  </a:txBody>
                  <a:tcPr>
                    <a:solidFill>
                      <a:srgbClr val="F3E8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latin typeface="Arial    "/>
                        </a:rPr>
                        <a:t>55,36</a:t>
                      </a:r>
                    </a:p>
                  </a:txBody>
                  <a:tcPr>
                    <a:solidFill>
                      <a:srgbClr val="F3E8FC"/>
                    </a:solidFill>
                  </a:tcPr>
                </a:tc>
                <a:extLst>
                  <a:ext uri="{0D108BD9-81ED-4DB2-BD59-A6C34878D82A}">
                    <a16:rowId xmlns:a16="http://schemas.microsoft.com/office/drawing/2014/main" val="2103409535"/>
                  </a:ext>
                </a:extLst>
              </a:tr>
            </a:tbl>
          </a:graphicData>
        </a:graphic>
      </p:graphicFrame>
    </p:spTree>
    <p:extLst>
      <p:ext uri="{BB962C8B-B14F-4D97-AF65-F5344CB8AC3E}">
        <p14:creationId xmlns:p14="http://schemas.microsoft.com/office/powerpoint/2010/main" val="38327924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46CF773B-254F-E17B-961F-5D29E87ABBB5}"/>
              </a:ext>
            </a:extLst>
          </p:cNvPr>
          <p:cNvSpPr>
            <a:spLocks noGrp="1"/>
          </p:cNvSpPr>
          <p:nvPr>
            <p:ph sz="quarter" idx="10"/>
          </p:nvPr>
        </p:nvSpPr>
        <p:spPr>
          <a:xfrm>
            <a:off x="341312" y="1259840"/>
            <a:ext cx="8030331" cy="5334000"/>
          </a:xfrm>
        </p:spPr>
        <p:txBody>
          <a:bodyPr>
            <a:normAutofit/>
          </a:bodyPr>
          <a:lstStyle/>
          <a:p>
            <a:pPr>
              <a:lnSpc>
                <a:spcPct val="90000"/>
              </a:lnSpc>
            </a:pPr>
            <a:r>
              <a:rPr lang="fi-FI" sz="1500"/>
              <a:t>Hallintotieteet, Yhteiskuntatieteet, Sosiaalitieteet, Viestintätieteet</a:t>
            </a:r>
          </a:p>
          <a:p>
            <a:pPr lvl="1">
              <a:lnSpc>
                <a:spcPct val="90000"/>
              </a:lnSpc>
            </a:pPr>
            <a:r>
              <a:rPr lang="fi-FI" sz="1300"/>
              <a:t>Sosiaalityössä yhteisvalinta (Helsingin yliopiston ruotsinkielinen hakukohde ei mukana)</a:t>
            </a:r>
          </a:p>
          <a:p>
            <a:pPr>
              <a:lnSpc>
                <a:spcPct val="90000"/>
              </a:lnSpc>
            </a:pPr>
            <a:r>
              <a:rPr lang="fi-FI" sz="1500"/>
              <a:t>Todistusvalinta</a:t>
            </a:r>
          </a:p>
          <a:p>
            <a:pPr marL="914400" lvl="1" indent="-457200">
              <a:lnSpc>
                <a:spcPct val="90000"/>
              </a:lnSpc>
            </a:pPr>
            <a:r>
              <a:rPr lang="fi-FI" sz="1500"/>
              <a:t>Kiintiö vaihtelee hakukohteittain, 45-63 % aloituspaikoista jaetaan todistusvalinnan perusteella</a:t>
            </a:r>
          </a:p>
          <a:p>
            <a:pPr marL="914400" lvl="1" indent="-457200">
              <a:lnSpc>
                <a:spcPct val="90000"/>
              </a:lnSpc>
            </a:pPr>
            <a:r>
              <a:rPr lang="fi-FI" sz="1500"/>
              <a:t>Todistusvalinta on joissain hakukohteissa rajattu ensikertalaisiin hakijoihin, ei kuitenkaan kaikissa</a:t>
            </a:r>
          </a:p>
          <a:p>
            <a:pPr marL="914400" lvl="1" indent="-457200">
              <a:lnSpc>
                <a:spcPct val="90000"/>
              </a:lnSpc>
            </a:pPr>
            <a:r>
              <a:rPr lang="fi-FI" sz="1500"/>
              <a:t>Osassa minipistemäärät tai kynnysehdot määritelty</a:t>
            </a:r>
          </a:p>
          <a:p>
            <a:pPr>
              <a:lnSpc>
                <a:spcPct val="90000"/>
              </a:lnSpc>
            </a:pPr>
            <a:r>
              <a:rPr lang="fi-FI" sz="1500"/>
              <a:t>Valintakoevalinta</a:t>
            </a:r>
          </a:p>
          <a:p>
            <a:pPr lvl="1">
              <a:lnSpc>
                <a:spcPct val="90000"/>
              </a:lnSpc>
            </a:pPr>
            <a:r>
              <a:rPr lang="fi-FI" sz="1500"/>
              <a:t>Valtaosa käyttää ainoastaan kokeen G yhteistä osiota</a:t>
            </a:r>
          </a:p>
          <a:p>
            <a:pPr lvl="1">
              <a:lnSpc>
                <a:spcPct val="90000"/>
              </a:lnSpc>
            </a:pPr>
            <a:r>
              <a:rPr lang="fi-FI" sz="1500"/>
              <a:t>Muutamilla viestintätieteiden kohteilla käytössä eriytyvä osio (Mittaa kirjoittamisen valmiuksia)</a:t>
            </a:r>
          </a:p>
          <a:p>
            <a:pPr>
              <a:lnSpc>
                <a:spcPct val="90000"/>
              </a:lnSpc>
            </a:pPr>
            <a:r>
              <a:rPr lang="fi-FI" sz="1500"/>
              <a:t>Avoimen väylä lähes kaikissa</a:t>
            </a:r>
          </a:p>
          <a:p>
            <a:pPr marL="0" indent="0">
              <a:lnSpc>
                <a:spcPct val="90000"/>
              </a:lnSpc>
              <a:buNone/>
            </a:pPr>
            <a:endParaRPr lang="fi-FI" sz="1500"/>
          </a:p>
          <a:p>
            <a:pPr>
              <a:lnSpc>
                <a:spcPct val="90000"/>
              </a:lnSpc>
            </a:pPr>
            <a:r>
              <a:rPr lang="fi-FI" sz="1500"/>
              <a:t>Poikkeuksia:</a:t>
            </a:r>
          </a:p>
          <a:p>
            <a:pPr lvl="1">
              <a:lnSpc>
                <a:spcPct val="90000"/>
              </a:lnSpc>
            </a:pPr>
            <a:r>
              <a:rPr lang="fi-FI" sz="1300" b="0" i="0" u="none" strike="noStrike">
                <a:effectLst/>
              </a:rPr>
              <a:t>Yhteiskuntatieteiden ja filosofian kandi- ja maisteriohjelma</a:t>
            </a:r>
            <a:r>
              <a:rPr lang="fi-FI" sz="1300"/>
              <a:t> Jyväskylä, G-kokeen kiintiön lisäksi myös H-kokeen kiintiö!!</a:t>
            </a:r>
          </a:p>
          <a:p>
            <a:pPr lvl="1">
              <a:lnSpc>
                <a:spcPct val="90000"/>
              </a:lnSpc>
            </a:pPr>
            <a:r>
              <a:rPr lang="fi-FI" sz="1300"/>
              <a:t>Yhteiskuntatieteet LUT- olet suorittanut hyväksytysti lukiossa LUT-yliopiston kanssa yhteistyössä toteutetun 24 opintopisteen laajuisen yhteiskunta- ja talouslinjan opintokokonaisuuden</a:t>
            </a:r>
          </a:p>
          <a:p>
            <a:pPr lvl="1">
              <a:lnSpc>
                <a:spcPct val="90000"/>
              </a:lnSpc>
            </a:pPr>
            <a:r>
              <a:rPr lang="fi-FI" sz="1300"/>
              <a:t>Yhteiskuntatutkimuksen koulutus Tampere – Todistusvalinta ja Näyttöreitti (Yhteiskunta tänään –kurssi ja valintahaastattelu)</a:t>
            </a:r>
            <a:endParaRPr lang="fi-FI" sz="1500"/>
          </a:p>
        </p:txBody>
      </p:sp>
      <p:pic>
        <p:nvPicPr>
          <p:cNvPr id="7" name="Kuvan paikkamerkki 6" descr="Kuva, joka sisältää kohteen vaate, henkilö, seinä, Ihmisen kasvot&#10;&#10;Kuvaus luotu automaattisesti">
            <a:extLst>
              <a:ext uri="{FF2B5EF4-FFF2-40B4-BE49-F238E27FC236}">
                <a16:creationId xmlns:a16="http://schemas.microsoft.com/office/drawing/2014/main" id="{BEE4913D-F582-57E0-9CBD-2BBA681EE940}"/>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b="-1"/>
          <a:stretch/>
        </p:blipFill>
        <p:spPr>
          <a:xfrm>
            <a:off x="8556790" y="264160"/>
            <a:ext cx="3371049" cy="6329680"/>
          </a:xfrm>
          <a:noFill/>
        </p:spPr>
      </p:pic>
      <p:sp>
        <p:nvSpPr>
          <p:cNvPr id="5" name="Otsikko 4">
            <a:extLst>
              <a:ext uri="{FF2B5EF4-FFF2-40B4-BE49-F238E27FC236}">
                <a16:creationId xmlns:a16="http://schemas.microsoft.com/office/drawing/2014/main" id="{95FD5F05-F85F-A3D9-A5C1-AB90B1410B9C}"/>
              </a:ext>
            </a:extLst>
          </p:cNvPr>
          <p:cNvSpPr>
            <a:spLocks noGrp="1"/>
          </p:cNvSpPr>
          <p:nvPr>
            <p:ph type="title"/>
          </p:nvPr>
        </p:nvSpPr>
        <p:spPr>
          <a:xfrm>
            <a:off x="341049" y="365125"/>
            <a:ext cx="8030331" cy="695757"/>
          </a:xfrm>
        </p:spPr>
        <p:txBody>
          <a:bodyPr anchor="ctr">
            <a:normAutofit/>
          </a:bodyPr>
          <a:lstStyle/>
          <a:p>
            <a:r>
              <a:rPr lang="fi-FI"/>
              <a:t>Muut tieteenalat koe G -valintatavat</a:t>
            </a:r>
          </a:p>
        </p:txBody>
      </p:sp>
      <p:pic>
        <p:nvPicPr>
          <p:cNvPr id="6" name="Kuva 5">
            <a:extLst>
              <a:ext uri="{FF2B5EF4-FFF2-40B4-BE49-F238E27FC236}">
                <a16:creationId xmlns:a16="http://schemas.microsoft.com/office/drawing/2014/main" id="{C074AB51-7CB2-103F-8891-A03A1D818A7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8683819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855D5700-CEB8-BF37-A44D-D5ABB41E27D2}"/>
              </a:ext>
            </a:extLst>
          </p:cNvPr>
          <p:cNvSpPr>
            <a:spLocks noGrp="1"/>
          </p:cNvSpPr>
          <p:nvPr>
            <p:ph sz="quarter" idx="10"/>
          </p:nvPr>
        </p:nvSpPr>
        <p:spPr>
          <a:xfrm>
            <a:off x="341312" y="1259840"/>
            <a:ext cx="8030331" cy="5334000"/>
          </a:xfrm>
        </p:spPr>
        <p:txBody>
          <a:bodyPr>
            <a:normAutofit/>
          </a:bodyPr>
          <a:lstStyle/>
          <a:p>
            <a:pPr marL="685800" indent="-685800">
              <a:buFont typeface="Arial" panose="020B0604020202020204" pitchFamily="34" charset="0"/>
              <a:buChar char="•"/>
            </a:pPr>
            <a:r>
              <a:rPr lang="fi-FI"/>
              <a:t>Pisteitä voi saada viidestä aineesta</a:t>
            </a:r>
          </a:p>
          <a:p>
            <a:pPr marL="1600200" lvl="2" indent="-457200"/>
            <a:r>
              <a:rPr lang="fi-FI" sz="1800"/>
              <a:t>äidinkieli</a:t>
            </a:r>
          </a:p>
          <a:p>
            <a:pPr marL="1600200" lvl="2" indent="-457200"/>
            <a:r>
              <a:rPr lang="fi-FI" sz="1800"/>
              <a:t>Filosofia, historia, psykologia tai yhteiskuntaoppi </a:t>
            </a:r>
          </a:p>
          <a:p>
            <a:pPr marL="1600200" lvl="2" indent="-457200"/>
            <a:r>
              <a:rPr lang="fi-FI" sz="1800"/>
              <a:t>kolme hakijalle parhaat pisteet tuottavaa ainetta seuraavista:</a:t>
            </a:r>
          </a:p>
          <a:p>
            <a:pPr marL="2057400" lvl="3" indent="-457200"/>
            <a:r>
              <a:rPr lang="fi-FI" sz="1800"/>
              <a:t>enintään yksi ainereaali</a:t>
            </a:r>
          </a:p>
          <a:p>
            <a:pPr marL="2057400" lvl="3" indent="-457200"/>
            <a:r>
              <a:rPr lang="fi-FI" sz="1800"/>
              <a:t>enintään yksi kieli</a:t>
            </a:r>
          </a:p>
          <a:p>
            <a:pPr marL="2057400" lvl="3" indent="-457200"/>
            <a:r>
              <a:rPr lang="fi-FI" sz="1800"/>
              <a:t>matematiikka (pitkä tai lyhyt).</a:t>
            </a:r>
          </a:p>
          <a:p>
            <a:pPr marL="685800" indent="-685800">
              <a:buFont typeface="Arial" panose="020B0604020202020204" pitchFamily="34" charset="0"/>
              <a:buChar char="•"/>
            </a:pPr>
            <a:r>
              <a:rPr lang="fi-FI"/>
              <a:t>Pisteitä voi saada enintään 157,9</a:t>
            </a:r>
          </a:p>
          <a:p>
            <a:pPr marL="2057400" lvl="3" indent="-685800"/>
            <a:r>
              <a:rPr lang="fi-FI"/>
              <a:t>Liikunnan yhteiskuntatieteet poikkeus</a:t>
            </a:r>
          </a:p>
          <a:p>
            <a:pPr marL="1371600" lvl="3" indent="0">
              <a:buNone/>
            </a:pPr>
            <a:r>
              <a:rPr lang="fi-FI">
                <a:sym typeface="Wingdings" panose="05000000000000000000" pitchFamily="2" charset="2"/>
              </a:rPr>
              <a:t>		</a:t>
            </a:r>
            <a:r>
              <a:rPr lang="fi-FI"/>
              <a:t>131,4 maksimi ja eri pistetaulukko</a:t>
            </a:r>
          </a:p>
          <a:p>
            <a:pPr marL="685800" indent="-685800">
              <a:buFont typeface="Arial" panose="020B0604020202020204" pitchFamily="34" charset="0"/>
              <a:buChar char="•"/>
            </a:pPr>
            <a:r>
              <a:rPr lang="fi-FI"/>
              <a:t>Sisäänpääsyyn vaadittiin keväällä 2024 hakukohteesta riippuen </a:t>
            </a:r>
          </a:p>
          <a:p>
            <a:pPr marL="1828800" lvl="2" indent="-685800"/>
            <a:r>
              <a:rPr lang="fi-FI" sz="1800"/>
              <a:t>ensikertalaiselta hakijalta 80,8-132,3 pistettä</a:t>
            </a:r>
          </a:p>
          <a:p>
            <a:pPr marL="1828800" lvl="2" indent="-685800"/>
            <a:r>
              <a:rPr lang="fi-FI" sz="1800"/>
              <a:t>ei-ensikertalaiselta hakijalta 89-135,9 pistettä</a:t>
            </a:r>
          </a:p>
          <a:p>
            <a:endParaRPr lang="fi-FI"/>
          </a:p>
        </p:txBody>
      </p:sp>
      <p:pic>
        <p:nvPicPr>
          <p:cNvPr id="7" name="Kuvan paikkamerkki 6" descr="Kuva, joka sisältää kohteen vaate, henkilö, Ihmisen kasvot, Housut&#10;&#10;Kuvaus luotu automaattisesti">
            <a:extLst>
              <a:ext uri="{FF2B5EF4-FFF2-40B4-BE49-F238E27FC236}">
                <a16:creationId xmlns:a16="http://schemas.microsoft.com/office/drawing/2014/main" id="{A5326572-41EC-C3AC-F42D-C8A1303FE805}"/>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b="-1"/>
          <a:stretch/>
        </p:blipFill>
        <p:spPr>
          <a:xfrm>
            <a:off x="8556790" y="264160"/>
            <a:ext cx="3371049" cy="6329680"/>
          </a:xfrm>
          <a:noFill/>
        </p:spPr>
      </p:pic>
      <p:sp>
        <p:nvSpPr>
          <p:cNvPr id="12" name="Text Placeholder 3">
            <a:extLst>
              <a:ext uri="{FF2B5EF4-FFF2-40B4-BE49-F238E27FC236}">
                <a16:creationId xmlns:a16="http://schemas.microsoft.com/office/drawing/2014/main" id="{D073116F-A57E-F10D-2034-8A6A76356CB3}"/>
              </a:ext>
            </a:extLst>
          </p:cNvPr>
          <p:cNvSpPr>
            <a:spLocks noGrp="1"/>
          </p:cNvSpPr>
          <p:nvPr>
            <p:ph type="body" sz="quarter" idx="15"/>
          </p:nvPr>
        </p:nvSpPr>
        <p:spPr>
          <a:xfrm>
            <a:off x="9223341" y="5915655"/>
            <a:ext cx="2771924" cy="694809"/>
          </a:xfrm>
        </p:spPr>
        <p:txBody>
          <a:bodyPr/>
          <a:lstStyle/>
          <a:p>
            <a:endParaRPr lang="en-US"/>
          </a:p>
        </p:txBody>
      </p:sp>
      <p:sp>
        <p:nvSpPr>
          <p:cNvPr id="5" name="Otsikko 4">
            <a:extLst>
              <a:ext uri="{FF2B5EF4-FFF2-40B4-BE49-F238E27FC236}">
                <a16:creationId xmlns:a16="http://schemas.microsoft.com/office/drawing/2014/main" id="{507AFF2C-46F9-EE48-EC48-D1118C527C6F}"/>
              </a:ext>
            </a:extLst>
          </p:cNvPr>
          <p:cNvSpPr>
            <a:spLocks noGrp="1"/>
          </p:cNvSpPr>
          <p:nvPr>
            <p:ph type="title"/>
          </p:nvPr>
        </p:nvSpPr>
        <p:spPr>
          <a:xfrm>
            <a:off x="341049" y="365125"/>
            <a:ext cx="8030331" cy="695757"/>
          </a:xfrm>
        </p:spPr>
        <p:txBody>
          <a:bodyPr anchor="ctr">
            <a:normAutofit/>
          </a:bodyPr>
          <a:lstStyle/>
          <a:p>
            <a:r>
              <a:rPr lang="fi-FI" sz="3300"/>
              <a:t>Muut tieteenalat koe G -todistusvalinta</a:t>
            </a:r>
          </a:p>
        </p:txBody>
      </p:sp>
    </p:spTree>
    <p:extLst>
      <p:ext uri="{BB962C8B-B14F-4D97-AF65-F5344CB8AC3E}">
        <p14:creationId xmlns:p14="http://schemas.microsoft.com/office/powerpoint/2010/main" val="11703686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i 5">
            <a:extLst>
              <a:ext uri="{FF2B5EF4-FFF2-40B4-BE49-F238E27FC236}">
                <a16:creationId xmlns:a16="http://schemas.microsoft.com/office/drawing/2014/main" id="{8225C97D-C0F8-EE4A-A0FA-F199C69210BA}"/>
              </a:ext>
            </a:extLst>
          </p:cNvPr>
          <p:cNvGraphicFramePr>
            <a:graphicFrameLocks noChangeAspect="1"/>
          </p:cNvGraphicFramePr>
          <p:nvPr>
            <p:extLst>
              <p:ext uri="{D42A27DB-BD31-4B8C-83A1-F6EECF244321}">
                <p14:modId xmlns:p14="http://schemas.microsoft.com/office/powerpoint/2010/main" val="1508618194"/>
              </p:ext>
            </p:extLst>
          </p:nvPr>
        </p:nvGraphicFramePr>
        <p:xfrm>
          <a:off x="180966" y="683172"/>
          <a:ext cx="11656893" cy="5123156"/>
        </p:xfrm>
        <a:graphic>
          <a:graphicData uri="http://schemas.openxmlformats.org/presentationml/2006/ole">
            <mc:AlternateContent xmlns:mc="http://schemas.openxmlformats.org/markup-compatibility/2006">
              <mc:Choice xmlns:v="urn:schemas-microsoft-com:vml" Requires="v">
                <p:oleObj spid="_x0000_s1026" name="Worksheet" r:id="rId4" imgW="7556673" imgH="3321175" progId="Excel.Sheet.12">
                  <p:embed/>
                </p:oleObj>
              </mc:Choice>
              <mc:Fallback>
                <p:oleObj name="Worksheet" r:id="rId4" imgW="7556673" imgH="3321175" progId="Excel.Sheet.12">
                  <p:embed/>
                  <p:pic>
                    <p:nvPicPr>
                      <p:cNvPr id="6" name="Objekti 5">
                        <a:extLst>
                          <a:ext uri="{FF2B5EF4-FFF2-40B4-BE49-F238E27FC236}">
                            <a16:creationId xmlns:a16="http://schemas.microsoft.com/office/drawing/2014/main" id="{8225C97D-C0F8-EE4A-A0FA-F199C69210BA}"/>
                          </a:ext>
                        </a:extLst>
                      </p:cNvPr>
                      <p:cNvPicPr/>
                      <p:nvPr/>
                    </p:nvPicPr>
                    <p:blipFill>
                      <a:blip r:embed="rId5"/>
                      <a:stretch>
                        <a:fillRect/>
                      </a:stretch>
                    </p:blipFill>
                    <p:spPr>
                      <a:xfrm>
                        <a:off x="180966" y="683172"/>
                        <a:ext cx="11656893" cy="5123156"/>
                      </a:xfrm>
                      <a:prstGeom prst="rect">
                        <a:avLst/>
                      </a:prstGeom>
                    </p:spPr>
                  </p:pic>
                </p:oleObj>
              </mc:Fallback>
            </mc:AlternateContent>
          </a:graphicData>
        </a:graphic>
      </p:graphicFrame>
    </p:spTree>
    <p:extLst>
      <p:ext uri="{BB962C8B-B14F-4D97-AF65-F5344CB8AC3E}">
        <p14:creationId xmlns:p14="http://schemas.microsoft.com/office/powerpoint/2010/main" val="1181880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80E06D-D67A-E57E-9987-DDCA33A7E0B2}"/>
              </a:ext>
            </a:extLst>
          </p:cNvPr>
          <p:cNvSpPr>
            <a:spLocks noGrp="1"/>
          </p:cNvSpPr>
          <p:nvPr>
            <p:ph type="title"/>
          </p:nvPr>
        </p:nvSpPr>
        <p:spPr>
          <a:xfrm>
            <a:off x="341049" y="-310895"/>
            <a:ext cx="11457373" cy="2057400"/>
          </a:xfrm>
        </p:spPr>
        <p:txBody>
          <a:bodyPr>
            <a:normAutofit/>
          </a:bodyPr>
          <a:lstStyle/>
          <a:p>
            <a:r>
              <a:rPr lang="fi-FI"/>
              <a:t>Hakijamääriä G-kokeen kohteet</a:t>
            </a:r>
          </a:p>
        </p:txBody>
      </p:sp>
      <p:graphicFrame>
        <p:nvGraphicFramePr>
          <p:cNvPr id="5" name="Taulukko 4">
            <a:extLst>
              <a:ext uri="{FF2B5EF4-FFF2-40B4-BE49-F238E27FC236}">
                <a16:creationId xmlns:a16="http://schemas.microsoft.com/office/drawing/2014/main" id="{45365F88-7FC3-B514-8639-65CCBD0D2ED5}"/>
              </a:ext>
            </a:extLst>
          </p:cNvPr>
          <p:cNvGraphicFramePr>
            <a:graphicFrameLocks noGrp="1"/>
          </p:cNvGraphicFramePr>
          <p:nvPr>
            <p:extLst>
              <p:ext uri="{D42A27DB-BD31-4B8C-83A1-F6EECF244321}">
                <p14:modId xmlns:p14="http://schemas.microsoft.com/office/powerpoint/2010/main" val="3542346003"/>
              </p:ext>
            </p:extLst>
          </p:nvPr>
        </p:nvGraphicFramePr>
        <p:xfrm>
          <a:off x="342764" y="1231827"/>
          <a:ext cx="10774555" cy="4664558"/>
        </p:xfrm>
        <a:graphic>
          <a:graphicData uri="http://schemas.openxmlformats.org/drawingml/2006/table">
            <a:tbl>
              <a:tblPr firstRow="1" bandRow="1">
                <a:tableStyleId>{5C22544A-7EE6-4342-B048-85BDC9FD1C3A}</a:tableStyleId>
              </a:tblPr>
              <a:tblGrid>
                <a:gridCol w="4865914">
                  <a:extLst>
                    <a:ext uri="{9D8B030D-6E8A-4147-A177-3AD203B41FA5}">
                      <a16:colId xmlns:a16="http://schemas.microsoft.com/office/drawing/2014/main" val="4129112546"/>
                    </a:ext>
                  </a:extLst>
                </a:gridCol>
                <a:gridCol w="3167740">
                  <a:extLst>
                    <a:ext uri="{9D8B030D-6E8A-4147-A177-3AD203B41FA5}">
                      <a16:colId xmlns:a16="http://schemas.microsoft.com/office/drawing/2014/main" val="626580020"/>
                    </a:ext>
                  </a:extLst>
                </a:gridCol>
                <a:gridCol w="2740901">
                  <a:extLst>
                    <a:ext uri="{9D8B030D-6E8A-4147-A177-3AD203B41FA5}">
                      <a16:colId xmlns:a16="http://schemas.microsoft.com/office/drawing/2014/main" val="165678923"/>
                    </a:ext>
                  </a:extLst>
                </a:gridCol>
              </a:tblGrid>
              <a:tr h="583316">
                <a:tc>
                  <a:txBody>
                    <a:bodyPr/>
                    <a:lstStyle/>
                    <a:p>
                      <a:r>
                        <a:rPr lang="fi-FI" sz="1500" baseline="0">
                          <a:latin typeface="Arial    "/>
                        </a:rPr>
                        <a:t>Hakukohde - kevään 2024 valintakoeyhteistyö (”pilotti”)</a:t>
                      </a:r>
                    </a:p>
                  </a:txBody>
                  <a:tcPr/>
                </a:tc>
                <a:tc>
                  <a:txBody>
                    <a:bodyPr/>
                    <a:lstStyle/>
                    <a:p>
                      <a:r>
                        <a:rPr lang="fi-FI" sz="1500" baseline="0">
                          <a:latin typeface="Arial    "/>
                        </a:rPr>
                        <a:t>Kaikki hakijat 2024</a:t>
                      </a:r>
                    </a:p>
                  </a:txBody>
                  <a:tcPr/>
                </a:tc>
                <a:tc>
                  <a:txBody>
                    <a:bodyPr/>
                    <a:lstStyle/>
                    <a:p>
                      <a:r>
                        <a:rPr lang="fi-FI" sz="1500" baseline="0">
                          <a:latin typeface="Arial    "/>
                        </a:rPr>
                        <a:t>Ensisijaiset hakijat 2024</a:t>
                      </a:r>
                    </a:p>
                  </a:txBody>
                  <a:tcPr/>
                </a:tc>
                <a:extLst>
                  <a:ext uri="{0D108BD9-81ED-4DB2-BD59-A6C34878D82A}">
                    <a16:rowId xmlns:a16="http://schemas.microsoft.com/office/drawing/2014/main" val="2555217815"/>
                  </a:ext>
                </a:extLst>
              </a:tr>
              <a:tr h="372674">
                <a:tc>
                  <a:txBody>
                    <a:bodyPr/>
                    <a:lstStyle/>
                    <a:p>
                      <a:r>
                        <a:rPr lang="fi-FI" sz="1500" baseline="0">
                          <a:latin typeface="Arial    "/>
                        </a:rPr>
                        <a:t>Politiikka ja viestintä, hki</a:t>
                      </a:r>
                    </a:p>
                  </a:txBody>
                  <a:tcPr>
                    <a:solidFill>
                      <a:srgbClr val="F3E8FC"/>
                    </a:solidFill>
                  </a:tcPr>
                </a:tc>
                <a:tc>
                  <a:txBody>
                    <a:bodyPr/>
                    <a:lstStyle/>
                    <a:p>
                      <a:r>
                        <a:rPr lang="fi-FI" sz="1500" baseline="0">
                          <a:latin typeface="Arial    "/>
                        </a:rPr>
                        <a:t>1803</a:t>
                      </a:r>
                    </a:p>
                  </a:txBody>
                  <a:tcPr>
                    <a:solidFill>
                      <a:srgbClr val="F3E8FC"/>
                    </a:solidFill>
                  </a:tcPr>
                </a:tc>
                <a:tc>
                  <a:txBody>
                    <a:bodyPr/>
                    <a:lstStyle/>
                    <a:p>
                      <a:r>
                        <a:rPr lang="fi-FI" sz="1500" baseline="0">
                          <a:latin typeface="Arial    "/>
                        </a:rPr>
                        <a:t>645</a:t>
                      </a:r>
                    </a:p>
                  </a:txBody>
                  <a:tcPr>
                    <a:solidFill>
                      <a:srgbClr val="F3E8FC"/>
                    </a:solidFill>
                  </a:tcPr>
                </a:tc>
                <a:extLst>
                  <a:ext uri="{0D108BD9-81ED-4DB2-BD59-A6C34878D82A}">
                    <a16:rowId xmlns:a16="http://schemas.microsoft.com/office/drawing/2014/main" val="2662927966"/>
                  </a:ext>
                </a:extLst>
              </a:tr>
              <a:tr h="356471">
                <a:tc>
                  <a:txBody>
                    <a:bodyPr/>
                    <a:lstStyle/>
                    <a:p>
                      <a:r>
                        <a:rPr lang="fi-FI" sz="1500" baseline="0">
                          <a:latin typeface="Arial    "/>
                        </a:rPr>
                        <a:t>Yhteiskunnallinen muutos, hki</a:t>
                      </a:r>
                    </a:p>
                  </a:txBody>
                  <a:tcPr>
                    <a:solidFill>
                      <a:srgbClr val="F3E8FC"/>
                    </a:solidFill>
                  </a:tcPr>
                </a:tc>
                <a:tc>
                  <a:txBody>
                    <a:bodyPr/>
                    <a:lstStyle/>
                    <a:p>
                      <a:r>
                        <a:rPr lang="fi-FI" sz="1500" baseline="0">
                          <a:latin typeface="Arial    "/>
                        </a:rPr>
                        <a:t>1464</a:t>
                      </a:r>
                    </a:p>
                  </a:txBody>
                  <a:tcPr>
                    <a:solidFill>
                      <a:srgbClr val="F3E8FC"/>
                    </a:solidFill>
                  </a:tcPr>
                </a:tc>
                <a:tc>
                  <a:txBody>
                    <a:bodyPr/>
                    <a:lstStyle/>
                    <a:p>
                      <a:r>
                        <a:rPr lang="fi-FI" sz="1500" baseline="0">
                          <a:latin typeface="Arial    "/>
                        </a:rPr>
                        <a:t>393</a:t>
                      </a:r>
                    </a:p>
                  </a:txBody>
                  <a:tcPr>
                    <a:solidFill>
                      <a:srgbClr val="F3E8FC"/>
                    </a:solidFill>
                  </a:tcPr>
                </a:tc>
                <a:extLst>
                  <a:ext uri="{0D108BD9-81ED-4DB2-BD59-A6C34878D82A}">
                    <a16:rowId xmlns:a16="http://schemas.microsoft.com/office/drawing/2014/main" val="3876938347"/>
                  </a:ext>
                </a:extLst>
              </a:tr>
              <a:tr h="340267">
                <a:tc>
                  <a:txBody>
                    <a:bodyPr/>
                    <a:lstStyle/>
                    <a:p>
                      <a:r>
                        <a:rPr lang="fi-FI" sz="1500" baseline="0">
                          <a:latin typeface="Arial    "/>
                        </a:rPr>
                        <a:t>Julkisoikeus, Jns</a:t>
                      </a:r>
                    </a:p>
                  </a:txBody>
                  <a:tcPr>
                    <a:solidFill>
                      <a:srgbClr val="F3E8FC"/>
                    </a:solidFill>
                  </a:tcPr>
                </a:tc>
                <a:tc>
                  <a:txBody>
                    <a:bodyPr/>
                    <a:lstStyle/>
                    <a:p>
                      <a:r>
                        <a:rPr lang="fi-FI" sz="1500" baseline="0">
                          <a:latin typeface="Arial    "/>
                        </a:rPr>
                        <a:t>666</a:t>
                      </a:r>
                    </a:p>
                  </a:txBody>
                  <a:tcPr>
                    <a:solidFill>
                      <a:srgbClr val="F3E8FC"/>
                    </a:solidFill>
                  </a:tcPr>
                </a:tc>
                <a:tc>
                  <a:txBody>
                    <a:bodyPr/>
                    <a:lstStyle/>
                    <a:p>
                      <a:r>
                        <a:rPr lang="fi-FI" sz="1500" baseline="0">
                          <a:latin typeface="Arial    "/>
                        </a:rPr>
                        <a:t>93</a:t>
                      </a:r>
                    </a:p>
                  </a:txBody>
                  <a:tcPr>
                    <a:solidFill>
                      <a:srgbClr val="F3E8FC"/>
                    </a:solidFill>
                  </a:tcPr>
                </a:tc>
                <a:extLst>
                  <a:ext uri="{0D108BD9-81ED-4DB2-BD59-A6C34878D82A}">
                    <a16:rowId xmlns:a16="http://schemas.microsoft.com/office/drawing/2014/main" val="3248022905"/>
                  </a:ext>
                </a:extLst>
              </a:tr>
              <a:tr h="648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u="none" strike="noStrike" baseline="0">
                          <a:effectLst/>
                          <a:latin typeface="Arial    "/>
                        </a:rPr>
                        <a:t>Yhteiskuntatieteet (sosiaalipsykologia ja hyvinvointi yhteiskunnassa), Kuopio</a:t>
                      </a:r>
                      <a:endParaRPr lang="fi-FI" sz="1500" baseline="0">
                        <a:latin typeface="Arial    "/>
                      </a:endParaRPr>
                    </a:p>
                  </a:txBody>
                  <a:tcPr>
                    <a:solidFill>
                      <a:srgbClr val="F3E8FC"/>
                    </a:solidFill>
                  </a:tcPr>
                </a:tc>
                <a:tc>
                  <a:txBody>
                    <a:bodyPr/>
                    <a:lstStyle/>
                    <a:p>
                      <a:r>
                        <a:rPr lang="fi-FI" sz="1500" baseline="0">
                          <a:latin typeface="Arial    "/>
                        </a:rPr>
                        <a:t>612</a:t>
                      </a:r>
                    </a:p>
                  </a:txBody>
                  <a:tcPr>
                    <a:solidFill>
                      <a:srgbClr val="F3E8FC"/>
                    </a:solidFill>
                  </a:tcPr>
                </a:tc>
                <a:tc>
                  <a:txBody>
                    <a:bodyPr/>
                    <a:lstStyle/>
                    <a:p>
                      <a:r>
                        <a:rPr lang="fi-FI" sz="1500" baseline="0">
                          <a:latin typeface="Arial    "/>
                        </a:rPr>
                        <a:t>117</a:t>
                      </a:r>
                    </a:p>
                  </a:txBody>
                  <a:tcPr>
                    <a:solidFill>
                      <a:srgbClr val="F3E8FC"/>
                    </a:solidFill>
                  </a:tcPr>
                </a:tc>
                <a:extLst>
                  <a:ext uri="{0D108BD9-81ED-4DB2-BD59-A6C34878D82A}">
                    <a16:rowId xmlns:a16="http://schemas.microsoft.com/office/drawing/2014/main" val="2496123709"/>
                  </a:ext>
                </a:extLst>
              </a:tr>
              <a:tr h="68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500" u="none" strike="noStrike" baseline="0">
                          <a:effectLst/>
                          <a:latin typeface="Arial    "/>
                        </a:rPr>
                        <a:t>Yhteiskuntatieteet (sosiologia, yhteiskuntapolitiikka), Joensuu</a:t>
                      </a:r>
                      <a:endParaRPr lang="fi-FI" sz="1500" baseline="0">
                        <a:latin typeface="Arial    "/>
                      </a:endParaRPr>
                    </a:p>
                  </a:txBody>
                  <a:tcPr>
                    <a:solidFill>
                      <a:srgbClr val="F3E8FC"/>
                    </a:solidFill>
                  </a:tcPr>
                </a:tc>
                <a:tc>
                  <a:txBody>
                    <a:bodyPr/>
                    <a:lstStyle/>
                    <a:p>
                      <a:r>
                        <a:rPr lang="fi-FI" sz="1500" baseline="0">
                          <a:latin typeface="Arial    "/>
                        </a:rPr>
                        <a:t>459</a:t>
                      </a:r>
                    </a:p>
                  </a:txBody>
                  <a:tcPr>
                    <a:solidFill>
                      <a:srgbClr val="F3E8FC"/>
                    </a:solidFill>
                  </a:tcPr>
                </a:tc>
                <a:tc>
                  <a:txBody>
                    <a:bodyPr/>
                    <a:lstStyle/>
                    <a:p>
                      <a:r>
                        <a:rPr lang="fi-FI" sz="1500" baseline="0">
                          <a:latin typeface="Arial    "/>
                        </a:rPr>
                        <a:t>45</a:t>
                      </a:r>
                    </a:p>
                  </a:txBody>
                  <a:tcPr>
                    <a:solidFill>
                      <a:srgbClr val="F3E8FC"/>
                    </a:solidFill>
                  </a:tcPr>
                </a:tc>
                <a:extLst>
                  <a:ext uri="{0D108BD9-81ED-4DB2-BD59-A6C34878D82A}">
                    <a16:rowId xmlns:a16="http://schemas.microsoft.com/office/drawing/2014/main" val="2527166182"/>
                  </a:ext>
                </a:extLst>
              </a:tr>
              <a:tr h="340267">
                <a:tc>
                  <a:txBody>
                    <a:bodyPr/>
                    <a:lstStyle/>
                    <a:p>
                      <a:r>
                        <a:rPr lang="fi-FI" sz="1500" baseline="0">
                          <a:latin typeface="Arial    "/>
                        </a:rPr>
                        <a:t>Hallintotieteet, Tampere</a:t>
                      </a:r>
                    </a:p>
                  </a:txBody>
                  <a:tcPr>
                    <a:solidFill>
                      <a:srgbClr val="F3E8FC"/>
                    </a:solidFill>
                  </a:tcPr>
                </a:tc>
                <a:tc>
                  <a:txBody>
                    <a:bodyPr/>
                    <a:lstStyle/>
                    <a:p>
                      <a:r>
                        <a:rPr lang="fi-FI" sz="1500" baseline="0">
                          <a:latin typeface="Arial    "/>
                        </a:rPr>
                        <a:t>1608</a:t>
                      </a:r>
                    </a:p>
                  </a:txBody>
                  <a:tcPr>
                    <a:solidFill>
                      <a:srgbClr val="F3E8FC"/>
                    </a:solidFill>
                  </a:tcPr>
                </a:tc>
                <a:tc>
                  <a:txBody>
                    <a:bodyPr/>
                    <a:lstStyle/>
                    <a:p>
                      <a:r>
                        <a:rPr lang="fi-FI" sz="1500" baseline="0">
                          <a:latin typeface="Arial    "/>
                        </a:rPr>
                        <a:t>435</a:t>
                      </a:r>
                    </a:p>
                  </a:txBody>
                  <a:tcPr>
                    <a:solidFill>
                      <a:srgbClr val="F3E8FC"/>
                    </a:solidFill>
                  </a:tcPr>
                </a:tc>
                <a:extLst>
                  <a:ext uri="{0D108BD9-81ED-4DB2-BD59-A6C34878D82A}">
                    <a16:rowId xmlns:a16="http://schemas.microsoft.com/office/drawing/2014/main" val="2870391484"/>
                  </a:ext>
                </a:extLst>
              </a:tr>
              <a:tr h="356471">
                <a:tc>
                  <a:txBody>
                    <a:bodyPr/>
                    <a:lstStyle/>
                    <a:p>
                      <a:r>
                        <a:rPr lang="fi-FI" sz="1500" baseline="0">
                          <a:latin typeface="Arial    "/>
                        </a:rPr>
                        <a:t>Politiikan tutkimus, Tampere</a:t>
                      </a:r>
                    </a:p>
                  </a:txBody>
                  <a:tcPr>
                    <a:solidFill>
                      <a:srgbClr val="F3E8FC"/>
                    </a:solidFill>
                  </a:tcPr>
                </a:tc>
                <a:tc>
                  <a:txBody>
                    <a:bodyPr/>
                    <a:lstStyle/>
                    <a:p>
                      <a:r>
                        <a:rPr lang="fi-FI" sz="1500" baseline="0">
                          <a:latin typeface="Arial    "/>
                        </a:rPr>
                        <a:t>1122</a:t>
                      </a:r>
                    </a:p>
                  </a:txBody>
                  <a:tcPr>
                    <a:solidFill>
                      <a:srgbClr val="F3E8FC"/>
                    </a:solidFill>
                  </a:tcPr>
                </a:tc>
                <a:tc>
                  <a:txBody>
                    <a:bodyPr/>
                    <a:lstStyle/>
                    <a:p>
                      <a:r>
                        <a:rPr lang="fi-FI" sz="1500" baseline="0">
                          <a:latin typeface="Arial    "/>
                        </a:rPr>
                        <a:t>207</a:t>
                      </a:r>
                    </a:p>
                  </a:txBody>
                  <a:tcPr>
                    <a:solidFill>
                      <a:srgbClr val="F3E8FC"/>
                    </a:solidFill>
                  </a:tcPr>
                </a:tc>
                <a:extLst>
                  <a:ext uri="{0D108BD9-81ED-4DB2-BD59-A6C34878D82A}">
                    <a16:rowId xmlns:a16="http://schemas.microsoft.com/office/drawing/2014/main" val="2315732248"/>
                  </a:ext>
                </a:extLst>
              </a:tr>
              <a:tr h="501041">
                <a:tc>
                  <a:txBody>
                    <a:bodyPr/>
                    <a:lstStyle/>
                    <a:p>
                      <a:r>
                        <a:rPr lang="fi-FI" sz="1500" baseline="0">
                          <a:latin typeface="Arial    "/>
                        </a:rPr>
                        <a:t>Poliittinen historia ja valtio-oppi</a:t>
                      </a:r>
                    </a:p>
                  </a:txBody>
                  <a:tcPr>
                    <a:solidFill>
                      <a:srgbClr val="F3E8FC"/>
                    </a:solidFill>
                  </a:tcPr>
                </a:tc>
                <a:tc>
                  <a:txBody>
                    <a:bodyPr/>
                    <a:lstStyle/>
                    <a:p>
                      <a:r>
                        <a:rPr lang="fi-FI" sz="1500" baseline="0">
                          <a:latin typeface="Arial    "/>
                        </a:rPr>
                        <a:t>1476</a:t>
                      </a:r>
                    </a:p>
                  </a:txBody>
                  <a:tcPr>
                    <a:solidFill>
                      <a:srgbClr val="F3E8FC"/>
                    </a:solidFill>
                  </a:tcPr>
                </a:tc>
                <a:tc>
                  <a:txBody>
                    <a:bodyPr/>
                    <a:lstStyle/>
                    <a:p>
                      <a:r>
                        <a:rPr lang="fi-FI" sz="1500" baseline="0">
                          <a:latin typeface="Arial    "/>
                        </a:rPr>
                        <a:t>414</a:t>
                      </a:r>
                    </a:p>
                  </a:txBody>
                  <a:tcPr>
                    <a:solidFill>
                      <a:srgbClr val="F3E8FC"/>
                    </a:solidFill>
                  </a:tcPr>
                </a:tc>
                <a:extLst>
                  <a:ext uri="{0D108BD9-81ED-4DB2-BD59-A6C34878D82A}">
                    <a16:rowId xmlns:a16="http://schemas.microsoft.com/office/drawing/2014/main" val="3235270042"/>
                  </a:ext>
                </a:extLst>
              </a:tr>
              <a:tr h="485383">
                <a:tc>
                  <a:txBody>
                    <a:bodyPr/>
                    <a:lstStyle/>
                    <a:p>
                      <a:pPr lvl="0">
                        <a:buNone/>
                      </a:pPr>
                      <a:r>
                        <a:rPr lang="fi-FI" sz="1500" baseline="0">
                          <a:latin typeface="Arial    "/>
                        </a:rPr>
                        <a:t>Hallintotieteet</a:t>
                      </a:r>
                    </a:p>
                  </a:txBody>
                  <a:tcPr>
                    <a:solidFill>
                      <a:srgbClr val="F3E8FC"/>
                    </a:solidFill>
                  </a:tcPr>
                </a:tc>
                <a:tc>
                  <a:txBody>
                    <a:bodyPr/>
                    <a:lstStyle/>
                    <a:p>
                      <a:pPr lvl="0">
                        <a:buNone/>
                      </a:pPr>
                      <a:r>
                        <a:rPr lang="fi-FI" sz="1500" baseline="0">
                          <a:latin typeface="Arial    "/>
                        </a:rPr>
                        <a:t>978</a:t>
                      </a:r>
                    </a:p>
                  </a:txBody>
                  <a:tcPr>
                    <a:solidFill>
                      <a:srgbClr val="F3E8FC"/>
                    </a:solidFill>
                  </a:tcPr>
                </a:tc>
                <a:tc>
                  <a:txBody>
                    <a:bodyPr/>
                    <a:lstStyle/>
                    <a:p>
                      <a:pPr lvl="0">
                        <a:buNone/>
                      </a:pPr>
                      <a:r>
                        <a:rPr lang="fi-FI" sz="1500" baseline="0">
                          <a:latin typeface="Arial    "/>
                        </a:rPr>
                        <a:t>111</a:t>
                      </a:r>
                    </a:p>
                  </a:txBody>
                  <a:tcPr>
                    <a:solidFill>
                      <a:srgbClr val="F3E8FC"/>
                    </a:solidFill>
                  </a:tcPr>
                </a:tc>
                <a:extLst>
                  <a:ext uri="{0D108BD9-81ED-4DB2-BD59-A6C34878D82A}">
                    <a16:rowId xmlns:a16="http://schemas.microsoft.com/office/drawing/2014/main" val="2160721166"/>
                  </a:ext>
                </a:extLst>
              </a:tr>
            </a:tbl>
          </a:graphicData>
        </a:graphic>
      </p:graphicFrame>
    </p:spTree>
    <p:extLst>
      <p:ext uri="{BB962C8B-B14F-4D97-AF65-F5344CB8AC3E}">
        <p14:creationId xmlns:p14="http://schemas.microsoft.com/office/powerpoint/2010/main" val="1144140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AFF831A-0619-B470-C7F6-82D749D81BC9}"/>
              </a:ext>
            </a:extLst>
          </p:cNvPr>
          <p:cNvSpPr>
            <a:spLocks noGrp="1"/>
          </p:cNvSpPr>
          <p:nvPr>
            <p:ph type="title"/>
          </p:nvPr>
        </p:nvSpPr>
        <p:spPr/>
        <p:txBody>
          <a:bodyPr/>
          <a:lstStyle/>
          <a:p>
            <a:r>
              <a:rPr lang="fi-FI"/>
              <a:t>Hakijamääriä G-kokeen kohteet</a:t>
            </a:r>
          </a:p>
        </p:txBody>
      </p:sp>
      <p:graphicFrame>
        <p:nvGraphicFramePr>
          <p:cNvPr id="4" name="Sisällön paikkamerkki 3">
            <a:extLst>
              <a:ext uri="{FF2B5EF4-FFF2-40B4-BE49-F238E27FC236}">
                <a16:creationId xmlns:a16="http://schemas.microsoft.com/office/drawing/2014/main" id="{384C0DFE-B17E-56D7-25E1-90012B5A6BED}"/>
              </a:ext>
            </a:extLst>
          </p:cNvPr>
          <p:cNvGraphicFramePr>
            <a:graphicFrameLocks noGrp="1"/>
          </p:cNvGraphicFramePr>
          <p:nvPr>
            <p:ph sz="quarter" idx="10"/>
            <p:extLst>
              <p:ext uri="{D42A27DB-BD31-4B8C-83A1-F6EECF244321}">
                <p14:modId xmlns:p14="http://schemas.microsoft.com/office/powerpoint/2010/main" val="596673882"/>
              </p:ext>
            </p:extLst>
          </p:nvPr>
        </p:nvGraphicFramePr>
        <p:xfrm>
          <a:off x="490602" y="1064712"/>
          <a:ext cx="8882929" cy="3596844"/>
        </p:xfrm>
        <a:graphic>
          <a:graphicData uri="http://schemas.openxmlformats.org/drawingml/2006/table">
            <a:tbl>
              <a:tblPr>
                <a:tableStyleId>{5C22544A-7EE6-4342-B048-85BDC9FD1C3A}</a:tableStyleId>
              </a:tblPr>
              <a:tblGrid>
                <a:gridCol w="5812971">
                  <a:extLst>
                    <a:ext uri="{9D8B030D-6E8A-4147-A177-3AD203B41FA5}">
                      <a16:colId xmlns:a16="http://schemas.microsoft.com/office/drawing/2014/main" val="2289479448"/>
                    </a:ext>
                  </a:extLst>
                </a:gridCol>
                <a:gridCol w="1567542">
                  <a:extLst>
                    <a:ext uri="{9D8B030D-6E8A-4147-A177-3AD203B41FA5}">
                      <a16:colId xmlns:a16="http://schemas.microsoft.com/office/drawing/2014/main" val="2358020130"/>
                    </a:ext>
                  </a:extLst>
                </a:gridCol>
                <a:gridCol w="1502416">
                  <a:extLst>
                    <a:ext uri="{9D8B030D-6E8A-4147-A177-3AD203B41FA5}">
                      <a16:colId xmlns:a16="http://schemas.microsoft.com/office/drawing/2014/main" val="985288761"/>
                    </a:ext>
                  </a:extLst>
                </a:gridCol>
              </a:tblGrid>
              <a:tr h="557259">
                <a:tc>
                  <a:txBody>
                    <a:bodyPr/>
                    <a:lstStyle/>
                    <a:p>
                      <a:pPr algn="l" fontAlgn="b"/>
                      <a:r>
                        <a:rPr lang="fi-FI" sz="1200" b="1" u="none" strike="noStrike">
                          <a:solidFill>
                            <a:schemeClr val="bg1"/>
                          </a:solidFill>
                          <a:effectLst/>
                          <a:latin typeface="Arial    "/>
                        </a:rPr>
                        <a:t>Hakukohde muut kohteet</a:t>
                      </a:r>
                    </a:p>
                    <a:p>
                      <a:pPr algn="l" fontAlgn="b"/>
                      <a:endParaRPr lang="fi-FI" sz="1200" u="none" strike="noStrike">
                        <a:solidFill>
                          <a:schemeClr val="bg1"/>
                        </a:solidFill>
                        <a:effectLst/>
                        <a:latin typeface="Arial    "/>
                      </a:endParaRPr>
                    </a:p>
                    <a:p>
                      <a:pPr algn="l" fontAlgn="b"/>
                      <a:endParaRPr lang="fi-FI" sz="1200" u="none" strike="noStrike">
                        <a:solidFill>
                          <a:schemeClr val="bg1"/>
                        </a:solidFill>
                        <a:effectLst/>
                        <a:latin typeface="Arial    "/>
                      </a:endParaRPr>
                    </a:p>
                  </a:txBody>
                  <a:tcPr marL="6350" marR="6350" marT="6350" marB="0" anchor="b">
                    <a:solidFill>
                      <a:srgbClr val="351F65"/>
                    </a:solidFill>
                  </a:tcPr>
                </a:tc>
                <a:tc>
                  <a:txBody>
                    <a:bodyPr/>
                    <a:lstStyle/>
                    <a:p>
                      <a:pPr algn="ctr" fontAlgn="b"/>
                      <a:r>
                        <a:rPr lang="fi-FI" sz="1200" b="1" u="none" strike="noStrike">
                          <a:solidFill>
                            <a:schemeClr val="bg1"/>
                          </a:solidFill>
                          <a:effectLst/>
                          <a:latin typeface="Arial    "/>
                        </a:rPr>
                        <a:t>Kaikki hakijat 2024</a:t>
                      </a:r>
                    </a:p>
                    <a:p>
                      <a:pPr algn="ctr" fontAlgn="b"/>
                      <a:endParaRPr lang="fi-FI" sz="1200" u="none" strike="noStrike">
                        <a:solidFill>
                          <a:schemeClr val="bg1"/>
                        </a:solidFill>
                        <a:effectLst/>
                        <a:latin typeface="Arial    "/>
                      </a:endParaRPr>
                    </a:p>
                    <a:p>
                      <a:pPr algn="ctr" fontAlgn="b"/>
                      <a:endParaRPr lang="fi-FI" sz="1200" u="none" strike="noStrike">
                        <a:solidFill>
                          <a:schemeClr val="bg1"/>
                        </a:solidFill>
                        <a:effectLst/>
                        <a:latin typeface="Arial    "/>
                      </a:endParaRPr>
                    </a:p>
                  </a:txBody>
                  <a:tcPr marL="6350" marR="6350" marT="6350" marB="0" anchor="b">
                    <a:solidFill>
                      <a:srgbClr val="351F65"/>
                    </a:solidFill>
                  </a:tcPr>
                </a:tc>
                <a:tc>
                  <a:txBody>
                    <a:bodyPr/>
                    <a:lstStyle/>
                    <a:p>
                      <a:pPr algn="ctr" fontAlgn="b"/>
                      <a:r>
                        <a:rPr lang="fi-FI" sz="1200" b="1" u="none" strike="noStrike">
                          <a:solidFill>
                            <a:schemeClr val="bg1"/>
                          </a:solidFill>
                          <a:effectLst/>
                          <a:latin typeface="Arial    "/>
                        </a:rPr>
                        <a:t>Ensisijaiset hakijat 2024</a:t>
                      </a:r>
                    </a:p>
                    <a:p>
                      <a:pPr algn="ctr" fontAlgn="b"/>
                      <a:endParaRPr lang="fi-FI" sz="1200" u="none" strike="noStrike">
                        <a:solidFill>
                          <a:schemeClr val="bg1"/>
                        </a:solidFill>
                        <a:effectLst/>
                        <a:latin typeface="Arial    "/>
                      </a:endParaRPr>
                    </a:p>
                  </a:txBody>
                  <a:tcPr marL="6350" marR="6350" marT="6350" marB="0" anchor="b">
                    <a:solidFill>
                      <a:srgbClr val="351F65"/>
                    </a:solidFill>
                  </a:tcPr>
                </a:tc>
                <a:extLst>
                  <a:ext uri="{0D108BD9-81ED-4DB2-BD59-A6C34878D82A}">
                    <a16:rowId xmlns:a16="http://schemas.microsoft.com/office/drawing/2014/main" val="186631896"/>
                  </a:ext>
                </a:extLst>
              </a:tr>
              <a:tr h="202639">
                <a:tc>
                  <a:txBody>
                    <a:bodyPr/>
                    <a:lstStyle/>
                    <a:p>
                      <a:pPr lvl="0" algn="l">
                        <a:buNone/>
                      </a:pPr>
                      <a:r>
                        <a:rPr lang="fi-FI" sz="1200" b="0" i="0" u="none" strike="noStrike" noProof="0">
                          <a:solidFill>
                            <a:srgbClr val="000000"/>
                          </a:solidFill>
                          <a:effectLst/>
                          <a:latin typeface="Arial    "/>
                        </a:rPr>
                        <a:t>Hallintotieteiden ja johtamisen tutkinto-ohjelma, Lapin yliopisto</a:t>
                      </a:r>
                      <a:endParaRPr lang="fi-FI" sz="1200">
                        <a:latin typeface="Arial    "/>
                      </a:endParaRPr>
                    </a:p>
                  </a:txBody>
                  <a:tcPr marL="6350" marR="6350" marT="6350" marB="0" anchor="b">
                    <a:solidFill>
                      <a:srgbClr val="F3E8FC"/>
                    </a:solidFill>
                  </a:tcPr>
                </a:tc>
                <a:tc>
                  <a:txBody>
                    <a:bodyPr/>
                    <a:lstStyle/>
                    <a:p>
                      <a:pPr lvl="0" algn="ctr">
                        <a:buNone/>
                      </a:pPr>
                      <a:r>
                        <a:rPr lang="fi-FI" sz="1200" b="0" i="0" u="none" strike="noStrike" noProof="0">
                          <a:solidFill>
                            <a:srgbClr val="000000"/>
                          </a:solidFill>
                          <a:effectLst/>
                          <a:latin typeface="Arial    "/>
                        </a:rPr>
                        <a:t>450</a:t>
                      </a:r>
                      <a:endParaRPr lang="fi-FI" sz="1200">
                        <a:latin typeface="Arial    "/>
                      </a:endParaRPr>
                    </a:p>
                  </a:txBody>
                  <a:tcPr marL="6350" marR="6350" marT="6350" marB="0" anchor="b">
                    <a:solidFill>
                      <a:srgbClr val="F3E8FC"/>
                    </a:solidFill>
                  </a:tcPr>
                </a:tc>
                <a:tc>
                  <a:txBody>
                    <a:bodyPr/>
                    <a:lstStyle/>
                    <a:p>
                      <a:pPr lvl="0" algn="ctr">
                        <a:buNone/>
                      </a:pPr>
                      <a:r>
                        <a:rPr lang="fi-FI" sz="1200" b="0" i="0" u="none" strike="noStrike" noProof="0">
                          <a:solidFill>
                            <a:srgbClr val="000000"/>
                          </a:solidFill>
                          <a:effectLst/>
                          <a:latin typeface="Arial    "/>
                        </a:rPr>
                        <a:t>123</a:t>
                      </a:r>
                      <a:endParaRPr lang="fi-FI" sz="1200">
                        <a:latin typeface="Arial    "/>
                      </a:endParaRPr>
                    </a:p>
                  </a:txBody>
                  <a:tcPr marL="6350" marR="6350" marT="6350" marB="0" anchor="b">
                    <a:solidFill>
                      <a:srgbClr val="F3E8FC"/>
                    </a:solidFill>
                  </a:tcPr>
                </a:tc>
                <a:extLst>
                  <a:ext uri="{0D108BD9-81ED-4DB2-BD59-A6C34878D82A}">
                    <a16:rowId xmlns:a16="http://schemas.microsoft.com/office/drawing/2014/main" val="922027130"/>
                  </a:ext>
                </a:extLst>
              </a:tr>
              <a:tr h="202639">
                <a:tc>
                  <a:txBody>
                    <a:bodyPr/>
                    <a:lstStyle/>
                    <a:p>
                      <a:pPr algn="l" fontAlgn="b"/>
                      <a:r>
                        <a:rPr lang="fi-FI" sz="1200" u="none" strike="noStrike">
                          <a:effectLst/>
                          <a:latin typeface="Arial    "/>
                        </a:rPr>
                        <a:t>Sosiaalitieteiden kandiohjelma, Helsingin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1761</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504</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398763252"/>
                  </a:ext>
                </a:extLst>
              </a:tr>
              <a:tr h="202639">
                <a:tc>
                  <a:txBody>
                    <a:bodyPr/>
                    <a:lstStyle/>
                    <a:p>
                      <a:pPr algn="l" fontAlgn="b"/>
                      <a:r>
                        <a:rPr lang="fi-FI" sz="1200" u="none" strike="noStrike">
                          <a:effectLst/>
                          <a:latin typeface="Arial    "/>
                        </a:rPr>
                        <a:t>Sosiaalitieteet, Turun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864</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138</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660053499"/>
                  </a:ext>
                </a:extLst>
              </a:tr>
              <a:tr h="202639">
                <a:tc>
                  <a:txBody>
                    <a:bodyPr/>
                    <a:lstStyle/>
                    <a:p>
                      <a:pPr algn="l" fontAlgn="b"/>
                      <a:r>
                        <a:rPr lang="fi-FI" sz="1200" u="none" strike="noStrike">
                          <a:effectLst/>
                          <a:latin typeface="Arial    "/>
                        </a:rPr>
                        <a:t>Yhteiskuntatieteet, LUT</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398</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96</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3155218143"/>
                  </a:ext>
                </a:extLst>
              </a:tr>
              <a:tr h="202639">
                <a:tc>
                  <a:txBody>
                    <a:bodyPr/>
                    <a:lstStyle/>
                    <a:p>
                      <a:pPr algn="l" fontAlgn="b"/>
                      <a:r>
                        <a:rPr lang="fi-FI" sz="1200" u="none" strike="noStrike">
                          <a:effectLst/>
                          <a:latin typeface="Arial    "/>
                        </a:rPr>
                        <a:t>Viestintätieteet, LUT</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264</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42</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28399574"/>
                  </a:ext>
                </a:extLst>
              </a:tr>
              <a:tr h="202639">
                <a:tc>
                  <a:txBody>
                    <a:bodyPr/>
                    <a:lstStyle/>
                    <a:p>
                      <a:pPr algn="l" fontAlgn="b"/>
                      <a:r>
                        <a:rPr lang="fi-FI" sz="1200" u="none" strike="noStrike">
                          <a:effectLst/>
                          <a:latin typeface="Arial    "/>
                        </a:rPr>
                        <a:t>Viestintä, Jyväskylän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399</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63</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1734788445"/>
                  </a:ext>
                </a:extLst>
              </a:tr>
              <a:tr h="202639">
                <a:tc>
                  <a:txBody>
                    <a:bodyPr/>
                    <a:lstStyle/>
                    <a:p>
                      <a:pPr algn="l" fontAlgn="b"/>
                      <a:r>
                        <a:rPr lang="fi-FI" sz="1200" u="none" strike="noStrike">
                          <a:effectLst/>
                          <a:latin typeface="Arial    "/>
                        </a:rPr>
                        <a:t>Viestintä, Tampereen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897</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285</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1880454634"/>
                  </a:ext>
                </a:extLst>
              </a:tr>
              <a:tr h="202639">
                <a:tc>
                  <a:txBody>
                    <a:bodyPr/>
                    <a:lstStyle/>
                    <a:p>
                      <a:pPr algn="l" fontAlgn="b"/>
                      <a:r>
                        <a:rPr lang="fi-FI" sz="1200" u="none" strike="noStrike">
                          <a:effectLst/>
                          <a:latin typeface="Arial    "/>
                        </a:rPr>
                        <a:t>Viestintä, Vaasan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543</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114</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2686786511"/>
                  </a:ext>
                </a:extLst>
              </a:tr>
              <a:tr h="202639">
                <a:tc>
                  <a:txBody>
                    <a:bodyPr/>
                    <a:lstStyle/>
                    <a:p>
                      <a:pPr algn="l" fontAlgn="b"/>
                      <a:r>
                        <a:rPr lang="fi-FI" sz="1200" u="none" strike="noStrike">
                          <a:effectLst/>
                          <a:latin typeface="Arial    "/>
                        </a:rPr>
                        <a:t>Yhteiskuntatieteiden ja filosofian kandidaatti- ja maisteriohjelma, Jyväskylän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606</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126</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1678580460"/>
                  </a:ext>
                </a:extLst>
              </a:tr>
              <a:tr h="202639">
                <a:tc>
                  <a:txBody>
                    <a:bodyPr/>
                    <a:lstStyle/>
                    <a:p>
                      <a:pPr algn="l" fontAlgn="b"/>
                      <a:r>
                        <a:rPr lang="fi-FI" sz="1200" u="none" strike="noStrike">
                          <a:effectLst/>
                          <a:latin typeface="Arial    "/>
                        </a:rPr>
                        <a:t>Liikunnan yhteiskuntatieteet, Jyväskylän yliopisto </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531</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147</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3696548015"/>
                  </a:ext>
                </a:extLst>
              </a:tr>
              <a:tr h="202639">
                <a:tc>
                  <a:txBody>
                    <a:bodyPr/>
                    <a:lstStyle/>
                    <a:p>
                      <a:pPr algn="l" fontAlgn="b"/>
                      <a:r>
                        <a:rPr lang="fi-FI" sz="1200" u="none" strike="noStrike">
                          <a:effectLst/>
                          <a:latin typeface="Arial    "/>
                        </a:rPr>
                        <a:t>Matkailututkimus, Lapin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72</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18</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3634357350"/>
                  </a:ext>
                </a:extLst>
              </a:tr>
              <a:tr h="202639">
                <a:tc>
                  <a:txBody>
                    <a:bodyPr/>
                    <a:lstStyle/>
                    <a:p>
                      <a:pPr algn="l" fontAlgn="b"/>
                      <a:r>
                        <a:rPr lang="fi-FI" sz="1200" u="none" strike="noStrike">
                          <a:effectLst/>
                          <a:latin typeface="Arial    "/>
                        </a:rPr>
                        <a:t>Politiikkatieteet ja sosiologia, Lapin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306</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54</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527762359"/>
                  </a:ext>
                </a:extLst>
              </a:tr>
              <a:tr h="202639">
                <a:tc>
                  <a:txBody>
                    <a:bodyPr/>
                    <a:lstStyle/>
                    <a:p>
                      <a:pPr algn="l" fontAlgn="b"/>
                      <a:r>
                        <a:rPr lang="fi-FI" sz="1200" u="none" strike="noStrike">
                          <a:effectLst/>
                          <a:latin typeface="Arial    "/>
                        </a:rPr>
                        <a:t>Yhteiskuntatutkimuksen koulutus, Tampereen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1251</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420</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3126227528"/>
                  </a:ext>
                </a:extLst>
              </a:tr>
              <a:tr h="202639">
                <a:tc>
                  <a:txBody>
                    <a:bodyPr/>
                    <a:lstStyle/>
                    <a:p>
                      <a:pPr algn="l" fontAlgn="b"/>
                      <a:r>
                        <a:rPr lang="fi-FI" sz="1200" u="none" strike="noStrike">
                          <a:effectLst/>
                          <a:latin typeface="Arial    "/>
                        </a:rPr>
                        <a:t>Journalistiikka, Tampereen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783</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198</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1314723805"/>
                  </a:ext>
                </a:extLst>
              </a:tr>
              <a:tr h="202639">
                <a:tc>
                  <a:txBody>
                    <a:bodyPr/>
                    <a:lstStyle/>
                    <a:p>
                      <a:pPr algn="l" fontAlgn="b"/>
                      <a:r>
                        <a:rPr lang="fi-FI" sz="1200" u="none" strike="noStrike">
                          <a:effectLst/>
                          <a:latin typeface="Arial    "/>
                        </a:rPr>
                        <a:t>Mediatutkimus, Tampereen yliopisto</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423</a:t>
                      </a:r>
                      <a:endParaRPr lang="fi-FI" sz="1200" b="0" i="0" u="none" strike="noStrike">
                        <a:solidFill>
                          <a:srgbClr val="000000"/>
                        </a:solidFill>
                        <a:effectLst/>
                        <a:latin typeface="Arial    "/>
                      </a:endParaRPr>
                    </a:p>
                  </a:txBody>
                  <a:tcPr marL="6350" marR="6350" marT="6350" marB="0" anchor="b">
                    <a:solidFill>
                      <a:srgbClr val="F3E8FC"/>
                    </a:solidFill>
                  </a:tcPr>
                </a:tc>
                <a:tc>
                  <a:txBody>
                    <a:bodyPr/>
                    <a:lstStyle/>
                    <a:p>
                      <a:pPr algn="ctr" fontAlgn="b"/>
                      <a:r>
                        <a:rPr lang="fi-FI" sz="1200" u="none" strike="noStrike">
                          <a:effectLst/>
                          <a:latin typeface="Arial    "/>
                        </a:rPr>
                        <a:t>93</a:t>
                      </a:r>
                      <a:endParaRPr lang="fi-FI" sz="1200" b="0" i="0" u="none" strike="noStrike">
                        <a:solidFill>
                          <a:srgbClr val="000000"/>
                        </a:solidFill>
                        <a:effectLst/>
                        <a:latin typeface="Arial    "/>
                      </a:endParaRPr>
                    </a:p>
                  </a:txBody>
                  <a:tcPr marL="6350" marR="6350" marT="6350" marB="0" anchor="b">
                    <a:solidFill>
                      <a:srgbClr val="F3E8FC"/>
                    </a:solidFill>
                  </a:tcPr>
                </a:tc>
                <a:extLst>
                  <a:ext uri="{0D108BD9-81ED-4DB2-BD59-A6C34878D82A}">
                    <a16:rowId xmlns:a16="http://schemas.microsoft.com/office/drawing/2014/main" val="4180532824"/>
                  </a:ext>
                </a:extLst>
              </a:tr>
            </a:tbl>
          </a:graphicData>
        </a:graphic>
      </p:graphicFrame>
      <p:graphicFrame>
        <p:nvGraphicFramePr>
          <p:cNvPr id="7" name="Sisällön paikkamerkki 3">
            <a:extLst>
              <a:ext uri="{FF2B5EF4-FFF2-40B4-BE49-F238E27FC236}">
                <a16:creationId xmlns:a16="http://schemas.microsoft.com/office/drawing/2014/main" id="{810D2A79-3B56-BE71-0136-B177EEA2770F}"/>
              </a:ext>
            </a:extLst>
          </p:cNvPr>
          <p:cNvGraphicFramePr>
            <a:graphicFrameLocks/>
          </p:cNvGraphicFramePr>
          <p:nvPr>
            <p:extLst>
              <p:ext uri="{D42A27DB-BD31-4B8C-83A1-F6EECF244321}">
                <p14:modId xmlns:p14="http://schemas.microsoft.com/office/powerpoint/2010/main" val="2132295450"/>
              </p:ext>
            </p:extLst>
          </p:nvPr>
        </p:nvGraphicFramePr>
        <p:xfrm>
          <a:off x="490466" y="4849873"/>
          <a:ext cx="8888673" cy="1299716"/>
        </p:xfrm>
        <a:graphic>
          <a:graphicData uri="http://schemas.openxmlformats.org/drawingml/2006/table">
            <a:tbl>
              <a:tblPr>
                <a:tableStyleId>{5C22544A-7EE6-4342-B048-85BDC9FD1C3A}</a:tableStyleId>
              </a:tblPr>
              <a:tblGrid>
                <a:gridCol w="5878285">
                  <a:extLst>
                    <a:ext uri="{9D8B030D-6E8A-4147-A177-3AD203B41FA5}">
                      <a16:colId xmlns:a16="http://schemas.microsoft.com/office/drawing/2014/main" val="1118520494"/>
                    </a:ext>
                  </a:extLst>
                </a:gridCol>
                <a:gridCol w="1469571">
                  <a:extLst>
                    <a:ext uri="{9D8B030D-6E8A-4147-A177-3AD203B41FA5}">
                      <a16:colId xmlns:a16="http://schemas.microsoft.com/office/drawing/2014/main" val="664105300"/>
                    </a:ext>
                  </a:extLst>
                </a:gridCol>
                <a:gridCol w="1540817">
                  <a:extLst>
                    <a:ext uri="{9D8B030D-6E8A-4147-A177-3AD203B41FA5}">
                      <a16:colId xmlns:a16="http://schemas.microsoft.com/office/drawing/2014/main" val="2335633615"/>
                    </a:ext>
                  </a:extLst>
                </a:gridCol>
              </a:tblGrid>
              <a:tr h="212271">
                <a:tc>
                  <a:txBody>
                    <a:bodyPr/>
                    <a:lstStyle/>
                    <a:p>
                      <a:pPr algn="l" fontAlgn="b"/>
                      <a:r>
                        <a:rPr lang="fi-FI" sz="1200" u="none" strike="noStrike">
                          <a:effectLst/>
                          <a:latin typeface="Arial    "/>
                        </a:rPr>
                        <a:t>Sosiaalityö:  Helsingin yliopisto</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855</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249</a:t>
                      </a:r>
                      <a:endParaRPr lang="fi-FI" sz="1200" b="0" i="0" u="none" strike="noStrike">
                        <a:solidFill>
                          <a:srgbClr val="000000"/>
                        </a:solidFill>
                        <a:effectLst/>
                        <a:latin typeface="Arial    "/>
                      </a:endParaRPr>
                    </a:p>
                  </a:txBody>
                  <a:tcPr marL="6350" marR="6350" marT="6350" marB="0" anchor="b">
                    <a:solidFill>
                      <a:schemeClr val="bg2"/>
                    </a:solidFill>
                  </a:tcPr>
                </a:tc>
                <a:extLst>
                  <a:ext uri="{0D108BD9-81ED-4DB2-BD59-A6C34878D82A}">
                    <a16:rowId xmlns:a16="http://schemas.microsoft.com/office/drawing/2014/main" val="3416804494"/>
                  </a:ext>
                </a:extLst>
              </a:tr>
              <a:tr h="217489">
                <a:tc>
                  <a:txBody>
                    <a:bodyPr/>
                    <a:lstStyle/>
                    <a:p>
                      <a:pPr algn="l" fontAlgn="b"/>
                      <a:r>
                        <a:rPr lang="fi-FI" sz="1200" u="none" strike="noStrike">
                          <a:effectLst/>
                          <a:latin typeface="Arial    "/>
                        </a:rPr>
                        <a:t>Sosiaalityö:  Itä-Suomen yliopisto</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840</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195</a:t>
                      </a:r>
                      <a:endParaRPr lang="fi-FI" sz="1200" b="0" i="0" u="none" strike="noStrike">
                        <a:solidFill>
                          <a:srgbClr val="000000"/>
                        </a:solidFill>
                        <a:effectLst/>
                        <a:latin typeface="Arial    "/>
                      </a:endParaRPr>
                    </a:p>
                  </a:txBody>
                  <a:tcPr marL="6350" marR="6350" marT="6350" marB="0" anchor="b">
                    <a:solidFill>
                      <a:schemeClr val="bg2"/>
                    </a:solidFill>
                  </a:tcPr>
                </a:tc>
                <a:extLst>
                  <a:ext uri="{0D108BD9-81ED-4DB2-BD59-A6C34878D82A}">
                    <a16:rowId xmlns:a16="http://schemas.microsoft.com/office/drawing/2014/main" val="3866603464"/>
                  </a:ext>
                </a:extLst>
              </a:tr>
              <a:tr h="217489">
                <a:tc>
                  <a:txBody>
                    <a:bodyPr/>
                    <a:lstStyle/>
                    <a:p>
                      <a:pPr algn="l" fontAlgn="b"/>
                      <a:r>
                        <a:rPr lang="fi-FI" sz="1200" u="none" strike="noStrike">
                          <a:effectLst/>
                          <a:latin typeface="Arial    "/>
                        </a:rPr>
                        <a:t>Sosiaalityö:  Jyväskylän yliopisto</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858</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132</a:t>
                      </a:r>
                      <a:endParaRPr lang="fi-FI" sz="1200" b="0" i="0" u="none" strike="noStrike">
                        <a:solidFill>
                          <a:srgbClr val="000000"/>
                        </a:solidFill>
                        <a:effectLst/>
                        <a:latin typeface="Arial    "/>
                      </a:endParaRPr>
                    </a:p>
                  </a:txBody>
                  <a:tcPr marL="6350" marR="6350" marT="6350" marB="0" anchor="b">
                    <a:solidFill>
                      <a:schemeClr val="bg2"/>
                    </a:solidFill>
                  </a:tcPr>
                </a:tc>
                <a:extLst>
                  <a:ext uri="{0D108BD9-81ED-4DB2-BD59-A6C34878D82A}">
                    <a16:rowId xmlns:a16="http://schemas.microsoft.com/office/drawing/2014/main" val="794441850"/>
                  </a:ext>
                </a:extLst>
              </a:tr>
              <a:tr h="217489">
                <a:tc>
                  <a:txBody>
                    <a:bodyPr/>
                    <a:lstStyle/>
                    <a:p>
                      <a:pPr algn="l" fontAlgn="b"/>
                      <a:r>
                        <a:rPr lang="fi-FI" sz="1200" u="none" strike="noStrike">
                          <a:effectLst/>
                          <a:latin typeface="Arial    "/>
                        </a:rPr>
                        <a:t>Sosiaalityö:  Lapin yliopisto</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807</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204</a:t>
                      </a:r>
                      <a:endParaRPr lang="fi-FI" sz="1200" b="0" i="0" u="none" strike="noStrike">
                        <a:solidFill>
                          <a:srgbClr val="000000"/>
                        </a:solidFill>
                        <a:effectLst/>
                        <a:latin typeface="Arial    "/>
                      </a:endParaRPr>
                    </a:p>
                  </a:txBody>
                  <a:tcPr marL="6350" marR="6350" marT="6350" marB="0" anchor="b">
                    <a:solidFill>
                      <a:schemeClr val="bg2"/>
                    </a:solidFill>
                  </a:tcPr>
                </a:tc>
                <a:extLst>
                  <a:ext uri="{0D108BD9-81ED-4DB2-BD59-A6C34878D82A}">
                    <a16:rowId xmlns:a16="http://schemas.microsoft.com/office/drawing/2014/main" val="4189289316"/>
                  </a:ext>
                </a:extLst>
              </a:tr>
              <a:tr h="217489">
                <a:tc>
                  <a:txBody>
                    <a:bodyPr/>
                    <a:lstStyle/>
                    <a:p>
                      <a:pPr algn="l" fontAlgn="b"/>
                      <a:r>
                        <a:rPr lang="fi-FI" sz="1200" u="none" strike="noStrike">
                          <a:effectLst/>
                          <a:latin typeface="Arial    "/>
                        </a:rPr>
                        <a:t>Sosiaalityö:  Tampereen yliopisto</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1035</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243</a:t>
                      </a:r>
                      <a:endParaRPr lang="fi-FI" sz="1200" b="0" i="0" u="none" strike="noStrike">
                        <a:solidFill>
                          <a:srgbClr val="000000"/>
                        </a:solidFill>
                        <a:effectLst/>
                        <a:latin typeface="Arial    "/>
                      </a:endParaRPr>
                    </a:p>
                  </a:txBody>
                  <a:tcPr marL="6350" marR="6350" marT="6350" marB="0" anchor="b">
                    <a:solidFill>
                      <a:schemeClr val="bg2"/>
                    </a:solidFill>
                  </a:tcPr>
                </a:tc>
                <a:extLst>
                  <a:ext uri="{0D108BD9-81ED-4DB2-BD59-A6C34878D82A}">
                    <a16:rowId xmlns:a16="http://schemas.microsoft.com/office/drawing/2014/main" val="1479746931"/>
                  </a:ext>
                </a:extLst>
              </a:tr>
              <a:tr h="217489">
                <a:tc>
                  <a:txBody>
                    <a:bodyPr/>
                    <a:lstStyle/>
                    <a:p>
                      <a:pPr algn="l" fontAlgn="b"/>
                      <a:r>
                        <a:rPr lang="fi-FI" sz="1200" u="none" strike="noStrike">
                          <a:effectLst/>
                          <a:latin typeface="Arial    "/>
                        </a:rPr>
                        <a:t>Sosiaalityö:  Turun yliopisto</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762</a:t>
                      </a:r>
                      <a:endParaRPr lang="fi-FI" sz="1200" b="0" i="0" u="none" strike="noStrike">
                        <a:solidFill>
                          <a:srgbClr val="000000"/>
                        </a:solidFill>
                        <a:effectLst/>
                        <a:latin typeface="Arial    "/>
                      </a:endParaRPr>
                    </a:p>
                  </a:txBody>
                  <a:tcPr marL="6350" marR="6350" marT="6350" marB="0" anchor="b">
                    <a:solidFill>
                      <a:schemeClr val="bg2"/>
                    </a:solidFill>
                  </a:tcPr>
                </a:tc>
                <a:tc>
                  <a:txBody>
                    <a:bodyPr/>
                    <a:lstStyle/>
                    <a:p>
                      <a:pPr algn="ctr" fontAlgn="b"/>
                      <a:r>
                        <a:rPr lang="fi-FI" sz="1200" u="none" strike="noStrike">
                          <a:effectLst/>
                          <a:latin typeface="Arial    "/>
                        </a:rPr>
                        <a:t>150</a:t>
                      </a:r>
                      <a:endParaRPr lang="fi-FI" sz="1200" b="0" i="0" u="none" strike="noStrike">
                        <a:solidFill>
                          <a:srgbClr val="000000"/>
                        </a:solidFill>
                        <a:effectLst/>
                        <a:latin typeface="Arial    "/>
                      </a:endParaRPr>
                    </a:p>
                  </a:txBody>
                  <a:tcPr marL="6350" marR="6350" marT="6350" marB="0" anchor="b">
                    <a:solidFill>
                      <a:schemeClr val="bg2"/>
                    </a:solidFill>
                  </a:tcPr>
                </a:tc>
                <a:extLst>
                  <a:ext uri="{0D108BD9-81ED-4DB2-BD59-A6C34878D82A}">
                    <a16:rowId xmlns:a16="http://schemas.microsoft.com/office/drawing/2014/main" val="4076841577"/>
                  </a:ext>
                </a:extLst>
              </a:tr>
            </a:tbl>
          </a:graphicData>
        </a:graphic>
      </p:graphicFrame>
    </p:spTree>
    <p:extLst>
      <p:ext uri="{BB962C8B-B14F-4D97-AF65-F5344CB8AC3E}">
        <p14:creationId xmlns:p14="http://schemas.microsoft.com/office/powerpoint/2010/main" val="1760855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E1EFF-DDDF-FDE9-E38B-DA19D660AC42}"/>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3A59D647-7465-473B-CEB6-26223F8BDA8D}"/>
              </a:ext>
            </a:extLst>
          </p:cNvPr>
          <p:cNvSpPr>
            <a:spLocks noGrp="1"/>
          </p:cNvSpPr>
          <p:nvPr>
            <p:ph sz="quarter" idx="10"/>
          </p:nvPr>
        </p:nvSpPr>
        <p:spPr>
          <a:xfrm>
            <a:off x="341313" y="1150374"/>
            <a:ext cx="5580094" cy="5443465"/>
          </a:xfrm>
        </p:spPr>
        <p:txBody>
          <a:bodyPr vert="horz" lIns="91440" tIns="45720" rIns="91440" bIns="45720" rtlCol="0" anchor="t">
            <a:normAutofit lnSpcReduction="10000"/>
          </a:bodyPr>
          <a:lstStyle/>
          <a:p>
            <a:pPr marL="0" indent="0">
              <a:buNone/>
            </a:pPr>
            <a:r>
              <a:rPr lang="fi-FI" sz="2000" b="1">
                <a:latin typeface="Arial"/>
                <a:cs typeface="Arial"/>
              </a:rPr>
              <a:t>Valintakoetta H käyttävät koulutusalat</a:t>
            </a:r>
          </a:p>
          <a:p>
            <a:r>
              <a:rPr lang="fi-FI">
                <a:latin typeface="Arial"/>
                <a:cs typeface="Arial"/>
              </a:rPr>
              <a:t>filosofia</a:t>
            </a:r>
          </a:p>
          <a:p>
            <a:r>
              <a:rPr lang="fi-FI">
                <a:latin typeface="Arial"/>
                <a:cs typeface="Arial"/>
              </a:rPr>
              <a:t>historia</a:t>
            </a:r>
            <a:endParaRPr lang="fi-FI"/>
          </a:p>
          <a:p>
            <a:r>
              <a:rPr lang="fi-FI">
                <a:latin typeface="Arial"/>
                <a:cs typeface="Arial"/>
              </a:rPr>
              <a:t>kulttuurien tutkimus</a:t>
            </a:r>
            <a:endParaRPr lang="fi-FI"/>
          </a:p>
          <a:p>
            <a:r>
              <a:rPr lang="fi-FI">
                <a:latin typeface="Arial"/>
                <a:cs typeface="Arial"/>
              </a:rPr>
              <a:t>taiteiden tutkimus</a:t>
            </a:r>
          </a:p>
          <a:p>
            <a:r>
              <a:rPr lang="fi-FI">
                <a:latin typeface="Arial"/>
                <a:cs typeface="Arial"/>
              </a:rPr>
              <a:t>teologia</a:t>
            </a:r>
          </a:p>
          <a:p>
            <a:pPr marL="0" indent="0">
              <a:buNone/>
            </a:pPr>
            <a:endParaRPr lang="fi-FI">
              <a:latin typeface="Arial"/>
              <a:cs typeface="Arial"/>
            </a:endParaRPr>
          </a:p>
          <a:p>
            <a:pPr marL="0" indent="0">
              <a:buNone/>
            </a:pPr>
            <a:r>
              <a:rPr lang="fi-FI">
                <a:latin typeface="Arial"/>
                <a:cs typeface="Arial"/>
              </a:rPr>
              <a:t>Valintakoetta H käyttävät kaikki hakukohteet löytyvät Yliopistovalinnat.fi -sivustolta (yhteensä 33 suomen- ja ruotsinkielistä kohdetta)</a:t>
            </a:r>
            <a:endParaRPr lang="fi-FI"/>
          </a:p>
          <a:p>
            <a:pPr marL="0" indent="0">
              <a:buNone/>
            </a:pPr>
            <a:endParaRPr lang="fi-FI">
              <a:latin typeface="Arial"/>
              <a:cs typeface="Arial"/>
            </a:endParaRPr>
          </a:p>
          <a:p>
            <a:pPr marL="0" indent="0">
              <a:buNone/>
            </a:pPr>
            <a:r>
              <a:rPr lang="fi-FI" b="1">
                <a:latin typeface="Arial"/>
                <a:cs typeface="Arial"/>
              </a:rPr>
              <a:t>Koe koostuu</a:t>
            </a:r>
          </a:p>
          <a:p>
            <a:r>
              <a:rPr lang="fi-FI">
                <a:latin typeface="Arial"/>
                <a:cs typeface="Arial"/>
              </a:rPr>
              <a:t>Yhteinen osa</a:t>
            </a:r>
            <a:endParaRPr lang="fi-FI"/>
          </a:p>
          <a:p>
            <a:r>
              <a:rPr lang="fi-FI">
                <a:latin typeface="Arial"/>
                <a:cs typeface="Arial"/>
              </a:rPr>
              <a:t>Filosofian eriytyvä osa</a:t>
            </a:r>
          </a:p>
          <a:p>
            <a:r>
              <a:rPr lang="fi-FI">
                <a:latin typeface="Arial"/>
                <a:cs typeface="Arial"/>
              </a:rPr>
              <a:t>Historian eriytyvä osa</a:t>
            </a:r>
            <a:endParaRPr lang="fi-FI"/>
          </a:p>
          <a:p>
            <a:r>
              <a:rPr lang="fi-FI">
                <a:latin typeface="Arial"/>
                <a:cs typeface="Arial"/>
              </a:rPr>
              <a:t>Teologian eriytyvä osa</a:t>
            </a:r>
            <a:endParaRPr lang="fi-FI"/>
          </a:p>
          <a:p>
            <a:pPr>
              <a:buFont typeface="Arial"/>
              <a:buChar char="•"/>
            </a:pPr>
            <a:endParaRPr lang="fi-FI"/>
          </a:p>
          <a:p>
            <a:pPr marL="0" indent="0">
              <a:buNone/>
            </a:pPr>
            <a:endParaRPr lang="fi-FI">
              <a:latin typeface="Arial"/>
              <a:cs typeface="Arial"/>
            </a:endParaRPr>
          </a:p>
        </p:txBody>
      </p:sp>
      <p:pic>
        <p:nvPicPr>
          <p:cNvPr id="11" name="Kuvan paikkamerkki 10" descr="Kuva, joka sisältää kohteen Ihmisen kasvot, vaate, henkilö, kannettava tietokone&#10;&#10;Kuvaus luotu automaattisesti">
            <a:extLst>
              <a:ext uri="{FF2B5EF4-FFF2-40B4-BE49-F238E27FC236}">
                <a16:creationId xmlns:a16="http://schemas.microsoft.com/office/drawing/2014/main" id="{06F7EFC0-4735-6EAD-D879-B4F3B484DA1C}"/>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33625" cy="6329680"/>
          </a:xfrm>
        </p:spPr>
      </p:pic>
      <p:sp>
        <p:nvSpPr>
          <p:cNvPr id="5" name="Otsikko 4">
            <a:extLst>
              <a:ext uri="{FF2B5EF4-FFF2-40B4-BE49-F238E27FC236}">
                <a16:creationId xmlns:a16="http://schemas.microsoft.com/office/drawing/2014/main" id="{9F081EC7-4372-7867-B88E-B219365AC081}"/>
              </a:ext>
            </a:extLst>
          </p:cNvPr>
          <p:cNvSpPr>
            <a:spLocks noGrp="1"/>
          </p:cNvSpPr>
          <p:nvPr>
            <p:ph type="title"/>
          </p:nvPr>
        </p:nvSpPr>
        <p:spPr>
          <a:xfrm>
            <a:off x="341049" y="365125"/>
            <a:ext cx="5580095" cy="696759"/>
          </a:xfrm>
        </p:spPr>
        <p:txBody>
          <a:bodyPr>
            <a:normAutofit/>
          </a:bodyPr>
          <a:lstStyle/>
          <a:p>
            <a:r>
              <a:rPr lang="fi-FI">
                <a:latin typeface="Arial"/>
                <a:cs typeface="Arial"/>
              </a:rPr>
              <a:t>Valintakoe H </a:t>
            </a:r>
            <a:endParaRPr lang="fi-FI"/>
          </a:p>
        </p:txBody>
      </p:sp>
      <p:pic>
        <p:nvPicPr>
          <p:cNvPr id="3" name="Kuva 2">
            <a:extLst>
              <a:ext uri="{FF2B5EF4-FFF2-40B4-BE49-F238E27FC236}">
                <a16:creationId xmlns:a16="http://schemas.microsoft.com/office/drawing/2014/main" id="{1EC8F258-2082-4055-3F5B-A883FE2A1B4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3660898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3EBB62-C32C-29E4-BBD5-5F07B28C91E6}"/>
              </a:ext>
            </a:extLst>
          </p:cNvPr>
          <p:cNvSpPr>
            <a:spLocks noGrp="1"/>
          </p:cNvSpPr>
          <p:nvPr>
            <p:ph type="title"/>
          </p:nvPr>
        </p:nvSpPr>
        <p:spPr/>
        <p:txBody>
          <a:bodyPr/>
          <a:lstStyle/>
          <a:p>
            <a:r>
              <a:rPr lang="fi-FI"/>
              <a:t>AMK: valintamenettely</a:t>
            </a:r>
          </a:p>
        </p:txBody>
      </p:sp>
      <p:sp>
        <p:nvSpPr>
          <p:cNvPr id="4" name="Sisällön paikkamerkki 2">
            <a:extLst>
              <a:ext uri="{FF2B5EF4-FFF2-40B4-BE49-F238E27FC236}">
                <a16:creationId xmlns:a16="http://schemas.microsoft.com/office/drawing/2014/main" id="{7EAB329F-7684-9EBD-53D0-9D9F5FFDBECA}"/>
              </a:ext>
            </a:extLst>
          </p:cNvPr>
          <p:cNvSpPr txBox="1">
            <a:spLocks/>
          </p:cNvSpPr>
          <p:nvPr/>
        </p:nvSpPr>
        <p:spPr>
          <a:xfrm>
            <a:off x="341049" y="1231900"/>
            <a:ext cx="10873051" cy="4836741"/>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b="1"/>
              <a:t>Valintatavat:</a:t>
            </a:r>
          </a:p>
          <a:p>
            <a:pPr lvl="1"/>
            <a:r>
              <a:rPr lang="fi-FI" sz="1800"/>
              <a:t>Todistusvalinta, ylioppilastutkinto (suomalainen tai kansainvälinen)</a:t>
            </a:r>
          </a:p>
          <a:p>
            <a:pPr lvl="1"/>
            <a:r>
              <a:rPr lang="fi-FI" sz="1800"/>
              <a:t>Todistusvalinta, ammatillinen perustutkinto</a:t>
            </a:r>
          </a:p>
          <a:p>
            <a:pPr lvl="2"/>
            <a:r>
              <a:rPr lang="fi-FI" sz="1800"/>
              <a:t>Ammattitutkinto (esim. näyttötutkinto, hierojan koulutus) ei käy</a:t>
            </a:r>
          </a:p>
          <a:p>
            <a:pPr lvl="1"/>
            <a:r>
              <a:rPr lang="fi-FI" sz="1800"/>
              <a:t>AMK-valintakoe </a:t>
            </a:r>
          </a:p>
          <a:p>
            <a:pPr lvl="2"/>
            <a:r>
              <a:rPr lang="fi-FI" sz="1700" err="1">
                <a:solidFill>
                  <a:srgbClr val="C00000"/>
                </a:solidFill>
              </a:rPr>
              <a:t>Huom</a:t>
            </a:r>
            <a:r>
              <a:rPr lang="fi-FI" sz="1700">
                <a:solidFill>
                  <a:srgbClr val="C00000"/>
                </a:solidFill>
              </a:rPr>
              <a:t>! mm. kulttuurialalla ja joissain yksittäisissä hakukohteissa eri kokeet tai valintatavat</a:t>
            </a:r>
            <a:endParaRPr lang="fi-FI" sz="2200">
              <a:solidFill>
                <a:srgbClr val="C00000"/>
              </a:solidFill>
            </a:endParaRPr>
          </a:p>
          <a:p>
            <a:r>
              <a:rPr lang="fi-FI" sz="2000" b="1"/>
              <a:t>Ensikertalaiskiintiö ja kynnysehdot vaihtelevat hakukohteittain</a:t>
            </a:r>
          </a:p>
          <a:p>
            <a:pPr lvl="1"/>
            <a:r>
              <a:rPr lang="fi-FI" sz="1800"/>
              <a:t>Sosiaali- ja terveysalan, humanistisen alan ja kasvatusalan, liikunnan alan sekä merenkulun alan hakukohteissa on lisäksi terveyteen ja toimintakykyyn liittyviä vaatimuksia</a:t>
            </a:r>
          </a:p>
          <a:p>
            <a:pPr lvl="1"/>
            <a:r>
              <a:rPr lang="fi-FI" sz="1800"/>
              <a:t>Rakennusarkkitehdin ja merikapteeniin hakukohteisiin on lisäksi soveltuvuustesti (hyväksytty/hylätty) ja rakennusmestarin hakukohteeseen huomioidaan myös työkokemus</a:t>
            </a:r>
          </a:p>
        </p:txBody>
      </p:sp>
      <p:sp>
        <p:nvSpPr>
          <p:cNvPr id="5" name="Suorakulmio: Pyöristetyt kulmat 4">
            <a:extLst>
              <a:ext uri="{FF2B5EF4-FFF2-40B4-BE49-F238E27FC236}">
                <a16:creationId xmlns:a16="http://schemas.microsoft.com/office/drawing/2014/main" id="{F5D1C8BB-194A-4627-CBC5-2DDDCA093180}"/>
              </a:ext>
            </a:extLst>
          </p:cNvPr>
          <p:cNvSpPr/>
          <p:nvPr/>
        </p:nvSpPr>
        <p:spPr>
          <a:xfrm>
            <a:off x="341047" y="5931208"/>
            <a:ext cx="3227653"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sz="2000">
                <a:solidFill>
                  <a:schemeClr val="tx1"/>
                </a:solidFill>
                <a:latin typeface="Arial"/>
                <a:cs typeface="Arial"/>
              </a:rPr>
              <a:t>ammattikorkeakouluun.fi</a:t>
            </a:r>
          </a:p>
        </p:txBody>
      </p:sp>
    </p:spTree>
    <p:extLst>
      <p:ext uri="{BB962C8B-B14F-4D97-AF65-F5344CB8AC3E}">
        <p14:creationId xmlns:p14="http://schemas.microsoft.com/office/powerpoint/2010/main" val="3981596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ADF197-0A87-8E84-2D36-F78D72780620}"/>
              </a:ext>
            </a:extLst>
          </p:cNvPr>
          <p:cNvSpPr>
            <a:spLocks noGrp="1"/>
          </p:cNvSpPr>
          <p:nvPr>
            <p:ph type="title"/>
          </p:nvPr>
        </p:nvSpPr>
        <p:spPr/>
        <p:txBody>
          <a:bodyPr/>
          <a:lstStyle/>
          <a:p>
            <a:r>
              <a:rPr lang="fi-FI"/>
              <a:t>Valintakoe H | 3.6.2025 klo 10</a:t>
            </a:r>
          </a:p>
        </p:txBody>
      </p:sp>
      <p:sp>
        <p:nvSpPr>
          <p:cNvPr id="3" name="Sisällön paikkamerkki 2">
            <a:extLst>
              <a:ext uri="{FF2B5EF4-FFF2-40B4-BE49-F238E27FC236}">
                <a16:creationId xmlns:a16="http://schemas.microsoft.com/office/drawing/2014/main" id="{CA2A6F93-4693-2612-FB53-865294972AE4}"/>
              </a:ext>
            </a:extLst>
          </p:cNvPr>
          <p:cNvSpPr>
            <a:spLocks noGrp="1"/>
          </p:cNvSpPr>
          <p:nvPr>
            <p:ph sz="quarter" idx="10"/>
          </p:nvPr>
        </p:nvSpPr>
        <p:spPr>
          <a:xfrm>
            <a:off x="339249" y="1205277"/>
            <a:ext cx="11459173" cy="5286005"/>
          </a:xfrm>
        </p:spPr>
        <p:txBody>
          <a:bodyPr vert="horz" lIns="91440" tIns="45720" rIns="91440" bIns="45720" rtlCol="0" anchor="t">
            <a:normAutofit/>
          </a:bodyPr>
          <a:lstStyle/>
          <a:p>
            <a:r>
              <a:rPr lang="fi-FI" b="1">
                <a:latin typeface="Arial"/>
                <a:cs typeface="Arial"/>
              </a:rPr>
              <a:t>yhteinen osio (2 tuntia)</a:t>
            </a:r>
            <a:endParaRPr lang="en-US">
              <a:latin typeface="Arial"/>
            </a:endParaRPr>
          </a:p>
          <a:p>
            <a:pPr lvl="1">
              <a:buFont typeface="Courier New,monospace" panose="020B0604020202020204" pitchFamily="34" charset="0"/>
              <a:buChar char="o"/>
            </a:pPr>
            <a:r>
              <a:rPr lang="fi-FI">
                <a:latin typeface="Arial"/>
                <a:cs typeface="Arial"/>
              </a:rPr>
              <a:t>jonka suorittavat kaikki</a:t>
            </a:r>
          </a:p>
          <a:p>
            <a:pPr lvl="1">
              <a:buFont typeface="Courier New,monospace" panose="020B0604020202020204" pitchFamily="34" charset="0"/>
              <a:buChar char="o"/>
            </a:pPr>
            <a:r>
              <a:rPr lang="fi-FI">
                <a:latin typeface="Arial"/>
                <a:cs typeface="Arial"/>
              </a:rPr>
              <a:t>mittaa analyyttisen ja kriittisen ajattelun valmiuksia sekä valmiuksia ajallisten ja kulttuuristen ilmiöiden kontekstuaaliseen ja käsitteelliseen ymmärtämiseen.</a:t>
            </a:r>
          </a:p>
          <a:p>
            <a:pPr lvl="1">
              <a:buFont typeface="Courier New,monospace" panose="020B0604020202020204" pitchFamily="34" charset="0"/>
              <a:buChar char="o"/>
            </a:pPr>
            <a:r>
              <a:rPr lang="fi-FI">
                <a:latin typeface="Arial"/>
                <a:cs typeface="Arial"/>
              </a:rPr>
              <a:t>edellyttää kykyä hakea aineistoista tietoa ja tehdä niiden pohjalta analyyttisia tulkintoja.</a:t>
            </a:r>
          </a:p>
          <a:p>
            <a:pPr lvl="1">
              <a:buFont typeface="Courier New,monospace" panose="020B0604020202020204" pitchFamily="34" charset="0"/>
              <a:buChar char="o"/>
            </a:pPr>
            <a:r>
              <a:rPr lang="fi-FI">
                <a:latin typeface="Arial"/>
                <a:cs typeface="Arial"/>
              </a:rPr>
              <a:t>kokeessa jaettavat </a:t>
            </a:r>
            <a:r>
              <a:rPr lang="fi-FI" err="1">
                <a:latin typeface="Arial"/>
                <a:cs typeface="Arial"/>
              </a:rPr>
              <a:t>ainestot</a:t>
            </a:r>
            <a:r>
              <a:rPr lang="fi-FI">
                <a:latin typeface="Arial"/>
                <a:cs typeface="Arial"/>
              </a:rPr>
              <a:t>, esimerkiksi teksti, kuva, kuvio tai taulukko</a:t>
            </a:r>
          </a:p>
          <a:p>
            <a:pPr lvl="1">
              <a:buFont typeface="Courier New,monospace" panose="020B0604020202020204" pitchFamily="34" charset="0"/>
              <a:buChar char="o"/>
            </a:pPr>
            <a:r>
              <a:rPr lang="fi-FI">
                <a:latin typeface="Arial"/>
                <a:cs typeface="Arial"/>
              </a:rPr>
              <a:t>automaattitarkisteiset tehtävät (monivalinta-, oikein/väärin- tai aukkopaikkatehtävät)</a:t>
            </a:r>
          </a:p>
          <a:p>
            <a:pPr lvl="1">
              <a:buFont typeface="Courier New,monospace" panose="020B0604020202020204" pitchFamily="34" charset="0"/>
              <a:buChar char="o"/>
            </a:pPr>
            <a:r>
              <a:rPr lang="fi-FI">
                <a:latin typeface="Arial"/>
                <a:cs typeface="Arial"/>
              </a:rPr>
              <a:t>ei edellytä yksittäisten oppiaineiden hallintaa. Osioon </a:t>
            </a:r>
            <a:r>
              <a:rPr lang="fi-FI" b="1">
                <a:latin typeface="Arial"/>
                <a:cs typeface="Arial"/>
              </a:rPr>
              <a:t>voi valmistautua seuraamalla yhteiskunnallista keskustelua ja ajankohtaisia ilmiöitä.</a:t>
            </a:r>
          </a:p>
          <a:p>
            <a:pPr marL="457200" lvl="1" indent="0">
              <a:buNone/>
            </a:pPr>
            <a:endParaRPr lang="fi-FI" sz="1400">
              <a:latin typeface="Arial"/>
              <a:cs typeface="Arial"/>
            </a:endParaRPr>
          </a:p>
          <a:p>
            <a:r>
              <a:rPr lang="fi-FI" b="1">
                <a:latin typeface="Arial"/>
                <a:cs typeface="Arial"/>
              </a:rPr>
              <a:t>filosofian eriytyvä osio (40 min)</a:t>
            </a:r>
            <a:endParaRPr lang="fi-FI" b="1">
              <a:latin typeface="Arial"/>
            </a:endParaRPr>
          </a:p>
          <a:p>
            <a:pPr lvl="1">
              <a:buFont typeface="Courier New,monospace" panose="020B0604020202020204" pitchFamily="34" charset="0"/>
              <a:buChar char="o"/>
            </a:pPr>
            <a:r>
              <a:rPr lang="fi-FI">
                <a:latin typeface="Arial"/>
                <a:cs typeface="Arial"/>
              </a:rPr>
              <a:t>mittaa </a:t>
            </a:r>
            <a:r>
              <a:rPr lang="fi-FI" err="1">
                <a:latin typeface="Arial"/>
                <a:cs typeface="Arial"/>
              </a:rPr>
              <a:t>argumentatiivisen</a:t>
            </a:r>
            <a:r>
              <a:rPr lang="fi-FI">
                <a:latin typeface="Arial"/>
                <a:cs typeface="Arial"/>
              </a:rPr>
              <a:t> ajattelun ja ilmaisun valmiuksia </a:t>
            </a:r>
            <a:endParaRPr lang="en-US">
              <a:latin typeface="Arial"/>
              <a:cs typeface="Arial"/>
            </a:endParaRPr>
          </a:p>
          <a:p>
            <a:pPr lvl="1">
              <a:buFont typeface="Courier New,monospace" panose="020B0604020202020204" pitchFamily="34" charset="0"/>
              <a:buChar char="o"/>
            </a:pPr>
            <a:r>
              <a:rPr lang="fi-FI">
                <a:latin typeface="Arial"/>
                <a:cs typeface="Arial"/>
              </a:rPr>
              <a:t>kirjoitustehtävä, johon voi liittyä aineisto</a:t>
            </a:r>
            <a:endParaRPr lang="en-US">
              <a:latin typeface="Arial"/>
              <a:cs typeface="Arial"/>
            </a:endParaRPr>
          </a:p>
          <a:p>
            <a:pPr lvl="1">
              <a:buFont typeface="Courier New,monospace" panose="020B0604020202020204" pitchFamily="34" charset="0"/>
              <a:buChar char="o"/>
            </a:pPr>
            <a:r>
              <a:rPr lang="fi-FI">
                <a:latin typeface="Arial"/>
                <a:cs typeface="Arial"/>
              </a:rPr>
              <a:t>lukion filosofian pakollisten ja valtakunnallisten valinnaisten opintojen sisällöt</a:t>
            </a:r>
          </a:p>
          <a:p>
            <a:pPr lvl="1">
              <a:buFont typeface="Courier New,monospace" panose="020B0604020202020204" pitchFamily="34" charset="0"/>
              <a:buChar char="o"/>
            </a:pPr>
            <a:r>
              <a:rPr lang="fi-FI">
                <a:latin typeface="Arial"/>
                <a:cs typeface="Arial"/>
              </a:rPr>
              <a:t>yhteisen osion ja eriytyvän osion painoarvo pisteytyksessä on 60/40.</a:t>
            </a:r>
          </a:p>
          <a:p>
            <a:pPr lvl="1">
              <a:buFont typeface="Courier New,monospace" panose="020B0604020202020204" pitchFamily="34" charset="0"/>
              <a:buChar char="o"/>
            </a:pPr>
            <a:endParaRPr lang="fi-FI" sz="1400">
              <a:latin typeface="Arial"/>
              <a:cs typeface="Arial"/>
            </a:endParaRPr>
          </a:p>
          <a:p>
            <a:endParaRPr lang="fi-FI" sz="1400" b="1">
              <a:latin typeface="Arial"/>
            </a:endParaRPr>
          </a:p>
          <a:p>
            <a:endParaRPr lang="fi-FI" sz="1300">
              <a:latin typeface="Work Sans"/>
            </a:endParaRPr>
          </a:p>
        </p:txBody>
      </p:sp>
    </p:spTree>
    <p:extLst>
      <p:ext uri="{BB962C8B-B14F-4D97-AF65-F5344CB8AC3E}">
        <p14:creationId xmlns:p14="http://schemas.microsoft.com/office/powerpoint/2010/main" val="20394157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0E9D24-AE57-7CBE-7758-0671E46F039A}"/>
              </a:ext>
            </a:extLst>
          </p:cNvPr>
          <p:cNvSpPr>
            <a:spLocks noGrp="1"/>
          </p:cNvSpPr>
          <p:nvPr>
            <p:ph type="title"/>
          </p:nvPr>
        </p:nvSpPr>
        <p:spPr>
          <a:xfrm>
            <a:off x="339249" y="88678"/>
            <a:ext cx="11457373" cy="695757"/>
          </a:xfrm>
        </p:spPr>
        <p:txBody>
          <a:bodyPr/>
          <a:lstStyle/>
          <a:p>
            <a:r>
              <a:rPr lang="fi-FI"/>
              <a:t>Valintakoe H | 3.6.2025 klo 10</a:t>
            </a:r>
          </a:p>
        </p:txBody>
      </p:sp>
      <p:sp>
        <p:nvSpPr>
          <p:cNvPr id="3" name="Sisällön paikkamerkki 2">
            <a:extLst>
              <a:ext uri="{FF2B5EF4-FFF2-40B4-BE49-F238E27FC236}">
                <a16:creationId xmlns:a16="http://schemas.microsoft.com/office/drawing/2014/main" id="{7F5B63A0-8A73-5D84-C85E-9534C95C284D}"/>
              </a:ext>
            </a:extLst>
          </p:cNvPr>
          <p:cNvSpPr>
            <a:spLocks noGrp="1"/>
          </p:cNvSpPr>
          <p:nvPr>
            <p:ph sz="quarter" idx="10"/>
          </p:nvPr>
        </p:nvSpPr>
        <p:spPr>
          <a:xfrm>
            <a:off x="337449" y="863231"/>
            <a:ext cx="11459173" cy="4665700"/>
          </a:xfrm>
        </p:spPr>
        <p:txBody>
          <a:bodyPr vert="horz" lIns="91440" tIns="45720" rIns="91440" bIns="45720" rtlCol="0" anchor="t">
            <a:noAutofit/>
          </a:bodyPr>
          <a:lstStyle/>
          <a:p>
            <a:r>
              <a:rPr lang="fi-FI" b="1">
                <a:latin typeface="Arial"/>
                <a:cs typeface="Arial"/>
              </a:rPr>
              <a:t>historian eriytyvä osio (40 min)</a:t>
            </a:r>
            <a:endParaRPr lang="fi-FI">
              <a:latin typeface="Arial"/>
              <a:cs typeface="Arial"/>
            </a:endParaRPr>
          </a:p>
          <a:p>
            <a:pPr lvl="1">
              <a:buFont typeface="Courier New,monospace" panose="020B0604020202020204" pitchFamily="34" charset="0"/>
              <a:buChar char="o"/>
            </a:pPr>
            <a:r>
              <a:rPr lang="fi-FI" sz="1400">
                <a:latin typeface="Arial"/>
                <a:cs typeface="Arial"/>
              </a:rPr>
              <a:t>mittaa hakijan valmiuksia rakentaa ja argumentoida historiallisten ilmiöiden ajallisia yhteyksiä, valmiuksia historian / arkeologian opiskeluun ja tutkimiseen</a:t>
            </a:r>
          </a:p>
          <a:p>
            <a:pPr lvl="1">
              <a:buFont typeface="Courier New,monospace" panose="020B0604020202020204" pitchFamily="34" charset="0"/>
              <a:buChar char="o"/>
            </a:pPr>
            <a:r>
              <a:rPr lang="fi-FI" sz="1400">
                <a:latin typeface="Arial"/>
                <a:cs typeface="Arial"/>
              </a:rPr>
              <a:t>essee, jossa arvioidaan asiatiedon hallintaa, kykyä asettaa ilmiöitä ajallisiin ja alueellisiin yhteyksiin, kokonaisuuksien ja olennaisen tiedon hahmottamista sekä johdonmukaista esittämistä.</a:t>
            </a:r>
          </a:p>
          <a:p>
            <a:pPr lvl="1">
              <a:buFont typeface="Courier New,monospace" panose="020B0604020202020204" pitchFamily="34" charset="0"/>
              <a:buChar char="o"/>
            </a:pPr>
            <a:r>
              <a:rPr lang="fi-FI" sz="1400">
                <a:latin typeface="Arial"/>
                <a:cs typeface="Arial"/>
              </a:rPr>
              <a:t>lukion historian pakolliset ja valtakunnallisten valinnaisten opintojen sisällöt sekä muulla tavoin karttunut tieto historiallisista tapahtumista ja ilmiöistä. </a:t>
            </a:r>
          </a:p>
          <a:p>
            <a:pPr lvl="1">
              <a:buFont typeface="Courier New,monospace" panose="020B0604020202020204" pitchFamily="34" charset="0"/>
              <a:buChar char="o"/>
            </a:pPr>
            <a:r>
              <a:rPr lang="fi-FI" sz="1400">
                <a:latin typeface="Arial"/>
                <a:cs typeface="Arial"/>
              </a:rPr>
              <a:t>kokeessa voidaan antaa suppeita aineistoja (tekstejä, kuvia, karttoja, kuvioita tai taulukoita), joiden käytöllä mitataan hakijan kykyä soveltaa historiallista tietoja</a:t>
            </a:r>
          </a:p>
          <a:p>
            <a:pPr lvl="1">
              <a:buFont typeface="Courier New,monospace" panose="020B0604020202020204" pitchFamily="34" charset="0"/>
              <a:buChar char="o"/>
            </a:pPr>
            <a:r>
              <a:rPr lang="fi-FI" sz="1400">
                <a:latin typeface="Arial"/>
                <a:cs typeface="Arial"/>
              </a:rPr>
              <a:t>yhteisen osion ja eriytyvän osion painoarvo pisteytyksessä on 60/40.</a:t>
            </a:r>
          </a:p>
          <a:p>
            <a:pPr lvl="1">
              <a:buFont typeface="Courier New,monospace" panose="020B0604020202020204" pitchFamily="34" charset="0"/>
              <a:buChar char="o"/>
            </a:pPr>
            <a:endParaRPr lang="fi-FI" sz="1400">
              <a:cs typeface="Arial"/>
            </a:endParaRPr>
          </a:p>
          <a:p>
            <a:r>
              <a:rPr lang="fi-FI" b="1">
                <a:latin typeface="Arial"/>
                <a:cs typeface="Arial"/>
              </a:rPr>
              <a:t>teologian eriytyvä osio (40 min)</a:t>
            </a:r>
            <a:endParaRPr lang="fi-FI">
              <a:latin typeface="Arial"/>
              <a:cs typeface="Arial"/>
            </a:endParaRPr>
          </a:p>
          <a:p>
            <a:pPr lvl="1">
              <a:buFont typeface="Courier New,monospace" panose="020B0604020202020204" pitchFamily="34" charset="0"/>
              <a:buChar char="o"/>
            </a:pPr>
            <a:r>
              <a:rPr lang="fi-FI" sz="1400">
                <a:latin typeface="Arial"/>
                <a:cs typeface="Arial"/>
              </a:rPr>
              <a:t>mittaa hakijan valmiuksia analysoida ja soveltaa teologista ja yhteiskunnallista tietoa sekä kiinnostusta teologisiin asioihin, kykyä lukea ja tulkita teologian alan tieteellistä tekstiä</a:t>
            </a:r>
          </a:p>
          <a:p>
            <a:pPr lvl="1">
              <a:buFont typeface="Courier New,monospace" panose="020B0604020202020204" pitchFamily="34" charset="0"/>
              <a:buChar char="o"/>
            </a:pPr>
            <a:r>
              <a:rPr lang="fi-FI" sz="1400">
                <a:latin typeface="Arial"/>
                <a:cs typeface="Arial"/>
              </a:rPr>
              <a:t>automaattitarkisteiset monivalintatehtävät, jotka perustuvat osittain jaettavaan tekstiaineistoon sekä kysymyksiin joihin vastaamiseen antavat hyvän pohjan yleissivistys ja teologiaan sekä uskonnontutkimukseen liittyvien ajankohtaisten teemojen tunteminen.</a:t>
            </a:r>
          </a:p>
          <a:p>
            <a:pPr lvl="1">
              <a:buFont typeface="Courier New,monospace" panose="020B0604020202020204" pitchFamily="34" charset="0"/>
              <a:buChar char="o"/>
            </a:pPr>
            <a:r>
              <a:rPr lang="fi-FI" sz="1400">
                <a:latin typeface="Arial"/>
                <a:cs typeface="Arial"/>
              </a:rPr>
              <a:t>yhteisen osion ja eriytyvän osion painoarvo pisteytyksessä on 60/40.</a:t>
            </a:r>
          </a:p>
          <a:p>
            <a:pPr lvl="1">
              <a:buFont typeface="Courier New,monospace" panose="020B0604020202020204" pitchFamily="34" charset="0"/>
              <a:buChar char="o"/>
            </a:pPr>
            <a:endParaRPr lang="fi-FI" sz="1400">
              <a:latin typeface="Arial"/>
              <a:cs typeface="Arial"/>
            </a:endParaRPr>
          </a:p>
          <a:p>
            <a:r>
              <a:rPr lang="fi-FI" sz="1400" b="1">
                <a:latin typeface="Arial"/>
                <a:cs typeface="Arial"/>
              </a:rPr>
              <a:t>Valintakokeen osiot voi suorittaa haluamassaan järjestyksessä, mutta jokainen avattu osio tulee suorittaa kerralla loppuun eikä osioon voi palata enää myöhemmin.</a:t>
            </a:r>
          </a:p>
        </p:txBody>
      </p:sp>
    </p:spTree>
    <p:extLst>
      <p:ext uri="{BB962C8B-B14F-4D97-AF65-F5344CB8AC3E}">
        <p14:creationId xmlns:p14="http://schemas.microsoft.com/office/powerpoint/2010/main" val="42405698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AD74E-B725-4D15-4814-69A77BE0CCC7}"/>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28B46551-A52F-2EC6-1186-1237701B671D}"/>
              </a:ext>
            </a:extLst>
          </p:cNvPr>
          <p:cNvSpPr>
            <a:spLocks noGrp="1"/>
          </p:cNvSpPr>
          <p:nvPr>
            <p:ph sz="quarter" idx="10"/>
          </p:nvPr>
        </p:nvSpPr>
        <p:spPr>
          <a:xfrm>
            <a:off x="341313" y="1150374"/>
            <a:ext cx="5580094" cy="5443465"/>
          </a:xfrm>
        </p:spPr>
        <p:txBody>
          <a:bodyPr vert="horz" lIns="91440" tIns="45720" rIns="91440" bIns="45720" rtlCol="0" anchor="t">
            <a:normAutofit/>
          </a:bodyPr>
          <a:lstStyle/>
          <a:p>
            <a:pPr marL="0" indent="0">
              <a:buNone/>
            </a:pPr>
            <a:r>
              <a:rPr lang="fi-FI" sz="2000" b="1">
                <a:latin typeface="Arial"/>
                <a:cs typeface="Arial"/>
              </a:rPr>
              <a:t>Valintakoetta I käyttävät koulutusalat</a:t>
            </a:r>
          </a:p>
          <a:p>
            <a:r>
              <a:rPr lang="fi-FI">
                <a:latin typeface="Arial"/>
                <a:cs typeface="Arial"/>
              </a:rPr>
              <a:t>Kirjallisuustieteet</a:t>
            </a:r>
          </a:p>
          <a:p>
            <a:r>
              <a:rPr lang="fi-FI">
                <a:latin typeface="Arial"/>
                <a:cs typeface="Arial"/>
              </a:rPr>
              <a:t>Kotimaiset kielet: suomi, ruotsi ja saame</a:t>
            </a:r>
          </a:p>
          <a:p>
            <a:r>
              <a:rPr lang="fi-FI">
                <a:latin typeface="Arial"/>
                <a:cs typeface="Arial"/>
              </a:rPr>
              <a:t>Vieraat kielet alkeistasolta sekä kielitieteet</a:t>
            </a:r>
          </a:p>
          <a:p>
            <a:r>
              <a:rPr lang="fi-FI">
                <a:latin typeface="Arial"/>
                <a:cs typeface="Arial"/>
              </a:rPr>
              <a:t>Vieraat kielet, joissa hakijalta vaaditaan kyseisen kielen osaamista</a:t>
            </a:r>
          </a:p>
          <a:p>
            <a:pPr marL="0" indent="0">
              <a:buNone/>
            </a:pPr>
            <a:endParaRPr lang="fi-FI"/>
          </a:p>
          <a:p>
            <a:pPr marL="0" indent="0">
              <a:buNone/>
            </a:pPr>
            <a:r>
              <a:rPr lang="fi-FI">
                <a:latin typeface="Arial"/>
                <a:cs typeface="Arial"/>
              </a:rPr>
              <a:t>Valintakoetta I käyttävät kaikki hakukohteet löytyvät Yliopistovalinnat.fi -sivustolta (63 hakukohdetta)</a:t>
            </a:r>
            <a:endParaRPr lang="fi-FI"/>
          </a:p>
          <a:p>
            <a:endParaRPr lang="fi-FI"/>
          </a:p>
          <a:p>
            <a:pPr marL="0" indent="0">
              <a:buNone/>
            </a:pPr>
            <a:endParaRPr lang="fi-FI"/>
          </a:p>
        </p:txBody>
      </p:sp>
      <p:pic>
        <p:nvPicPr>
          <p:cNvPr id="11" name="Kuvan paikkamerkki 10" descr="Kuva, joka sisältää kohteen vaate, henkilö, Ihmisen kasvot, sisä-&#10;&#10;Kuvaus luotu automaattisesti">
            <a:extLst>
              <a:ext uri="{FF2B5EF4-FFF2-40B4-BE49-F238E27FC236}">
                <a16:creationId xmlns:a16="http://schemas.microsoft.com/office/drawing/2014/main" id="{3707FF9C-741F-3968-0EC0-8E94EC89BEBD}"/>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33625" cy="6329680"/>
          </a:xfrm>
        </p:spPr>
      </p:pic>
      <p:sp>
        <p:nvSpPr>
          <p:cNvPr id="5" name="Otsikko 4">
            <a:extLst>
              <a:ext uri="{FF2B5EF4-FFF2-40B4-BE49-F238E27FC236}">
                <a16:creationId xmlns:a16="http://schemas.microsoft.com/office/drawing/2014/main" id="{AD7827D8-620A-73EE-285C-16CB800D2228}"/>
              </a:ext>
            </a:extLst>
          </p:cNvPr>
          <p:cNvSpPr>
            <a:spLocks noGrp="1"/>
          </p:cNvSpPr>
          <p:nvPr>
            <p:ph type="title"/>
          </p:nvPr>
        </p:nvSpPr>
        <p:spPr>
          <a:xfrm>
            <a:off x="341049" y="365125"/>
            <a:ext cx="5580095" cy="696759"/>
          </a:xfrm>
        </p:spPr>
        <p:txBody>
          <a:bodyPr>
            <a:normAutofit/>
          </a:bodyPr>
          <a:lstStyle/>
          <a:p>
            <a:r>
              <a:rPr lang="fi-FI"/>
              <a:t>Valintakoe I</a:t>
            </a:r>
          </a:p>
        </p:txBody>
      </p:sp>
      <p:pic>
        <p:nvPicPr>
          <p:cNvPr id="3" name="Kuva 2">
            <a:extLst>
              <a:ext uri="{FF2B5EF4-FFF2-40B4-BE49-F238E27FC236}">
                <a16:creationId xmlns:a16="http://schemas.microsoft.com/office/drawing/2014/main" id="{BB2283FD-8AB4-56F7-4EE3-1C4218D230D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26538329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F15133-4572-8063-6649-8FCC2D84C91F}"/>
              </a:ext>
            </a:extLst>
          </p:cNvPr>
          <p:cNvSpPr>
            <a:spLocks noGrp="1"/>
          </p:cNvSpPr>
          <p:nvPr>
            <p:ph type="title"/>
          </p:nvPr>
        </p:nvSpPr>
        <p:spPr>
          <a:xfrm>
            <a:off x="339249" y="88678"/>
            <a:ext cx="11457373" cy="695757"/>
          </a:xfrm>
        </p:spPr>
        <p:txBody>
          <a:bodyPr/>
          <a:lstStyle/>
          <a:p>
            <a:r>
              <a:rPr lang="fi-FI">
                <a:latin typeface="Arial"/>
                <a:cs typeface="Arial"/>
              </a:rPr>
              <a:t>Valintakoe I 6.6.2025 klo 10</a:t>
            </a:r>
            <a:endParaRPr lang="fi-FI" b="0">
              <a:solidFill>
                <a:srgbClr val="000000"/>
              </a:solidFill>
            </a:endParaRPr>
          </a:p>
        </p:txBody>
      </p:sp>
      <p:sp>
        <p:nvSpPr>
          <p:cNvPr id="3" name="Sisällön paikkamerkki 2">
            <a:extLst>
              <a:ext uri="{FF2B5EF4-FFF2-40B4-BE49-F238E27FC236}">
                <a16:creationId xmlns:a16="http://schemas.microsoft.com/office/drawing/2014/main" id="{AC776650-AA31-7448-B8F0-02210AB34765}"/>
              </a:ext>
            </a:extLst>
          </p:cNvPr>
          <p:cNvSpPr>
            <a:spLocks noGrp="1"/>
          </p:cNvSpPr>
          <p:nvPr>
            <p:ph sz="quarter" idx="10"/>
          </p:nvPr>
        </p:nvSpPr>
        <p:spPr>
          <a:xfrm>
            <a:off x="337449" y="865035"/>
            <a:ext cx="11459173" cy="5300381"/>
          </a:xfrm>
        </p:spPr>
        <p:txBody>
          <a:bodyPr vert="horz" lIns="91440" tIns="45720" rIns="91440" bIns="45720" rtlCol="0" anchor="t">
            <a:noAutofit/>
          </a:bodyPr>
          <a:lstStyle/>
          <a:p>
            <a:r>
              <a:rPr lang="fi-FI" b="1">
                <a:latin typeface="Arial"/>
                <a:cs typeface="Arial"/>
              </a:rPr>
              <a:t>Kokeen osiot ja kestot:</a:t>
            </a:r>
          </a:p>
          <a:p>
            <a:pPr lvl="1">
              <a:buFont typeface="Courier New" panose="020B0604020202020204" pitchFamily="34" charset="0"/>
              <a:buChar char="o"/>
            </a:pPr>
            <a:r>
              <a:rPr lang="fi-FI">
                <a:latin typeface="Arial"/>
                <a:cs typeface="Arial"/>
              </a:rPr>
              <a:t>yhteinen osio (1,5 tuntia)</a:t>
            </a:r>
          </a:p>
          <a:p>
            <a:pPr lvl="1">
              <a:buFont typeface="Courier New" panose="020B0604020202020204" pitchFamily="34" charset="0"/>
              <a:buChar char="o"/>
            </a:pPr>
            <a:r>
              <a:rPr lang="fi-FI">
                <a:latin typeface="Arial"/>
                <a:cs typeface="Arial"/>
              </a:rPr>
              <a:t>kirjallisuuden eriytyvä osio (1 tunti)</a:t>
            </a:r>
          </a:p>
          <a:p>
            <a:pPr lvl="1">
              <a:buFont typeface="Courier New" panose="020B0604020202020204" pitchFamily="34" charset="0"/>
              <a:buChar char="o"/>
            </a:pPr>
            <a:r>
              <a:rPr lang="fi-FI">
                <a:latin typeface="Arial"/>
                <a:cs typeface="Arial"/>
              </a:rPr>
              <a:t>suomen (ensikielen taso) eriytyvä osio (1 tunti): </a:t>
            </a:r>
            <a:r>
              <a:rPr lang="fi-FI" sz="1400">
                <a:latin typeface="Arial"/>
                <a:cs typeface="Arial"/>
              </a:rPr>
              <a:t>peruskoulun ja lukion suomen kieli ja kirjallisuus tai S2 vastaava</a:t>
            </a:r>
          </a:p>
          <a:p>
            <a:pPr lvl="1">
              <a:buFont typeface="Courier New" panose="020B0604020202020204" pitchFamily="34" charset="0"/>
              <a:buChar char="o"/>
            </a:pPr>
            <a:r>
              <a:rPr lang="fi-FI">
                <a:latin typeface="Arial"/>
                <a:cs typeface="Arial"/>
              </a:rPr>
              <a:t>suomen (ei-ensikielen taso) eriytyvä osio (1 tunti):</a:t>
            </a:r>
            <a:r>
              <a:rPr lang="fi-FI" sz="1400">
                <a:latin typeface="Arial"/>
                <a:cs typeface="Arial"/>
              </a:rPr>
              <a:t> lukion S2 kirjallisuus -oppimäärä</a:t>
            </a:r>
          </a:p>
          <a:p>
            <a:pPr lvl="1">
              <a:buFont typeface="Courier New" panose="020B0604020202020204" pitchFamily="34" charset="0"/>
              <a:buChar char="o"/>
            </a:pPr>
            <a:r>
              <a:rPr lang="fi-FI">
                <a:latin typeface="Arial"/>
                <a:cs typeface="Arial"/>
              </a:rPr>
              <a:t>ruotsin (ensikielen taso) eriytyvä osio (1 tunti): </a:t>
            </a:r>
            <a:r>
              <a:rPr lang="fi-FI" sz="1400">
                <a:latin typeface="Arial"/>
                <a:cs typeface="Arial"/>
              </a:rPr>
              <a:t>peruskoulun ja lukion ruotsin kieli ja kirjallisuus -oppimäärän tai ruotsi toisena kielenä ja kirjallisuus -oppimäärän sisältöjä vastaavat taidot</a:t>
            </a:r>
          </a:p>
          <a:p>
            <a:pPr lvl="1">
              <a:buFont typeface="Courier New" panose="020B0604020202020204" pitchFamily="34" charset="0"/>
              <a:buChar char="o"/>
            </a:pPr>
            <a:r>
              <a:rPr lang="fi-FI">
                <a:latin typeface="Arial"/>
                <a:cs typeface="Arial"/>
              </a:rPr>
              <a:t>ruotsin (ei-ensikielen taso) eriytyvä osio (1 tunti): </a:t>
            </a:r>
            <a:r>
              <a:rPr lang="fi-FI" sz="1400">
                <a:latin typeface="Arial"/>
                <a:cs typeface="Arial"/>
              </a:rPr>
              <a:t>B1-oppimäärän sisältöjä vastaavat tiedot ja taidot</a:t>
            </a:r>
          </a:p>
          <a:p>
            <a:pPr lvl="1">
              <a:buFont typeface="Courier New" panose="020B0604020202020204" pitchFamily="34" charset="0"/>
              <a:buChar char="o"/>
            </a:pPr>
            <a:r>
              <a:rPr lang="fi-FI">
                <a:latin typeface="Arial"/>
                <a:cs typeface="Arial"/>
              </a:rPr>
              <a:t>pohjoissaamen eriytyvä osio (1 tunti): </a:t>
            </a:r>
            <a:r>
              <a:rPr lang="fi-FI" sz="1400">
                <a:latin typeface="Arial"/>
                <a:cs typeface="Arial"/>
              </a:rPr>
              <a:t>lukion B3-oppimäärän sisältöjä vastaavat taidot</a:t>
            </a:r>
          </a:p>
          <a:p>
            <a:pPr lvl="1">
              <a:buFont typeface="Courier New" panose="020B0604020202020204" pitchFamily="34" charset="0"/>
              <a:buChar char="o"/>
            </a:pPr>
            <a:r>
              <a:rPr lang="fi-FI">
                <a:latin typeface="Arial"/>
                <a:cs typeface="Arial"/>
              </a:rPr>
              <a:t>englannin eriytyvä osio (1 tunti): </a:t>
            </a:r>
            <a:r>
              <a:rPr lang="fi-FI" sz="1400">
                <a:latin typeface="Arial"/>
                <a:cs typeface="Arial"/>
              </a:rPr>
              <a:t>lukion A-oppimäärän sisältöjä vastaavat taidot</a:t>
            </a:r>
          </a:p>
          <a:p>
            <a:pPr lvl="1">
              <a:buFont typeface="Courier New" panose="020B0604020202020204" pitchFamily="34" charset="0"/>
              <a:buChar char="o"/>
            </a:pPr>
            <a:r>
              <a:rPr lang="fi-FI">
                <a:latin typeface="Arial"/>
                <a:cs typeface="Arial"/>
              </a:rPr>
              <a:t>espanjan eriytyvä osio (1 tunti): </a:t>
            </a:r>
            <a:r>
              <a:rPr lang="fi-FI" sz="1400">
                <a:latin typeface="Arial"/>
                <a:cs typeface="Arial"/>
              </a:rPr>
              <a:t>lukion B3-oppimäärän sisältöjä vastaavat taidot </a:t>
            </a:r>
          </a:p>
          <a:p>
            <a:pPr lvl="1">
              <a:buFont typeface="Courier New" panose="020B0604020202020204" pitchFamily="34" charset="0"/>
              <a:buChar char="o"/>
            </a:pPr>
            <a:r>
              <a:rPr lang="fi-FI">
                <a:latin typeface="Arial"/>
                <a:cs typeface="Arial"/>
              </a:rPr>
              <a:t>italian eriytyvä osio (1 tunti): </a:t>
            </a:r>
            <a:r>
              <a:rPr lang="fi-FI" sz="1400">
                <a:latin typeface="Arial"/>
                <a:cs typeface="Arial"/>
              </a:rPr>
              <a:t>lukion B3-oppimäärän sisältöjä vastaavat taidot </a:t>
            </a:r>
          </a:p>
          <a:p>
            <a:pPr lvl="1">
              <a:buFont typeface="Courier New" panose="020B0604020202020204" pitchFamily="34" charset="0"/>
              <a:buChar char="o"/>
            </a:pPr>
            <a:r>
              <a:rPr lang="fi-FI">
                <a:latin typeface="Arial"/>
                <a:cs typeface="Arial"/>
              </a:rPr>
              <a:t>ranskan eriytyvä osio (1 tunti): </a:t>
            </a:r>
            <a:r>
              <a:rPr lang="fi-FI" sz="1400">
                <a:latin typeface="Arial"/>
                <a:cs typeface="Arial"/>
              </a:rPr>
              <a:t>lukion B3-oppimäärän sisältöjä vastaavat taidot </a:t>
            </a:r>
          </a:p>
          <a:p>
            <a:pPr lvl="1">
              <a:buFont typeface="Courier New" panose="020B0604020202020204" pitchFamily="34" charset="0"/>
              <a:buChar char="o"/>
            </a:pPr>
            <a:r>
              <a:rPr lang="fi-FI">
                <a:latin typeface="Arial"/>
                <a:cs typeface="Arial"/>
              </a:rPr>
              <a:t>saksan eriytyvä osio (1 tunti): </a:t>
            </a:r>
            <a:r>
              <a:rPr lang="fi-FI" sz="1400">
                <a:latin typeface="Arial"/>
                <a:cs typeface="Arial"/>
              </a:rPr>
              <a:t>lukion B3-oppimäärän sisältöjä vastaavat taidot </a:t>
            </a:r>
          </a:p>
          <a:p>
            <a:pPr lvl="1">
              <a:buFont typeface="Courier New" panose="020B0604020202020204" pitchFamily="34" charset="0"/>
              <a:buChar char="o"/>
            </a:pPr>
            <a:r>
              <a:rPr lang="fi-FI">
                <a:latin typeface="Arial"/>
                <a:cs typeface="Arial"/>
              </a:rPr>
              <a:t>venäjän (ei-ensikielen taso) eriytyvä osio (1 tunti): </a:t>
            </a:r>
            <a:r>
              <a:rPr lang="fi-FI" sz="1400">
                <a:latin typeface="Arial"/>
                <a:cs typeface="Arial"/>
              </a:rPr>
              <a:t>vähintään lukion B3-oppimäärän sisältöjä vastaavat taidot</a:t>
            </a:r>
          </a:p>
          <a:p>
            <a:pPr lvl="1">
              <a:buFont typeface="Courier New" panose="020B0604020202020204" pitchFamily="34" charset="0"/>
              <a:buChar char="o"/>
            </a:pPr>
            <a:r>
              <a:rPr lang="fi-FI">
                <a:latin typeface="Arial"/>
                <a:cs typeface="Arial"/>
              </a:rPr>
              <a:t>venäjän (ensikielen taso) eriytyvä osio (1 tunti): </a:t>
            </a:r>
            <a:r>
              <a:rPr lang="fi-FI" sz="1400">
                <a:latin typeface="Arial"/>
                <a:cs typeface="Arial"/>
              </a:rPr>
              <a:t>vähintään lukion A-oppimäärän sisältöjä vastaavat taidot</a:t>
            </a:r>
          </a:p>
          <a:p>
            <a:r>
              <a:rPr lang="fi-FI">
                <a:latin typeface="Arial"/>
                <a:cs typeface="Arial"/>
              </a:rPr>
              <a:t>Valintakokeen osiot voi suorittaa haluamassaan järjestyksessä, mutta jokainen avattu osio tulee suorittaa kerralla loppuun eikä osioon voi palata enää myöhemmin.</a:t>
            </a:r>
          </a:p>
        </p:txBody>
      </p:sp>
    </p:spTree>
    <p:extLst>
      <p:ext uri="{BB962C8B-B14F-4D97-AF65-F5344CB8AC3E}">
        <p14:creationId xmlns:p14="http://schemas.microsoft.com/office/powerpoint/2010/main" val="34438070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91B370-954F-7D73-EED7-D4627FA50228}"/>
              </a:ext>
            </a:extLst>
          </p:cNvPr>
          <p:cNvSpPr>
            <a:spLocks noGrp="1"/>
          </p:cNvSpPr>
          <p:nvPr>
            <p:ph type="title"/>
          </p:nvPr>
        </p:nvSpPr>
        <p:spPr/>
        <p:txBody>
          <a:bodyPr/>
          <a:lstStyle/>
          <a:p>
            <a:r>
              <a:rPr lang="fi-FI"/>
              <a:t>Valintakoe I </a:t>
            </a:r>
          </a:p>
        </p:txBody>
      </p:sp>
      <p:sp>
        <p:nvSpPr>
          <p:cNvPr id="3" name="Sisällön paikkamerkki 2">
            <a:extLst>
              <a:ext uri="{FF2B5EF4-FFF2-40B4-BE49-F238E27FC236}">
                <a16:creationId xmlns:a16="http://schemas.microsoft.com/office/drawing/2014/main" id="{EA5D50BF-637D-458B-4D60-3D84599BDB43}"/>
              </a:ext>
            </a:extLst>
          </p:cNvPr>
          <p:cNvSpPr>
            <a:spLocks noGrp="1"/>
          </p:cNvSpPr>
          <p:nvPr>
            <p:ph sz="quarter" idx="10"/>
          </p:nvPr>
        </p:nvSpPr>
        <p:spPr>
          <a:xfrm>
            <a:off x="342894" y="1072229"/>
            <a:ext cx="11455528" cy="5069179"/>
          </a:xfrm>
        </p:spPr>
        <p:txBody>
          <a:bodyPr vert="horz" lIns="91440" tIns="45720" rIns="91440" bIns="45720" rtlCol="0" anchor="t">
            <a:noAutofit/>
          </a:bodyPr>
          <a:lstStyle/>
          <a:p>
            <a:pPr marL="0" indent="0">
              <a:buNone/>
            </a:pPr>
            <a:r>
              <a:rPr lang="fi-FI" sz="1600" b="1">
                <a:latin typeface="Arial"/>
                <a:cs typeface="Arial"/>
              </a:rPr>
              <a:t>Yhteinen osio </a:t>
            </a:r>
            <a:endParaRPr lang="fi-FI" sz="1600" b="1">
              <a:latin typeface="Arial"/>
            </a:endParaRPr>
          </a:p>
          <a:p>
            <a:pPr marL="285750" indent="-285750"/>
            <a:r>
              <a:rPr lang="fi-FI" sz="1600">
                <a:latin typeface="Arial"/>
                <a:cs typeface="Arial"/>
              </a:rPr>
              <a:t>mittaa hakijan </a:t>
            </a:r>
            <a:endParaRPr lang="fi-FI" sz="1600">
              <a:latin typeface="Arial"/>
            </a:endParaRPr>
          </a:p>
          <a:p>
            <a:pPr marL="742950" lvl="1" indent="-285750">
              <a:buFont typeface="Courier New" panose="020B0604020202020204" pitchFamily="34" charset="0"/>
              <a:buChar char="o"/>
            </a:pPr>
            <a:r>
              <a:rPr lang="fi-FI" sz="1400">
                <a:latin typeface="Arial"/>
                <a:cs typeface="Arial"/>
              </a:rPr>
              <a:t>yleisiä kielellisiä valmiuksia, kykyä ymmärtää sekä tulkita kieltä ja sen ilmiöitä </a:t>
            </a:r>
          </a:p>
          <a:p>
            <a:pPr marL="742950" lvl="1" indent="-285750">
              <a:buFont typeface="Courier New" panose="020B0604020202020204" pitchFamily="34" charset="0"/>
              <a:buChar char="o"/>
            </a:pPr>
            <a:r>
              <a:rPr lang="fi-FI" sz="1400">
                <a:latin typeface="Arial"/>
                <a:cs typeface="Arial"/>
              </a:rPr>
              <a:t>kykyä oppia, ymmärtää ja soveltaa tietoa sekä analysoida aineistoja </a:t>
            </a:r>
          </a:p>
          <a:p>
            <a:pPr marL="742950" lvl="1" indent="-285750">
              <a:buFont typeface="Courier New" panose="020B0604020202020204" pitchFamily="34" charset="0"/>
              <a:buChar char="o"/>
            </a:pPr>
            <a:r>
              <a:rPr lang="fi-FI" sz="1400">
                <a:latin typeface="Arial"/>
                <a:cs typeface="Arial"/>
              </a:rPr>
              <a:t>Kykyä käyttää kieltä loogisen ajattelun ja ongelmanratkaisun välineenä, analysoida tekstien, virkkeiden ja sanojen rakenteita ja merkityksiä sekä soveltaa tekstin tietoa. </a:t>
            </a:r>
          </a:p>
          <a:p>
            <a:r>
              <a:rPr lang="fi-FI" sz="1600">
                <a:latin typeface="Arial"/>
                <a:cs typeface="Arial"/>
              </a:rPr>
              <a:t>perustuu</a:t>
            </a:r>
          </a:p>
          <a:p>
            <a:pPr lvl="1">
              <a:buFont typeface="Courier New" panose="020B0604020202020204" pitchFamily="34" charset="0"/>
              <a:buChar char="o"/>
            </a:pPr>
            <a:r>
              <a:rPr lang="fi-FI" sz="1400">
                <a:latin typeface="Arial"/>
                <a:cs typeface="Arial"/>
              </a:rPr>
              <a:t>lukion äidinkieli ja kirjallisuus -oppiaineen sisältöjä vastaavat taidot </a:t>
            </a:r>
            <a:endParaRPr lang="fi-FI" sz="1400">
              <a:latin typeface="Arial"/>
              <a:cs typeface="Arial" panose="020B0604020202020204" pitchFamily="34" charset="0"/>
            </a:endParaRPr>
          </a:p>
          <a:p>
            <a:pPr lvl="1">
              <a:buFont typeface="Courier New" panose="020B0604020202020204" pitchFamily="34" charset="0"/>
              <a:buChar char="o"/>
            </a:pPr>
            <a:r>
              <a:rPr lang="fi-FI" sz="1400">
                <a:latin typeface="Arial"/>
                <a:cs typeface="Arial"/>
              </a:rPr>
              <a:t>Kokeessa jaettavat aineistot, jotka voivat käsitellä esimerkiksi kieliä, kielitiedettä, kirjallisuutta, kulttuuria, yhteiskuntaa tai ajankohtaisia aiheita</a:t>
            </a:r>
          </a:p>
          <a:p>
            <a:r>
              <a:rPr lang="fi-FI" sz="1600">
                <a:latin typeface="Arial"/>
                <a:cs typeface="Arial"/>
              </a:rPr>
              <a:t>esimerkiksi monivalinta- ja aukkotehtäviä</a:t>
            </a:r>
          </a:p>
          <a:p>
            <a:endParaRPr lang="fi-FI" sz="1600">
              <a:latin typeface="Arial"/>
              <a:cs typeface="Arial"/>
            </a:endParaRPr>
          </a:p>
          <a:p>
            <a:pPr marL="0" indent="0">
              <a:buNone/>
            </a:pPr>
            <a:r>
              <a:rPr lang="fi-FI" sz="1600" b="1">
                <a:latin typeface="Arial"/>
                <a:cs typeface="Arial"/>
              </a:rPr>
              <a:t>Kirjallisuuden eriytyvä osio (sisältää ennakkoaineiston)</a:t>
            </a:r>
            <a:endParaRPr lang="fi-FI" sz="1600" b="1">
              <a:latin typeface="Arial"/>
            </a:endParaRPr>
          </a:p>
          <a:p>
            <a:r>
              <a:rPr lang="fi-FI" sz="1600">
                <a:latin typeface="Arial"/>
                <a:cs typeface="Arial"/>
              </a:rPr>
              <a:t>mittaa hakijan valmiuksia tulkita ja analysoida kaunokirjallista tekstiä teoreettista tietoa soveltaen</a:t>
            </a:r>
            <a:endParaRPr lang="fi-FI" sz="1600">
              <a:latin typeface="Arial"/>
            </a:endParaRPr>
          </a:p>
          <a:p>
            <a:r>
              <a:rPr lang="fi-FI" sz="1600">
                <a:latin typeface="Arial"/>
                <a:cs typeface="Arial"/>
              </a:rPr>
              <a:t>lukion äidinkieli ja kirjallisuus -oppiaineen sisältöjä vastaavat taidot + ennakkoon julkaistava tieteellinen artikkeli, joka julkaistaan 2.6.2025 klo 9.00 </a:t>
            </a:r>
            <a:r>
              <a:rPr lang="fi-FI" sz="1600" b="1" u="sng">
                <a:solidFill>
                  <a:srgbClr val="032B45"/>
                </a:solidFill>
                <a:latin typeface="Arial"/>
                <a:cs typeface="Arial"/>
                <a:hlinkClick r:id="rId3"/>
              </a:rPr>
              <a:t>yliopistovalinnat.fi-sivustolla</a:t>
            </a:r>
            <a:r>
              <a:rPr lang="fi-FI" sz="1600">
                <a:latin typeface="Arial"/>
                <a:cs typeface="Arial"/>
              </a:rPr>
              <a:t>.   </a:t>
            </a:r>
            <a:endParaRPr lang="fi-FI" sz="1600">
              <a:latin typeface="Arial"/>
            </a:endParaRPr>
          </a:p>
          <a:p>
            <a:r>
              <a:rPr lang="fi-FI" sz="1600">
                <a:latin typeface="Arial"/>
                <a:cs typeface="Arial"/>
              </a:rPr>
              <a:t>Valintakokeessa on esseetehtävä, jossa ennakkomateriaalia sovelletaan koetilaisuudessa jaettavaan kaunokirjalliseen aineistoon.</a:t>
            </a:r>
            <a:r>
              <a:rPr lang="fi-FI" sz="1600" b="1">
                <a:latin typeface="Arial"/>
                <a:cs typeface="Arial"/>
              </a:rPr>
              <a:t> Ennakkomateriaali on saatavilla myös koetilaisuudessa.</a:t>
            </a:r>
            <a:r>
              <a:rPr lang="fi-FI" sz="1600">
                <a:latin typeface="Arial"/>
                <a:cs typeface="Arial"/>
              </a:rPr>
              <a:t> </a:t>
            </a:r>
            <a:endParaRPr lang="fi-FI" sz="1600">
              <a:latin typeface="Arial"/>
            </a:endParaRPr>
          </a:p>
          <a:p>
            <a:endParaRPr lang="fi-FI" sz="1400">
              <a:latin typeface="Work Sans"/>
            </a:endParaRPr>
          </a:p>
        </p:txBody>
      </p:sp>
    </p:spTree>
    <p:extLst>
      <p:ext uri="{BB962C8B-B14F-4D97-AF65-F5344CB8AC3E}">
        <p14:creationId xmlns:p14="http://schemas.microsoft.com/office/powerpoint/2010/main" val="23763874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E0AA202-C901-EE2F-4B7C-09801EB0246A}"/>
              </a:ext>
            </a:extLst>
          </p:cNvPr>
          <p:cNvSpPr>
            <a:spLocks noGrp="1"/>
          </p:cNvSpPr>
          <p:nvPr>
            <p:ph sz="quarter" idx="10"/>
          </p:nvPr>
        </p:nvSpPr>
        <p:spPr/>
        <p:txBody>
          <a:bodyPr vert="horz" lIns="91440" tIns="45720" rIns="91440" bIns="45720" rtlCol="0" anchor="t">
            <a:normAutofit/>
          </a:bodyPr>
          <a:lstStyle/>
          <a:p>
            <a:pPr marL="0" indent="0">
              <a:buNone/>
            </a:pPr>
            <a:r>
              <a:rPr lang="fi-FI" b="1">
                <a:latin typeface="Arial"/>
                <a:cs typeface="Arial"/>
              </a:rPr>
              <a:t>Eriytyvät osiot (kielikohtaiset osiot)</a:t>
            </a:r>
          </a:p>
          <a:p>
            <a:r>
              <a:rPr lang="fi-FI">
                <a:latin typeface="Arial"/>
                <a:cs typeface="Arial"/>
              </a:rPr>
              <a:t>mittaavat hakijan kielitaitoa kielioppiin, sanastoon ja luetunymmärtämiseen keskittyen sekä avoimissa tehtävissä kirjoitusasua</a:t>
            </a:r>
          </a:p>
          <a:p>
            <a:r>
              <a:rPr lang="fi-FI">
                <a:latin typeface="Arial"/>
                <a:cs typeface="Arial"/>
              </a:rPr>
              <a:t>englannissa huomioidaan lisäksi kielitieteellinen ajattelu ja kirjallisten tekstien analysointi</a:t>
            </a:r>
          </a:p>
          <a:p>
            <a:endParaRPr lang="fi-FI">
              <a:latin typeface="Arial"/>
              <a:cs typeface="Arial"/>
            </a:endParaRPr>
          </a:p>
          <a:p>
            <a:r>
              <a:rPr lang="fi-FI">
                <a:latin typeface="Arial"/>
                <a:cs typeface="Arial"/>
              </a:rPr>
              <a:t>Eriytyvien osioiden tehtävät voivat sisältää osiosta riippuen mm.</a:t>
            </a:r>
            <a:endParaRPr lang="fi-FI"/>
          </a:p>
          <a:p>
            <a:pPr lvl="1">
              <a:buFont typeface="Courier New" panose="020B0604020202020204" pitchFamily="34" charset="0"/>
              <a:buChar char="o"/>
            </a:pPr>
            <a:r>
              <a:rPr lang="fi-FI" sz="1800">
                <a:latin typeface="Arial"/>
                <a:cs typeface="Arial"/>
              </a:rPr>
              <a:t>Monivalinta- ja aukkotehtäviä</a:t>
            </a:r>
          </a:p>
          <a:p>
            <a:pPr lvl="1">
              <a:buFont typeface="Courier New" panose="020B0604020202020204" pitchFamily="34" charset="0"/>
              <a:buChar char="o"/>
            </a:pPr>
            <a:r>
              <a:rPr lang="fi-FI" sz="1800">
                <a:latin typeface="Arial"/>
                <a:cs typeface="Arial"/>
              </a:rPr>
              <a:t>Kirjallista tuottamista vaativia tehtäviä</a:t>
            </a:r>
          </a:p>
          <a:p>
            <a:pPr lvl="1">
              <a:buFont typeface="Courier New" panose="020B0604020202020204" pitchFamily="34" charset="0"/>
              <a:buChar char="o"/>
            </a:pPr>
            <a:r>
              <a:rPr lang="fi-FI" sz="1800">
                <a:latin typeface="Arial"/>
                <a:cs typeface="Arial"/>
              </a:rPr>
              <a:t>Kääntämistä vaativia tehtäviä</a:t>
            </a:r>
          </a:p>
          <a:p>
            <a:pPr lvl="1">
              <a:buFont typeface="Courier New" panose="020B0604020202020204" pitchFamily="34" charset="0"/>
              <a:buChar char="o"/>
            </a:pPr>
            <a:endParaRPr lang="fi-FI" sz="1800">
              <a:latin typeface="Arial"/>
              <a:cs typeface="Arial"/>
            </a:endParaRPr>
          </a:p>
          <a:p>
            <a:r>
              <a:rPr lang="fi-FI">
                <a:latin typeface="Arial"/>
                <a:cs typeface="Arial"/>
              </a:rPr>
              <a:t>Osassa eriytyviä osioita saatetaan lisäksi jakaa aineistoa, esimerkiksi lyhyt mediateksti, kaunokirjallinen teksti, novelli, kieltä käsittelevä artikkeli, johon osa tehtävistä liittyy.  </a:t>
            </a:r>
          </a:p>
        </p:txBody>
      </p:sp>
      <p:pic>
        <p:nvPicPr>
          <p:cNvPr id="6" name="Kuvan paikkamerkki 5" descr="Kuva, joka sisältää kohteen vaate, sisä-, henkilö, kannettava tietokone&#10;&#10;Kuvaus luotu automaattisesti">
            <a:extLst>
              <a:ext uri="{FF2B5EF4-FFF2-40B4-BE49-F238E27FC236}">
                <a16:creationId xmlns:a16="http://schemas.microsoft.com/office/drawing/2014/main" id="{6786BBB6-3865-5D24-5508-7342D5EF597B}"/>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p:pic>
      <p:sp>
        <p:nvSpPr>
          <p:cNvPr id="5" name="Tekstin paikkamerkki 4">
            <a:extLst>
              <a:ext uri="{FF2B5EF4-FFF2-40B4-BE49-F238E27FC236}">
                <a16:creationId xmlns:a16="http://schemas.microsoft.com/office/drawing/2014/main" id="{514BF447-97BF-7158-89FE-E0D1749A83C1}"/>
              </a:ext>
            </a:extLst>
          </p:cNvPr>
          <p:cNvSpPr>
            <a:spLocks noGrp="1"/>
          </p:cNvSpPr>
          <p:nvPr>
            <p:ph type="body" sz="quarter" idx="15"/>
          </p:nvPr>
        </p:nvSpPr>
        <p:spPr/>
        <p:txBody>
          <a:bodyPr/>
          <a:lstStyle/>
          <a:p>
            <a:endParaRPr lang="fi-FI"/>
          </a:p>
        </p:txBody>
      </p:sp>
      <p:sp>
        <p:nvSpPr>
          <p:cNvPr id="2" name="Otsikko 1">
            <a:extLst>
              <a:ext uri="{FF2B5EF4-FFF2-40B4-BE49-F238E27FC236}">
                <a16:creationId xmlns:a16="http://schemas.microsoft.com/office/drawing/2014/main" id="{FD958CEC-914F-604B-6F29-7926B70E6A94}"/>
              </a:ext>
            </a:extLst>
          </p:cNvPr>
          <p:cNvSpPr>
            <a:spLocks noGrp="1"/>
          </p:cNvSpPr>
          <p:nvPr>
            <p:ph type="title"/>
          </p:nvPr>
        </p:nvSpPr>
        <p:spPr/>
        <p:txBody>
          <a:bodyPr/>
          <a:lstStyle/>
          <a:p>
            <a:r>
              <a:rPr lang="fi-FI">
                <a:latin typeface="Arial"/>
                <a:cs typeface="Arial"/>
              </a:rPr>
              <a:t>Valintakoe I </a:t>
            </a:r>
          </a:p>
        </p:txBody>
      </p:sp>
    </p:spTree>
    <p:extLst>
      <p:ext uri="{BB962C8B-B14F-4D97-AF65-F5344CB8AC3E}">
        <p14:creationId xmlns:p14="http://schemas.microsoft.com/office/powerpoint/2010/main" val="7487875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aotsikko 2">
            <a:extLst>
              <a:ext uri="{FF2B5EF4-FFF2-40B4-BE49-F238E27FC236}">
                <a16:creationId xmlns:a16="http://schemas.microsoft.com/office/drawing/2014/main" id="{22FED274-83EC-0FA5-C847-A1BBE25C1D4B}"/>
              </a:ext>
            </a:extLst>
          </p:cNvPr>
          <p:cNvSpPr>
            <a:spLocks noGrp="1"/>
          </p:cNvSpPr>
          <p:nvPr>
            <p:ph sz="quarter" idx="10"/>
          </p:nvPr>
        </p:nvSpPr>
        <p:spPr>
          <a:xfrm>
            <a:off x="529203" y="1725531"/>
            <a:ext cx="5392204" cy="818226"/>
          </a:xfrm>
        </p:spPr>
        <p:txBody>
          <a:bodyPr lIns="91440" tIns="45720" rIns="91440" bIns="45720" anchor="t"/>
          <a:lstStyle/>
          <a:p>
            <a:pPr marL="0" indent="0">
              <a:buNone/>
            </a:pPr>
            <a:r>
              <a:rPr lang="fi-FI" sz="2800">
                <a:latin typeface="Arial"/>
                <a:cs typeface="Arial"/>
              </a:rPr>
              <a:t>Dia.fi</a:t>
            </a:r>
            <a:endParaRPr lang="fi-FI" sz="2800"/>
          </a:p>
        </p:txBody>
      </p:sp>
      <p:pic>
        <p:nvPicPr>
          <p:cNvPr id="5" name="Kuvan paikkamerkki 4" descr="Kuva, joka sisältää kohteen taide, piirros, maalaus, luonnos&#10;&#10;Kuvaus luotu automaattisesti">
            <a:extLst>
              <a:ext uri="{FF2B5EF4-FFF2-40B4-BE49-F238E27FC236}">
                <a16:creationId xmlns:a16="http://schemas.microsoft.com/office/drawing/2014/main" id="{52DEF49B-6F67-3FF5-2F04-71D29154174D}"/>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p:pic>
      <p:sp>
        <p:nvSpPr>
          <p:cNvPr id="2" name="Tekstin paikkamerkki 1">
            <a:extLst>
              <a:ext uri="{FF2B5EF4-FFF2-40B4-BE49-F238E27FC236}">
                <a16:creationId xmlns:a16="http://schemas.microsoft.com/office/drawing/2014/main" id="{7377867C-27DC-A2DE-4E71-0A8D2950B0D2}"/>
              </a:ext>
            </a:extLst>
          </p:cNvPr>
          <p:cNvSpPr>
            <a:spLocks noGrp="1"/>
          </p:cNvSpPr>
          <p:nvPr>
            <p:ph type="body" sz="quarter" idx="15"/>
          </p:nvPr>
        </p:nvSpPr>
        <p:spPr/>
        <p:txBody>
          <a:bodyPr/>
          <a:lstStyle/>
          <a:p>
            <a:endParaRPr lang="fi-FI"/>
          </a:p>
        </p:txBody>
      </p:sp>
      <p:sp>
        <p:nvSpPr>
          <p:cNvPr id="4" name="Otsikko 3">
            <a:extLst>
              <a:ext uri="{FF2B5EF4-FFF2-40B4-BE49-F238E27FC236}">
                <a16:creationId xmlns:a16="http://schemas.microsoft.com/office/drawing/2014/main" id="{1F2BD2B5-D7B7-3414-DE11-6339A414DEAC}"/>
              </a:ext>
            </a:extLst>
          </p:cNvPr>
          <p:cNvSpPr>
            <a:spLocks noGrp="1"/>
          </p:cNvSpPr>
          <p:nvPr>
            <p:ph type="title"/>
          </p:nvPr>
        </p:nvSpPr>
        <p:spPr>
          <a:xfrm>
            <a:off x="518501" y="381933"/>
            <a:ext cx="5580095" cy="1199515"/>
          </a:xfrm>
        </p:spPr>
        <p:txBody>
          <a:bodyPr/>
          <a:lstStyle/>
          <a:p>
            <a:r>
              <a:rPr lang="fi-FI">
                <a:latin typeface="Arial"/>
                <a:cs typeface="Arial"/>
              </a:rPr>
              <a:t>Arkkitehtuuri</a:t>
            </a:r>
            <a:endParaRPr lang="fi-FI"/>
          </a:p>
        </p:txBody>
      </p:sp>
    </p:spTree>
    <p:extLst>
      <p:ext uri="{BB962C8B-B14F-4D97-AF65-F5344CB8AC3E}">
        <p14:creationId xmlns:p14="http://schemas.microsoft.com/office/powerpoint/2010/main" val="29905157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EB40B4-0150-5C0E-30BF-AC6DB576F452}"/>
              </a:ext>
            </a:extLst>
          </p:cNvPr>
          <p:cNvSpPr>
            <a:spLocks noGrp="1"/>
          </p:cNvSpPr>
          <p:nvPr>
            <p:ph type="title"/>
          </p:nvPr>
        </p:nvSpPr>
        <p:spPr/>
        <p:txBody>
          <a:bodyPr/>
          <a:lstStyle/>
          <a:p>
            <a:r>
              <a:rPr lang="fi-FI">
                <a:latin typeface="Arial"/>
                <a:cs typeface="Arial"/>
              </a:rPr>
              <a:t>Arkkitehtuuri</a:t>
            </a:r>
            <a:endParaRPr lang="fi-FI"/>
          </a:p>
        </p:txBody>
      </p:sp>
      <p:sp>
        <p:nvSpPr>
          <p:cNvPr id="3" name="Sisällön paikkamerkki 2">
            <a:extLst>
              <a:ext uri="{FF2B5EF4-FFF2-40B4-BE49-F238E27FC236}">
                <a16:creationId xmlns:a16="http://schemas.microsoft.com/office/drawing/2014/main" id="{B79EA7D5-B7B1-5EFC-9EE7-E56523A329FD}"/>
              </a:ext>
            </a:extLst>
          </p:cNvPr>
          <p:cNvSpPr>
            <a:spLocks noGrp="1"/>
          </p:cNvSpPr>
          <p:nvPr>
            <p:ph sz="quarter" idx="10"/>
          </p:nvPr>
        </p:nvSpPr>
        <p:spPr/>
        <p:txBody>
          <a:bodyPr vert="horz" lIns="91440" tIns="45720" rIns="91440" bIns="45720" rtlCol="0" anchor="t">
            <a:noAutofit/>
          </a:bodyPr>
          <a:lstStyle/>
          <a:p>
            <a:pPr>
              <a:spcBef>
                <a:spcPts val="0"/>
              </a:spcBef>
              <a:spcAft>
                <a:spcPts val="0"/>
              </a:spcAft>
            </a:pPr>
            <a:r>
              <a:rPr lang="fi-FI" sz="2000">
                <a:latin typeface="Arial"/>
                <a:cs typeface="Arial"/>
              </a:rPr>
              <a:t>Opiskelupaikat: Aalto yliopisto Espoo, Tampere ja Oulu</a:t>
            </a:r>
          </a:p>
          <a:p>
            <a:pPr>
              <a:spcBef>
                <a:spcPts val="0"/>
              </a:spcBef>
              <a:spcAft>
                <a:spcPts val="0"/>
              </a:spcAft>
            </a:pPr>
            <a:endParaRPr lang="fi-FI" sz="2000">
              <a:latin typeface="Arial"/>
            </a:endParaRPr>
          </a:p>
          <a:p>
            <a:pPr>
              <a:spcBef>
                <a:spcPts val="0"/>
              </a:spcBef>
              <a:spcAft>
                <a:spcPts val="0"/>
              </a:spcAft>
            </a:pPr>
            <a:r>
              <a:rPr lang="fi-FI" sz="2000">
                <a:latin typeface="Arial"/>
                <a:cs typeface="Arial"/>
              </a:rPr>
              <a:t>Valintamenettely:</a:t>
            </a:r>
            <a:endParaRPr lang="en-US" sz="2000">
              <a:latin typeface="Arial"/>
              <a:cs typeface="Arial"/>
            </a:endParaRPr>
          </a:p>
          <a:p>
            <a:pPr>
              <a:spcBef>
                <a:spcPts val="0"/>
              </a:spcBef>
              <a:spcAft>
                <a:spcPts val="0"/>
              </a:spcAft>
            </a:pPr>
            <a:r>
              <a:rPr lang="fi-FI" sz="2000">
                <a:latin typeface="Arial"/>
                <a:cs typeface="Arial"/>
              </a:rPr>
              <a:t>Yhteisvalinta: Samalla kokeella voi pyrkiä kaikkiin arkkitehtuurin / maisema-arkkitehtuurin koulutusohjelmiin</a:t>
            </a:r>
            <a:endParaRPr lang="en-US" sz="2000">
              <a:latin typeface="Arial"/>
              <a:cs typeface="Arial"/>
            </a:endParaRPr>
          </a:p>
          <a:p>
            <a:pPr>
              <a:spcBef>
                <a:spcPts val="0"/>
              </a:spcBef>
              <a:spcAft>
                <a:spcPts val="0"/>
              </a:spcAft>
            </a:pPr>
            <a:r>
              <a:rPr lang="fi-FI" sz="2000">
                <a:latin typeface="Arial"/>
                <a:cs typeface="Arial"/>
              </a:rPr>
              <a:t>Yhteispisteiden perusteella 80% </a:t>
            </a:r>
            <a:endParaRPr lang="en-US" sz="2000">
              <a:latin typeface="Arial"/>
              <a:cs typeface="Arial"/>
            </a:endParaRPr>
          </a:p>
          <a:p>
            <a:pPr lvl="1">
              <a:spcBef>
                <a:spcPts val="0"/>
              </a:spcBef>
              <a:spcAft>
                <a:spcPts val="0"/>
              </a:spcAft>
              <a:buFont typeface="Courier New" panose="020B0604020202020204" pitchFamily="34" charset="0"/>
              <a:buChar char="o"/>
            </a:pPr>
            <a:r>
              <a:rPr lang="fi-FI" sz="2000">
                <a:latin typeface="Arial"/>
                <a:cs typeface="Arial"/>
              </a:rPr>
              <a:t>maksimipisteet: todistuspisteet 161 p. + piirustus ja suunnittelukoe 216 p. = maks. 377 p.</a:t>
            </a:r>
            <a:endParaRPr lang="en-US" sz="2000">
              <a:latin typeface="Arial"/>
              <a:cs typeface="Arial"/>
            </a:endParaRPr>
          </a:p>
          <a:p>
            <a:pPr>
              <a:spcBef>
                <a:spcPts val="0"/>
              </a:spcBef>
              <a:spcAft>
                <a:spcPts val="0"/>
              </a:spcAft>
            </a:pPr>
            <a:r>
              <a:rPr lang="fi-FI" sz="2000">
                <a:latin typeface="Arial"/>
                <a:cs typeface="Arial"/>
              </a:rPr>
              <a:t>Koepisteiden perusteella 20% </a:t>
            </a:r>
            <a:endParaRPr lang="en-US" sz="2000">
              <a:latin typeface="Arial"/>
              <a:cs typeface="Arial"/>
            </a:endParaRPr>
          </a:p>
          <a:p>
            <a:pPr lvl="1">
              <a:spcBef>
                <a:spcPts val="0"/>
              </a:spcBef>
              <a:spcAft>
                <a:spcPts val="0"/>
              </a:spcAft>
              <a:buFont typeface="Courier New" panose="020B0604020202020204" pitchFamily="34" charset="0"/>
              <a:buChar char="o"/>
            </a:pPr>
            <a:r>
              <a:rPr lang="fi-FI" sz="2000">
                <a:latin typeface="Arial"/>
                <a:cs typeface="Arial"/>
              </a:rPr>
              <a:t>maksimi koepisteet 216p.</a:t>
            </a:r>
            <a:endParaRPr lang="en-US" sz="2000">
              <a:latin typeface="Arial"/>
              <a:cs typeface="Arial"/>
            </a:endParaRPr>
          </a:p>
          <a:p>
            <a:pPr marL="800100" indent="-342900">
              <a:spcBef>
                <a:spcPts val="0"/>
              </a:spcBef>
              <a:spcAft>
                <a:spcPts val="0"/>
              </a:spcAft>
            </a:pPr>
            <a:endParaRPr lang="en-US" sz="2000">
              <a:latin typeface="Arial"/>
            </a:endParaRPr>
          </a:p>
          <a:p>
            <a:pPr>
              <a:spcBef>
                <a:spcPts val="0"/>
              </a:spcBef>
              <a:spcAft>
                <a:spcPts val="0"/>
              </a:spcAft>
            </a:pPr>
            <a:r>
              <a:rPr lang="fi-FI" sz="2000">
                <a:latin typeface="Arial"/>
                <a:cs typeface="Arial"/>
              </a:rPr>
              <a:t>YO-tutkinnon pisteytys: AI ja MAA tai MAB sekä kolme parhaat pisteet tuottavaa arvosanaa seuraavista: fysiikka (L=31,7), biologia (L=26,8), pitkä kieli (L= 28,3), kemia (L=26,8), keskipitkä kieli (L=25,1), psykologia (L=24,6), maantiede (L=22), historia (L=19,6),  filosofia (L=16), yhteiskuntaoppi (L=16)</a:t>
            </a:r>
            <a:endParaRPr lang="en-US" sz="2000">
              <a:latin typeface="Arial"/>
              <a:cs typeface="Arial"/>
            </a:endParaRPr>
          </a:p>
          <a:p>
            <a:pPr>
              <a:spcBef>
                <a:spcPts val="0"/>
              </a:spcBef>
              <a:spcAft>
                <a:spcPts val="0"/>
              </a:spcAft>
            </a:pPr>
            <a:endParaRPr lang="fi-FI" sz="2000">
              <a:latin typeface="Arial"/>
            </a:endParaRPr>
          </a:p>
          <a:p>
            <a:pPr>
              <a:spcBef>
                <a:spcPts val="0"/>
              </a:spcBef>
              <a:spcAft>
                <a:spcPts val="0"/>
              </a:spcAft>
            </a:pPr>
            <a:r>
              <a:rPr lang="fi-FI" sz="2000">
                <a:latin typeface="Arial"/>
                <a:cs typeface="Arial"/>
              </a:rPr>
              <a:t>Ensikertalaiskiintiö 70%</a:t>
            </a:r>
          </a:p>
          <a:p>
            <a:endParaRPr lang="fi-FI"/>
          </a:p>
        </p:txBody>
      </p:sp>
    </p:spTree>
    <p:extLst>
      <p:ext uri="{BB962C8B-B14F-4D97-AF65-F5344CB8AC3E}">
        <p14:creationId xmlns:p14="http://schemas.microsoft.com/office/powerpoint/2010/main" val="26179850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2453AC-FD4D-C8F0-C3CC-DA45729DDC3A}"/>
              </a:ext>
            </a:extLst>
          </p:cNvPr>
          <p:cNvSpPr>
            <a:spLocks noGrp="1"/>
          </p:cNvSpPr>
          <p:nvPr>
            <p:ph type="title"/>
          </p:nvPr>
        </p:nvSpPr>
        <p:spPr/>
        <p:txBody>
          <a:bodyPr/>
          <a:lstStyle/>
          <a:p>
            <a:r>
              <a:rPr lang="fi-FI">
                <a:latin typeface="Arial"/>
                <a:cs typeface="Arial"/>
              </a:rPr>
              <a:t>Arkkitehtuuri valintakoe</a:t>
            </a:r>
            <a:endParaRPr lang="fi-FI"/>
          </a:p>
        </p:txBody>
      </p:sp>
      <p:sp>
        <p:nvSpPr>
          <p:cNvPr id="3" name="Sisällön paikkamerkki 2">
            <a:extLst>
              <a:ext uri="{FF2B5EF4-FFF2-40B4-BE49-F238E27FC236}">
                <a16:creationId xmlns:a16="http://schemas.microsoft.com/office/drawing/2014/main" id="{42702E02-DC71-45D8-B705-9EA5415872BE}"/>
              </a:ext>
            </a:extLst>
          </p:cNvPr>
          <p:cNvSpPr>
            <a:spLocks noGrp="1"/>
          </p:cNvSpPr>
          <p:nvPr>
            <p:ph sz="quarter" idx="10"/>
          </p:nvPr>
        </p:nvSpPr>
        <p:spPr/>
        <p:txBody>
          <a:bodyPr vert="horz" lIns="91440" tIns="45720" rIns="91440" bIns="45720" rtlCol="0" anchor="t">
            <a:noAutofit/>
          </a:bodyPr>
          <a:lstStyle/>
          <a:p>
            <a:pPr>
              <a:spcBef>
                <a:spcPct val="20000"/>
              </a:spcBef>
              <a:spcAft>
                <a:spcPts val="600"/>
              </a:spcAft>
            </a:pPr>
            <a:r>
              <a:rPr lang="fi-FI" sz="1600">
                <a:latin typeface="Arial"/>
                <a:cs typeface="Arial"/>
              </a:rPr>
              <a:t>Valintakoe koostuu seuraavista vaiheista:</a:t>
            </a:r>
            <a:endParaRPr lang="en-US" sz="1600">
              <a:latin typeface="Arial"/>
              <a:cs typeface="Arial"/>
            </a:endParaRPr>
          </a:p>
          <a:p>
            <a:pPr>
              <a:spcBef>
                <a:spcPct val="20000"/>
              </a:spcBef>
              <a:spcAft>
                <a:spcPts val="600"/>
              </a:spcAft>
            </a:pPr>
            <a:r>
              <a:rPr lang="fi-FI" sz="1600" b="1">
                <a:latin typeface="Arial"/>
                <a:cs typeface="Arial"/>
              </a:rPr>
              <a:t>Ennakkotehtävät (pakollinen kaikille)</a:t>
            </a:r>
            <a:endParaRPr lang="en-US" sz="1600">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Julkaistaan 10.2.2025 Dia.fi –sivustolla</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Palautetaan 25.3.2025 klo 15 mennessä</a:t>
            </a:r>
          </a:p>
          <a:p>
            <a:pPr marL="629920" lvl="1" indent="-305435">
              <a:spcBef>
                <a:spcPct val="20000"/>
              </a:spcBef>
              <a:spcAft>
                <a:spcPts val="600"/>
              </a:spcAft>
              <a:buFont typeface="Courier New" panose="020B0604020202020204" pitchFamily="34" charset="0"/>
              <a:buChar char="o"/>
            </a:pPr>
            <a:r>
              <a:rPr lang="fi-FI">
                <a:latin typeface="Arial"/>
                <a:cs typeface="Arial"/>
              </a:rPr>
              <a:t>Ennakkotehtävät arvostellaan jatkoon / ei jatkoon </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Tieto jatkoonpääsystä 23.4.2025</a:t>
            </a:r>
            <a:endParaRPr lang="en-US">
              <a:latin typeface="Arial"/>
              <a:cs typeface="Arial"/>
            </a:endParaRPr>
          </a:p>
          <a:p>
            <a:pPr>
              <a:spcBef>
                <a:spcPct val="20000"/>
              </a:spcBef>
              <a:spcAft>
                <a:spcPts val="600"/>
              </a:spcAft>
            </a:pPr>
            <a:r>
              <a:rPr lang="fi-FI" sz="1600" b="1">
                <a:latin typeface="Arial"/>
                <a:cs typeface="Arial"/>
              </a:rPr>
              <a:t>Piirustus- ja suunnittelukoe 19.-20.5.2025 (pakollinen kaikille) </a:t>
            </a:r>
            <a:r>
              <a:rPr lang="fi-FI" sz="1600" b="1">
                <a:solidFill>
                  <a:srgbClr val="FF0000"/>
                </a:solidFill>
                <a:latin typeface="Arial"/>
                <a:cs typeface="Arial"/>
              </a:rPr>
              <a:t>Aikaistunut!</a:t>
            </a:r>
            <a:endParaRPr lang="en-US" sz="1600">
              <a:solidFill>
                <a:srgbClr val="FF0000"/>
              </a:solidFill>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Kesto 2 päivää</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Kuusi tehtävää, 24-60 pistettä / tehtävä. Maksimipistemäärä 216 pistettä.</a:t>
            </a:r>
            <a:endParaRPr lang="en-US">
              <a:latin typeface="Arial"/>
              <a:cs typeface="Arial"/>
            </a:endParaRPr>
          </a:p>
          <a:p>
            <a:pPr marL="915670" lvl="2" indent="-285750">
              <a:spcBef>
                <a:spcPct val="20000"/>
              </a:spcBef>
              <a:spcAft>
                <a:spcPts val="600"/>
              </a:spcAft>
              <a:buFont typeface="Wingdings" panose="020B0604020202020204" pitchFamily="34" charset="0"/>
              <a:buChar char="§"/>
            </a:pPr>
            <a:r>
              <a:rPr lang="fi-FI" sz="1600">
                <a:latin typeface="Arial"/>
                <a:cs typeface="Arial"/>
              </a:rPr>
              <a:t> Keväällä 2023 tehtävien kesto 1,5-3 tuntia</a:t>
            </a:r>
            <a:endParaRPr lang="en-US" sz="1600">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Koeaika enintään 7 tuntia / päivä. Koepäiviin sisältyy tunnin tauko.</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Pyrkijän tulee saada vähintään 96 / 216 pistettä, jotta koe on hyväksyttävästi suoritettu</a:t>
            </a:r>
            <a:endParaRPr lang="en-US">
              <a:latin typeface="Arial"/>
              <a:cs typeface="Arial"/>
            </a:endParaRPr>
          </a:p>
          <a:p>
            <a:pPr marL="629920" lvl="1" indent="-305435">
              <a:spcBef>
                <a:spcPct val="20000"/>
              </a:spcBef>
              <a:spcAft>
                <a:spcPts val="600"/>
              </a:spcAft>
              <a:buFont typeface="Courier New" panose="020B0604020202020204" pitchFamily="34" charset="0"/>
              <a:buChar char="o"/>
            </a:pPr>
            <a:r>
              <a:rPr lang="fi-FI">
                <a:latin typeface="Arial"/>
                <a:cs typeface="Arial"/>
              </a:rPr>
              <a:t>Piirustus- ja rakentelutehtävissä arvioidaan värien käyttöä, sommittelua, muotojen piirtämistä sekä tilan ja mittasuhteiden hahmotusta sekä luovaa ongelmanratkaisukykyä.</a:t>
            </a:r>
          </a:p>
        </p:txBody>
      </p:sp>
    </p:spTree>
    <p:extLst>
      <p:ext uri="{BB962C8B-B14F-4D97-AF65-F5344CB8AC3E}">
        <p14:creationId xmlns:p14="http://schemas.microsoft.com/office/powerpoint/2010/main" val="22532384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4FBB4C-C211-6A68-B886-681D66146605}"/>
              </a:ext>
            </a:extLst>
          </p:cNvPr>
          <p:cNvSpPr>
            <a:spLocks noGrp="1"/>
          </p:cNvSpPr>
          <p:nvPr>
            <p:ph type="title"/>
          </p:nvPr>
        </p:nvSpPr>
        <p:spPr/>
        <p:txBody>
          <a:bodyPr/>
          <a:lstStyle/>
          <a:p>
            <a:r>
              <a:rPr lang="fi-FI"/>
              <a:t>Arkkitehtuuri valintakoe</a:t>
            </a:r>
          </a:p>
        </p:txBody>
      </p:sp>
      <p:sp>
        <p:nvSpPr>
          <p:cNvPr id="3" name="Sisällön paikkamerkki 2">
            <a:extLst>
              <a:ext uri="{FF2B5EF4-FFF2-40B4-BE49-F238E27FC236}">
                <a16:creationId xmlns:a16="http://schemas.microsoft.com/office/drawing/2014/main" id="{BA9223A9-3DE0-A987-1222-0D16D6D2BE96}"/>
              </a:ext>
            </a:extLst>
          </p:cNvPr>
          <p:cNvSpPr>
            <a:spLocks noGrp="1"/>
          </p:cNvSpPr>
          <p:nvPr>
            <p:ph sz="quarter" idx="10"/>
          </p:nvPr>
        </p:nvSpPr>
        <p:spPr/>
        <p:txBody>
          <a:bodyPr vert="horz" lIns="91440" tIns="45720" rIns="91440" bIns="45720" rtlCol="0" anchor="t">
            <a:normAutofit/>
          </a:bodyPr>
          <a:lstStyle/>
          <a:p>
            <a:pPr>
              <a:spcBef>
                <a:spcPct val="20000"/>
              </a:spcBef>
              <a:spcAft>
                <a:spcPts val="600"/>
              </a:spcAft>
            </a:pPr>
            <a:r>
              <a:rPr lang="fi-FI" sz="2000" b="1">
                <a:latin typeface="Arial"/>
                <a:cs typeface="Arial"/>
              </a:rPr>
              <a:t>Matematiikan koe 21.5.2025 </a:t>
            </a:r>
            <a:endParaRPr lang="fi-FI"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Voi korvata yo-arvosanalla seuraavasti: </a:t>
            </a:r>
            <a:r>
              <a:rPr lang="fi-FI" sz="2000" b="1">
                <a:latin typeface="Arial"/>
                <a:cs typeface="Arial"/>
              </a:rPr>
              <a:t>pitkästä matematiikasta B</a:t>
            </a:r>
            <a:r>
              <a:rPr lang="fi-FI" sz="2000">
                <a:latin typeface="Arial"/>
                <a:cs typeface="Arial"/>
              </a:rPr>
              <a:t> tai </a:t>
            </a:r>
            <a:r>
              <a:rPr lang="fi-FI" sz="2000" b="1">
                <a:latin typeface="Arial"/>
                <a:cs typeface="Arial"/>
              </a:rPr>
              <a:t>lyhyestä matematiikasta M. </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Hakija saa tiedon kynnysehdon täyttymisestä ennen arkkitehtimatematiikan koetta.</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Koetehtävät perustuvat </a:t>
            </a:r>
            <a:r>
              <a:rPr lang="fi-FI" sz="2000" b="1">
                <a:latin typeface="Arial"/>
                <a:cs typeface="Arial"/>
              </a:rPr>
              <a:t>lukion lyhyen matematiikan oppimäärään</a:t>
            </a:r>
            <a:r>
              <a:rPr lang="fi-FI" sz="2000">
                <a:solidFill>
                  <a:srgbClr val="FF0000"/>
                </a:solidFill>
                <a:latin typeface="Arial"/>
                <a:cs typeface="Arial"/>
              </a:rPr>
              <a:t> (aiemmin pitkän matematiikan)</a:t>
            </a:r>
          </a:p>
          <a:p>
            <a:pPr marL="667385" lvl="1" indent="-342900">
              <a:spcBef>
                <a:spcPct val="20000"/>
              </a:spcBef>
              <a:spcAft>
                <a:spcPts val="600"/>
              </a:spcAft>
              <a:buFont typeface="Courier New" panose="020B0604020202020204" pitchFamily="34" charset="0"/>
              <a:buChar char="o"/>
            </a:pPr>
            <a:r>
              <a:rPr lang="fi-FI" sz="2000">
                <a:latin typeface="Arial"/>
                <a:cs typeface="Arial"/>
              </a:rPr>
              <a:t>Matematiikan kokeessa on neljä (4) tehtävää ja arvosteluasteikko on 0-6 pistettä / tehtävä.</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Hakijan tulee saada kokeesta vähintään</a:t>
            </a:r>
            <a:r>
              <a:rPr lang="fi-FI" sz="2000" b="1">
                <a:latin typeface="Arial"/>
                <a:cs typeface="Arial"/>
              </a:rPr>
              <a:t> 9/24</a:t>
            </a:r>
            <a:r>
              <a:rPr lang="fi-FI" sz="2000">
                <a:latin typeface="Arial"/>
                <a:cs typeface="Arial"/>
              </a:rPr>
              <a:t> pistettä </a:t>
            </a:r>
            <a:r>
              <a:rPr lang="fi-FI" sz="2000">
                <a:solidFill>
                  <a:srgbClr val="FF0000"/>
                </a:solidFill>
                <a:latin typeface="Arial"/>
                <a:cs typeface="Arial"/>
              </a:rPr>
              <a:t>(aiemmin 12/24p.)</a:t>
            </a:r>
            <a:r>
              <a:rPr lang="fi-FI" sz="2000">
                <a:latin typeface="Arial"/>
                <a:cs typeface="Arial"/>
              </a:rPr>
              <a:t> voidakseen tulla hyväksytyksi.</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Arkkitehtimatematiikan kokeesta ei saa valinnassa pisteitä.</a:t>
            </a:r>
          </a:p>
        </p:txBody>
      </p:sp>
    </p:spTree>
    <p:extLst>
      <p:ext uri="{BB962C8B-B14F-4D97-AF65-F5344CB8AC3E}">
        <p14:creationId xmlns:p14="http://schemas.microsoft.com/office/powerpoint/2010/main" val="3683397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616654-4DC4-4020-A38B-5F9EC3298BB2}"/>
              </a:ext>
            </a:extLst>
          </p:cNvPr>
          <p:cNvSpPr>
            <a:spLocks noGrp="1"/>
          </p:cNvSpPr>
          <p:nvPr>
            <p:ph type="title"/>
          </p:nvPr>
        </p:nvSpPr>
        <p:spPr/>
        <p:txBody>
          <a:bodyPr/>
          <a:lstStyle/>
          <a:p>
            <a:r>
              <a:rPr lang="fi-FI"/>
              <a:t>AMK: yo-todistuksen pisteytys</a:t>
            </a:r>
          </a:p>
        </p:txBody>
      </p:sp>
      <p:sp>
        <p:nvSpPr>
          <p:cNvPr id="3" name="Sisällön paikkamerkki 2">
            <a:extLst>
              <a:ext uri="{FF2B5EF4-FFF2-40B4-BE49-F238E27FC236}">
                <a16:creationId xmlns:a16="http://schemas.microsoft.com/office/drawing/2014/main" id="{06D68B72-B261-15C0-EA75-04F92EE8E77A}"/>
              </a:ext>
            </a:extLst>
          </p:cNvPr>
          <p:cNvSpPr>
            <a:spLocks noGrp="1"/>
          </p:cNvSpPr>
          <p:nvPr>
            <p:ph sz="quarter" idx="10"/>
          </p:nvPr>
        </p:nvSpPr>
        <p:spPr>
          <a:xfrm>
            <a:off x="353626" y="1205278"/>
            <a:ext cx="11444796" cy="908658"/>
          </a:xfrm>
        </p:spPr>
        <p:txBody>
          <a:bodyPr>
            <a:normAutofit/>
          </a:bodyPr>
          <a:lstStyle/>
          <a:p>
            <a:r>
              <a:rPr lang="fi-FI" sz="2000"/>
              <a:t>5 pisteytettävää ainetta </a:t>
            </a:r>
            <a:r>
              <a:rPr lang="fi-FI" sz="2000" err="1"/>
              <a:t>max</a:t>
            </a:r>
            <a:r>
              <a:rPr lang="fi-FI" sz="2000"/>
              <a:t>.</a:t>
            </a:r>
          </a:p>
          <a:p>
            <a:r>
              <a:rPr lang="fi-FI" sz="2000" err="1"/>
              <a:t>max</a:t>
            </a:r>
            <a:r>
              <a:rPr lang="fi-FI" sz="2000"/>
              <a:t>. 198 pistettä</a:t>
            </a:r>
          </a:p>
        </p:txBody>
      </p:sp>
      <p:graphicFrame>
        <p:nvGraphicFramePr>
          <p:cNvPr id="4" name="Taulukko 3">
            <a:extLst>
              <a:ext uri="{FF2B5EF4-FFF2-40B4-BE49-F238E27FC236}">
                <a16:creationId xmlns:a16="http://schemas.microsoft.com/office/drawing/2014/main" id="{4390E3A4-8435-B915-D1F6-1E00E9F4A158}"/>
              </a:ext>
            </a:extLst>
          </p:cNvPr>
          <p:cNvGraphicFramePr>
            <a:graphicFrameLocks noGrp="1"/>
          </p:cNvGraphicFramePr>
          <p:nvPr>
            <p:extLst>
              <p:ext uri="{D42A27DB-BD31-4B8C-83A1-F6EECF244321}">
                <p14:modId xmlns:p14="http://schemas.microsoft.com/office/powerpoint/2010/main" val="984148312"/>
              </p:ext>
            </p:extLst>
          </p:nvPr>
        </p:nvGraphicFramePr>
        <p:xfrm>
          <a:off x="353625" y="2258332"/>
          <a:ext cx="11457374" cy="4138888"/>
        </p:xfrm>
        <a:graphic>
          <a:graphicData uri="http://schemas.openxmlformats.org/drawingml/2006/table">
            <a:tbl>
              <a:tblPr firstRow="1" bandRow="1">
                <a:tableStyleId>{5C22544A-7EE6-4342-B048-85BDC9FD1C3A}</a:tableStyleId>
              </a:tblPr>
              <a:tblGrid>
                <a:gridCol w="3740702">
                  <a:extLst>
                    <a:ext uri="{9D8B030D-6E8A-4147-A177-3AD203B41FA5}">
                      <a16:colId xmlns:a16="http://schemas.microsoft.com/office/drawing/2014/main" val="3589998765"/>
                    </a:ext>
                  </a:extLst>
                </a:gridCol>
                <a:gridCol w="1742010">
                  <a:extLst>
                    <a:ext uri="{9D8B030D-6E8A-4147-A177-3AD203B41FA5}">
                      <a16:colId xmlns:a16="http://schemas.microsoft.com/office/drawing/2014/main" val="948674298"/>
                    </a:ext>
                  </a:extLst>
                </a:gridCol>
                <a:gridCol w="995777">
                  <a:extLst>
                    <a:ext uri="{9D8B030D-6E8A-4147-A177-3AD203B41FA5}">
                      <a16:colId xmlns:a16="http://schemas.microsoft.com/office/drawing/2014/main" val="238692874"/>
                    </a:ext>
                  </a:extLst>
                </a:gridCol>
                <a:gridCol w="995777">
                  <a:extLst>
                    <a:ext uri="{9D8B030D-6E8A-4147-A177-3AD203B41FA5}">
                      <a16:colId xmlns:a16="http://schemas.microsoft.com/office/drawing/2014/main" val="2615093726"/>
                    </a:ext>
                  </a:extLst>
                </a:gridCol>
                <a:gridCol w="995777">
                  <a:extLst>
                    <a:ext uri="{9D8B030D-6E8A-4147-A177-3AD203B41FA5}">
                      <a16:colId xmlns:a16="http://schemas.microsoft.com/office/drawing/2014/main" val="2486196688"/>
                    </a:ext>
                  </a:extLst>
                </a:gridCol>
                <a:gridCol w="995777">
                  <a:extLst>
                    <a:ext uri="{9D8B030D-6E8A-4147-A177-3AD203B41FA5}">
                      <a16:colId xmlns:a16="http://schemas.microsoft.com/office/drawing/2014/main" val="765378629"/>
                    </a:ext>
                  </a:extLst>
                </a:gridCol>
                <a:gridCol w="995777">
                  <a:extLst>
                    <a:ext uri="{9D8B030D-6E8A-4147-A177-3AD203B41FA5}">
                      <a16:colId xmlns:a16="http://schemas.microsoft.com/office/drawing/2014/main" val="2814239223"/>
                    </a:ext>
                  </a:extLst>
                </a:gridCol>
                <a:gridCol w="995777">
                  <a:extLst>
                    <a:ext uri="{9D8B030D-6E8A-4147-A177-3AD203B41FA5}">
                      <a16:colId xmlns:a16="http://schemas.microsoft.com/office/drawing/2014/main" val="1392773571"/>
                    </a:ext>
                  </a:extLst>
                </a:gridCol>
              </a:tblGrid>
              <a:tr h="444952">
                <a:tc>
                  <a:txBody>
                    <a:bodyPr/>
                    <a:lstStyle/>
                    <a:p>
                      <a:r>
                        <a:rPr lang="fi-FI"/>
                        <a:t>Aine</a:t>
                      </a:r>
                    </a:p>
                  </a:txBody>
                  <a:tcPr anchor="ctr"/>
                </a:tc>
                <a:tc>
                  <a:txBody>
                    <a:bodyPr/>
                    <a:lstStyle/>
                    <a:p>
                      <a:r>
                        <a:rPr lang="fi-FI"/>
                        <a:t>Taso</a:t>
                      </a:r>
                    </a:p>
                  </a:txBody>
                  <a:tcPr anchor="ctr"/>
                </a:tc>
                <a:tc>
                  <a:txBody>
                    <a:bodyPr/>
                    <a:lstStyle/>
                    <a:p>
                      <a:pPr algn="ctr"/>
                      <a:r>
                        <a:rPr lang="fi-FI"/>
                        <a:t>L</a:t>
                      </a:r>
                    </a:p>
                  </a:txBody>
                  <a:tcPr anchor="ctr"/>
                </a:tc>
                <a:tc>
                  <a:txBody>
                    <a:bodyPr/>
                    <a:lstStyle/>
                    <a:p>
                      <a:pPr algn="ctr"/>
                      <a:r>
                        <a:rPr lang="fi-FI"/>
                        <a:t>E</a:t>
                      </a:r>
                    </a:p>
                  </a:txBody>
                  <a:tcPr anchor="ctr"/>
                </a:tc>
                <a:tc>
                  <a:txBody>
                    <a:bodyPr/>
                    <a:lstStyle/>
                    <a:p>
                      <a:pPr algn="ctr"/>
                      <a:r>
                        <a:rPr lang="fi-FI"/>
                        <a:t>M</a:t>
                      </a:r>
                    </a:p>
                  </a:txBody>
                  <a:tcPr anchor="ctr"/>
                </a:tc>
                <a:tc>
                  <a:txBody>
                    <a:bodyPr/>
                    <a:lstStyle/>
                    <a:p>
                      <a:pPr algn="ctr"/>
                      <a:r>
                        <a:rPr lang="fi-FI"/>
                        <a:t>C</a:t>
                      </a:r>
                    </a:p>
                  </a:txBody>
                  <a:tcPr anchor="ctr"/>
                </a:tc>
                <a:tc>
                  <a:txBody>
                    <a:bodyPr/>
                    <a:lstStyle/>
                    <a:p>
                      <a:pPr algn="ctr"/>
                      <a:r>
                        <a:rPr lang="fi-FI"/>
                        <a:t>B</a:t>
                      </a:r>
                    </a:p>
                  </a:txBody>
                  <a:tcPr anchor="ctr"/>
                </a:tc>
                <a:tc>
                  <a:txBody>
                    <a:bodyPr/>
                    <a:lstStyle/>
                    <a:p>
                      <a:pPr algn="ctr"/>
                      <a:r>
                        <a:rPr lang="fi-FI"/>
                        <a:t>A</a:t>
                      </a:r>
                    </a:p>
                  </a:txBody>
                  <a:tcPr anchor="ctr"/>
                </a:tc>
                <a:extLst>
                  <a:ext uri="{0D108BD9-81ED-4DB2-BD59-A6C34878D82A}">
                    <a16:rowId xmlns:a16="http://schemas.microsoft.com/office/drawing/2014/main" val="1468343955"/>
                  </a:ext>
                </a:extLst>
              </a:tr>
              <a:tr h="444952">
                <a:tc>
                  <a:txBody>
                    <a:bodyPr/>
                    <a:lstStyle/>
                    <a:p>
                      <a:r>
                        <a:rPr lang="fi-FI">
                          <a:solidFill>
                            <a:schemeClr val="tx1"/>
                          </a:solidFill>
                          <a:latin typeface="Arial"/>
                        </a:rPr>
                        <a:t>Äidinkieli </a:t>
                      </a:r>
                      <a:r>
                        <a:rPr lang="fi-FI" sz="1800" b="0" i="0" kern="1200">
                          <a:solidFill>
                            <a:schemeClr val="dk1"/>
                          </a:solidFill>
                          <a:effectLst/>
                          <a:latin typeface="+mn-lt"/>
                          <a:ea typeface="+mn-ea"/>
                          <a:cs typeface="+mn-cs"/>
                        </a:rPr>
                        <a:t>(suomi, ruotsi, saame, suomi toisena kielenä tai ruotsi toisena kielenä)</a:t>
                      </a:r>
                      <a:endParaRPr lang="fi-FI">
                        <a:solidFill>
                          <a:schemeClr val="tx1"/>
                        </a:solidFill>
                        <a:latin typeface="Arial"/>
                      </a:endParaRPr>
                    </a:p>
                  </a:txBody>
                  <a:tcPr anchor="ctr">
                    <a:solidFill>
                      <a:srgbClr val="D4B59E">
                        <a:alpha val="30196"/>
                      </a:srgbClr>
                    </a:solidFill>
                  </a:tcPr>
                </a:tc>
                <a:tc>
                  <a:txBody>
                    <a:bodyPr/>
                    <a:lstStyle/>
                    <a:p>
                      <a:r>
                        <a:rPr lang="fi-FI">
                          <a:solidFill>
                            <a:schemeClr val="tx1"/>
                          </a:solidFill>
                          <a:latin typeface="Arial"/>
                        </a:rPr>
                        <a:t>-</a:t>
                      </a:r>
                    </a:p>
                  </a:txBody>
                  <a:tcPr anchor="ctr">
                    <a:solidFill>
                      <a:srgbClr val="D4B59E">
                        <a:alpha val="30196"/>
                      </a:srgbClr>
                    </a:solidFill>
                  </a:tcPr>
                </a:tc>
                <a:tc>
                  <a:txBody>
                    <a:bodyPr/>
                    <a:lstStyle/>
                    <a:p>
                      <a:pPr algn="ctr"/>
                      <a:r>
                        <a:rPr lang="fi-FI">
                          <a:solidFill>
                            <a:schemeClr val="tx1"/>
                          </a:solidFill>
                          <a:latin typeface="Arial"/>
                        </a:rPr>
                        <a:t>46</a:t>
                      </a:r>
                    </a:p>
                  </a:txBody>
                  <a:tcPr anchor="ctr">
                    <a:solidFill>
                      <a:srgbClr val="D4B59E">
                        <a:alpha val="30196"/>
                      </a:srgbClr>
                    </a:solidFill>
                  </a:tcPr>
                </a:tc>
                <a:tc>
                  <a:txBody>
                    <a:bodyPr/>
                    <a:lstStyle/>
                    <a:p>
                      <a:pPr algn="ctr"/>
                      <a:r>
                        <a:rPr lang="fi-FI">
                          <a:solidFill>
                            <a:schemeClr val="tx1"/>
                          </a:solidFill>
                          <a:latin typeface="Arial"/>
                        </a:rPr>
                        <a:t>41</a:t>
                      </a:r>
                    </a:p>
                  </a:txBody>
                  <a:tcPr anchor="ctr">
                    <a:solidFill>
                      <a:srgbClr val="D4B59E">
                        <a:alpha val="30196"/>
                      </a:srgbClr>
                    </a:solidFill>
                  </a:tcPr>
                </a:tc>
                <a:tc>
                  <a:txBody>
                    <a:bodyPr/>
                    <a:lstStyle/>
                    <a:p>
                      <a:pPr algn="ctr"/>
                      <a:r>
                        <a:rPr lang="fi-FI">
                          <a:solidFill>
                            <a:schemeClr val="tx1"/>
                          </a:solidFill>
                          <a:latin typeface="Arial"/>
                        </a:rPr>
                        <a:t>34</a:t>
                      </a:r>
                    </a:p>
                  </a:txBody>
                  <a:tcPr anchor="ctr">
                    <a:solidFill>
                      <a:srgbClr val="D4B59E">
                        <a:alpha val="30196"/>
                      </a:srgbClr>
                    </a:solidFill>
                  </a:tcPr>
                </a:tc>
                <a:tc>
                  <a:txBody>
                    <a:bodyPr/>
                    <a:lstStyle/>
                    <a:p>
                      <a:pPr algn="ctr"/>
                      <a:r>
                        <a:rPr lang="fi-FI">
                          <a:solidFill>
                            <a:schemeClr val="tx1"/>
                          </a:solidFill>
                          <a:latin typeface="Arial"/>
                        </a:rPr>
                        <a:t>26</a:t>
                      </a:r>
                    </a:p>
                  </a:txBody>
                  <a:tcPr anchor="ctr">
                    <a:solidFill>
                      <a:srgbClr val="D4B59E">
                        <a:alpha val="30196"/>
                      </a:srgbClr>
                    </a:solidFill>
                  </a:tcPr>
                </a:tc>
                <a:tc>
                  <a:txBody>
                    <a:bodyPr/>
                    <a:lstStyle/>
                    <a:p>
                      <a:pPr algn="ctr"/>
                      <a:r>
                        <a:rPr lang="fi-FI">
                          <a:solidFill>
                            <a:schemeClr val="tx1"/>
                          </a:solidFill>
                          <a:latin typeface="Arial"/>
                        </a:rPr>
                        <a:t>18</a:t>
                      </a:r>
                    </a:p>
                  </a:txBody>
                  <a:tcPr anchor="ctr">
                    <a:solidFill>
                      <a:srgbClr val="D4B59E">
                        <a:alpha val="30196"/>
                      </a:srgbClr>
                    </a:solidFill>
                  </a:tcPr>
                </a:tc>
                <a:tc>
                  <a:txBody>
                    <a:bodyPr/>
                    <a:lstStyle/>
                    <a:p>
                      <a:pPr algn="ctr"/>
                      <a:r>
                        <a:rPr lang="fi-FI">
                          <a:solidFill>
                            <a:schemeClr val="tx1"/>
                          </a:solidFill>
                          <a:latin typeface="Arial"/>
                        </a:rPr>
                        <a:t>10</a:t>
                      </a:r>
                    </a:p>
                  </a:txBody>
                  <a:tcPr anchor="ctr">
                    <a:solidFill>
                      <a:srgbClr val="D4B59E">
                        <a:alpha val="30196"/>
                      </a:srgbClr>
                    </a:solidFill>
                  </a:tcPr>
                </a:tc>
                <a:extLst>
                  <a:ext uri="{0D108BD9-81ED-4DB2-BD59-A6C34878D82A}">
                    <a16:rowId xmlns:a16="http://schemas.microsoft.com/office/drawing/2014/main" val="1815749390"/>
                  </a:ext>
                </a:extLst>
              </a:tr>
              <a:tr h="767997">
                <a:tc>
                  <a:txBody>
                    <a:bodyPr/>
                    <a:lstStyle/>
                    <a:p>
                      <a:r>
                        <a:rPr lang="fi-FI">
                          <a:solidFill>
                            <a:schemeClr val="tx1"/>
                          </a:solidFill>
                          <a:latin typeface="Arial"/>
                        </a:rPr>
                        <a:t>matematiikka</a:t>
                      </a:r>
                    </a:p>
                  </a:txBody>
                  <a:tcPr anchor="ctr">
                    <a:solidFill>
                      <a:srgbClr val="D7B4F5">
                        <a:alpha val="30196"/>
                      </a:srgbClr>
                    </a:solidFill>
                  </a:tcPr>
                </a:tc>
                <a:tc>
                  <a:txBody>
                    <a:bodyPr/>
                    <a:lstStyle/>
                    <a:p>
                      <a:r>
                        <a:rPr lang="fi-FI">
                          <a:solidFill>
                            <a:schemeClr val="tx1"/>
                          </a:solidFill>
                          <a:latin typeface="Arial"/>
                        </a:rPr>
                        <a:t>pitkä</a:t>
                      </a:r>
                    </a:p>
                    <a:p>
                      <a:r>
                        <a:rPr lang="fi-FI">
                          <a:solidFill>
                            <a:schemeClr val="tx1"/>
                          </a:solidFill>
                          <a:latin typeface="Arial"/>
                        </a:rPr>
                        <a:t>lyhyt</a:t>
                      </a:r>
                    </a:p>
                  </a:txBody>
                  <a:tcPr anchor="ctr">
                    <a:solidFill>
                      <a:srgbClr val="D7B4F5">
                        <a:alpha val="30196"/>
                      </a:srgbClr>
                    </a:solidFill>
                  </a:tcPr>
                </a:tc>
                <a:tc>
                  <a:txBody>
                    <a:bodyPr/>
                    <a:lstStyle/>
                    <a:p>
                      <a:pPr algn="ctr"/>
                      <a:r>
                        <a:rPr lang="fi-FI">
                          <a:solidFill>
                            <a:schemeClr val="tx1"/>
                          </a:solidFill>
                          <a:latin typeface="Arial"/>
                        </a:rPr>
                        <a:t>46</a:t>
                      </a:r>
                    </a:p>
                    <a:p>
                      <a:pPr algn="ctr"/>
                      <a:r>
                        <a:rPr lang="fi-FI">
                          <a:solidFill>
                            <a:schemeClr val="tx1"/>
                          </a:solidFill>
                          <a:latin typeface="Arial"/>
                        </a:rPr>
                        <a:t>40</a:t>
                      </a:r>
                    </a:p>
                  </a:txBody>
                  <a:tcPr anchor="ctr">
                    <a:solidFill>
                      <a:srgbClr val="D7B4F5">
                        <a:alpha val="30196"/>
                      </a:srgbClr>
                    </a:solidFill>
                  </a:tcPr>
                </a:tc>
                <a:tc>
                  <a:txBody>
                    <a:bodyPr/>
                    <a:lstStyle/>
                    <a:p>
                      <a:pPr algn="ctr"/>
                      <a:r>
                        <a:rPr lang="fi-FI">
                          <a:solidFill>
                            <a:schemeClr val="tx1"/>
                          </a:solidFill>
                          <a:latin typeface="Arial"/>
                        </a:rPr>
                        <a:t>43</a:t>
                      </a:r>
                    </a:p>
                    <a:p>
                      <a:pPr algn="ctr"/>
                      <a:r>
                        <a:rPr lang="fi-FI">
                          <a:solidFill>
                            <a:schemeClr val="tx1"/>
                          </a:solidFill>
                          <a:latin typeface="Arial"/>
                        </a:rPr>
                        <a:t>35</a:t>
                      </a:r>
                    </a:p>
                  </a:txBody>
                  <a:tcPr anchor="ctr">
                    <a:solidFill>
                      <a:srgbClr val="D7B4F5">
                        <a:alpha val="30196"/>
                      </a:srgbClr>
                    </a:solidFill>
                  </a:tcPr>
                </a:tc>
                <a:tc>
                  <a:txBody>
                    <a:bodyPr/>
                    <a:lstStyle/>
                    <a:p>
                      <a:pPr algn="ctr"/>
                      <a:r>
                        <a:rPr lang="fi-FI">
                          <a:solidFill>
                            <a:schemeClr val="tx1"/>
                          </a:solidFill>
                          <a:latin typeface="Arial"/>
                        </a:rPr>
                        <a:t>40</a:t>
                      </a:r>
                    </a:p>
                    <a:p>
                      <a:pPr algn="ctr"/>
                      <a:r>
                        <a:rPr lang="fi-FI">
                          <a:solidFill>
                            <a:schemeClr val="tx1"/>
                          </a:solidFill>
                          <a:latin typeface="Arial"/>
                        </a:rPr>
                        <a:t>27</a:t>
                      </a:r>
                    </a:p>
                  </a:txBody>
                  <a:tcPr anchor="ctr">
                    <a:solidFill>
                      <a:srgbClr val="D7B4F5">
                        <a:alpha val="30196"/>
                      </a:srgbClr>
                    </a:solidFill>
                  </a:tcPr>
                </a:tc>
                <a:tc>
                  <a:txBody>
                    <a:bodyPr/>
                    <a:lstStyle/>
                    <a:p>
                      <a:pPr algn="ctr"/>
                      <a:r>
                        <a:rPr lang="fi-FI">
                          <a:solidFill>
                            <a:schemeClr val="tx1"/>
                          </a:solidFill>
                          <a:latin typeface="Arial"/>
                        </a:rPr>
                        <a:t>35</a:t>
                      </a:r>
                    </a:p>
                    <a:p>
                      <a:pPr algn="ctr"/>
                      <a:r>
                        <a:rPr lang="fi-FI">
                          <a:solidFill>
                            <a:schemeClr val="tx1"/>
                          </a:solidFill>
                          <a:latin typeface="Arial"/>
                        </a:rPr>
                        <a:t>19</a:t>
                      </a:r>
                    </a:p>
                  </a:txBody>
                  <a:tcPr anchor="ctr">
                    <a:solidFill>
                      <a:srgbClr val="D7B4F5">
                        <a:alpha val="30196"/>
                      </a:srgbClr>
                    </a:solidFill>
                  </a:tcPr>
                </a:tc>
                <a:tc>
                  <a:txBody>
                    <a:bodyPr/>
                    <a:lstStyle/>
                    <a:p>
                      <a:pPr algn="ctr"/>
                      <a:r>
                        <a:rPr lang="fi-FI">
                          <a:solidFill>
                            <a:schemeClr val="tx1"/>
                          </a:solidFill>
                          <a:latin typeface="Arial"/>
                        </a:rPr>
                        <a:t>27</a:t>
                      </a:r>
                    </a:p>
                    <a:p>
                      <a:pPr algn="ctr"/>
                      <a:r>
                        <a:rPr lang="fi-FI">
                          <a:solidFill>
                            <a:schemeClr val="tx1"/>
                          </a:solidFill>
                          <a:latin typeface="Arial"/>
                        </a:rPr>
                        <a:t>13</a:t>
                      </a:r>
                    </a:p>
                  </a:txBody>
                  <a:tcPr anchor="ctr">
                    <a:solidFill>
                      <a:srgbClr val="D7B4F5">
                        <a:alpha val="30196"/>
                      </a:srgbClr>
                    </a:solidFill>
                  </a:tcPr>
                </a:tc>
                <a:tc>
                  <a:txBody>
                    <a:bodyPr/>
                    <a:lstStyle/>
                    <a:p>
                      <a:pPr algn="ctr"/>
                      <a:r>
                        <a:rPr lang="fi-FI">
                          <a:solidFill>
                            <a:schemeClr val="tx1"/>
                          </a:solidFill>
                          <a:latin typeface="Arial"/>
                        </a:rPr>
                        <a:t>19</a:t>
                      </a:r>
                    </a:p>
                    <a:p>
                      <a:pPr algn="ctr"/>
                      <a:r>
                        <a:rPr lang="fi-FI">
                          <a:solidFill>
                            <a:schemeClr val="tx1"/>
                          </a:solidFill>
                          <a:latin typeface="Arial"/>
                        </a:rPr>
                        <a:t>6</a:t>
                      </a:r>
                    </a:p>
                  </a:txBody>
                  <a:tcPr anchor="ctr">
                    <a:solidFill>
                      <a:srgbClr val="D7B4F5">
                        <a:alpha val="30196"/>
                      </a:srgbClr>
                    </a:solidFill>
                  </a:tcPr>
                </a:tc>
                <a:extLst>
                  <a:ext uri="{0D108BD9-81ED-4DB2-BD59-A6C34878D82A}">
                    <a16:rowId xmlns:a16="http://schemas.microsoft.com/office/drawing/2014/main" val="4082142498"/>
                  </a:ext>
                </a:extLst>
              </a:tr>
              <a:tr h="1097139">
                <a:tc>
                  <a:txBody>
                    <a:bodyPr/>
                    <a:lstStyle/>
                    <a:p>
                      <a:r>
                        <a:rPr lang="fi-FI">
                          <a:solidFill>
                            <a:schemeClr val="tx1"/>
                          </a:solidFill>
                          <a:latin typeface="Arial"/>
                        </a:rPr>
                        <a:t>vieras / toinen kotimainen kieli</a:t>
                      </a:r>
                    </a:p>
                  </a:txBody>
                  <a:tcPr anchor="ctr">
                    <a:solidFill>
                      <a:srgbClr val="D4B59E">
                        <a:alpha val="30196"/>
                      </a:srgbClr>
                    </a:solidFill>
                  </a:tcPr>
                </a:tc>
                <a:tc>
                  <a:txBody>
                    <a:bodyPr/>
                    <a:lstStyle/>
                    <a:p>
                      <a:r>
                        <a:rPr lang="fi-FI">
                          <a:solidFill>
                            <a:schemeClr val="tx1"/>
                          </a:solidFill>
                          <a:latin typeface="Arial"/>
                        </a:rPr>
                        <a:t>pitkä</a:t>
                      </a:r>
                    </a:p>
                    <a:p>
                      <a:r>
                        <a:rPr lang="fi-FI">
                          <a:solidFill>
                            <a:schemeClr val="tx1"/>
                          </a:solidFill>
                          <a:latin typeface="Arial"/>
                        </a:rPr>
                        <a:t>keskipitkä</a:t>
                      </a:r>
                    </a:p>
                    <a:p>
                      <a:r>
                        <a:rPr lang="fi-FI">
                          <a:solidFill>
                            <a:schemeClr val="tx1"/>
                          </a:solidFill>
                          <a:latin typeface="Arial"/>
                        </a:rPr>
                        <a:t>lyhyt</a:t>
                      </a:r>
                    </a:p>
                  </a:txBody>
                  <a:tcPr anchor="ctr">
                    <a:solidFill>
                      <a:srgbClr val="D4B59E">
                        <a:alpha val="30196"/>
                      </a:srgbClr>
                    </a:solidFill>
                  </a:tcPr>
                </a:tc>
                <a:tc>
                  <a:txBody>
                    <a:bodyPr/>
                    <a:lstStyle/>
                    <a:p>
                      <a:pPr algn="ctr"/>
                      <a:r>
                        <a:rPr lang="fi-FI">
                          <a:solidFill>
                            <a:schemeClr val="tx1"/>
                          </a:solidFill>
                          <a:latin typeface="Arial"/>
                        </a:rPr>
                        <a:t>46</a:t>
                      </a:r>
                    </a:p>
                    <a:p>
                      <a:pPr algn="ctr"/>
                      <a:r>
                        <a:rPr lang="fi-FI">
                          <a:solidFill>
                            <a:schemeClr val="tx1"/>
                          </a:solidFill>
                          <a:latin typeface="Arial"/>
                        </a:rPr>
                        <a:t>38</a:t>
                      </a:r>
                    </a:p>
                    <a:p>
                      <a:pPr algn="ctr"/>
                      <a:r>
                        <a:rPr lang="fi-FI">
                          <a:solidFill>
                            <a:schemeClr val="tx1"/>
                          </a:solidFill>
                          <a:latin typeface="Arial"/>
                        </a:rPr>
                        <a:t>30</a:t>
                      </a:r>
                    </a:p>
                  </a:txBody>
                  <a:tcPr anchor="ctr">
                    <a:solidFill>
                      <a:srgbClr val="D4B59E">
                        <a:alpha val="30196"/>
                      </a:srgbClr>
                    </a:solidFill>
                  </a:tcPr>
                </a:tc>
                <a:tc>
                  <a:txBody>
                    <a:bodyPr/>
                    <a:lstStyle/>
                    <a:p>
                      <a:pPr algn="ctr"/>
                      <a:r>
                        <a:rPr lang="fi-FI">
                          <a:solidFill>
                            <a:schemeClr val="tx1"/>
                          </a:solidFill>
                          <a:latin typeface="Arial"/>
                        </a:rPr>
                        <a:t>41</a:t>
                      </a:r>
                    </a:p>
                    <a:p>
                      <a:pPr algn="ctr"/>
                      <a:r>
                        <a:rPr lang="fi-FI">
                          <a:solidFill>
                            <a:schemeClr val="tx1"/>
                          </a:solidFill>
                          <a:latin typeface="Arial"/>
                        </a:rPr>
                        <a:t>34</a:t>
                      </a:r>
                    </a:p>
                    <a:p>
                      <a:pPr algn="ctr"/>
                      <a:r>
                        <a:rPr lang="fi-FI">
                          <a:solidFill>
                            <a:schemeClr val="tx1"/>
                          </a:solidFill>
                          <a:latin typeface="Arial"/>
                        </a:rPr>
                        <a:t>27</a:t>
                      </a:r>
                    </a:p>
                  </a:txBody>
                  <a:tcPr anchor="ctr">
                    <a:solidFill>
                      <a:srgbClr val="D4B59E">
                        <a:alpha val="30196"/>
                      </a:srgbClr>
                    </a:solidFill>
                  </a:tcPr>
                </a:tc>
                <a:tc>
                  <a:txBody>
                    <a:bodyPr/>
                    <a:lstStyle/>
                    <a:p>
                      <a:pPr algn="ctr"/>
                      <a:r>
                        <a:rPr lang="fi-FI">
                          <a:solidFill>
                            <a:schemeClr val="tx1"/>
                          </a:solidFill>
                          <a:latin typeface="Arial"/>
                        </a:rPr>
                        <a:t>34</a:t>
                      </a:r>
                    </a:p>
                    <a:p>
                      <a:pPr algn="ctr"/>
                      <a:r>
                        <a:rPr lang="fi-FI">
                          <a:solidFill>
                            <a:schemeClr val="tx1"/>
                          </a:solidFill>
                          <a:latin typeface="Arial"/>
                        </a:rPr>
                        <a:t>26</a:t>
                      </a:r>
                    </a:p>
                    <a:p>
                      <a:pPr algn="ctr"/>
                      <a:r>
                        <a:rPr lang="fi-FI">
                          <a:solidFill>
                            <a:schemeClr val="tx1"/>
                          </a:solidFill>
                          <a:latin typeface="Arial"/>
                        </a:rPr>
                        <a:t>21</a:t>
                      </a:r>
                    </a:p>
                  </a:txBody>
                  <a:tcPr anchor="ctr">
                    <a:solidFill>
                      <a:srgbClr val="D4B59E">
                        <a:alpha val="30196"/>
                      </a:srgbClr>
                    </a:solidFill>
                  </a:tcPr>
                </a:tc>
                <a:tc>
                  <a:txBody>
                    <a:bodyPr/>
                    <a:lstStyle/>
                    <a:p>
                      <a:pPr algn="ctr"/>
                      <a:r>
                        <a:rPr lang="fi-FI">
                          <a:solidFill>
                            <a:schemeClr val="tx1"/>
                          </a:solidFill>
                          <a:latin typeface="Arial"/>
                        </a:rPr>
                        <a:t>26</a:t>
                      </a:r>
                    </a:p>
                    <a:p>
                      <a:pPr algn="ctr"/>
                      <a:r>
                        <a:rPr lang="fi-FI">
                          <a:solidFill>
                            <a:schemeClr val="tx1"/>
                          </a:solidFill>
                          <a:latin typeface="Arial"/>
                        </a:rPr>
                        <a:t>18</a:t>
                      </a:r>
                    </a:p>
                    <a:p>
                      <a:pPr algn="ctr"/>
                      <a:r>
                        <a:rPr lang="fi-FI">
                          <a:solidFill>
                            <a:schemeClr val="tx1"/>
                          </a:solidFill>
                          <a:latin typeface="Arial"/>
                        </a:rPr>
                        <a:t>15</a:t>
                      </a:r>
                    </a:p>
                  </a:txBody>
                  <a:tcPr anchor="ctr">
                    <a:solidFill>
                      <a:srgbClr val="D4B59E">
                        <a:alpha val="30196"/>
                      </a:srgbClr>
                    </a:solidFill>
                  </a:tcPr>
                </a:tc>
                <a:tc>
                  <a:txBody>
                    <a:bodyPr/>
                    <a:lstStyle/>
                    <a:p>
                      <a:pPr algn="ctr"/>
                      <a:r>
                        <a:rPr lang="fi-FI">
                          <a:solidFill>
                            <a:schemeClr val="tx1"/>
                          </a:solidFill>
                          <a:latin typeface="Arial"/>
                        </a:rPr>
                        <a:t>18</a:t>
                      </a:r>
                    </a:p>
                    <a:p>
                      <a:pPr algn="ctr"/>
                      <a:r>
                        <a:rPr lang="fi-FI">
                          <a:solidFill>
                            <a:schemeClr val="tx1"/>
                          </a:solidFill>
                          <a:latin typeface="Arial"/>
                        </a:rPr>
                        <a:t>12</a:t>
                      </a:r>
                    </a:p>
                    <a:p>
                      <a:pPr algn="ctr"/>
                      <a:r>
                        <a:rPr lang="fi-FI">
                          <a:solidFill>
                            <a:schemeClr val="tx1"/>
                          </a:solidFill>
                          <a:latin typeface="Arial"/>
                        </a:rPr>
                        <a:t>9</a:t>
                      </a:r>
                    </a:p>
                  </a:txBody>
                  <a:tcPr anchor="ctr">
                    <a:solidFill>
                      <a:srgbClr val="D4B59E">
                        <a:alpha val="30196"/>
                      </a:srgbClr>
                    </a:solidFill>
                  </a:tcPr>
                </a:tc>
                <a:tc>
                  <a:txBody>
                    <a:bodyPr/>
                    <a:lstStyle/>
                    <a:p>
                      <a:pPr algn="ctr"/>
                      <a:r>
                        <a:rPr lang="fi-FI">
                          <a:solidFill>
                            <a:schemeClr val="tx1"/>
                          </a:solidFill>
                          <a:latin typeface="Arial"/>
                        </a:rPr>
                        <a:t>10</a:t>
                      </a:r>
                    </a:p>
                    <a:p>
                      <a:pPr algn="ctr"/>
                      <a:r>
                        <a:rPr lang="fi-FI">
                          <a:solidFill>
                            <a:schemeClr val="tx1"/>
                          </a:solidFill>
                          <a:latin typeface="Arial"/>
                        </a:rPr>
                        <a:t>5</a:t>
                      </a:r>
                    </a:p>
                    <a:p>
                      <a:pPr algn="ctr"/>
                      <a:r>
                        <a:rPr lang="fi-FI">
                          <a:solidFill>
                            <a:schemeClr val="tx1"/>
                          </a:solidFill>
                          <a:latin typeface="Arial"/>
                        </a:rPr>
                        <a:t>3</a:t>
                      </a:r>
                    </a:p>
                  </a:txBody>
                  <a:tcPr anchor="ctr">
                    <a:solidFill>
                      <a:srgbClr val="D4B59E">
                        <a:alpha val="30196"/>
                      </a:srgbClr>
                    </a:solidFill>
                  </a:tcPr>
                </a:tc>
                <a:extLst>
                  <a:ext uri="{0D108BD9-81ED-4DB2-BD59-A6C34878D82A}">
                    <a16:rowId xmlns:a16="http://schemas.microsoft.com/office/drawing/2014/main" val="15635993"/>
                  </a:ext>
                </a:extLst>
              </a:tr>
              <a:tr h="767997">
                <a:tc>
                  <a:txBody>
                    <a:bodyPr/>
                    <a:lstStyle/>
                    <a:p>
                      <a:r>
                        <a:rPr lang="fi-FI">
                          <a:solidFill>
                            <a:schemeClr val="tx1"/>
                          </a:solidFill>
                          <a:latin typeface="Arial"/>
                        </a:rPr>
                        <a:t>ainereaali tai vieras kieli </a:t>
                      </a:r>
                    </a:p>
                    <a:p>
                      <a:r>
                        <a:rPr lang="fi-FI">
                          <a:solidFill>
                            <a:schemeClr val="tx1"/>
                          </a:solidFill>
                          <a:latin typeface="Arial"/>
                        </a:rPr>
                        <a:t>(pitkä / keskipitkä / lyhyt</a:t>
                      </a:r>
                    </a:p>
                    <a:p>
                      <a:r>
                        <a:rPr lang="fi-FI">
                          <a:solidFill>
                            <a:schemeClr val="tx1"/>
                          </a:solidFill>
                          <a:latin typeface="Arial"/>
                        </a:rPr>
                        <a:t>huom</a:t>
                      </a:r>
                      <a:r>
                        <a:rPr lang="fi-FI" err="1">
                          <a:solidFill>
                            <a:schemeClr val="tx1"/>
                          </a:solidFill>
                          <a:latin typeface="Arial"/>
                        </a:rPr>
                        <a:t>.</a:t>
                      </a:r>
                      <a:r>
                        <a:rPr lang="fi-FI" sz="1800" b="0" i="0" kern="1200" err="1">
                          <a:solidFill>
                            <a:schemeClr val="dk1"/>
                          </a:solidFill>
                          <a:effectLst/>
                          <a:latin typeface="+mn-lt"/>
                          <a:ea typeface="+mn-ea"/>
                          <a:cs typeface="+mn-cs"/>
                        </a:rPr>
                        <a:t>ei</a:t>
                      </a:r>
                      <a:r>
                        <a:rPr lang="fi-FI" sz="1800" b="0" i="0" kern="1200">
                          <a:solidFill>
                            <a:schemeClr val="dk1"/>
                          </a:solidFill>
                          <a:effectLst/>
                          <a:latin typeface="+mn-lt"/>
                          <a:ea typeface="+mn-ea"/>
                          <a:cs typeface="+mn-cs"/>
                        </a:rPr>
                        <a:t> toinen kotimainen kieli)</a:t>
                      </a:r>
                      <a:endParaRPr lang="fi-FI">
                        <a:solidFill>
                          <a:schemeClr val="tx1"/>
                        </a:solidFill>
                        <a:latin typeface="Arial"/>
                      </a:endParaRPr>
                    </a:p>
                  </a:txBody>
                  <a:tcPr anchor="ctr">
                    <a:solidFill>
                      <a:srgbClr val="D7B4F5">
                        <a:alpha val="30196"/>
                      </a:srgbClr>
                    </a:solidFill>
                  </a:tcPr>
                </a:tc>
                <a:tc>
                  <a:txBody>
                    <a:bodyPr/>
                    <a:lstStyle/>
                    <a:p>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30</a:t>
                      </a:r>
                    </a:p>
                  </a:txBody>
                  <a:tcPr anchor="ctr">
                    <a:solidFill>
                      <a:srgbClr val="D7B4F5">
                        <a:alpha val="30196"/>
                      </a:srgbClr>
                    </a:solidFill>
                  </a:tcPr>
                </a:tc>
                <a:tc>
                  <a:txBody>
                    <a:bodyPr/>
                    <a:lstStyle/>
                    <a:p>
                      <a:pPr algn="ctr"/>
                      <a:r>
                        <a:rPr lang="fi-FI">
                          <a:solidFill>
                            <a:schemeClr val="tx1"/>
                          </a:solidFill>
                          <a:latin typeface="Arial"/>
                        </a:rPr>
                        <a:t>27</a:t>
                      </a:r>
                    </a:p>
                  </a:txBody>
                  <a:tcPr anchor="ctr">
                    <a:solidFill>
                      <a:srgbClr val="D7B4F5">
                        <a:alpha val="30196"/>
                      </a:srgbClr>
                    </a:solidFill>
                  </a:tcPr>
                </a:tc>
                <a:tc>
                  <a:txBody>
                    <a:bodyPr/>
                    <a:lstStyle/>
                    <a:p>
                      <a:pPr algn="ctr"/>
                      <a:r>
                        <a:rPr lang="fi-FI">
                          <a:solidFill>
                            <a:schemeClr val="tx1"/>
                          </a:solidFill>
                          <a:latin typeface="Arial"/>
                        </a:rPr>
                        <a:t>21</a:t>
                      </a:r>
                    </a:p>
                  </a:txBody>
                  <a:tcPr anchor="ctr">
                    <a:solidFill>
                      <a:srgbClr val="D7B4F5">
                        <a:alpha val="30196"/>
                      </a:srgbClr>
                    </a:solidFill>
                  </a:tcPr>
                </a:tc>
                <a:tc>
                  <a:txBody>
                    <a:bodyPr/>
                    <a:lstStyle/>
                    <a:p>
                      <a:pPr algn="ctr"/>
                      <a:r>
                        <a:rPr lang="fi-FI">
                          <a:solidFill>
                            <a:schemeClr val="tx1"/>
                          </a:solidFill>
                          <a:latin typeface="Arial"/>
                        </a:rPr>
                        <a:t>15</a:t>
                      </a:r>
                    </a:p>
                  </a:txBody>
                  <a:tcPr anchor="ctr">
                    <a:solidFill>
                      <a:srgbClr val="D7B4F5">
                        <a:alpha val="30196"/>
                      </a:srgbClr>
                    </a:solidFill>
                  </a:tcPr>
                </a:tc>
                <a:tc>
                  <a:txBody>
                    <a:bodyPr/>
                    <a:lstStyle/>
                    <a:p>
                      <a:pPr algn="ctr"/>
                      <a:r>
                        <a:rPr lang="fi-FI">
                          <a:solidFill>
                            <a:schemeClr val="tx1"/>
                          </a:solidFill>
                          <a:latin typeface="Arial"/>
                        </a:rPr>
                        <a:t>9</a:t>
                      </a:r>
                    </a:p>
                  </a:txBody>
                  <a:tcPr anchor="ctr">
                    <a:solidFill>
                      <a:srgbClr val="D7B4F5">
                        <a:alpha val="30196"/>
                      </a:srgbClr>
                    </a:solidFill>
                  </a:tcPr>
                </a:tc>
                <a:tc>
                  <a:txBody>
                    <a:bodyPr/>
                    <a:lstStyle/>
                    <a:p>
                      <a:pPr algn="ctr"/>
                      <a:r>
                        <a:rPr lang="fi-FI">
                          <a:solidFill>
                            <a:schemeClr val="tx1"/>
                          </a:solidFill>
                          <a:latin typeface="Arial"/>
                        </a:rPr>
                        <a:t>3</a:t>
                      </a:r>
                    </a:p>
                  </a:txBody>
                  <a:tcPr anchor="ctr">
                    <a:solidFill>
                      <a:srgbClr val="D7B4F5">
                        <a:alpha val="30196"/>
                      </a:srgbClr>
                    </a:solidFill>
                  </a:tcPr>
                </a:tc>
                <a:extLst>
                  <a:ext uri="{0D108BD9-81ED-4DB2-BD59-A6C34878D82A}">
                    <a16:rowId xmlns:a16="http://schemas.microsoft.com/office/drawing/2014/main" val="2331455473"/>
                  </a:ext>
                </a:extLst>
              </a:tr>
            </a:tbl>
          </a:graphicData>
        </a:graphic>
      </p:graphicFrame>
    </p:spTree>
    <p:extLst>
      <p:ext uri="{BB962C8B-B14F-4D97-AF65-F5344CB8AC3E}">
        <p14:creationId xmlns:p14="http://schemas.microsoft.com/office/powerpoint/2010/main" val="13221142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6E736E-1D78-F222-331E-CB40A81FA35A}"/>
              </a:ext>
            </a:extLst>
          </p:cNvPr>
          <p:cNvSpPr>
            <a:spLocks noGrp="1"/>
          </p:cNvSpPr>
          <p:nvPr>
            <p:ph type="title"/>
          </p:nvPr>
        </p:nvSpPr>
        <p:spPr/>
        <p:txBody>
          <a:bodyPr/>
          <a:lstStyle/>
          <a:p>
            <a:r>
              <a:rPr lang="fi-FI">
                <a:latin typeface="Arial"/>
                <a:cs typeface="Arial"/>
              </a:rPr>
              <a:t>Maisema-arkkitehtuurin luonnontiedekoe</a:t>
            </a:r>
            <a:endParaRPr lang="fi-FI" err="1"/>
          </a:p>
        </p:txBody>
      </p:sp>
      <p:sp>
        <p:nvSpPr>
          <p:cNvPr id="3" name="Sisällön paikkamerkki 2">
            <a:extLst>
              <a:ext uri="{FF2B5EF4-FFF2-40B4-BE49-F238E27FC236}">
                <a16:creationId xmlns:a16="http://schemas.microsoft.com/office/drawing/2014/main" id="{26A9925F-77DE-0A45-1DC8-322ABB4E173C}"/>
              </a:ext>
            </a:extLst>
          </p:cNvPr>
          <p:cNvSpPr>
            <a:spLocks noGrp="1"/>
          </p:cNvSpPr>
          <p:nvPr>
            <p:ph sz="quarter" idx="10"/>
          </p:nvPr>
        </p:nvSpPr>
        <p:spPr/>
        <p:txBody>
          <a:bodyPr vert="horz" lIns="91440" tIns="45720" rIns="91440" bIns="45720" rtlCol="0" anchor="t">
            <a:normAutofit/>
          </a:bodyPr>
          <a:lstStyle/>
          <a:p>
            <a:pPr>
              <a:spcBef>
                <a:spcPct val="20000"/>
              </a:spcBef>
              <a:spcAft>
                <a:spcPts val="600"/>
              </a:spcAft>
            </a:pPr>
            <a:r>
              <a:rPr lang="fi-FI" sz="2000" b="1">
                <a:latin typeface="Arial"/>
                <a:cs typeface="Arial"/>
              </a:rPr>
              <a:t>Luonnontieteen koe maisema-arkkitehtuuriin pyrkiville 21.5.2025</a:t>
            </a:r>
            <a:endParaRPr lang="en-US" sz="2000">
              <a:latin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Voi korvata maantiedon yo-kokeen </a:t>
            </a:r>
            <a:r>
              <a:rPr lang="fi-FI" sz="2000" b="1">
                <a:latin typeface="Arial"/>
                <a:cs typeface="Arial"/>
              </a:rPr>
              <a:t>arvosanalla M </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Hakija osallistuu erilliseen maantieteen kokeeseen, mikäli ei ole kirjoittanut maantieteen yo-koetta tai täytä kynnysehtoa. </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Koe perustuu oppikirjaan </a:t>
            </a:r>
            <a:r>
              <a:rPr lang="fi-FI" sz="2000" err="1">
                <a:latin typeface="Arial"/>
                <a:cs typeface="Arial"/>
              </a:rPr>
              <a:t>Geos</a:t>
            </a:r>
            <a:r>
              <a:rPr lang="fi-FI" sz="2000">
                <a:latin typeface="Arial"/>
                <a:cs typeface="Arial"/>
              </a:rPr>
              <a:t> 2: Sininen planeetta </a:t>
            </a:r>
            <a:r>
              <a:rPr lang="fi-FI" sz="2000" b="1">
                <a:latin typeface="Arial"/>
                <a:cs typeface="Arial"/>
              </a:rPr>
              <a:t>(LOPS2019) </a:t>
            </a:r>
            <a:r>
              <a:rPr lang="fi-FI" sz="2000">
                <a:latin typeface="Arial"/>
                <a:cs typeface="Arial"/>
              </a:rPr>
              <a:t>sekä kokeessa mahdollisesti jaettavaan materiaaliin.</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Kokeessa on neljä (4) tehtävää ja arvosteluasteikko on 0-6 pistettä / tehtävä.</a:t>
            </a:r>
          </a:p>
          <a:p>
            <a:pPr marL="667385" lvl="1" indent="-342900">
              <a:spcBef>
                <a:spcPct val="20000"/>
              </a:spcBef>
              <a:spcAft>
                <a:spcPts val="600"/>
              </a:spcAft>
              <a:buFont typeface="Courier New" panose="020B0604020202020204" pitchFamily="34" charset="0"/>
              <a:buChar char="o"/>
            </a:pPr>
            <a:r>
              <a:rPr lang="fi-FI" sz="2000">
                <a:latin typeface="Arial"/>
                <a:cs typeface="Arial"/>
              </a:rPr>
              <a:t>Hakijan tulee saada kokeesta vähintään </a:t>
            </a:r>
            <a:r>
              <a:rPr lang="fi-FI" sz="2000" b="1">
                <a:latin typeface="Arial"/>
                <a:cs typeface="Arial"/>
              </a:rPr>
              <a:t>9/24</a:t>
            </a:r>
            <a:r>
              <a:rPr lang="fi-FI" sz="2000">
                <a:latin typeface="Arial"/>
                <a:cs typeface="Arial"/>
              </a:rPr>
              <a:t> pistettä </a:t>
            </a:r>
            <a:r>
              <a:rPr lang="fi-FI" sz="2000">
                <a:solidFill>
                  <a:srgbClr val="FF0000"/>
                </a:solidFill>
                <a:latin typeface="Arial"/>
                <a:cs typeface="Arial"/>
              </a:rPr>
              <a:t>(aiemmin 12/24p.)</a:t>
            </a:r>
            <a:r>
              <a:rPr lang="fi-FI" sz="2000">
                <a:latin typeface="Arial"/>
                <a:cs typeface="Arial"/>
              </a:rPr>
              <a:t> voidakseen tulla hyväksytyksi.</a:t>
            </a:r>
            <a:endParaRPr lang="en-US" sz="2000">
              <a:latin typeface="Arial"/>
              <a:cs typeface="Arial"/>
            </a:endParaRPr>
          </a:p>
          <a:p>
            <a:pPr marL="667385" lvl="1" indent="-342900">
              <a:spcBef>
                <a:spcPct val="20000"/>
              </a:spcBef>
              <a:spcAft>
                <a:spcPts val="600"/>
              </a:spcAft>
              <a:buFont typeface="Courier New" panose="020B0604020202020204" pitchFamily="34" charset="0"/>
              <a:buChar char="o"/>
            </a:pPr>
            <a:r>
              <a:rPr lang="fi-FI" sz="2000">
                <a:latin typeface="Arial"/>
                <a:cs typeface="Arial"/>
              </a:rPr>
              <a:t>Maisema-arkkitehtuurin luonnontieteen kokeesta ei saa valinnassa pisteitä.</a:t>
            </a:r>
            <a:endParaRPr lang="fi-FI">
              <a:latin typeface="Arial"/>
              <a:cs typeface="Arial"/>
            </a:endParaRPr>
          </a:p>
        </p:txBody>
      </p:sp>
    </p:spTree>
    <p:extLst>
      <p:ext uri="{BB962C8B-B14F-4D97-AF65-F5344CB8AC3E}">
        <p14:creationId xmlns:p14="http://schemas.microsoft.com/office/powerpoint/2010/main" val="5492818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C5FAA1-871D-1ACD-A049-89CBB8DE5A4B}"/>
              </a:ext>
            </a:extLst>
          </p:cNvPr>
          <p:cNvSpPr>
            <a:spLocks noGrp="1"/>
          </p:cNvSpPr>
          <p:nvPr>
            <p:ph type="title"/>
          </p:nvPr>
        </p:nvSpPr>
        <p:spPr/>
        <p:txBody>
          <a:bodyPr/>
          <a:lstStyle/>
          <a:p>
            <a:r>
              <a:rPr lang="fi-FI">
                <a:latin typeface="Arial"/>
                <a:cs typeface="Arial"/>
              </a:rPr>
              <a:t>Arkkitehtuurin pisterajat</a:t>
            </a:r>
            <a:endParaRPr lang="fi-FI"/>
          </a:p>
        </p:txBody>
      </p:sp>
      <p:graphicFrame>
        <p:nvGraphicFramePr>
          <p:cNvPr id="5" name="Taulukko 4">
            <a:extLst>
              <a:ext uri="{FF2B5EF4-FFF2-40B4-BE49-F238E27FC236}">
                <a16:creationId xmlns:a16="http://schemas.microsoft.com/office/drawing/2014/main" id="{0BD4D008-362C-86F8-7434-5621230A1A71}"/>
              </a:ext>
            </a:extLst>
          </p:cNvPr>
          <p:cNvGraphicFramePr>
            <a:graphicFrameLocks noGrp="1"/>
          </p:cNvGraphicFramePr>
          <p:nvPr>
            <p:extLst>
              <p:ext uri="{D42A27DB-BD31-4B8C-83A1-F6EECF244321}">
                <p14:modId xmlns:p14="http://schemas.microsoft.com/office/powerpoint/2010/main" val="1081185822"/>
              </p:ext>
            </p:extLst>
          </p:nvPr>
        </p:nvGraphicFramePr>
        <p:xfrm>
          <a:off x="374542" y="1369016"/>
          <a:ext cx="11444886" cy="4622116"/>
        </p:xfrm>
        <a:graphic>
          <a:graphicData uri="http://schemas.openxmlformats.org/drawingml/2006/table">
            <a:tbl>
              <a:tblPr bandRow="1">
                <a:tableStyleId>{5C22544A-7EE6-4342-B048-85BDC9FD1C3A}</a:tableStyleId>
              </a:tblPr>
              <a:tblGrid>
                <a:gridCol w="1681170">
                  <a:extLst>
                    <a:ext uri="{9D8B030D-6E8A-4147-A177-3AD203B41FA5}">
                      <a16:colId xmlns:a16="http://schemas.microsoft.com/office/drawing/2014/main" val="3766935274"/>
                    </a:ext>
                  </a:extLst>
                </a:gridCol>
                <a:gridCol w="1719964">
                  <a:extLst>
                    <a:ext uri="{9D8B030D-6E8A-4147-A177-3AD203B41FA5}">
                      <a16:colId xmlns:a16="http://schemas.microsoft.com/office/drawing/2014/main" val="3312003181"/>
                    </a:ext>
                  </a:extLst>
                </a:gridCol>
                <a:gridCol w="1758762">
                  <a:extLst>
                    <a:ext uri="{9D8B030D-6E8A-4147-A177-3AD203B41FA5}">
                      <a16:colId xmlns:a16="http://schemas.microsoft.com/office/drawing/2014/main" val="1616129792"/>
                    </a:ext>
                  </a:extLst>
                </a:gridCol>
                <a:gridCol w="1577714">
                  <a:extLst>
                    <a:ext uri="{9D8B030D-6E8A-4147-A177-3AD203B41FA5}">
                      <a16:colId xmlns:a16="http://schemas.microsoft.com/office/drawing/2014/main" val="2746661892"/>
                    </a:ext>
                  </a:extLst>
                </a:gridCol>
                <a:gridCol w="1577714">
                  <a:extLst>
                    <a:ext uri="{9D8B030D-6E8A-4147-A177-3AD203B41FA5}">
                      <a16:colId xmlns:a16="http://schemas.microsoft.com/office/drawing/2014/main" val="2600563518"/>
                    </a:ext>
                  </a:extLst>
                </a:gridCol>
                <a:gridCol w="1564781">
                  <a:extLst>
                    <a:ext uri="{9D8B030D-6E8A-4147-A177-3AD203B41FA5}">
                      <a16:colId xmlns:a16="http://schemas.microsoft.com/office/drawing/2014/main" val="2415506454"/>
                    </a:ext>
                  </a:extLst>
                </a:gridCol>
                <a:gridCol w="1564781">
                  <a:extLst>
                    <a:ext uri="{9D8B030D-6E8A-4147-A177-3AD203B41FA5}">
                      <a16:colId xmlns:a16="http://schemas.microsoft.com/office/drawing/2014/main" val="3592230460"/>
                    </a:ext>
                  </a:extLst>
                </a:gridCol>
              </a:tblGrid>
              <a:tr h="1061836">
                <a:tc>
                  <a:txBody>
                    <a:bodyPr/>
                    <a:lstStyle/>
                    <a:p>
                      <a:pPr fontAlgn="base">
                        <a:lnSpc>
                          <a:spcPts val="1650"/>
                        </a:lnSpc>
                      </a:pPr>
                      <a:r>
                        <a:rPr lang="fi-FI" sz="1600" b="1">
                          <a:solidFill>
                            <a:srgbClr val="FFFFFF"/>
                          </a:solidFill>
                          <a:effectLst/>
                          <a:latin typeface="Arial"/>
                        </a:rPr>
                        <a:t>Hakukohde</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584" cap="flat" cmpd="sng" algn="ctr">
                      <a:solidFill>
                        <a:srgbClr val="FFFFFF"/>
                      </a:solidFill>
                      <a:prstDash val="solid"/>
                      <a:round/>
                      <a:headEnd type="none" w="med" len="med"/>
                      <a:tailEnd type="none" w="med" len="med"/>
                    </a:lnB>
                    <a:solidFill>
                      <a:srgbClr val="351F65"/>
                    </a:solidFill>
                  </a:tcPr>
                </a:tc>
                <a:tc>
                  <a:txBody>
                    <a:bodyPr/>
                    <a:lstStyle/>
                    <a:p>
                      <a:pPr fontAlgn="base">
                        <a:lnSpc>
                          <a:spcPts val="1650"/>
                        </a:lnSpc>
                      </a:pPr>
                      <a:r>
                        <a:rPr lang="fi-FI" sz="1600" b="1">
                          <a:solidFill>
                            <a:srgbClr val="FFFFFF"/>
                          </a:solidFill>
                          <a:effectLst/>
                          <a:latin typeface="Arial"/>
                        </a:rPr>
                        <a:t>Yhteispisteet </a:t>
                      </a:r>
                      <a:endParaRPr lang="fi-FI"/>
                    </a:p>
                    <a:p>
                      <a:pPr lvl="0">
                        <a:lnSpc>
                          <a:spcPts val="1650"/>
                        </a:lnSpc>
                        <a:buNone/>
                      </a:pPr>
                      <a:r>
                        <a:rPr lang="fi-FI" sz="1600" b="1">
                          <a:solidFill>
                            <a:srgbClr val="FFFFFF"/>
                          </a:solidFill>
                          <a:effectLst/>
                          <a:latin typeface="Arial"/>
                        </a:rPr>
                        <a:t>2022</a:t>
                      </a:r>
                    </a:p>
                    <a:p>
                      <a:pPr fontAlgn="base">
                        <a:lnSpc>
                          <a:spcPts val="1650"/>
                        </a:lnSpc>
                      </a:pPr>
                      <a:r>
                        <a:rPr lang="fi-FI" sz="1600" b="1">
                          <a:solidFill>
                            <a:srgbClr val="FFFFFF"/>
                          </a:solidFill>
                          <a:effectLst/>
                          <a:latin typeface="Arial"/>
                        </a:rPr>
                        <a:t>Maks. 377 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584" cap="flat" cmpd="sng" algn="ctr">
                      <a:solidFill>
                        <a:srgbClr val="FFFFFF"/>
                      </a:solidFill>
                      <a:prstDash val="solid"/>
                      <a:round/>
                      <a:headEnd type="none" w="med" len="med"/>
                      <a:tailEnd type="none" w="med" len="med"/>
                    </a:lnB>
                    <a:solidFill>
                      <a:srgbClr val="351F65"/>
                    </a:solidFill>
                  </a:tcPr>
                </a:tc>
                <a:tc>
                  <a:txBody>
                    <a:bodyPr/>
                    <a:lstStyle/>
                    <a:p>
                      <a:pPr fontAlgn="base">
                        <a:lnSpc>
                          <a:spcPts val="1650"/>
                        </a:lnSpc>
                      </a:pPr>
                      <a:r>
                        <a:rPr lang="fi-FI" sz="1600" b="1">
                          <a:solidFill>
                            <a:srgbClr val="FFFFFF"/>
                          </a:solidFill>
                          <a:effectLst/>
                          <a:latin typeface="Arial"/>
                        </a:rPr>
                        <a:t>Yhteispisteet </a:t>
                      </a:r>
                      <a:endParaRPr lang="fi-FI"/>
                    </a:p>
                    <a:p>
                      <a:pPr lvl="0">
                        <a:lnSpc>
                          <a:spcPts val="1650"/>
                        </a:lnSpc>
                        <a:buNone/>
                      </a:pPr>
                      <a:r>
                        <a:rPr lang="fi-FI" sz="1600" b="1">
                          <a:solidFill>
                            <a:srgbClr val="FFFFFF"/>
                          </a:solidFill>
                          <a:effectLst/>
                          <a:latin typeface="Arial"/>
                        </a:rPr>
                        <a:t>2023</a:t>
                      </a:r>
                    </a:p>
                    <a:p>
                      <a:pPr fontAlgn="base">
                        <a:lnSpc>
                          <a:spcPts val="1650"/>
                        </a:lnSpc>
                      </a:pPr>
                      <a:r>
                        <a:rPr lang="fi-FI" sz="1600" b="1">
                          <a:solidFill>
                            <a:srgbClr val="FFFFFF"/>
                          </a:solidFill>
                          <a:effectLst/>
                          <a:latin typeface="Arial"/>
                        </a:rPr>
                        <a:t>Maks. 377 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584" cap="flat" cmpd="sng" algn="ctr">
                      <a:solidFill>
                        <a:srgbClr val="FFFFFF"/>
                      </a:solidFill>
                      <a:prstDash val="solid"/>
                      <a:round/>
                      <a:headEnd type="none" w="med" len="med"/>
                      <a:tailEnd type="none" w="med" len="med"/>
                    </a:lnB>
                    <a:solidFill>
                      <a:srgbClr val="351F65"/>
                    </a:solidFill>
                  </a:tcPr>
                </a:tc>
                <a:tc>
                  <a:txBody>
                    <a:bodyPr/>
                    <a:lstStyle/>
                    <a:p>
                      <a:pPr lvl="0">
                        <a:lnSpc>
                          <a:spcPts val="1650"/>
                        </a:lnSpc>
                        <a:buNone/>
                      </a:pPr>
                      <a:r>
                        <a:rPr lang="fi-FI" sz="1600" b="1" i="0" u="none" strike="noStrike" noProof="0">
                          <a:solidFill>
                            <a:srgbClr val="FFFFFF"/>
                          </a:solidFill>
                          <a:effectLst/>
                          <a:latin typeface="Arial"/>
                        </a:rPr>
                        <a:t>Yhteispisteet 2024</a:t>
                      </a:r>
                      <a:endParaRPr lang="fi-FI" sz="1600" b="0" i="0" u="none" strike="noStrike" noProof="0">
                        <a:solidFill>
                          <a:srgbClr val="000000"/>
                        </a:solidFill>
                        <a:effectLst/>
                        <a:latin typeface="Arial"/>
                      </a:endParaRPr>
                    </a:p>
                    <a:p>
                      <a:pPr lvl="0">
                        <a:lnSpc>
                          <a:spcPts val="1650"/>
                        </a:lnSpc>
                        <a:buNone/>
                      </a:pPr>
                      <a:r>
                        <a:rPr lang="fi-FI" sz="1600" b="1" i="0" u="none" strike="noStrike" noProof="0">
                          <a:solidFill>
                            <a:srgbClr val="FFFFFF"/>
                          </a:solidFill>
                          <a:effectLst/>
                          <a:latin typeface="Arial"/>
                        </a:rPr>
                        <a:t>Maks. 377 p.</a:t>
                      </a:r>
                      <a:endParaRPr lang="fi-FI" sz="1600">
                        <a:latin typeface="Arial"/>
                      </a:endParaRP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21584">
                      <a:solidFill>
                        <a:srgbClr val="FFFFFF"/>
                      </a:solidFill>
                    </a:lnB>
                    <a:solidFill>
                      <a:srgbClr val="351F65"/>
                    </a:solidFill>
                  </a:tcPr>
                </a:tc>
                <a:tc>
                  <a:txBody>
                    <a:bodyPr/>
                    <a:lstStyle/>
                    <a:p>
                      <a:pPr fontAlgn="base">
                        <a:lnSpc>
                          <a:spcPts val="1650"/>
                        </a:lnSpc>
                      </a:pPr>
                      <a:r>
                        <a:rPr lang="fi-FI" sz="1600" b="1">
                          <a:solidFill>
                            <a:srgbClr val="FFFFFF"/>
                          </a:solidFill>
                          <a:effectLst/>
                          <a:latin typeface="Arial"/>
                        </a:rPr>
                        <a:t>Koepisteet </a:t>
                      </a:r>
                      <a:endParaRPr lang="fi-FI"/>
                    </a:p>
                    <a:p>
                      <a:pPr lvl="0">
                        <a:lnSpc>
                          <a:spcPts val="1650"/>
                        </a:lnSpc>
                        <a:buNone/>
                      </a:pPr>
                      <a:r>
                        <a:rPr lang="fi-FI" sz="1600" b="1">
                          <a:solidFill>
                            <a:srgbClr val="FFFFFF"/>
                          </a:solidFill>
                          <a:effectLst/>
                          <a:latin typeface="Arial"/>
                        </a:rPr>
                        <a:t>2022</a:t>
                      </a:r>
                    </a:p>
                    <a:p>
                      <a:pPr fontAlgn="base">
                        <a:lnSpc>
                          <a:spcPts val="1650"/>
                        </a:lnSpc>
                      </a:pPr>
                      <a:r>
                        <a:rPr lang="fi-FI" sz="1600" b="1">
                          <a:solidFill>
                            <a:srgbClr val="FFFFFF"/>
                          </a:solidFill>
                          <a:effectLst/>
                          <a:latin typeface="Arial"/>
                        </a:rPr>
                        <a:t>Maks. 216 p.</a:t>
                      </a:r>
                    </a:p>
                  </a:txBody>
                  <a:tcP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584" cap="flat" cmpd="sng" algn="ctr">
                      <a:solidFill>
                        <a:srgbClr val="FFFFFF"/>
                      </a:solidFill>
                      <a:prstDash val="solid"/>
                      <a:round/>
                      <a:headEnd type="none" w="med" len="med"/>
                      <a:tailEnd type="none" w="med" len="med"/>
                    </a:lnB>
                    <a:solidFill>
                      <a:srgbClr val="351F65"/>
                    </a:solidFill>
                  </a:tcPr>
                </a:tc>
                <a:tc>
                  <a:txBody>
                    <a:bodyPr/>
                    <a:lstStyle/>
                    <a:p>
                      <a:pPr fontAlgn="base">
                        <a:lnSpc>
                          <a:spcPts val="1650"/>
                        </a:lnSpc>
                      </a:pPr>
                      <a:r>
                        <a:rPr lang="fi-FI" sz="1600" b="1">
                          <a:solidFill>
                            <a:srgbClr val="FFFFFF"/>
                          </a:solidFill>
                          <a:effectLst/>
                          <a:latin typeface="Arial"/>
                        </a:rPr>
                        <a:t>Koepisteet </a:t>
                      </a:r>
                      <a:endParaRPr lang="fi-FI"/>
                    </a:p>
                    <a:p>
                      <a:pPr lvl="0">
                        <a:lnSpc>
                          <a:spcPts val="1650"/>
                        </a:lnSpc>
                        <a:buNone/>
                      </a:pPr>
                      <a:r>
                        <a:rPr lang="fi-FI" sz="1600" b="1">
                          <a:solidFill>
                            <a:srgbClr val="FFFFFF"/>
                          </a:solidFill>
                          <a:effectLst/>
                          <a:latin typeface="Arial"/>
                        </a:rPr>
                        <a:t>2023</a:t>
                      </a:r>
                    </a:p>
                    <a:p>
                      <a:pPr fontAlgn="base">
                        <a:lnSpc>
                          <a:spcPts val="1650"/>
                        </a:lnSpc>
                      </a:pPr>
                      <a:r>
                        <a:rPr lang="fi-FI" sz="1600" b="1">
                          <a:solidFill>
                            <a:srgbClr val="FFFFFF"/>
                          </a:solidFill>
                          <a:effectLst/>
                          <a:latin typeface="Arial"/>
                        </a:rPr>
                        <a:t>Maks. 216p.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1584" cap="flat" cmpd="sng" algn="ctr">
                      <a:solidFill>
                        <a:srgbClr val="FFFFFF"/>
                      </a:solidFill>
                      <a:prstDash val="solid"/>
                      <a:round/>
                      <a:headEnd type="none" w="med" len="med"/>
                      <a:tailEnd type="none" w="med" len="med"/>
                    </a:lnB>
                    <a:solidFill>
                      <a:srgbClr val="351F65"/>
                    </a:solidFill>
                  </a:tcPr>
                </a:tc>
                <a:tc>
                  <a:txBody>
                    <a:bodyPr/>
                    <a:lstStyle/>
                    <a:p>
                      <a:pPr lvl="0">
                        <a:lnSpc>
                          <a:spcPts val="1650"/>
                        </a:lnSpc>
                        <a:buNone/>
                      </a:pPr>
                      <a:r>
                        <a:rPr lang="fi-FI" sz="1600" b="1" i="0" u="none" strike="noStrike" noProof="0">
                          <a:solidFill>
                            <a:srgbClr val="FFFFFF"/>
                          </a:solidFill>
                          <a:effectLst/>
                          <a:latin typeface="Arial"/>
                        </a:rPr>
                        <a:t>Koepisteet </a:t>
                      </a:r>
                      <a:endParaRPr lang="fi-FI" sz="1600" b="0" i="0" u="none" strike="noStrike" noProof="0">
                        <a:solidFill>
                          <a:srgbClr val="000000"/>
                        </a:solidFill>
                        <a:effectLst/>
                        <a:latin typeface="Arial"/>
                      </a:endParaRPr>
                    </a:p>
                    <a:p>
                      <a:pPr lvl="0">
                        <a:lnSpc>
                          <a:spcPts val="1650"/>
                        </a:lnSpc>
                        <a:buNone/>
                      </a:pPr>
                      <a:r>
                        <a:rPr lang="fi-FI" sz="1600" b="1" i="0" u="none" strike="noStrike" noProof="0">
                          <a:solidFill>
                            <a:srgbClr val="FFFFFF"/>
                          </a:solidFill>
                          <a:effectLst/>
                          <a:latin typeface="Arial"/>
                        </a:rPr>
                        <a:t>2024</a:t>
                      </a:r>
                      <a:endParaRPr lang="fi-FI" sz="1600" b="0" i="0" u="none" strike="noStrike" noProof="0">
                        <a:solidFill>
                          <a:srgbClr val="000000"/>
                        </a:solidFill>
                        <a:effectLst/>
                        <a:latin typeface="Arial"/>
                      </a:endParaRPr>
                    </a:p>
                    <a:p>
                      <a:pPr lvl="0">
                        <a:lnSpc>
                          <a:spcPts val="1650"/>
                        </a:lnSpc>
                        <a:buNone/>
                      </a:pPr>
                      <a:r>
                        <a:rPr lang="fi-FI" sz="1600" b="1" i="0" u="none" strike="noStrike" noProof="0">
                          <a:solidFill>
                            <a:srgbClr val="FFFFFF"/>
                          </a:solidFill>
                          <a:effectLst/>
                          <a:latin typeface="Arial"/>
                        </a:rPr>
                        <a:t>Maks. 216p.</a:t>
                      </a:r>
                      <a:endParaRPr lang="fi-FI" sz="1600">
                        <a:latin typeface="Arial"/>
                      </a:endParaRP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21584">
                      <a:solidFill>
                        <a:srgbClr val="FFFFFF"/>
                      </a:solidFill>
                    </a:lnB>
                    <a:solidFill>
                      <a:srgbClr val="351F65"/>
                    </a:solidFill>
                  </a:tcPr>
                </a:tc>
                <a:extLst>
                  <a:ext uri="{0D108BD9-81ED-4DB2-BD59-A6C34878D82A}">
                    <a16:rowId xmlns:a16="http://schemas.microsoft.com/office/drawing/2014/main" val="3056593230"/>
                  </a:ext>
                </a:extLst>
              </a:tr>
              <a:tr h="780763">
                <a:tc>
                  <a:txBody>
                    <a:bodyPr/>
                    <a:lstStyle/>
                    <a:p>
                      <a:pPr fontAlgn="base">
                        <a:lnSpc>
                          <a:spcPts val="1950"/>
                        </a:lnSpc>
                      </a:pPr>
                      <a:r>
                        <a:rPr lang="fi-FI" sz="1800">
                          <a:solidFill>
                            <a:schemeClr val="bg1"/>
                          </a:solidFill>
                          <a:effectLst/>
                          <a:latin typeface="Arial"/>
                        </a:rPr>
                        <a:t>Aalto</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5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800">
                          <a:solidFill>
                            <a:schemeClr val="tx1"/>
                          </a:solidFill>
                          <a:effectLst/>
                          <a:latin typeface="Arial"/>
                        </a:rPr>
                        <a:t>264,97 /        256,8</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5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800">
                          <a:solidFill>
                            <a:schemeClr val="tx1"/>
                          </a:solidFill>
                          <a:effectLst/>
                          <a:latin typeface="Arial"/>
                        </a:rPr>
                        <a:t>269,6 / 259,6</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5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nSpc>
                          <a:spcPts val="1950"/>
                        </a:lnSpc>
                        <a:buNone/>
                      </a:pPr>
                      <a:r>
                        <a:rPr lang="fi-FI" sz="1800">
                          <a:solidFill>
                            <a:schemeClr val="tx1"/>
                          </a:solidFill>
                          <a:effectLst/>
                          <a:latin typeface="Arial"/>
                        </a:rPr>
                        <a:t>270,33 / 256,47</a:t>
                      </a:r>
                    </a:p>
                  </a:txBody>
                  <a:tcPr>
                    <a:lnL w="9525" cap="flat" cmpd="sng" algn="ctr">
                      <a:solidFill>
                        <a:srgbClr val="FFFFFF"/>
                      </a:solidFill>
                      <a:prstDash val="solid"/>
                      <a:round/>
                      <a:headEnd type="none" w="med" len="med"/>
                      <a:tailEnd type="none" w="med" len="med"/>
                    </a:lnL>
                    <a:lnR w="9524">
                      <a:solidFill>
                        <a:srgbClr val="FFFFFF"/>
                      </a:solidFill>
                    </a:lnR>
                    <a:lnT w="21584">
                      <a:solidFill>
                        <a:srgbClr val="FFFFFF"/>
                      </a:solidFill>
                    </a:lnT>
                    <a:lnB w="9524">
                      <a:solidFill>
                        <a:srgbClr val="FFFFFF"/>
                      </a:solidFill>
                    </a:lnB>
                    <a:solidFill>
                      <a:schemeClr val="bg2"/>
                    </a:solidFill>
                  </a:tcPr>
                </a:tc>
                <a:tc>
                  <a:txBody>
                    <a:bodyPr/>
                    <a:lstStyle/>
                    <a:p>
                      <a:pPr fontAlgn="base">
                        <a:lnSpc>
                          <a:spcPts val="1950"/>
                        </a:lnSpc>
                      </a:pPr>
                      <a:r>
                        <a:rPr lang="fi-FI" sz="1800">
                          <a:solidFill>
                            <a:schemeClr val="tx1"/>
                          </a:solidFill>
                          <a:effectLst/>
                          <a:latin typeface="Arial"/>
                        </a:rPr>
                        <a:t>166 / 162,7</a:t>
                      </a:r>
                    </a:p>
                  </a:txBody>
                  <a:tcP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5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800">
                          <a:solidFill>
                            <a:schemeClr val="tx1"/>
                          </a:solidFill>
                          <a:effectLst/>
                          <a:latin typeface="Arial"/>
                        </a:rPr>
                        <a:t>160 / 160,7</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158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nSpc>
                          <a:spcPts val="1950"/>
                        </a:lnSpc>
                        <a:buNone/>
                      </a:pPr>
                      <a:r>
                        <a:rPr lang="fi-FI" sz="1800">
                          <a:solidFill>
                            <a:schemeClr val="tx1"/>
                          </a:solidFill>
                          <a:effectLst/>
                          <a:latin typeface="Arial"/>
                        </a:rPr>
                        <a:t>155,67 / 164,67</a:t>
                      </a:r>
                    </a:p>
                  </a:txBody>
                  <a:tcPr>
                    <a:lnL w="9525" cap="flat" cmpd="sng" algn="ctr">
                      <a:solidFill>
                        <a:srgbClr val="FFFFFF"/>
                      </a:solidFill>
                      <a:prstDash val="solid"/>
                      <a:round/>
                      <a:headEnd type="none" w="med" len="med"/>
                      <a:tailEnd type="none" w="med" len="med"/>
                    </a:lnL>
                    <a:lnR w="9524">
                      <a:solidFill>
                        <a:srgbClr val="FFFFFF"/>
                      </a:solidFill>
                    </a:lnR>
                    <a:lnT w="21584">
                      <a:solidFill>
                        <a:srgbClr val="FFFFFF"/>
                      </a:solidFill>
                    </a:lnT>
                    <a:lnB w="9524">
                      <a:solidFill>
                        <a:srgbClr val="FFFFFF"/>
                      </a:solidFill>
                    </a:lnB>
                    <a:solidFill>
                      <a:srgbClr val="F3E8FC"/>
                    </a:solidFill>
                  </a:tcPr>
                </a:tc>
                <a:extLst>
                  <a:ext uri="{0D108BD9-81ED-4DB2-BD59-A6C34878D82A}">
                    <a16:rowId xmlns:a16="http://schemas.microsoft.com/office/drawing/2014/main" val="4138727565"/>
                  </a:ext>
                </a:extLst>
              </a:tr>
              <a:tr h="780763">
                <a:tc>
                  <a:txBody>
                    <a:bodyPr/>
                    <a:lstStyle/>
                    <a:p>
                      <a:pPr fontAlgn="base">
                        <a:lnSpc>
                          <a:spcPts val="1950"/>
                        </a:lnSpc>
                      </a:pPr>
                      <a:r>
                        <a:rPr lang="fi-FI" sz="1800">
                          <a:solidFill>
                            <a:schemeClr val="bg1"/>
                          </a:solidFill>
                          <a:effectLst/>
                          <a:latin typeface="Arial"/>
                        </a:rPr>
                        <a:t>Tampere</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800">
                          <a:solidFill>
                            <a:schemeClr val="tx1"/>
                          </a:solidFill>
                          <a:effectLst/>
                          <a:latin typeface="Arial"/>
                        </a:rPr>
                        <a:t>237,5 / 229</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800">
                          <a:solidFill>
                            <a:schemeClr val="tx1"/>
                          </a:solidFill>
                          <a:effectLst/>
                          <a:latin typeface="Arial"/>
                        </a:rPr>
                        <a:t>252,7 / 247,3</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nSpc>
                          <a:spcPts val="1950"/>
                        </a:lnSpc>
                        <a:buNone/>
                      </a:pPr>
                      <a:r>
                        <a:rPr lang="fi-FI" sz="1800" b="0" i="0" u="none" strike="noStrike" noProof="0">
                          <a:solidFill>
                            <a:schemeClr val="tx1"/>
                          </a:solidFill>
                          <a:effectLst/>
                          <a:latin typeface="Arial"/>
                        </a:rPr>
                        <a:t>241,9 </a:t>
                      </a:r>
                      <a:endParaRPr lang="fi-FI" sz="1800">
                        <a:latin typeface="Arial"/>
                      </a:endParaRP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chemeClr val="bg2"/>
                    </a:solidFill>
                  </a:tcPr>
                </a:tc>
                <a:tc>
                  <a:txBody>
                    <a:bodyPr/>
                    <a:lstStyle/>
                    <a:p>
                      <a:pPr fontAlgn="base">
                        <a:lnSpc>
                          <a:spcPts val="1950"/>
                        </a:lnSpc>
                      </a:pPr>
                      <a:r>
                        <a:rPr lang="fi-FI" sz="1800">
                          <a:solidFill>
                            <a:schemeClr val="tx1"/>
                          </a:solidFill>
                          <a:effectLst/>
                          <a:latin typeface="Arial"/>
                        </a:rPr>
                        <a:t>148 / 146,7</a:t>
                      </a:r>
                    </a:p>
                  </a:txBody>
                  <a:tcP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800">
                          <a:solidFill>
                            <a:schemeClr val="tx1"/>
                          </a:solidFill>
                          <a:effectLst/>
                          <a:latin typeface="Arial"/>
                        </a:rPr>
                        <a:t>153,8 / 153</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nSpc>
                          <a:spcPts val="1950"/>
                        </a:lnSpc>
                        <a:buNone/>
                      </a:pPr>
                      <a:r>
                        <a:rPr lang="fi-FI" sz="1800" b="0" i="0" u="none" strike="noStrike" noProof="0">
                          <a:solidFill>
                            <a:schemeClr val="tx1"/>
                          </a:solidFill>
                          <a:effectLst/>
                          <a:latin typeface="Arial"/>
                        </a:rPr>
                        <a:t>151,7</a:t>
                      </a:r>
                      <a:endParaRPr lang="fi-FI" sz="1800">
                        <a:latin typeface="Arial"/>
                      </a:endParaRP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3632723339"/>
                  </a:ext>
                </a:extLst>
              </a:tr>
              <a:tr h="999377">
                <a:tc>
                  <a:txBody>
                    <a:bodyPr/>
                    <a:lstStyle/>
                    <a:p>
                      <a:pPr fontAlgn="base">
                        <a:lnSpc>
                          <a:spcPts val="1950"/>
                        </a:lnSpc>
                      </a:pPr>
                      <a:r>
                        <a:rPr lang="fi-FI" sz="1800">
                          <a:solidFill>
                            <a:schemeClr val="bg1"/>
                          </a:solidFill>
                          <a:effectLst/>
                          <a:latin typeface="Arial"/>
                        </a:rPr>
                        <a:t>Oulu</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800">
                          <a:solidFill>
                            <a:schemeClr val="tx1"/>
                          </a:solidFill>
                          <a:effectLst/>
                          <a:latin typeface="Arial"/>
                        </a:rPr>
                        <a:t>217,5 / 206,3</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800">
                          <a:solidFill>
                            <a:schemeClr val="tx1"/>
                          </a:solidFill>
                          <a:effectLst/>
                          <a:latin typeface="Arial"/>
                        </a:rPr>
                        <a:t>234,2 / 230,8</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nSpc>
                          <a:spcPts val="1950"/>
                        </a:lnSpc>
                        <a:buNone/>
                      </a:pPr>
                      <a:r>
                        <a:rPr lang="fi-FI" sz="1800">
                          <a:solidFill>
                            <a:schemeClr val="tx1"/>
                          </a:solidFill>
                          <a:effectLst/>
                          <a:latin typeface="Arial"/>
                        </a:rPr>
                        <a:t>229,23</a:t>
                      </a: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chemeClr val="bg2"/>
                    </a:solidFill>
                  </a:tcPr>
                </a:tc>
                <a:tc>
                  <a:txBody>
                    <a:bodyPr/>
                    <a:lstStyle/>
                    <a:p>
                      <a:pPr fontAlgn="base">
                        <a:lnSpc>
                          <a:spcPts val="1950"/>
                        </a:lnSpc>
                      </a:pPr>
                      <a:r>
                        <a:rPr lang="fi-FI" sz="1800">
                          <a:solidFill>
                            <a:schemeClr val="tx1"/>
                          </a:solidFill>
                          <a:effectLst/>
                          <a:latin typeface="Arial"/>
                        </a:rPr>
                        <a:t>127,3 / 126,7</a:t>
                      </a:r>
                    </a:p>
                  </a:txBody>
                  <a:tcP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800">
                          <a:solidFill>
                            <a:schemeClr val="tx1"/>
                          </a:solidFill>
                          <a:effectLst/>
                          <a:latin typeface="Arial"/>
                        </a:rPr>
                        <a:t>146,7 / 144,8</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nSpc>
                          <a:spcPts val="1950"/>
                        </a:lnSpc>
                        <a:buNone/>
                      </a:pPr>
                      <a:r>
                        <a:rPr lang="fi-FI" sz="1800">
                          <a:solidFill>
                            <a:schemeClr val="tx1"/>
                          </a:solidFill>
                          <a:effectLst/>
                          <a:latin typeface="Arial"/>
                        </a:rPr>
                        <a:t>142,33</a:t>
                      </a: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3646390407"/>
                  </a:ext>
                </a:extLst>
              </a:tr>
              <a:tr h="999377">
                <a:tc>
                  <a:txBody>
                    <a:bodyPr/>
                    <a:lstStyle/>
                    <a:p>
                      <a:pPr fontAlgn="base">
                        <a:lnSpc>
                          <a:spcPts val="1950"/>
                        </a:lnSpc>
                      </a:pPr>
                      <a:r>
                        <a:rPr lang="fi-FI" sz="1800">
                          <a:solidFill>
                            <a:schemeClr val="bg1"/>
                          </a:solidFill>
                          <a:effectLst/>
                          <a:latin typeface="Arial"/>
                        </a:rPr>
                        <a:t>Aalto </a:t>
                      </a:r>
                      <a:endParaRPr lang="fi-FI">
                        <a:solidFill>
                          <a:schemeClr val="bg1"/>
                        </a:solidFill>
                      </a:endParaRPr>
                    </a:p>
                    <a:p>
                      <a:pPr lvl="0">
                        <a:lnSpc>
                          <a:spcPts val="1950"/>
                        </a:lnSpc>
                        <a:buNone/>
                      </a:pPr>
                      <a:r>
                        <a:rPr lang="fi-FI" sz="1800">
                          <a:solidFill>
                            <a:schemeClr val="bg1"/>
                          </a:solidFill>
                          <a:effectLst/>
                          <a:latin typeface="Arial"/>
                        </a:rPr>
                        <a:t>maisema-arkkitehti</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800">
                          <a:solidFill>
                            <a:schemeClr val="tx1"/>
                          </a:solidFill>
                          <a:effectLst/>
                          <a:latin typeface="Arial"/>
                        </a:rPr>
                        <a:t>157,1 / 208,3</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800">
                          <a:solidFill>
                            <a:schemeClr val="tx1"/>
                          </a:solidFill>
                          <a:effectLst/>
                          <a:latin typeface="Arial"/>
                        </a:rPr>
                        <a:t>237,4 / 215,4</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nSpc>
                          <a:spcPts val="1950"/>
                        </a:lnSpc>
                        <a:buNone/>
                      </a:pPr>
                      <a:r>
                        <a:rPr lang="fi-FI" sz="1800">
                          <a:solidFill>
                            <a:schemeClr val="tx1"/>
                          </a:solidFill>
                          <a:effectLst/>
                          <a:latin typeface="Arial"/>
                        </a:rPr>
                        <a:t>228,39 /222,43</a:t>
                      </a: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chemeClr val="bg2"/>
                    </a:solidFill>
                  </a:tcPr>
                </a:tc>
                <a:tc>
                  <a:txBody>
                    <a:bodyPr/>
                    <a:lstStyle/>
                    <a:p>
                      <a:pPr marL="0" indent="0" fontAlgn="auto">
                        <a:lnSpc>
                          <a:spcPts val="1950"/>
                        </a:lnSpc>
                        <a:buNone/>
                      </a:pPr>
                      <a:r>
                        <a:rPr lang="fi-FI" sz="1800">
                          <a:solidFill>
                            <a:schemeClr val="tx1"/>
                          </a:solidFill>
                          <a:effectLst/>
                          <a:latin typeface="Arial"/>
                        </a:rPr>
                        <a:t>Ei ilmoitettu</a:t>
                      </a:r>
                    </a:p>
                  </a:txBody>
                  <a:tcP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800">
                          <a:solidFill>
                            <a:schemeClr val="tx1"/>
                          </a:solidFill>
                          <a:effectLst/>
                          <a:latin typeface="Arial"/>
                        </a:rPr>
                        <a:t>128,5 / 123</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nSpc>
                          <a:spcPts val="1950"/>
                        </a:lnSpc>
                        <a:buNone/>
                      </a:pPr>
                      <a:r>
                        <a:rPr lang="fi-FI" sz="1800" b="0" i="0" u="none" strike="noStrike" noProof="0">
                          <a:solidFill>
                            <a:schemeClr val="tx1"/>
                          </a:solidFill>
                          <a:effectLst/>
                          <a:latin typeface="Arial"/>
                        </a:rPr>
                        <a:t>137,33/ 135,99</a:t>
                      </a:r>
                      <a:endParaRPr lang="fi-FI" sz="1800">
                        <a:latin typeface="Arial"/>
                      </a:endParaRPr>
                    </a:p>
                  </a:txBody>
                  <a:tcPr>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2681859433"/>
                  </a:ext>
                </a:extLst>
              </a:tr>
            </a:tbl>
          </a:graphicData>
        </a:graphic>
      </p:graphicFrame>
    </p:spTree>
    <p:extLst>
      <p:ext uri="{BB962C8B-B14F-4D97-AF65-F5344CB8AC3E}">
        <p14:creationId xmlns:p14="http://schemas.microsoft.com/office/powerpoint/2010/main" val="8643127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CD336B4-2DA3-0530-AF1A-9E6BA54F12A2}"/>
              </a:ext>
            </a:extLst>
          </p:cNvPr>
          <p:cNvSpPr>
            <a:spLocks noGrp="1"/>
          </p:cNvSpPr>
          <p:nvPr>
            <p:ph sz="quarter" idx="10"/>
          </p:nvPr>
        </p:nvSpPr>
        <p:spPr>
          <a:xfrm>
            <a:off x="341313" y="1735969"/>
            <a:ext cx="5580094" cy="1183569"/>
          </a:xfrm>
        </p:spPr>
        <p:txBody>
          <a:bodyPr lIns="91440" tIns="45720" rIns="91440" bIns="45720" anchor="t"/>
          <a:lstStyle/>
          <a:p>
            <a:pPr marL="0" indent="0">
              <a:buNone/>
            </a:pPr>
            <a:r>
              <a:rPr lang="fi-FI" sz="2800">
                <a:latin typeface="Arial"/>
                <a:cs typeface="Arial"/>
              </a:rPr>
              <a:t>Taideteollinen, kuvataide, muotoilu ja media</a:t>
            </a:r>
            <a:endParaRPr lang="fi-FI" sz="2800"/>
          </a:p>
        </p:txBody>
      </p:sp>
      <p:pic>
        <p:nvPicPr>
          <p:cNvPr id="7" name="Kuvan paikkamerkki 6" descr="Lähikuva värikkäästä abstraktista maalauksista">
            <a:extLst>
              <a:ext uri="{FF2B5EF4-FFF2-40B4-BE49-F238E27FC236}">
                <a16:creationId xmlns:a16="http://schemas.microsoft.com/office/drawing/2014/main" id="{171AA020-F4A6-57C4-C7A9-2DCAF584156D}"/>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p:pic>
      <p:sp>
        <p:nvSpPr>
          <p:cNvPr id="2" name="Tekstin paikkamerkki 1">
            <a:extLst>
              <a:ext uri="{FF2B5EF4-FFF2-40B4-BE49-F238E27FC236}">
                <a16:creationId xmlns:a16="http://schemas.microsoft.com/office/drawing/2014/main" id="{2E88836F-B121-E51B-EC51-4ECF24C556F8}"/>
              </a:ext>
            </a:extLst>
          </p:cNvPr>
          <p:cNvSpPr>
            <a:spLocks noGrp="1"/>
          </p:cNvSpPr>
          <p:nvPr>
            <p:ph type="body" sz="quarter" idx="15"/>
          </p:nvPr>
        </p:nvSpPr>
        <p:spPr/>
        <p:txBody>
          <a:bodyPr/>
          <a:lstStyle/>
          <a:p>
            <a:endParaRPr lang="fi-FI"/>
          </a:p>
        </p:txBody>
      </p:sp>
      <p:sp>
        <p:nvSpPr>
          <p:cNvPr id="4" name="Otsikko 3">
            <a:extLst>
              <a:ext uri="{FF2B5EF4-FFF2-40B4-BE49-F238E27FC236}">
                <a16:creationId xmlns:a16="http://schemas.microsoft.com/office/drawing/2014/main" id="{3C8B8FBD-425D-89FB-D678-AC65A26E59D8}"/>
              </a:ext>
            </a:extLst>
          </p:cNvPr>
          <p:cNvSpPr>
            <a:spLocks noGrp="1"/>
          </p:cNvSpPr>
          <p:nvPr>
            <p:ph type="title"/>
          </p:nvPr>
        </p:nvSpPr>
        <p:spPr/>
        <p:txBody>
          <a:bodyPr>
            <a:normAutofit/>
          </a:bodyPr>
          <a:lstStyle/>
          <a:p>
            <a:r>
              <a:rPr lang="fi-FI">
                <a:latin typeface="Arial"/>
                <a:cs typeface="Arial"/>
              </a:rPr>
              <a:t>Taidealat</a:t>
            </a:r>
            <a:endParaRPr lang="fi-FI"/>
          </a:p>
        </p:txBody>
      </p:sp>
    </p:spTree>
    <p:extLst>
      <p:ext uri="{BB962C8B-B14F-4D97-AF65-F5344CB8AC3E}">
        <p14:creationId xmlns:p14="http://schemas.microsoft.com/office/powerpoint/2010/main" val="11868690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1744C355-4896-C8A6-1F34-C08C52323A96}"/>
              </a:ext>
            </a:extLst>
          </p:cNvPr>
          <p:cNvSpPr>
            <a:spLocks noGrp="1"/>
          </p:cNvSpPr>
          <p:nvPr>
            <p:ph sz="quarter" idx="10"/>
          </p:nvPr>
        </p:nvSpPr>
        <p:spPr>
          <a:xfrm>
            <a:off x="341312" y="1416415"/>
            <a:ext cx="8030331" cy="5177425"/>
          </a:xfrm>
        </p:spPr>
        <p:txBody>
          <a:bodyPr vert="horz" lIns="91440" tIns="45720" rIns="91440" bIns="45720" rtlCol="0" anchor="t">
            <a:noAutofit/>
          </a:bodyPr>
          <a:lstStyle/>
          <a:p>
            <a:r>
              <a:rPr lang="fi-FI" sz="2200" b="1">
                <a:latin typeface="Arial"/>
                <a:cs typeface="Arial"/>
              </a:rPr>
              <a:t>Aalto-yliopisto, Taiteiden ja suunnittelun korkeakoulu, TAIK</a:t>
            </a:r>
            <a:endParaRPr lang="fi-FI" sz="2200">
              <a:latin typeface="Arial"/>
              <a:cs typeface="Arial"/>
            </a:endParaRPr>
          </a:p>
          <a:p>
            <a:r>
              <a:rPr lang="fi-FI" sz="2200">
                <a:latin typeface="Arial"/>
                <a:cs typeface="Arial"/>
              </a:rPr>
              <a:t>Visuaalisen viestinnän muotoilu</a:t>
            </a:r>
            <a:endParaRPr lang="en-US" sz="2200">
              <a:latin typeface="Arial"/>
              <a:cs typeface="Arial"/>
            </a:endParaRPr>
          </a:p>
          <a:p>
            <a:r>
              <a:rPr lang="fi-FI" sz="2200">
                <a:latin typeface="Arial"/>
                <a:cs typeface="Arial"/>
              </a:rPr>
              <a:t>Sisustusarkkitehtuuri</a:t>
            </a:r>
            <a:endParaRPr lang="en-US" sz="2200">
              <a:latin typeface="Arial"/>
              <a:cs typeface="Arial"/>
            </a:endParaRPr>
          </a:p>
          <a:p>
            <a:r>
              <a:rPr lang="fi-FI" sz="2200">
                <a:latin typeface="Arial"/>
                <a:cs typeface="Arial"/>
              </a:rPr>
              <a:t>Muoti</a:t>
            </a:r>
            <a:endParaRPr lang="en-US" sz="2200">
              <a:latin typeface="Arial"/>
              <a:cs typeface="Arial"/>
            </a:endParaRPr>
          </a:p>
          <a:p>
            <a:r>
              <a:rPr lang="fi-FI" sz="2200">
                <a:latin typeface="Arial"/>
                <a:cs typeface="Arial"/>
              </a:rPr>
              <a:t>Pukusuunnittelu</a:t>
            </a:r>
            <a:endParaRPr lang="en-US" sz="2200">
              <a:latin typeface="Arial"/>
              <a:cs typeface="Arial"/>
            </a:endParaRPr>
          </a:p>
          <a:p>
            <a:r>
              <a:rPr lang="fi-FI" sz="2200">
                <a:latin typeface="Arial"/>
                <a:cs typeface="Arial"/>
              </a:rPr>
              <a:t>Kuvataidekasvatus</a:t>
            </a:r>
            <a:endParaRPr lang="en-US" sz="2200">
              <a:latin typeface="Arial"/>
              <a:cs typeface="Arial"/>
            </a:endParaRPr>
          </a:p>
          <a:p>
            <a:r>
              <a:rPr lang="fi-FI" sz="2200">
                <a:latin typeface="Arial"/>
                <a:cs typeface="Arial"/>
              </a:rPr>
              <a:t>Muotoilu (teollinen, tuotanto, palvelu- tai kokeellinen muotoilu tai jokin materiaali mm. keramiikka, lasi, tekstiili)</a:t>
            </a:r>
            <a:endParaRPr lang="en-US" sz="2200">
              <a:latin typeface="Arial"/>
              <a:cs typeface="Arial"/>
            </a:endParaRPr>
          </a:p>
          <a:p>
            <a:r>
              <a:rPr lang="fi-FI" sz="2200">
                <a:latin typeface="Arial"/>
                <a:cs typeface="Arial"/>
              </a:rPr>
              <a:t>Elokuvataide (8 linjaa: käsikirjoitus, lavastus, tuotanto, leikkaus, ohjaus, äänitys, kuvaus, dokumentaarinen elokuva)</a:t>
            </a:r>
          </a:p>
        </p:txBody>
      </p:sp>
      <p:pic>
        <p:nvPicPr>
          <p:cNvPr id="6" name="Kuvan paikkamerkki 5" descr="Kuva, joka sisältää kohteen jalkineet, vaate, urheilu, henkilö&#10;&#10;Kuvaus luotu automaattisesti">
            <a:extLst>
              <a:ext uri="{FF2B5EF4-FFF2-40B4-BE49-F238E27FC236}">
                <a16:creationId xmlns:a16="http://schemas.microsoft.com/office/drawing/2014/main" id="{A0F42BBB-EC22-5557-B2E3-954C120BED22}"/>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p:pic>
      <p:sp>
        <p:nvSpPr>
          <p:cNvPr id="4" name="Tekstin paikkamerkki 3">
            <a:extLst>
              <a:ext uri="{FF2B5EF4-FFF2-40B4-BE49-F238E27FC236}">
                <a16:creationId xmlns:a16="http://schemas.microsoft.com/office/drawing/2014/main" id="{32C7AF83-D4EC-AFDE-B9E1-EF8CECDD6873}"/>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779229E2-A98D-8268-D85B-58289186F340}"/>
              </a:ext>
            </a:extLst>
          </p:cNvPr>
          <p:cNvSpPr>
            <a:spLocks noGrp="1"/>
          </p:cNvSpPr>
          <p:nvPr>
            <p:ph type="title"/>
          </p:nvPr>
        </p:nvSpPr>
        <p:spPr/>
        <p:txBody>
          <a:bodyPr>
            <a:normAutofit fontScale="90000"/>
          </a:bodyPr>
          <a:lstStyle/>
          <a:p>
            <a:r>
              <a:rPr lang="fi-FI">
                <a:latin typeface="Arial"/>
                <a:cs typeface="Arial"/>
              </a:rPr>
              <a:t>Taideteollinen, kuvataide, muotoilu ja media</a:t>
            </a:r>
          </a:p>
        </p:txBody>
      </p:sp>
    </p:spTree>
    <p:extLst>
      <p:ext uri="{BB962C8B-B14F-4D97-AF65-F5344CB8AC3E}">
        <p14:creationId xmlns:p14="http://schemas.microsoft.com/office/powerpoint/2010/main" val="7594262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7363D-DD4D-D413-5BF7-B5FD6E95F34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C6E52A6-BEAB-A9AA-45BA-1CDCE632595F}"/>
              </a:ext>
            </a:extLst>
          </p:cNvPr>
          <p:cNvSpPr>
            <a:spLocks noGrp="1"/>
          </p:cNvSpPr>
          <p:nvPr>
            <p:ph type="title"/>
          </p:nvPr>
        </p:nvSpPr>
        <p:spPr/>
        <p:txBody>
          <a:bodyPr/>
          <a:lstStyle/>
          <a:p>
            <a:r>
              <a:rPr lang="fi-FI"/>
              <a:t>Taideteollinen, kuvataide, muotoilu ja media</a:t>
            </a:r>
          </a:p>
        </p:txBody>
      </p:sp>
      <p:sp>
        <p:nvSpPr>
          <p:cNvPr id="11" name="Sisällön paikkamerkki 2">
            <a:extLst>
              <a:ext uri="{FF2B5EF4-FFF2-40B4-BE49-F238E27FC236}">
                <a16:creationId xmlns:a16="http://schemas.microsoft.com/office/drawing/2014/main" id="{8668BC87-C16B-A6EF-6174-683D6047642B}"/>
              </a:ext>
            </a:extLst>
          </p:cNvPr>
          <p:cNvSpPr txBox="1">
            <a:spLocks/>
          </p:cNvSpPr>
          <p:nvPr/>
        </p:nvSpPr>
        <p:spPr>
          <a:xfrm>
            <a:off x="341049" y="1069153"/>
            <a:ext cx="11457373" cy="5356297"/>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Arial"/>
                <a:cs typeface="Arial"/>
              </a:rPr>
              <a:t>Aalto-yliopisto, Taiteiden ja suunnittelun korkeakoulu</a:t>
            </a:r>
            <a:endParaRPr lang="fi-FI" sz="2000">
              <a:latin typeface="Arial"/>
              <a:cs typeface="Arial"/>
            </a:endParaRPr>
          </a:p>
          <a:p>
            <a:pPr marL="629920" lvl="1" indent="-305435"/>
            <a:r>
              <a:rPr lang="fi-FI" sz="1800">
                <a:latin typeface="Arial"/>
                <a:cs typeface="Arial"/>
              </a:rPr>
              <a:t>Voi hakea vain yhteen taiteen kandidaatin tutkintoon johtavaan hakukohteeseen</a:t>
            </a:r>
          </a:p>
          <a:p>
            <a:pPr marL="629920" lvl="1" indent="-305435"/>
            <a:r>
              <a:rPr lang="fi-FI" sz="1800">
                <a:latin typeface="Arial"/>
                <a:cs typeface="Arial"/>
              </a:rPr>
              <a:t>Ennakkotehtävät (enintään 3 kpl) julkaistaan 10.2.2025</a:t>
            </a:r>
            <a:endParaRPr lang="fi-FI" sz="1800">
              <a:cs typeface="Arial"/>
            </a:endParaRPr>
          </a:p>
          <a:p>
            <a:pPr marL="629920" lvl="1" indent="-305435"/>
            <a:r>
              <a:rPr lang="fi-FI" sz="1800">
                <a:latin typeface="Arial"/>
                <a:cs typeface="Arial"/>
              </a:rPr>
              <a:t>Tieto jatkoonpääsystä 13.5.2025</a:t>
            </a:r>
          </a:p>
          <a:p>
            <a:pPr marL="629920" lvl="1" indent="-305435"/>
            <a:r>
              <a:rPr lang="fi-FI" sz="1800">
                <a:latin typeface="Arial"/>
                <a:cs typeface="Arial"/>
              </a:rPr>
              <a:t>Elokuvataiteen hakukohteissa on etähaastattelu 27.-28.5. 2025</a:t>
            </a:r>
          </a:p>
          <a:p>
            <a:pPr marL="629920" lvl="1" indent="-305435"/>
            <a:r>
              <a:rPr lang="fi-FI" sz="1800">
                <a:latin typeface="Arial"/>
                <a:cs typeface="Arial"/>
              </a:rPr>
              <a:t>Valintakokeet hakukohteesta riippuen aikavälillä 2.6.-11.6.2025 ja kesto 2-5 päivää</a:t>
            </a:r>
          </a:p>
          <a:p>
            <a:pPr marL="899795" lvl="2" indent="-269875"/>
            <a:r>
              <a:rPr lang="fi-FI" sz="1600">
                <a:latin typeface="Arial"/>
                <a:cs typeface="Arial"/>
              </a:rPr>
              <a:t>Kuvallisia ja taiteellisia tehtäviä, ideointi, suunnittelu, hahmottaminen, materiaalit/rakenteet</a:t>
            </a:r>
          </a:p>
          <a:p>
            <a:pPr marL="899795" lvl="2" indent="-269875"/>
            <a:r>
              <a:rPr lang="fi-FI" sz="1600">
                <a:latin typeface="Arial"/>
                <a:cs typeface="Arial"/>
              </a:rPr>
              <a:t>Koe voi koostua useammasta vaiheesta ja vaiheiden välillä voi olla karsintaa</a:t>
            </a:r>
            <a:endParaRPr lang="fi-FI"/>
          </a:p>
          <a:p>
            <a:pPr marL="899795" lvl="2" indent="-269875"/>
            <a:r>
              <a:rPr lang="fi-FI" sz="1600">
                <a:latin typeface="Arial"/>
                <a:cs typeface="Arial"/>
              </a:rPr>
              <a:t>Kokeeseen voi kuulua osaksi myös haastattelu ja ryhmätehtävä kuvataiteen koulutuksessa on lisäksi pedagoginen tehtävä</a:t>
            </a:r>
          </a:p>
          <a:p>
            <a:pPr marL="629920" lvl="1" indent="-305435"/>
            <a:r>
              <a:rPr lang="fi-FI" sz="1800">
                <a:latin typeface="Arial"/>
                <a:cs typeface="Arial"/>
              </a:rPr>
              <a:t>Ensikertalaiskiintiö 50% seuraavissa koulutusohjelmissa: kuvataidekasvatus, muoti, muotoilu, </a:t>
            </a:r>
            <a:r>
              <a:rPr lang="fi-FI" sz="1800" err="1">
                <a:latin typeface="Arial"/>
                <a:cs typeface="Arial"/>
              </a:rPr>
              <a:t>sisustusarkk</a:t>
            </a:r>
            <a:r>
              <a:rPr lang="fi-FI" sz="1800">
                <a:latin typeface="Arial"/>
                <a:cs typeface="Arial"/>
              </a:rPr>
              <a:t>. ja </a:t>
            </a:r>
            <a:r>
              <a:rPr lang="fi-FI" sz="1800" err="1">
                <a:latin typeface="Arial"/>
                <a:cs typeface="Arial"/>
              </a:rPr>
              <a:t>vis.viestintä</a:t>
            </a:r>
            <a:endParaRPr lang="fi-FI" sz="1800">
              <a:latin typeface="Arial"/>
              <a:cs typeface="Arial"/>
            </a:endParaRPr>
          </a:p>
          <a:p>
            <a:pPr marL="629920" lvl="1" indent="-305435"/>
            <a:r>
              <a:rPr lang="fi-FI" sz="1800" b="1">
                <a:latin typeface="Arial"/>
                <a:cs typeface="Arial"/>
              </a:rPr>
              <a:t>Muotoilun, visuaalisen viestinnän muotoilun ja kuvataidekasvatuksen </a:t>
            </a:r>
            <a:r>
              <a:rPr lang="fi-FI" sz="1800">
                <a:latin typeface="Arial"/>
                <a:cs typeface="Arial"/>
              </a:rPr>
              <a:t>koulutusohjelmissa huomioidaan myös yo-todistuksen arvosanat</a:t>
            </a:r>
          </a:p>
          <a:p>
            <a:pPr marL="629920" lvl="1" indent="-305435"/>
            <a:r>
              <a:rPr lang="fi-FI" sz="1800">
                <a:latin typeface="Arial"/>
                <a:cs typeface="Arial"/>
              </a:rPr>
              <a:t>Lisäpisteet </a:t>
            </a:r>
            <a:r>
              <a:rPr lang="fi-FI" sz="1800" b="1">
                <a:latin typeface="Arial"/>
                <a:ea typeface="+mn-lt"/>
                <a:cs typeface="+mn-lt"/>
              </a:rPr>
              <a:t>kuvataiteen tai median lukiodiplomin</a:t>
            </a:r>
            <a:r>
              <a:rPr lang="fi-FI" sz="1800">
                <a:latin typeface="Arial"/>
                <a:ea typeface="+mn-lt"/>
                <a:cs typeface="+mn-lt"/>
              </a:rPr>
              <a:t> arvosanasta 4 tai 5 (9 tai 10)</a:t>
            </a:r>
            <a:r>
              <a:rPr lang="fi-FI" sz="1800">
                <a:latin typeface="Arial"/>
                <a:cs typeface="Arial"/>
              </a:rPr>
              <a:t> kuvataidekasvatuksen </a:t>
            </a:r>
            <a:r>
              <a:rPr lang="fi-FI" sz="1800" err="1">
                <a:latin typeface="Arial"/>
                <a:cs typeface="Arial"/>
              </a:rPr>
              <a:t>ko</a:t>
            </a:r>
            <a:r>
              <a:rPr lang="fi-FI" sz="1800">
                <a:latin typeface="Arial"/>
                <a:cs typeface="Arial"/>
              </a:rPr>
              <a:t> 4p. ja </a:t>
            </a:r>
            <a:r>
              <a:rPr lang="fi-FI" sz="1800" err="1">
                <a:latin typeface="Arial"/>
                <a:cs typeface="Arial"/>
              </a:rPr>
              <a:t>vis.viestinnän</a:t>
            </a:r>
            <a:r>
              <a:rPr lang="fi-FI" sz="1800">
                <a:latin typeface="Arial"/>
                <a:cs typeface="Arial"/>
              </a:rPr>
              <a:t> </a:t>
            </a:r>
            <a:r>
              <a:rPr lang="fi-FI" sz="1800" err="1">
                <a:latin typeface="Arial"/>
                <a:cs typeface="Arial"/>
              </a:rPr>
              <a:t>ko</a:t>
            </a:r>
            <a:r>
              <a:rPr lang="fi-FI" sz="1800">
                <a:latin typeface="Arial"/>
                <a:cs typeface="Arial"/>
              </a:rPr>
              <a:t> 4,5p.</a:t>
            </a:r>
          </a:p>
        </p:txBody>
      </p:sp>
    </p:spTree>
    <p:extLst>
      <p:ext uri="{BB962C8B-B14F-4D97-AF65-F5344CB8AC3E}">
        <p14:creationId xmlns:p14="http://schemas.microsoft.com/office/powerpoint/2010/main" val="6270878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089DD-0EEC-DCF7-5AD7-3714F6153A62}"/>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0743B47C-982F-5CC1-35F8-5BBB6ED3C847}"/>
              </a:ext>
            </a:extLst>
          </p:cNvPr>
          <p:cNvSpPr>
            <a:spLocks noGrp="1"/>
          </p:cNvSpPr>
          <p:nvPr>
            <p:ph sz="quarter" idx="10"/>
          </p:nvPr>
        </p:nvSpPr>
        <p:spPr>
          <a:xfrm>
            <a:off x="341312" y="1414823"/>
            <a:ext cx="8030331" cy="5191932"/>
          </a:xfrm>
        </p:spPr>
        <p:txBody>
          <a:bodyPr vert="horz" lIns="91440" tIns="45720" rIns="91440" bIns="45720" rtlCol="0" anchor="t">
            <a:normAutofit/>
          </a:bodyPr>
          <a:lstStyle/>
          <a:p>
            <a:r>
              <a:rPr lang="fi-FI" sz="2400" b="1">
                <a:solidFill>
                  <a:srgbClr val="1D1D1D"/>
                </a:solidFill>
                <a:latin typeface="Arial"/>
                <a:cs typeface="Arial"/>
              </a:rPr>
              <a:t>Aalto-yliopiston</a:t>
            </a:r>
            <a:r>
              <a:rPr lang="fi-FI" sz="2400">
                <a:solidFill>
                  <a:srgbClr val="1D1D1D"/>
                </a:solidFill>
                <a:latin typeface="Arial"/>
                <a:cs typeface="Arial"/>
              </a:rPr>
              <a:t> taiteiden koulutusalan valinnoissa arvioidaan seuraavia asioita:</a:t>
            </a:r>
            <a:endParaRPr lang="fi-FI" sz="2400">
              <a:latin typeface="Arial"/>
              <a:cs typeface="Arial"/>
            </a:endParaRPr>
          </a:p>
          <a:p>
            <a:pPr marL="285750" indent="-285750">
              <a:buFont typeface="Arial,Sans-Serif" panose="020B0604020202020204" pitchFamily="34" charset="0"/>
            </a:pPr>
            <a:r>
              <a:rPr lang="fi-FI" sz="2400">
                <a:solidFill>
                  <a:srgbClr val="1D1D1D"/>
                </a:solidFill>
                <a:latin typeface="Arial"/>
                <a:cs typeface="Arial"/>
              </a:rPr>
              <a:t>soveltuvuutta ja lahjakkuutta hakukohteen alalle </a:t>
            </a:r>
            <a:r>
              <a:rPr lang="fi-FI" sz="2400" i="1">
                <a:solidFill>
                  <a:srgbClr val="1D1D1D"/>
                </a:solidFill>
                <a:latin typeface="Arial"/>
                <a:cs typeface="Arial"/>
              </a:rPr>
              <a:t>(avattu tarkemmin hakukohteen alla Opintopolussa)</a:t>
            </a:r>
            <a:endParaRPr lang="fi-FI" sz="2400">
              <a:latin typeface="Arial"/>
              <a:cs typeface="Arial"/>
            </a:endParaRPr>
          </a:p>
          <a:p>
            <a:pPr marL="285750" indent="-285750">
              <a:buFont typeface="Arial,Sans-Serif" panose="020B0604020202020204" pitchFamily="34" charset="0"/>
            </a:pPr>
            <a:r>
              <a:rPr lang="fi-FI" sz="2400">
                <a:solidFill>
                  <a:srgbClr val="1D1D1D"/>
                </a:solidFill>
                <a:latin typeface="Arial"/>
                <a:cs typeface="Arial"/>
              </a:rPr>
              <a:t>koulutettavuutta</a:t>
            </a:r>
            <a:endParaRPr lang="fi-FI" sz="2400">
              <a:latin typeface="Arial"/>
              <a:cs typeface="Arial"/>
            </a:endParaRPr>
          </a:p>
          <a:p>
            <a:pPr marL="285750" indent="-285750">
              <a:buFont typeface="Arial,Sans-Serif" panose="020B0604020202020204" pitchFamily="34" charset="0"/>
            </a:pPr>
            <a:r>
              <a:rPr lang="fi-FI" sz="2400">
                <a:solidFill>
                  <a:srgbClr val="1D1D1D"/>
                </a:solidFill>
                <a:latin typeface="Arial"/>
                <a:cs typeface="Arial"/>
              </a:rPr>
              <a:t>käsitteellistämiskykyä</a:t>
            </a:r>
            <a:endParaRPr lang="fi-FI" sz="2400">
              <a:latin typeface="Arial"/>
              <a:cs typeface="Arial"/>
            </a:endParaRPr>
          </a:p>
          <a:p>
            <a:pPr marL="285750" indent="-285750">
              <a:buFont typeface="Arial,Sans-Serif" panose="020B0604020202020204" pitchFamily="34" charset="0"/>
            </a:pPr>
            <a:r>
              <a:rPr lang="fi-FI" sz="2400">
                <a:solidFill>
                  <a:srgbClr val="1D1D1D"/>
                </a:solidFill>
                <a:latin typeface="Arial"/>
                <a:cs typeface="Arial"/>
              </a:rPr>
              <a:t>luovaa ajattelua</a:t>
            </a:r>
            <a:endParaRPr lang="fi-FI" sz="2400">
              <a:latin typeface="Arial"/>
              <a:cs typeface="Arial"/>
            </a:endParaRPr>
          </a:p>
          <a:p>
            <a:pPr marL="285750" indent="-285750">
              <a:buFont typeface="Arial,Sans-Serif" panose="020B0604020202020204" pitchFamily="34" charset="0"/>
            </a:pPr>
            <a:r>
              <a:rPr lang="fi-FI" sz="2400">
                <a:solidFill>
                  <a:srgbClr val="1D1D1D"/>
                </a:solidFill>
                <a:latin typeface="Arial"/>
                <a:cs typeface="Arial"/>
              </a:rPr>
              <a:t>motivaatiota (hakukohteen alalle ja oppimiseen)</a:t>
            </a:r>
            <a:endParaRPr lang="fi-FI" sz="2400">
              <a:latin typeface="Arial"/>
              <a:cs typeface="Arial"/>
            </a:endParaRPr>
          </a:p>
          <a:p>
            <a:pPr marL="285750" indent="-285750">
              <a:buFont typeface="Arial,Sans-Serif" panose="020B0604020202020204" pitchFamily="34" charset="0"/>
            </a:pPr>
            <a:r>
              <a:rPr lang="fi-FI" sz="2400">
                <a:solidFill>
                  <a:srgbClr val="1D1D1D"/>
                </a:solidFill>
                <a:latin typeface="Arial"/>
                <a:cs typeface="Arial"/>
              </a:rPr>
              <a:t>näkemyksellisyyttä</a:t>
            </a:r>
            <a:endParaRPr lang="fi-FI" sz="2400">
              <a:latin typeface="Arial"/>
              <a:cs typeface="Arial"/>
            </a:endParaRPr>
          </a:p>
          <a:p>
            <a:pPr marL="285750" indent="-285750">
              <a:buFont typeface="Arial,Sans-Serif" panose="020B0604020202020204" pitchFamily="34" charset="0"/>
            </a:pPr>
            <a:r>
              <a:rPr lang="fi-FI" sz="2400">
                <a:solidFill>
                  <a:srgbClr val="1D1D1D"/>
                </a:solidFill>
                <a:latin typeface="Arial"/>
                <a:cs typeface="Arial"/>
              </a:rPr>
              <a:t>vuorovaikutustaitoja</a:t>
            </a:r>
            <a:endParaRPr lang="fi-FI" sz="2400">
              <a:latin typeface="Arial"/>
              <a:cs typeface="Arial"/>
            </a:endParaRPr>
          </a:p>
        </p:txBody>
      </p:sp>
      <p:pic>
        <p:nvPicPr>
          <p:cNvPr id="10" name="Kuvan paikkamerkki 9" descr="Kasa erivärisiä lankoja, joista muodostuu keltainen hehkulamppu">
            <a:extLst>
              <a:ext uri="{FF2B5EF4-FFF2-40B4-BE49-F238E27FC236}">
                <a16:creationId xmlns:a16="http://schemas.microsoft.com/office/drawing/2014/main" id="{C5AF8B62-7328-4E1B-34C0-C55BC33B5631}"/>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p:pic>
      <p:sp>
        <p:nvSpPr>
          <p:cNvPr id="5" name="Tekstin paikkamerkki 4">
            <a:extLst>
              <a:ext uri="{FF2B5EF4-FFF2-40B4-BE49-F238E27FC236}">
                <a16:creationId xmlns:a16="http://schemas.microsoft.com/office/drawing/2014/main" id="{3DAB0489-4A1E-5962-2840-71253CC17E09}"/>
              </a:ext>
            </a:extLst>
          </p:cNvPr>
          <p:cNvSpPr>
            <a:spLocks noGrp="1"/>
          </p:cNvSpPr>
          <p:nvPr>
            <p:ph type="body" sz="quarter" idx="15"/>
          </p:nvPr>
        </p:nvSpPr>
        <p:spPr/>
        <p:txBody>
          <a:bodyPr/>
          <a:lstStyle/>
          <a:p>
            <a:endParaRPr lang="fi-FI"/>
          </a:p>
        </p:txBody>
      </p:sp>
      <p:sp>
        <p:nvSpPr>
          <p:cNvPr id="2" name="Otsikko 1">
            <a:extLst>
              <a:ext uri="{FF2B5EF4-FFF2-40B4-BE49-F238E27FC236}">
                <a16:creationId xmlns:a16="http://schemas.microsoft.com/office/drawing/2014/main" id="{FC048EFA-E67D-118D-C23A-FD65D8D066A1}"/>
              </a:ext>
            </a:extLst>
          </p:cNvPr>
          <p:cNvSpPr>
            <a:spLocks noGrp="1"/>
          </p:cNvSpPr>
          <p:nvPr>
            <p:ph type="title"/>
          </p:nvPr>
        </p:nvSpPr>
        <p:spPr/>
        <p:txBody>
          <a:bodyPr>
            <a:normAutofit fontScale="90000"/>
          </a:bodyPr>
          <a:lstStyle/>
          <a:p>
            <a:r>
              <a:rPr lang="fi-FI"/>
              <a:t>Taideteollinen, kuvataide, muotoilu ja media</a:t>
            </a:r>
          </a:p>
        </p:txBody>
      </p:sp>
    </p:spTree>
    <p:extLst>
      <p:ext uri="{BB962C8B-B14F-4D97-AF65-F5344CB8AC3E}">
        <p14:creationId xmlns:p14="http://schemas.microsoft.com/office/powerpoint/2010/main" val="7733440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23CBB-55DD-BD15-6A6F-5FC939C302D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242EA06-E7C2-12C8-DCC5-BC0DAFD0990E}"/>
              </a:ext>
            </a:extLst>
          </p:cNvPr>
          <p:cNvSpPr>
            <a:spLocks noGrp="1"/>
          </p:cNvSpPr>
          <p:nvPr>
            <p:ph type="title"/>
          </p:nvPr>
        </p:nvSpPr>
        <p:spPr/>
        <p:txBody>
          <a:bodyPr/>
          <a:lstStyle/>
          <a:p>
            <a:r>
              <a:rPr lang="fi-FI"/>
              <a:t>Taideteollinen, kuvataide, muotoilu ja media</a:t>
            </a:r>
          </a:p>
        </p:txBody>
      </p:sp>
      <p:sp>
        <p:nvSpPr>
          <p:cNvPr id="7" name="Sisällön paikkamerkki 2">
            <a:extLst>
              <a:ext uri="{FF2B5EF4-FFF2-40B4-BE49-F238E27FC236}">
                <a16:creationId xmlns:a16="http://schemas.microsoft.com/office/drawing/2014/main" id="{02CD0DDB-6994-089D-4896-00A74C565EC6}"/>
              </a:ext>
            </a:extLst>
          </p:cNvPr>
          <p:cNvSpPr txBox="1">
            <a:spLocks/>
          </p:cNvSpPr>
          <p:nvPr/>
        </p:nvSpPr>
        <p:spPr>
          <a:xfrm>
            <a:off x="341050" y="1198577"/>
            <a:ext cx="4722563" cy="4995746"/>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Arial"/>
                <a:ea typeface="+mn-lt"/>
                <a:cs typeface="+mn-lt"/>
              </a:rPr>
              <a:t>Rovaniemi, Lapin yliopiston taiteiden tiedekunta: </a:t>
            </a:r>
            <a:r>
              <a:rPr lang="fi-FI" sz="2000">
                <a:latin typeface="Arial"/>
                <a:ea typeface="+mn-lt"/>
                <a:cs typeface="+mn-lt"/>
              </a:rPr>
              <a:t>ulapland.fi</a:t>
            </a:r>
            <a:endParaRPr lang="en-US" sz="2000">
              <a:latin typeface="Arial"/>
              <a:ea typeface="+mn-lt"/>
              <a:cs typeface="+mn-lt"/>
            </a:endParaRPr>
          </a:p>
          <a:p>
            <a:r>
              <a:rPr lang="fi-FI">
                <a:latin typeface="Arial"/>
                <a:ea typeface="+mn-lt"/>
                <a:cs typeface="+mn-lt"/>
              </a:rPr>
              <a:t>audiovisuaalinen mediakulttuuri</a:t>
            </a:r>
            <a:endParaRPr lang="en-US">
              <a:latin typeface="Arial"/>
              <a:ea typeface="+mn-lt"/>
              <a:cs typeface="+mn-lt"/>
            </a:endParaRPr>
          </a:p>
          <a:p>
            <a:r>
              <a:rPr lang="fi-FI">
                <a:latin typeface="Arial"/>
                <a:ea typeface="+mn-lt"/>
                <a:cs typeface="+mn-lt"/>
              </a:rPr>
              <a:t>graafinen suunnittelu</a:t>
            </a:r>
            <a:endParaRPr lang="en-US">
              <a:latin typeface="Arial"/>
              <a:ea typeface="+mn-lt"/>
              <a:cs typeface="+mn-lt"/>
            </a:endParaRPr>
          </a:p>
          <a:p>
            <a:r>
              <a:rPr lang="fi-FI">
                <a:latin typeface="Arial"/>
                <a:ea typeface="+mn-lt"/>
                <a:cs typeface="+mn-lt"/>
              </a:rPr>
              <a:t>kuvataidekasvatus</a:t>
            </a:r>
            <a:endParaRPr lang="en-US">
              <a:latin typeface="Arial"/>
              <a:ea typeface="+mn-lt"/>
              <a:cs typeface="+mn-lt"/>
            </a:endParaRPr>
          </a:p>
          <a:p>
            <a:r>
              <a:rPr lang="fi-FI">
                <a:latin typeface="Arial"/>
                <a:ea typeface="+mn-lt"/>
                <a:cs typeface="+mn-lt"/>
              </a:rPr>
              <a:t>muoti ja tekstiilisuunnittelu</a:t>
            </a:r>
            <a:endParaRPr lang="en-US">
              <a:ea typeface="+mn-lt"/>
              <a:cs typeface="+mn-lt"/>
            </a:endParaRPr>
          </a:p>
          <a:p>
            <a:r>
              <a:rPr lang="fi-FI">
                <a:latin typeface="Arial"/>
                <a:ea typeface="+mn-lt"/>
                <a:cs typeface="+mn-lt"/>
              </a:rPr>
              <a:t>muotoilu</a:t>
            </a:r>
            <a:endParaRPr lang="fi-FI">
              <a:ea typeface="+mn-lt"/>
              <a:cs typeface="+mn-lt"/>
            </a:endParaRPr>
          </a:p>
          <a:p>
            <a:pPr marL="0" indent="0">
              <a:buNone/>
            </a:pPr>
            <a:endParaRPr lang="fi-FI" sz="2200" b="1">
              <a:ea typeface="+mn-lt"/>
              <a:cs typeface="+mn-lt"/>
            </a:endParaRPr>
          </a:p>
          <a:p>
            <a:pPr marL="0" indent="0">
              <a:buNone/>
            </a:pPr>
            <a:r>
              <a:rPr lang="fi-FI" sz="2000" b="1">
                <a:latin typeface="Arial"/>
                <a:ea typeface="+mn-lt"/>
                <a:cs typeface="+mn-lt"/>
              </a:rPr>
              <a:t>✔ Voi hakea useampaan koulutusohjelmaan. Toisen vaiheen kokeet eivät mene päällekkäin (?) (muoti ja tekstiilisuunnittelu sekä muotoilu on kuitenkin samana päivänä 5.6.(?)).</a:t>
            </a:r>
          </a:p>
        </p:txBody>
      </p:sp>
      <p:sp>
        <p:nvSpPr>
          <p:cNvPr id="8" name="Sisällön paikkamerkki 3">
            <a:extLst>
              <a:ext uri="{FF2B5EF4-FFF2-40B4-BE49-F238E27FC236}">
                <a16:creationId xmlns:a16="http://schemas.microsoft.com/office/drawing/2014/main" id="{8539FD22-85C5-7ABB-66B0-8DAD1E35B7BA}"/>
              </a:ext>
            </a:extLst>
          </p:cNvPr>
          <p:cNvSpPr txBox="1">
            <a:spLocks/>
          </p:cNvSpPr>
          <p:nvPr/>
        </p:nvSpPr>
        <p:spPr>
          <a:xfrm>
            <a:off x="5447071" y="1228073"/>
            <a:ext cx="6547196" cy="4867926"/>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AutoNum type="arabicPeriod"/>
            </a:pPr>
            <a:r>
              <a:rPr lang="fi-FI" sz="2200" b="1">
                <a:latin typeface="Arial"/>
                <a:ea typeface="+mn-lt"/>
                <a:cs typeface="+mn-lt"/>
              </a:rPr>
              <a:t>koevaihe kirjallinen ja kuvallinen tehtävä</a:t>
            </a:r>
            <a:endParaRPr lang="en-US" sz="2200" b="1">
              <a:latin typeface="Arial"/>
              <a:ea typeface="+mn-lt"/>
              <a:cs typeface="+mn-lt"/>
            </a:endParaRPr>
          </a:p>
          <a:p>
            <a:pPr lvl="1"/>
            <a:r>
              <a:rPr lang="fi-FI" sz="1800">
                <a:latin typeface="Arial"/>
                <a:ea typeface="+mn-lt"/>
                <a:cs typeface="+mn-lt"/>
              </a:rPr>
              <a:t>kutsutaan kaikki hakukelpoiset hakijat 10.4.2025 mennessä</a:t>
            </a:r>
            <a:endParaRPr lang="en-US" sz="1800">
              <a:latin typeface="Arial"/>
              <a:ea typeface="+mn-lt"/>
              <a:cs typeface="+mn-lt"/>
            </a:endParaRPr>
          </a:p>
          <a:p>
            <a:pPr lvl="1"/>
            <a:r>
              <a:rPr lang="fi-FI" sz="1800">
                <a:latin typeface="Arial"/>
                <a:ea typeface="+mn-lt"/>
                <a:cs typeface="+mn-lt"/>
              </a:rPr>
              <a:t>toteutetaan Moodle alustalla 22.4.2025 klo 9-12</a:t>
            </a:r>
            <a:endParaRPr lang="en-US" sz="1800">
              <a:latin typeface="Arial"/>
              <a:ea typeface="+mn-lt"/>
              <a:cs typeface="+mn-lt"/>
            </a:endParaRPr>
          </a:p>
          <a:p>
            <a:pPr lvl="1"/>
            <a:r>
              <a:rPr lang="fi-FI" sz="1800">
                <a:latin typeface="Arial"/>
                <a:ea typeface="+mn-lt"/>
                <a:cs typeface="+mn-lt"/>
              </a:rPr>
              <a:t>kirjallinen tehtävä, joka perustuu valintakoetilanteessa jaettuun materiaaliin.</a:t>
            </a:r>
          </a:p>
          <a:p>
            <a:pPr lvl="1"/>
            <a:r>
              <a:rPr lang="fi-FI" sz="1800">
                <a:latin typeface="Arial"/>
                <a:ea typeface="+mn-lt"/>
                <a:cs typeface="+mn-lt"/>
              </a:rPr>
              <a:t>1. vaiheen menestyksen perusteella kutsutaan 2. vaiheeseen. Kutsut lähetetään viim. 27.5.2025</a:t>
            </a:r>
            <a:endParaRPr lang="en-US" sz="1800">
              <a:latin typeface="Arial"/>
              <a:ea typeface="+mn-lt"/>
              <a:cs typeface="+mn-lt"/>
            </a:endParaRPr>
          </a:p>
          <a:p>
            <a:pPr marL="0" indent="0">
              <a:buNone/>
            </a:pPr>
            <a:endParaRPr lang="fi-FI" sz="2200" b="1">
              <a:ea typeface="+mn-lt"/>
              <a:cs typeface="+mn-lt"/>
            </a:endParaRPr>
          </a:p>
          <a:p>
            <a:pPr marL="0" indent="0">
              <a:buNone/>
            </a:pPr>
            <a:r>
              <a:rPr lang="fi-FI" sz="2200" b="1">
                <a:latin typeface="Arial"/>
                <a:ea typeface="+mn-lt"/>
                <a:cs typeface="+mn-lt"/>
              </a:rPr>
              <a:t>2. Koevaihe 3.-5.6.2025</a:t>
            </a:r>
            <a:endParaRPr lang="en-US" sz="2200" b="1">
              <a:latin typeface="Arial"/>
              <a:ea typeface="+mn-lt"/>
              <a:cs typeface="+mn-lt"/>
            </a:endParaRPr>
          </a:p>
          <a:p>
            <a:pPr lvl="1"/>
            <a:r>
              <a:rPr lang="fi-FI" sz="1800">
                <a:latin typeface="Arial"/>
                <a:ea typeface="+mn-lt"/>
                <a:cs typeface="+mn-lt"/>
              </a:rPr>
              <a:t>ennakkotehtävä, kaksi alaan liittyvää tehtävää ja haastattelu. </a:t>
            </a:r>
          </a:p>
          <a:p>
            <a:pPr lvl="1"/>
            <a:r>
              <a:rPr lang="fi-FI" sz="1800">
                <a:latin typeface="Arial"/>
                <a:ea typeface="+mn-lt"/>
                <a:cs typeface="+mn-lt"/>
              </a:rPr>
              <a:t>kuvataidekasvatuksessa ennakkotehtävä, haastattelu, soveltava ja kuvallinen tehtävä</a:t>
            </a:r>
          </a:p>
          <a:p>
            <a:pPr lvl="1"/>
            <a:r>
              <a:rPr lang="fi-FI" sz="1800">
                <a:solidFill>
                  <a:srgbClr val="000000"/>
                </a:solidFill>
                <a:latin typeface="Arial"/>
                <a:cs typeface="Arial"/>
              </a:rPr>
              <a:t>Lopullisessa</a:t>
            </a:r>
            <a:r>
              <a:rPr lang="fi-FI" sz="1800">
                <a:latin typeface="Arial"/>
                <a:cs typeface="Arial"/>
              </a:rPr>
              <a:t> vaiheessa on mahdollisuus saada ylimääräinen </a:t>
            </a:r>
            <a:r>
              <a:rPr lang="fi-FI" sz="1800" b="1">
                <a:latin typeface="Arial"/>
                <a:cs typeface="Arial"/>
              </a:rPr>
              <a:t>lisäpiste lukiodiplomista </a:t>
            </a:r>
            <a:r>
              <a:rPr lang="fi-FI" sz="1800">
                <a:latin typeface="Arial"/>
                <a:cs typeface="Arial"/>
              </a:rPr>
              <a:t>(kuvataide, media tai käsityö)</a:t>
            </a:r>
          </a:p>
        </p:txBody>
      </p:sp>
    </p:spTree>
    <p:extLst>
      <p:ext uri="{BB962C8B-B14F-4D97-AF65-F5344CB8AC3E}">
        <p14:creationId xmlns:p14="http://schemas.microsoft.com/office/powerpoint/2010/main" val="1876833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0D32E-8037-CE5E-0543-C836DD149BA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7304A5B-E832-DB04-262B-DE5D76F0361B}"/>
              </a:ext>
            </a:extLst>
          </p:cNvPr>
          <p:cNvSpPr>
            <a:spLocks noGrp="1"/>
          </p:cNvSpPr>
          <p:nvPr>
            <p:ph type="title"/>
          </p:nvPr>
        </p:nvSpPr>
        <p:spPr/>
        <p:txBody>
          <a:bodyPr/>
          <a:lstStyle/>
          <a:p>
            <a:r>
              <a:rPr lang="fi-FI"/>
              <a:t>Taideteollinen, kuvataide, muotoilu ja media</a:t>
            </a:r>
          </a:p>
        </p:txBody>
      </p:sp>
      <p:sp>
        <p:nvSpPr>
          <p:cNvPr id="5" name="Sisällön paikkamerkki 2">
            <a:extLst>
              <a:ext uri="{FF2B5EF4-FFF2-40B4-BE49-F238E27FC236}">
                <a16:creationId xmlns:a16="http://schemas.microsoft.com/office/drawing/2014/main" id="{AAA71695-AEBF-EF83-EEE9-91E66B478395}"/>
              </a:ext>
            </a:extLst>
          </p:cNvPr>
          <p:cNvSpPr txBox="1">
            <a:spLocks/>
          </p:cNvSpPr>
          <p:nvPr/>
        </p:nvSpPr>
        <p:spPr>
          <a:xfrm>
            <a:off x="341050" y="1268365"/>
            <a:ext cx="10730074" cy="4971819"/>
          </a:xfrm>
          <a:prstGeom prst="rect">
            <a:avLst/>
          </a:prstGeom>
          <a:ln>
            <a:noFill/>
          </a:ln>
        </p:spPr>
        <p:txBody>
          <a:bodyPr lIns="91440" tIns="45720" rIns="91440" bIns="45720" anchor="t">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5435" indent="-305435"/>
            <a:r>
              <a:rPr lang="fi-FI" sz="2000">
                <a:latin typeface="Arial"/>
                <a:cs typeface="Arial"/>
              </a:rPr>
              <a:t>Taideyliopiston Kuvataideakatemia, Helsinki: </a:t>
            </a:r>
            <a:r>
              <a:rPr lang="fi-FI" sz="2000" b="1">
                <a:latin typeface="Arial"/>
                <a:cs typeface="Arial"/>
              </a:rPr>
              <a:t>uniarts.fi</a:t>
            </a:r>
          </a:p>
          <a:p>
            <a:pPr marL="305435" indent="-305435"/>
            <a:r>
              <a:rPr lang="fi-FI" sz="2000">
                <a:latin typeface="Arial"/>
                <a:cs typeface="Arial"/>
              </a:rPr>
              <a:t>Kuvataiteen koulutusohjelma, jossa valitaan ensimmäisen vuoden aikana jokin seuraavista opetusalueista:</a:t>
            </a:r>
          </a:p>
          <a:p>
            <a:pPr marL="629920" lvl="1" indent="-305435"/>
            <a:r>
              <a:rPr lang="fi-FI" sz="1800">
                <a:latin typeface="Arial"/>
                <a:cs typeface="Arial"/>
              </a:rPr>
              <a:t>maalaustaiteen opetusalue</a:t>
            </a:r>
          </a:p>
          <a:p>
            <a:pPr marL="629920" lvl="1" indent="-305435"/>
            <a:r>
              <a:rPr lang="fi-FI" sz="1800">
                <a:latin typeface="Arial"/>
                <a:cs typeface="Arial"/>
              </a:rPr>
              <a:t>kuvanveiston opetusalue</a:t>
            </a:r>
          </a:p>
          <a:p>
            <a:pPr marL="629920" lvl="1" indent="-305435"/>
            <a:r>
              <a:rPr lang="fi-FI" sz="1800">
                <a:latin typeface="Arial"/>
                <a:cs typeface="Arial"/>
              </a:rPr>
              <a:t>taidegrafiikan opetusalue</a:t>
            </a:r>
          </a:p>
          <a:p>
            <a:pPr marL="629920" lvl="1" indent="-305435"/>
            <a:r>
              <a:rPr lang="fi-FI" sz="1800">
                <a:latin typeface="Arial"/>
                <a:cs typeface="Arial"/>
              </a:rPr>
              <a:t>tila-aikataiteen opetusalue</a:t>
            </a:r>
          </a:p>
          <a:p>
            <a:pPr marL="0" indent="0">
              <a:buFont typeface="Arial" panose="020B0604020202020204" pitchFamily="34" charset="0"/>
              <a:buNone/>
            </a:pPr>
            <a:r>
              <a:rPr lang="fi-FI" sz="2000">
                <a:latin typeface="Arial"/>
                <a:cs typeface="Arial"/>
                <a:sym typeface="Wingdings" panose="05000000000000000000" pitchFamily="2" charset="2"/>
              </a:rPr>
              <a:t>➡ HUOM! HAKUAIKA JO </a:t>
            </a:r>
            <a:r>
              <a:rPr lang="fi-FI" sz="2000" b="1">
                <a:latin typeface="Arial"/>
                <a:cs typeface="Arial"/>
                <a:sym typeface="Wingdings" panose="05000000000000000000" pitchFamily="2" charset="2"/>
              </a:rPr>
              <a:t>TAMMIKUUSSA 8.1.-22.1.2025</a:t>
            </a:r>
            <a:endParaRPr lang="fi-FI" sz="2000" b="1">
              <a:latin typeface="Arial"/>
              <a:cs typeface="Arial"/>
            </a:endParaRPr>
          </a:p>
          <a:p>
            <a:pPr marL="0" indent="0">
              <a:buNone/>
            </a:pPr>
            <a:endParaRPr lang="fi-FI" sz="2000"/>
          </a:p>
          <a:p>
            <a:pPr marL="0" indent="0">
              <a:buNone/>
            </a:pPr>
            <a:r>
              <a:rPr lang="fi-FI" sz="2000">
                <a:latin typeface="Arial"/>
                <a:cs typeface="Arial"/>
              </a:rPr>
              <a:t>Valintamenettely tapahtuu seuraavasti:</a:t>
            </a:r>
          </a:p>
          <a:p>
            <a:pPr marL="781685" lvl="1" indent="-457200">
              <a:buFont typeface="Arial" panose="020B0604020202020204" pitchFamily="34" charset="0"/>
              <a:buAutoNum type="arabicPeriod"/>
            </a:pPr>
            <a:r>
              <a:rPr lang="fi-FI" sz="1800">
                <a:latin typeface="Arial"/>
                <a:cs typeface="Arial"/>
                <a:sym typeface="Wingdings" panose="05000000000000000000" pitchFamily="2" charset="2"/>
              </a:rPr>
              <a:t>hakuvaihe: Motivaatiokirje ja teosportfolio + todistusliitteet (koulutustaustan ja kielitaidon osoittavat todistukset)</a:t>
            </a:r>
            <a:endParaRPr lang="fi-FI" sz="1800">
              <a:latin typeface="Arial"/>
              <a:cs typeface="Arial"/>
            </a:endParaRPr>
          </a:p>
          <a:p>
            <a:pPr marL="899795" lvl="2" indent="-269875">
              <a:buFont typeface="Wingdings" panose="05020102010507070707" pitchFamily="18" charset="2"/>
              <a:buChar char="Ø"/>
            </a:pPr>
            <a:r>
              <a:rPr lang="fi-FI" sz="1800">
                <a:latin typeface="Arial"/>
                <a:cs typeface="Arial"/>
              </a:rPr>
              <a:t>Kutsu valintakurssille hyväksyttäville 10.4.2024</a:t>
            </a:r>
          </a:p>
          <a:p>
            <a:pPr marL="781685" lvl="1" indent="-457200">
              <a:buFont typeface="Arial" panose="020B0604020202020204" pitchFamily="34" charset="0"/>
              <a:buAutoNum type="arabicPeriod"/>
            </a:pPr>
            <a:r>
              <a:rPr lang="fi-FI" sz="1800">
                <a:latin typeface="Arial"/>
                <a:cs typeface="Arial"/>
                <a:sym typeface="Wingdings" panose="05000000000000000000" pitchFamily="2" charset="2"/>
              </a:rPr>
              <a:t>hakuvaihe: Teosportfolion 1-3 näytetyötä ja valintakurssi </a:t>
            </a:r>
            <a:r>
              <a:rPr lang="fi-FI" sz="1800">
                <a:solidFill>
                  <a:srgbClr val="353535"/>
                </a:solidFill>
                <a:latin typeface="Arial"/>
                <a:ea typeface="+mn-lt"/>
                <a:cs typeface="+mn-lt"/>
                <a:sym typeface="Wingdings" panose="05000000000000000000" pitchFamily="2" charset="2"/>
              </a:rPr>
              <a:t>13.-17.5.2024 </a:t>
            </a:r>
            <a:endParaRPr lang="fi-FI" sz="1800">
              <a:latin typeface="Arial"/>
            </a:endParaRPr>
          </a:p>
          <a:p>
            <a:pPr marL="457200" indent="-457200">
              <a:buFont typeface="Arial" panose="020B0604020202020204" pitchFamily="34" charset="0"/>
              <a:buAutoNum type="arabicPeriod"/>
            </a:pPr>
            <a:endParaRPr lang="fi-FI" sz="2000" b="1"/>
          </a:p>
        </p:txBody>
      </p:sp>
      <p:cxnSp>
        <p:nvCxnSpPr>
          <p:cNvPr id="3" name="Suora nuoliyhdysviiva 2">
            <a:extLst>
              <a:ext uri="{FF2B5EF4-FFF2-40B4-BE49-F238E27FC236}">
                <a16:creationId xmlns:a16="http://schemas.microsoft.com/office/drawing/2014/main" id="{3C756FF9-CC86-8FA6-7BE3-D5352DD23AAA}"/>
              </a:ext>
            </a:extLst>
          </p:cNvPr>
          <p:cNvCxnSpPr/>
          <p:nvPr/>
        </p:nvCxnSpPr>
        <p:spPr>
          <a:xfrm flipH="1">
            <a:off x="1230406" y="1122830"/>
            <a:ext cx="8543363" cy="5060575"/>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kstiruutu 3">
            <a:extLst>
              <a:ext uri="{FF2B5EF4-FFF2-40B4-BE49-F238E27FC236}">
                <a16:creationId xmlns:a16="http://schemas.microsoft.com/office/drawing/2014/main" id="{77A0A268-CF17-2578-FF07-8CDDF913448B}"/>
              </a:ext>
            </a:extLst>
          </p:cNvPr>
          <p:cNvSpPr txBox="1"/>
          <p:nvPr/>
        </p:nvSpPr>
        <p:spPr>
          <a:xfrm>
            <a:off x="8534649" y="2805783"/>
            <a:ext cx="2974102" cy="120032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solidFill>
                  <a:srgbClr val="FF0000"/>
                </a:solidFill>
                <a:latin typeface="Arial"/>
                <a:cs typeface="Arial"/>
              </a:rPr>
              <a:t>Taideyliopiston opiskelijavalinnan tiedot päivittyvät marraskuun 2024 aikana</a:t>
            </a:r>
          </a:p>
        </p:txBody>
      </p:sp>
    </p:spTree>
    <p:extLst>
      <p:ext uri="{BB962C8B-B14F-4D97-AF65-F5344CB8AC3E}">
        <p14:creationId xmlns:p14="http://schemas.microsoft.com/office/powerpoint/2010/main" val="10320987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0FCE5-6307-0E17-9529-92427D7CB0E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9091F54-18F5-6962-93CC-B5512D00FBD3}"/>
              </a:ext>
            </a:extLst>
          </p:cNvPr>
          <p:cNvSpPr>
            <a:spLocks noGrp="1"/>
          </p:cNvSpPr>
          <p:nvPr>
            <p:ph type="title"/>
          </p:nvPr>
        </p:nvSpPr>
        <p:spPr/>
        <p:txBody>
          <a:bodyPr/>
          <a:lstStyle/>
          <a:p>
            <a:r>
              <a:rPr lang="fi-FI"/>
              <a:t>Taideteollinen, kuvataide, muotoilu ja media</a:t>
            </a:r>
          </a:p>
        </p:txBody>
      </p:sp>
      <p:sp>
        <p:nvSpPr>
          <p:cNvPr id="4" name="Sisällön paikkamerkki 2">
            <a:extLst>
              <a:ext uri="{FF2B5EF4-FFF2-40B4-BE49-F238E27FC236}">
                <a16:creationId xmlns:a16="http://schemas.microsoft.com/office/drawing/2014/main" id="{1BEC0B9E-498B-7B55-E2C9-0D63E09880FB}"/>
              </a:ext>
            </a:extLst>
          </p:cNvPr>
          <p:cNvSpPr txBox="1">
            <a:spLocks/>
          </p:cNvSpPr>
          <p:nvPr/>
        </p:nvSpPr>
        <p:spPr>
          <a:xfrm>
            <a:off x="341049" y="1268361"/>
            <a:ext cx="11029615" cy="4807974"/>
          </a:xfrm>
          <a:prstGeom prst="rect">
            <a:avLst/>
          </a:prstGeom>
        </p:spPr>
        <p:txBody>
          <a:bodyPr lIns="91440" tIns="45720" rIns="91440" bIns="45720" anchor="t">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5435" indent="-305435">
              <a:spcBef>
                <a:spcPts val="600"/>
              </a:spcBef>
              <a:spcAft>
                <a:spcPts val="600"/>
              </a:spcAft>
            </a:pPr>
            <a:r>
              <a:rPr lang="fi-FI" sz="2400">
                <a:latin typeface="Arial"/>
                <a:cs typeface="Arial"/>
              </a:rPr>
              <a:t>Helsingin ammattikorkeakoulu, Metropolia </a:t>
            </a:r>
            <a:r>
              <a:rPr lang="fi-FI" sz="2400" b="1">
                <a:latin typeface="Arial"/>
                <a:cs typeface="Arial"/>
              </a:rPr>
              <a:t>metropolia.fi </a:t>
            </a:r>
            <a:endParaRPr lang="fi-FI" sz="2400">
              <a:latin typeface="Arial"/>
              <a:cs typeface="Arial"/>
            </a:endParaRPr>
          </a:p>
          <a:p>
            <a:pPr marL="305435" indent="-305435">
              <a:spcBef>
                <a:spcPts val="600"/>
              </a:spcBef>
              <a:spcAft>
                <a:spcPts val="600"/>
              </a:spcAft>
            </a:pPr>
            <a:r>
              <a:rPr lang="fi-FI" sz="2400">
                <a:latin typeface="Arial"/>
                <a:cs typeface="Arial"/>
              </a:rPr>
              <a:t>Hämeen ammattikorkeakoulu, Hämeenlinna </a:t>
            </a:r>
            <a:r>
              <a:rPr lang="fi-FI" sz="2400" b="1">
                <a:latin typeface="Arial"/>
                <a:cs typeface="Arial"/>
              </a:rPr>
              <a:t>hamk.fi </a:t>
            </a:r>
          </a:p>
          <a:p>
            <a:pPr marL="305435" indent="-305435">
              <a:spcBef>
                <a:spcPts val="600"/>
              </a:spcBef>
              <a:spcAft>
                <a:spcPts val="600"/>
              </a:spcAft>
            </a:pPr>
            <a:r>
              <a:rPr lang="fi-FI" sz="2400">
                <a:latin typeface="Arial"/>
                <a:cs typeface="Arial"/>
              </a:rPr>
              <a:t>Kaakkois-Suomen ammattikorkeakoulu, Kouvola </a:t>
            </a:r>
            <a:r>
              <a:rPr lang="fi-FI" sz="2400" b="1">
                <a:latin typeface="Arial"/>
                <a:cs typeface="Arial"/>
              </a:rPr>
              <a:t>xamk.fi</a:t>
            </a:r>
          </a:p>
          <a:p>
            <a:pPr marL="305435" indent="-305435">
              <a:spcBef>
                <a:spcPts val="600"/>
              </a:spcBef>
              <a:spcAft>
                <a:spcPts val="600"/>
              </a:spcAft>
            </a:pPr>
            <a:r>
              <a:rPr lang="fi-FI" sz="2400">
                <a:latin typeface="Arial"/>
                <a:cs typeface="Arial"/>
              </a:rPr>
              <a:t>LAB ammattikorkeakoulu (Lahti ja Lappeenranta), muotoilu ja kuvataide</a:t>
            </a:r>
            <a:r>
              <a:rPr lang="fi-FI" sz="2400" b="1">
                <a:latin typeface="Arial"/>
                <a:cs typeface="Arial"/>
              </a:rPr>
              <a:t> lab.fi</a:t>
            </a:r>
          </a:p>
          <a:p>
            <a:pPr marL="305435" indent="-305435">
              <a:spcBef>
                <a:spcPts val="600"/>
              </a:spcBef>
              <a:spcAft>
                <a:spcPts val="600"/>
              </a:spcAft>
            </a:pPr>
            <a:r>
              <a:rPr lang="fi-FI" sz="2400">
                <a:latin typeface="Arial"/>
                <a:cs typeface="Arial"/>
              </a:rPr>
              <a:t>Satakunnan ammattikorkeakoulu </a:t>
            </a:r>
            <a:r>
              <a:rPr lang="fi-FI" sz="2400" b="1">
                <a:latin typeface="Arial"/>
                <a:cs typeface="Arial"/>
              </a:rPr>
              <a:t>samk.fi</a:t>
            </a:r>
          </a:p>
          <a:p>
            <a:pPr marL="305435" indent="-305435">
              <a:spcBef>
                <a:spcPts val="600"/>
              </a:spcBef>
              <a:spcAft>
                <a:spcPts val="600"/>
              </a:spcAft>
            </a:pPr>
            <a:r>
              <a:rPr lang="fi-FI" sz="2400">
                <a:latin typeface="Arial"/>
                <a:cs typeface="Arial"/>
              </a:rPr>
              <a:t>Savonia-ammattikorkeakoulu, Kuopio, Iisalmi, Varkaus </a:t>
            </a:r>
            <a:r>
              <a:rPr lang="fi-FI" sz="2400" b="1">
                <a:latin typeface="Arial"/>
                <a:cs typeface="Arial"/>
              </a:rPr>
              <a:t>savonia.fi</a:t>
            </a:r>
          </a:p>
          <a:p>
            <a:pPr marL="305435" indent="-305435">
              <a:spcBef>
                <a:spcPts val="600"/>
              </a:spcBef>
              <a:spcAft>
                <a:spcPts val="600"/>
              </a:spcAft>
            </a:pPr>
            <a:r>
              <a:rPr lang="fi-FI" sz="2400">
                <a:latin typeface="Arial"/>
                <a:cs typeface="Arial"/>
              </a:rPr>
              <a:t>Tampereen ammattikorkeakoulu </a:t>
            </a:r>
            <a:r>
              <a:rPr lang="fi-FI" sz="2400" b="1">
                <a:latin typeface="Arial"/>
                <a:cs typeface="Arial"/>
              </a:rPr>
              <a:t>tamk.fi</a:t>
            </a:r>
          </a:p>
          <a:p>
            <a:pPr marL="305435" indent="-305435">
              <a:spcBef>
                <a:spcPts val="600"/>
              </a:spcBef>
              <a:spcAft>
                <a:spcPts val="600"/>
              </a:spcAft>
            </a:pPr>
            <a:r>
              <a:rPr lang="fi-FI" sz="2400">
                <a:latin typeface="Arial"/>
                <a:cs typeface="Arial"/>
              </a:rPr>
              <a:t>Turun ammattikorkeakoulu </a:t>
            </a:r>
            <a:r>
              <a:rPr lang="fi-FI" sz="2400" b="1">
                <a:latin typeface="Arial"/>
                <a:cs typeface="Arial"/>
              </a:rPr>
              <a:t>turkuamk.fi</a:t>
            </a:r>
          </a:p>
          <a:p>
            <a:pPr marL="305435" indent="-305435">
              <a:spcBef>
                <a:spcPts val="600"/>
              </a:spcBef>
              <a:spcAft>
                <a:spcPts val="600"/>
              </a:spcAft>
            </a:pPr>
            <a:r>
              <a:rPr lang="fi-FI" sz="2400">
                <a:latin typeface="Arial"/>
                <a:cs typeface="Arial"/>
              </a:rPr>
              <a:t>Rovaniemen ammattikorkeakoulu </a:t>
            </a:r>
            <a:r>
              <a:rPr lang="fi-FI" sz="2400" b="1">
                <a:latin typeface="Arial"/>
                <a:cs typeface="Arial"/>
              </a:rPr>
              <a:t>lapinamk.fi</a:t>
            </a:r>
          </a:p>
        </p:txBody>
      </p:sp>
    </p:spTree>
    <p:extLst>
      <p:ext uri="{BB962C8B-B14F-4D97-AF65-F5344CB8AC3E}">
        <p14:creationId xmlns:p14="http://schemas.microsoft.com/office/powerpoint/2010/main" val="3279756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henkilö, vaate, sisä-, tietokone&#10;&#10;Kuvaus luotu automaattisesti">
            <a:extLst>
              <a:ext uri="{FF2B5EF4-FFF2-40B4-BE49-F238E27FC236}">
                <a16:creationId xmlns:a16="http://schemas.microsoft.com/office/drawing/2014/main" id="{D782B984-7A70-E3D1-B3C3-6954C54E7A30}"/>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237284" y="264160"/>
            <a:ext cx="11717430" cy="3423920"/>
          </a:xfrm>
        </p:spPr>
      </p:pic>
      <p:sp>
        <p:nvSpPr>
          <p:cNvPr id="4" name="Otsikko 3">
            <a:extLst>
              <a:ext uri="{FF2B5EF4-FFF2-40B4-BE49-F238E27FC236}">
                <a16:creationId xmlns:a16="http://schemas.microsoft.com/office/drawing/2014/main" id="{A64C56CD-DF88-7C01-DB5B-11BFEE4A7DEC}"/>
              </a:ext>
            </a:extLst>
          </p:cNvPr>
          <p:cNvSpPr>
            <a:spLocks noGrp="1"/>
          </p:cNvSpPr>
          <p:nvPr>
            <p:ph type="title"/>
          </p:nvPr>
        </p:nvSpPr>
        <p:spPr/>
        <p:txBody>
          <a:bodyPr/>
          <a:lstStyle/>
          <a:p>
            <a:r>
              <a:rPr lang="fi-FI"/>
              <a:t>Kiitos osallistumisestasi!</a:t>
            </a:r>
          </a:p>
        </p:txBody>
      </p:sp>
    </p:spTree>
    <p:extLst>
      <p:ext uri="{BB962C8B-B14F-4D97-AF65-F5344CB8AC3E}">
        <p14:creationId xmlns:p14="http://schemas.microsoft.com/office/powerpoint/2010/main" val="3016402432"/>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B9BB5-84EB-00E1-898E-2DEF8328AEEB}"/>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8D15486-9965-B994-153A-0ABC455F3BED}"/>
              </a:ext>
            </a:extLst>
          </p:cNvPr>
          <p:cNvSpPr>
            <a:spLocks noGrp="1"/>
          </p:cNvSpPr>
          <p:nvPr>
            <p:ph type="title"/>
          </p:nvPr>
        </p:nvSpPr>
        <p:spPr>
          <a:xfrm>
            <a:off x="341049" y="365125"/>
            <a:ext cx="11457373" cy="1158875"/>
          </a:xfrm>
        </p:spPr>
        <p:txBody>
          <a:bodyPr>
            <a:normAutofit/>
          </a:bodyPr>
          <a:lstStyle/>
          <a:p>
            <a:r>
              <a:rPr lang="fi-FI"/>
              <a:t>AMK: ammatillisen perustutkinnon todistuksen pisteytys</a:t>
            </a:r>
          </a:p>
        </p:txBody>
      </p:sp>
      <p:sp>
        <p:nvSpPr>
          <p:cNvPr id="3" name="Sisällön paikkamerkki 2">
            <a:extLst>
              <a:ext uri="{FF2B5EF4-FFF2-40B4-BE49-F238E27FC236}">
                <a16:creationId xmlns:a16="http://schemas.microsoft.com/office/drawing/2014/main" id="{BFF1CF23-05CD-2A81-439B-0952014CDCFB}"/>
              </a:ext>
            </a:extLst>
          </p:cNvPr>
          <p:cNvSpPr>
            <a:spLocks noGrp="1"/>
          </p:cNvSpPr>
          <p:nvPr>
            <p:ph sz="quarter" idx="10"/>
          </p:nvPr>
        </p:nvSpPr>
        <p:spPr>
          <a:xfrm>
            <a:off x="353626" y="1720647"/>
            <a:ext cx="11444796" cy="432620"/>
          </a:xfrm>
        </p:spPr>
        <p:txBody>
          <a:bodyPr>
            <a:normAutofit fontScale="85000" lnSpcReduction="10000"/>
          </a:bodyPr>
          <a:lstStyle/>
          <a:p>
            <a:pPr marL="0" indent="0">
              <a:buNone/>
            </a:pPr>
            <a:r>
              <a:rPr lang="fi-FI" sz="2400" b="1"/>
              <a:t>Maksimipisteet: 150 pistettä </a:t>
            </a:r>
            <a:r>
              <a:rPr lang="fi-FI" sz="2400"/>
              <a:t>(painotettu keskiarvo </a:t>
            </a:r>
            <a:r>
              <a:rPr lang="fi-FI" sz="2400" err="1"/>
              <a:t>max</a:t>
            </a:r>
            <a:r>
              <a:rPr lang="fi-FI" sz="2400"/>
              <a:t>. 90 p. + yhteiset tutkinnon osat </a:t>
            </a:r>
            <a:r>
              <a:rPr lang="fi-FI" sz="2400" err="1"/>
              <a:t>max</a:t>
            </a:r>
            <a:r>
              <a:rPr lang="fi-FI" sz="2400"/>
              <a:t>. 60 p.)</a:t>
            </a:r>
          </a:p>
        </p:txBody>
      </p:sp>
      <p:graphicFrame>
        <p:nvGraphicFramePr>
          <p:cNvPr id="5" name="Taulukko 8">
            <a:extLst>
              <a:ext uri="{FF2B5EF4-FFF2-40B4-BE49-F238E27FC236}">
                <a16:creationId xmlns:a16="http://schemas.microsoft.com/office/drawing/2014/main" id="{26E25EC7-8A5F-F992-F8D2-F423D8F72813}"/>
              </a:ext>
            </a:extLst>
          </p:cNvPr>
          <p:cNvGraphicFramePr>
            <a:graphicFrameLocks noGrp="1"/>
          </p:cNvGraphicFramePr>
          <p:nvPr>
            <p:extLst>
              <p:ext uri="{D42A27DB-BD31-4B8C-83A1-F6EECF244321}">
                <p14:modId xmlns:p14="http://schemas.microsoft.com/office/powerpoint/2010/main" val="2138200871"/>
              </p:ext>
            </p:extLst>
          </p:nvPr>
        </p:nvGraphicFramePr>
        <p:xfrm>
          <a:off x="432284" y="2349914"/>
          <a:ext cx="3162844" cy="4055535"/>
        </p:xfrm>
        <a:graphic>
          <a:graphicData uri="http://schemas.openxmlformats.org/drawingml/2006/table">
            <a:tbl>
              <a:tblPr firstRow="1" bandRow="1">
                <a:tableStyleId>{5C22544A-7EE6-4342-B048-85BDC9FD1C3A}</a:tableStyleId>
              </a:tblPr>
              <a:tblGrid>
                <a:gridCol w="1100848">
                  <a:extLst>
                    <a:ext uri="{9D8B030D-6E8A-4147-A177-3AD203B41FA5}">
                      <a16:colId xmlns:a16="http://schemas.microsoft.com/office/drawing/2014/main" val="3159415743"/>
                    </a:ext>
                  </a:extLst>
                </a:gridCol>
                <a:gridCol w="1100848">
                  <a:extLst>
                    <a:ext uri="{9D8B030D-6E8A-4147-A177-3AD203B41FA5}">
                      <a16:colId xmlns:a16="http://schemas.microsoft.com/office/drawing/2014/main" val="1162530416"/>
                    </a:ext>
                  </a:extLst>
                </a:gridCol>
                <a:gridCol w="961148">
                  <a:extLst>
                    <a:ext uri="{9D8B030D-6E8A-4147-A177-3AD203B41FA5}">
                      <a16:colId xmlns:a16="http://schemas.microsoft.com/office/drawing/2014/main" val="670825257"/>
                    </a:ext>
                  </a:extLst>
                </a:gridCol>
              </a:tblGrid>
              <a:tr h="368685">
                <a:tc>
                  <a:txBody>
                    <a:bodyPr/>
                    <a:lstStyle/>
                    <a:p>
                      <a:r>
                        <a:rPr lang="fi-FI">
                          <a:latin typeface="Arial"/>
                        </a:rPr>
                        <a:t>KA (1-5)</a:t>
                      </a:r>
                    </a:p>
                  </a:txBody>
                  <a:tcPr/>
                </a:tc>
                <a:tc>
                  <a:txBody>
                    <a:bodyPr/>
                    <a:lstStyle/>
                    <a:p>
                      <a:r>
                        <a:rPr lang="fi-FI">
                          <a:latin typeface="Arial"/>
                        </a:rPr>
                        <a:t>KA (1-3)</a:t>
                      </a:r>
                    </a:p>
                  </a:txBody>
                  <a:tcPr/>
                </a:tc>
                <a:tc>
                  <a:txBody>
                    <a:bodyPr/>
                    <a:lstStyle/>
                    <a:p>
                      <a:r>
                        <a:rPr lang="fi-FI">
                          <a:latin typeface="Arial"/>
                        </a:rPr>
                        <a:t>Pisteet</a:t>
                      </a:r>
                    </a:p>
                  </a:txBody>
                  <a:tcPr/>
                </a:tc>
                <a:extLst>
                  <a:ext uri="{0D108BD9-81ED-4DB2-BD59-A6C34878D82A}">
                    <a16:rowId xmlns:a16="http://schemas.microsoft.com/office/drawing/2014/main" val="723101782"/>
                  </a:ext>
                </a:extLst>
              </a:tr>
              <a:tr h="368685">
                <a:tc>
                  <a:txBody>
                    <a:bodyPr/>
                    <a:lstStyle/>
                    <a:p>
                      <a:r>
                        <a:rPr lang="fi-FI">
                          <a:latin typeface="Arial"/>
                        </a:rPr>
                        <a:t>5,00</a:t>
                      </a:r>
                    </a:p>
                  </a:txBody>
                  <a:tcPr>
                    <a:solidFill>
                      <a:srgbClr val="D7B4F5">
                        <a:alpha val="30196"/>
                      </a:srgbClr>
                    </a:solidFill>
                  </a:tcPr>
                </a:tc>
                <a:tc>
                  <a:txBody>
                    <a:bodyPr/>
                    <a:lstStyle/>
                    <a:p>
                      <a:r>
                        <a:rPr lang="fi-FI">
                          <a:latin typeface="Arial"/>
                        </a:rPr>
                        <a:t>3,00</a:t>
                      </a:r>
                    </a:p>
                  </a:txBody>
                  <a:tcPr>
                    <a:solidFill>
                      <a:srgbClr val="D7B4F5">
                        <a:alpha val="30196"/>
                      </a:srgbClr>
                    </a:solidFill>
                  </a:tcPr>
                </a:tc>
                <a:tc>
                  <a:txBody>
                    <a:bodyPr/>
                    <a:lstStyle/>
                    <a:p>
                      <a:r>
                        <a:rPr lang="fi-FI">
                          <a:latin typeface="Arial"/>
                        </a:rPr>
                        <a:t>90</a:t>
                      </a:r>
                    </a:p>
                  </a:txBody>
                  <a:tcPr>
                    <a:solidFill>
                      <a:srgbClr val="D7B4F5">
                        <a:alpha val="30196"/>
                      </a:srgbClr>
                    </a:solidFill>
                  </a:tcPr>
                </a:tc>
                <a:extLst>
                  <a:ext uri="{0D108BD9-81ED-4DB2-BD59-A6C34878D82A}">
                    <a16:rowId xmlns:a16="http://schemas.microsoft.com/office/drawing/2014/main" val="2720202513"/>
                  </a:ext>
                </a:extLst>
              </a:tr>
              <a:tr h="368685">
                <a:tc>
                  <a:txBody>
                    <a:bodyPr/>
                    <a:lstStyle/>
                    <a:p>
                      <a:r>
                        <a:rPr lang="fi-FI">
                          <a:latin typeface="Arial"/>
                        </a:rPr>
                        <a:t>≥ 4,97</a:t>
                      </a:r>
                    </a:p>
                  </a:txBody>
                  <a:tcPr>
                    <a:solidFill>
                      <a:srgbClr val="D7B4F5">
                        <a:alpha val="30196"/>
                      </a:srgbClr>
                    </a:solidFill>
                  </a:tcPr>
                </a:tc>
                <a:tc>
                  <a:txBody>
                    <a:bodyPr/>
                    <a:lstStyle/>
                    <a:p>
                      <a:r>
                        <a:rPr lang="fi-FI">
                          <a:latin typeface="Arial"/>
                        </a:rPr>
                        <a:t>≥ 2,98</a:t>
                      </a:r>
                    </a:p>
                  </a:txBody>
                  <a:tcPr>
                    <a:solidFill>
                      <a:srgbClr val="D7B4F5">
                        <a:alpha val="30196"/>
                      </a:srgbClr>
                    </a:solidFill>
                  </a:tcPr>
                </a:tc>
                <a:tc>
                  <a:txBody>
                    <a:bodyPr/>
                    <a:lstStyle/>
                    <a:p>
                      <a:r>
                        <a:rPr lang="fi-FI">
                          <a:latin typeface="Arial"/>
                        </a:rPr>
                        <a:t>89</a:t>
                      </a:r>
                    </a:p>
                  </a:txBody>
                  <a:tcPr>
                    <a:solidFill>
                      <a:srgbClr val="D7B4F5">
                        <a:alpha val="30196"/>
                      </a:srgbClr>
                    </a:solidFill>
                  </a:tcPr>
                </a:tc>
                <a:extLst>
                  <a:ext uri="{0D108BD9-81ED-4DB2-BD59-A6C34878D82A}">
                    <a16:rowId xmlns:a16="http://schemas.microsoft.com/office/drawing/2014/main" val="1678210470"/>
                  </a:ext>
                </a:extLst>
              </a:tr>
              <a:tr h="368685">
                <a:tc>
                  <a:txBody>
                    <a:bodyPr/>
                    <a:lstStyle/>
                    <a:p>
                      <a:r>
                        <a:rPr lang="fi-FI">
                          <a:latin typeface="Arial"/>
                        </a:rPr>
                        <a:t>≥ 4,94</a:t>
                      </a:r>
                    </a:p>
                  </a:txBody>
                  <a:tcPr>
                    <a:solidFill>
                      <a:srgbClr val="D7B4F5">
                        <a:alpha val="30196"/>
                      </a:srgbClr>
                    </a:solidFill>
                  </a:tcPr>
                </a:tc>
                <a:tc>
                  <a:txBody>
                    <a:bodyPr/>
                    <a:lstStyle/>
                    <a:p>
                      <a:r>
                        <a:rPr lang="fi-FI">
                          <a:latin typeface="Arial"/>
                        </a:rPr>
                        <a:t>≥ 2,96</a:t>
                      </a:r>
                    </a:p>
                  </a:txBody>
                  <a:tcPr>
                    <a:solidFill>
                      <a:srgbClr val="D7B4F5">
                        <a:alpha val="30196"/>
                      </a:srgbClr>
                    </a:solidFill>
                  </a:tcPr>
                </a:tc>
                <a:tc>
                  <a:txBody>
                    <a:bodyPr/>
                    <a:lstStyle/>
                    <a:p>
                      <a:r>
                        <a:rPr lang="fi-FI">
                          <a:latin typeface="Arial"/>
                        </a:rPr>
                        <a:t>88</a:t>
                      </a:r>
                    </a:p>
                  </a:txBody>
                  <a:tcPr>
                    <a:solidFill>
                      <a:srgbClr val="D7B4F5">
                        <a:alpha val="30196"/>
                      </a:srgbClr>
                    </a:solidFill>
                  </a:tcPr>
                </a:tc>
                <a:extLst>
                  <a:ext uri="{0D108BD9-81ED-4DB2-BD59-A6C34878D82A}">
                    <a16:rowId xmlns:a16="http://schemas.microsoft.com/office/drawing/2014/main" val="1045300554"/>
                  </a:ext>
                </a:extLst>
              </a:tr>
              <a:tr h="368685">
                <a:tc>
                  <a:txBody>
                    <a:bodyPr/>
                    <a:lstStyle/>
                    <a:p>
                      <a:r>
                        <a:rPr lang="fi-FI">
                          <a:latin typeface="Arial"/>
                        </a:rPr>
                        <a:t>≥ 4,91</a:t>
                      </a:r>
                    </a:p>
                  </a:txBody>
                  <a:tcPr>
                    <a:solidFill>
                      <a:srgbClr val="D7B4F5">
                        <a:alpha val="30196"/>
                      </a:srgbClr>
                    </a:solidFill>
                  </a:tcPr>
                </a:tc>
                <a:tc>
                  <a:txBody>
                    <a:bodyPr/>
                    <a:lstStyle/>
                    <a:p>
                      <a:r>
                        <a:rPr lang="fi-FI">
                          <a:latin typeface="Arial"/>
                        </a:rPr>
                        <a:t>≥ 2,95</a:t>
                      </a:r>
                    </a:p>
                  </a:txBody>
                  <a:tcPr>
                    <a:solidFill>
                      <a:srgbClr val="D7B4F5">
                        <a:alpha val="30196"/>
                      </a:srgbClr>
                    </a:solidFill>
                  </a:tcPr>
                </a:tc>
                <a:tc>
                  <a:txBody>
                    <a:bodyPr/>
                    <a:lstStyle/>
                    <a:p>
                      <a:r>
                        <a:rPr lang="fi-FI">
                          <a:latin typeface="Arial"/>
                        </a:rPr>
                        <a:t>87</a:t>
                      </a:r>
                    </a:p>
                  </a:txBody>
                  <a:tcPr>
                    <a:solidFill>
                      <a:srgbClr val="D7B4F5">
                        <a:alpha val="30196"/>
                      </a:srgbClr>
                    </a:solidFill>
                  </a:tcPr>
                </a:tc>
                <a:extLst>
                  <a:ext uri="{0D108BD9-81ED-4DB2-BD59-A6C34878D82A}">
                    <a16:rowId xmlns:a16="http://schemas.microsoft.com/office/drawing/2014/main" val="3363281833"/>
                  </a:ext>
                </a:extLst>
              </a:tr>
              <a:tr h="368685">
                <a:tc>
                  <a:txBody>
                    <a:bodyPr/>
                    <a:lstStyle/>
                    <a:p>
                      <a:r>
                        <a:rPr lang="fi-FI">
                          <a:latin typeface="Arial"/>
                        </a:rPr>
                        <a:t>≥ 4,88</a:t>
                      </a:r>
                    </a:p>
                  </a:txBody>
                  <a:tcPr>
                    <a:solidFill>
                      <a:srgbClr val="D7B4F5">
                        <a:alpha val="30196"/>
                      </a:srgbClr>
                    </a:solidFill>
                  </a:tcPr>
                </a:tc>
                <a:tc>
                  <a:txBody>
                    <a:bodyPr/>
                    <a:lstStyle/>
                    <a:p>
                      <a:r>
                        <a:rPr lang="fi-FI">
                          <a:latin typeface="Arial"/>
                        </a:rPr>
                        <a:t>≥ 2,93</a:t>
                      </a:r>
                    </a:p>
                  </a:txBody>
                  <a:tcPr>
                    <a:solidFill>
                      <a:srgbClr val="D7B4F5">
                        <a:alpha val="30196"/>
                      </a:srgbClr>
                    </a:solidFill>
                  </a:tcPr>
                </a:tc>
                <a:tc>
                  <a:txBody>
                    <a:bodyPr/>
                    <a:lstStyle/>
                    <a:p>
                      <a:r>
                        <a:rPr lang="fi-FI">
                          <a:latin typeface="Arial"/>
                        </a:rPr>
                        <a:t>86</a:t>
                      </a:r>
                    </a:p>
                  </a:txBody>
                  <a:tcPr>
                    <a:solidFill>
                      <a:srgbClr val="D7B4F5">
                        <a:alpha val="30196"/>
                      </a:srgbClr>
                    </a:solidFill>
                  </a:tcPr>
                </a:tc>
                <a:extLst>
                  <a:ext uri="{0D108BD9-81ED-4DB2-BD59-A6C34878D82A}">
                    <a16:rowId xmlns:a16="http://schemas.microsoft.com/office/drawing/2014/main" val="4279624644"/>
                  </a:ext>
                </a:extLst>
              </a:tr>
              <a:tr h="368685">
                <a:tc>
                  <a:txBody>
                    <a:bodyPr/>
                    <a:lstStyle/>
                    <a:p>
                      <a:r>
                        <a:rPr lang="fi-FI">
                          <a:latin typeface="Arial"/>
                        </a:rPr>
                        <a:t>≥ 4,85</a:t>
                      </a:r>
                    </a:p>
                  </a:txBody>
                  <a:tcPr>
                    <a:solidFill>
                      <a:srgbClr val="D7B4F5">
                        <a:alpha val="30196"/>
                      </a:srgbClr>
                    </a:solidFill>
                  </a:tcPr>
                </a:tc>
                <a:tc>
                  <a:txBody>
                    <a:bodyPr/>
                    <a:lstStyle/>
                    <a:p>
                      <a:r>
                        <a:rPr lang="fi-FI">
                          <a:latin typeface="Arial"/>
                        </a:rPr>
                        <a:t>≥ 2,91</a:t>
                      </a:r>
                    </a:p>
                  </a:txBody>
                  <a:tcPr>
                    <a:solidFill>
                      <a:srgbClr val="D7B4F5">
                        <a:alpha val="30196"/>
                      </a:srgbClr>
                    </a:solidFill>
                  </a:tcPr>
                </a:tc>
                <a:tc>
                  <a:txBody>
                    <a:bodyPr/>
                    <a:lstStyle/>
                    <a:p>
                      <a:r>
                        <a:rPr lang="fi-FI">
                          <a:latin typeface="Arial"/>
                        </a:rPr>
                        <a:t>85</a:t>
                      </a:r>
                    </a:p>
                  </a:txBody>
                  <a:tcPr>
                    <a:solidFill>
                      <a:srgbClr val="D7B4F5">
                        <a:alpha val="30196"/>
                      </a:srgbClr>
                    </a:solidFill>
                  </a:tcPr>
                </a:tc>
                <a:extLst>
                  <a:ext uri="{0D108BD9-81ED-4DB2-BD59-A6C34878D82A}">
                    <a16:rowId xmlns:a16="http://schemas.microsoft.com/office/drawing/2014/main" val="2855708758"/>
                  </a:ext>
                </a:extLst>
              </a:tr>
              <a:tr h="368685">
                <a:tc>
                  <a:txBody>
                    <a:bodyPr/>
                    <a:lstStyle/>
                    <a:p>
                      <a:r>
                        <a:rPr lang="fi-FI">
                          <a:latin typeface="Arial"/>
                        </a:rPr>
                        <a:t>≥ 4,82</a:t>
                      </a:r>
                    </a:p>
                  </a:txBody>
                  <a:tcPr>
                    <a:solidFill>
                      <a:srgbClr val="D7B4F5">
                        <a:alpha val="30196"/>
                      </a:srgbClr>
                    </a:solidFill>
                  </a:tcPr>
                </a:tc>
                <a:tc>
                  <a:txBody>
                    <a:bodyPr/>
                    <a:lstStyle/>
                    <a:p>
                      <a:r>
                        <a:rPr lang="fi-FI">
                          <a:latin typeface="Arial"/>
                        </a:rPr>
                        <a:t>≥ 2,89</a:t>
                      </a:r>
                    </a:p>
                  </a:txBody>
                  <a:tcPr>
                    <a:solidFill>
                      <a:srgbClr val="D7B4F5">
                        <a:alpha val="30196"/>
                      </a:srgbClr>
                    </a:solidFill>
                  </a:tcPr>
                </a:tc>
                <a:tc>
                  <a:txBody>
                    <a:bodyPr/>
                    <a:lstStyle/>
                    <a:p>
                      <a:r>
                        <a:rPr lang="fi-FI">
                          <a:latin typeface="Arial"/>
                        </a:rPr>
                        <a:t>84</a:t>
                      </a:r>
                    </a:p>
                  </a:txBody>
                  <a:tcPr>
                    <a:solidFill>
                      <a:srgbClr val="D7B4F5">
                        <a:alpha val="30196"/>
                      </a:srgbClr>
                    </a:solidFill>
                  </a:tcPr>
                </a:tc>
                <a:extLst>
                  <a:ext uri="{0D108BD9-81ED-4DB2-BD59-A6C34878D82A}">
                    <a16:rowId xmlns:a16="http://schemas.microsoft.com/office/drawing/2014/main" val="3344338848"/>
                  </a:ext>
                </a:extLst>
              </a:tr>
              <a:tr h="368685">
                <a:tc>
                  <a:txBody>
                    <a:bodyPr/>
                    <a:lstStyle/>
                    <a:p>
                      <a:r>
                        <a:rPr lang="fi-FI">
                          <a:latin typeface="Arial"/>
                        </a:rPr>
                        <a:t>≥ 4,79</a:t>
                      </a:r>
                    </a:p>
                  </a:txBody>
                  <a:tcPr>
                    <a:solidFill>
                      <a:srgbClr val="D7B4F5">
                        <a:alpha val="30196"/>
                      </a:srgbClr>
                    </a:solidFill>
                  </a:tcPr>
                </a:tc>
                <a:tc>
                  <a:txBody>
                    <a:bodyPr/>
                    <a:lstStyle/>
                    <a:p>
                      <a:r>
                        <a:rPr lang="fi-FI">
                          <a:latin typeface="Arial"/>
                        </a:rPr>
                        <a:t>≥ 2,87</a:t>
                      </a:r>
                    </a:p>
                  </a:txBody>
                  <a:tcPr>
                    <a:solidFill>
                      <a:srgbClr val="D7B4F5">
                        <a:alpha val="30196"/>
                      </a:srgbClr>
                    </a:solidFill>
                  </a:tcPr>
                </a:tc>
                <a:tc>
                  <a:txBody>
                    <a:bodyPr/>
                    <a:lstStyle/>
                    <a:p>
                      <a:r>
                        <a:rPr lang="fi-FI">
                          <a:latin typeface="Arial"/>
                        </a:rPr>
                        <a:t>83</a:t>
                      </a:r>
                    </a:p>
                  </a:txBody>
                  <a:tcPr>
                    <a:solidFill>
                      <a:srgbClr val="D7B4F5">
                        <a:alpha val="30196"/>
                      </a:srgbClr>
                    </a:solidFill>
                  </a:tcPr>
                </a:tc>
                <a:extLst>
                  <a:ext uri="{0D108BD9-81ED-4DB2-BD59-A6C34878D82A}">
                    <a16:rowId xmlns:a16="http://schemas.microsoft.com/office/drawing/2014/main" val="2225444452"/>
                  </a:ext>
                </a:extLst>
              </a:tr>
              <a:tr h="368685">
                <a:tc>
                  <a:txBody>
                    <a:bodyPr/>
                    <a:lstStyle/>
                    <a:p>
                      <a:r>
                        <a:rPr lang="fi-FI">
                          <a:latin typeface="Arial"/>
                        </a:rPr>
                        <a:t>≥ 4,76</a:t>
                      </a:r>
                    </a:p>
                  </a:txBody>
                  <a:tcPr>
                    <a:solidFill>
                      <a:srgbClr val="D7B4F5">
                        <a:alpha val="30196"/>
                      </a:srgbClr>
                    </a:solidFill>
                  </a:tcPr>
                </a:tc>
                <a:tc>
                  <a:txBody>
                    <a:bodyPr/>
                    <a:lstStyle/>
                    <a:p>
                      <a:r>
                        <a:rPr lang="fi-FI">
                          <a:latin typeface="Arial"/>
                        </a:rPr>
                        <a:t>≥ 2,86</a:t>
                      </a:r>
                    </a:p>
                  </a:txBody>
                  <a:tcPr>
                    <a:solidFill>
                      <a:srgbClr val="D7B4F5">
                        <a:alpha val="30196"/>
                      </a:srgbClr>
                    </a:solidFill>
                  </a:tcPr>
                </a:tc>
                <a:tc>
                  <a:txBody>
                    <a:bodyPr/>
                    <a:lstStyle/>
                    <a:p>
                      <a:r>
                        <a:rPr lang="fi-FI">
                          <a:latin typeface="Arial"/>
                        </a:rPr>
                        <a:t>82</a:t>
                      </a:r>
                    </a:p>
                  </a:txBody>
                  <a:tcPr>
                    <a:solidFill>
                      <a:srgbClr val="D7B4F5">
                        <a:alpha val="30196"/>
                      </a:srgbClr>
                    </a:solidFill>
                  </a:tcPr>
                </a:tc>
                <a:extLst>
                  <a:ext uri="{0D108BD9-81ED-4DB2-BD59-A6C34878D82A}">
                    <a16:rowId xmlns:a16="http://schemas.microsoft.com/office/drawing/2014/main" val="3602537390"/>
                  </a:ext>
                </a:extLst>
              </a:tr>
              <a:tr h="368685">
                <a:tc>
                  <a:txBody>
                    <a:bodyPr/>
                    <a:lstStyle/>
                    <a:p>
                      <a:r>
                        <a:rPr lang="fi-FI">
                          <a:latin typeface="Arial"/>
                        </a:rPr>
                        <a:t>≥ 4,73</a:t>
                      </a:r>
                    </a:p>
                  </a:txBody>
                  <a:tcPr>
                    <a:solidFill>
                      <a:srgbClr val="D7B4F5">
                        <a:alpha val="30196"/>
                      </a:srgbClr>
                    </a:solidFill>
                  </a:tcPr>
                </a:tc>
                <a:tc>
                  <a:txBody>
                    <a:bodyPr/>
                    <a:lstStyle/>
                    <a:p>
                      <a:r>
                        <a:rPr lang="fi-FI">
                          <a:latin typeface="Arial"/>
                        </a:rPr>
                        <a:t>≥ 2,84</a:t>
                      </a:r>
                    </a:p>
                  </a:txBody>
                  <a:tcPr>
                    <a:solidFill>
                      <a:srgbClr val="D7B4F5">
                        <a:alpha val="30196"/>
                      </a:srgbClr>
                    </a:solidFill>
                  </a:tcPr>
                </a:tc>
                <a:tc>
                  <a:txBody>
                    <a:bodyPr/>
                    <a:lstStyle/>
                    <a:p>
                      <a:r>
                        <a:rPr lang="fi-FI">
                          <a:latin typeface="Arial"/>
                        </a:rPr>
                        <a:t>81</a:t>
                      </a:r>
                    </a:p>
                  </a:txBody>
                  <a:tcPr>
                    <a:solidFill>
                      <a:srgbClr val="D7B4F5">
                        <a:alpha val="30196"/>
                      </a:srgbClr>
                    </a:solidFill>
                  </a:tcPr>
                </a:tc>
                <a:extLst>
                  <a:ext uri="{0D108BD9-81ED-4DB2-BD59-A6C34878D82A}">
                    <a16:rowId xmlns:a16="http://schemas.microsoft.com/office/drawing/2014/main" val="604079624"/>
                  </a:ext>
                </a:extLst>
              </a:tr>
            </a:tbl>
          </a:graphicData>
        </a:graphic>
      </p:graphicFrame>
      <p:graphicFrame>
        <p:nvGraphicFramePr>
          <p:cNvPr id="8" name="Taulukko 7">
            <a:extLst>
              <a:ext uri="{FF2B5EF4-FFF2-40B4-BE49-F238E27FC236}">
                <a16:creationId xmlns:a16="http://schemas.microsoft.com/office/drawing/2014/main" id="{3B7FF4A7-36E5-6DE7-15D1-9AB2554554FC}"/>
              </a:ext>
            </a:extLst>
          </p:cNvPr>
          <p:cNvGraphicFramePr>
            <a:graphicFrameLocks noGrp="1"/>
          </p:cNvGraphicFramePr>
          <p:nvPr>
            <p:extLst>
              <p:ext uri="{D42A27DB-BD31-4B8C-83A1-F6EECF244321}">
                <p14:modId xmlns:p14="http://schemas.microsoft.com/office/powerpoint/2010/main" val="2244320184"/>
              </p:ext>
            </p:extLst>
          </p:nvPr>
        </p:nvGraphicFramePr>
        <p:xfrm>
          <a:off x="3785084" y="2349914"/>
          <a:ext cx="8013338" cy="3383280"/>
        </p:xfrm>
        <a:graphic>
          <a:graphicData uri="http://schemas.openxmlformats.org/drawingml/2006/table">
            <a:tbl>
              <a:tblPr firstRow="1" bandRow="1">
                <a:tableStyleId>{5C22544A-7EE6-4342-B048-85BDC9FD1C3A}</a:tableStyleId>
              </a:tblPr>
              <a:tblGrid>
                <a:gridCol w="3583045">
                  <a:extLst>
                    <a:ext uri="{9D8B030D-6E8A-4147-A177-3AD203B41FA5}">
                      <a16:colId xmlns:a16="http://schemas.microsoft.com/office/drawing/2014/main" val="3589998765"/>
                    </a:ext>
                  </a:extLst>
                </a:gridCol>
                <a:gridCol w="632899">
                  <a:extLst>
                    <a:ext uri="{9D8B030D-6E8A-4147-A177-3AD203B41FA5}">
                      <a16:colId xmlns:a16="http://schemas.microsoft.com/office/drawing/2014/main" val="238692874"/>
                    </a:ext>
                  </a:extLst>
                </a:gridCol>
                <a:gridCol w="632899">
                  <a:extLst>
                    <a:ext uri="{9D8B030D-6E8A-4147-A177-3AD203B41FA5}">
                      <a16:colId xmlns:a16="http://schemas.microsoft.com/office/drawing/2014/main" val="2615093726"/>
                    </a:ext>
                  </a:extLst>
                </a:gridCol>
                <a:gridCol w="632899">
                  <a:extLst>
                    <a:ext uri="{9D8B030D-6E8A-4147-A177-3AD203B41FA5}">
                      <a16:colId xmlns:a16="http://schemas.microsoft.com/office/drawing/2014/main" val="2486196688"/>
                    </a:ext>
                  </a:extLst>
                </a:gridCol>
                <a:gridCol w="632899">
                  <a:extLst>
                    <a:ext uri="{9D8B030D-6E8A-4147-A177-3AD203B41FA5}">
                      <a16:colId xmlns:a16="http://schemas.microsoft.com/office/drawing/2014/main" val="765378629"/>
                    </a:ext>
                  </a:extLst>
                </a:gridCol>
                <a:gridCol w="632899">
                  <a:extLst>
                    <a:ext uri="{9D8B030D-6E8A-4147-A177-3AD203B41FA5}">
                      <a16:colId xmlns:a16="http://schemas.microsoft.com/office/drawing/2014/main" val="2814239223"/>
                    </a:ext>
                  </a:extLst>
                </a:gridCol>
                <a:gridCol w="632899">
                  <a:extLst>
                    <a:ext uri="{9D8B030D-6E8A-4147-A177-3AD203B41FA5}">
                      <a16:colId xmlns:a16="http://schemas.microsoft.com/office/drawing/2014/main" val="1392773571"/>
                    </a:ext>
                  </a:extLst>
                </a:gridCol>
                <a:gridCol w="632899">
                  <a:extLst>
                    <a:ext uri="{9D8B030D-6E8A-4147-A177-3AD203B41FA5}">
                      <a16:colId xmlns:a16="http://schemas.microsoft.com/office/drawing/2014/main" val="1145477010"/>
                    </a:ext>
                  </a:extLst>
                </a:gridCol>
              </a:tblGrid>
              <a:tr h="125849">
                <a:tc>
                  <a:txBody>
                    <a:bodyPr/>
                    <a:lstStyle/>
                    <a:p>
                      <a:r>
                        <a:rPr lang="fi-FI">
                          <a:latin typeface="Arial"/>
                        </a:rPr>
                        <a:t>Yhteiset tutkinnon osat</a:t>
                      </a:r>
                    </a:p>
                  </a:txBody>
                  <a:tcPr/>
                </a:tc>
                <a:tc gridSpan="7">
                  <a:txBody>
                    <a:bodyPr/>
                    <a:lstStyle/>
                    <a:p>
                      <a:pPr algn="ctr"/>
                      <a:r>
                        <a:rPr lang="fi-FI">
                          <a:latin typeface="Arial"/>
                        </a:rPr>
                        <a:t>Pisteet</a:t>
                      </a:r>
                    </a:p>
                  </a:txBody>
                  <a:tcPr/>
                </a:tc>
                <a:tc hMerge="1">
                  <a:txBody>
                    <a:bodyPr/>
                    <a:lstStyle/>
                    <a:p>
                      <a:pPr algn="ctr"/>
                      <a:endParaRPr lang="fi-FI"/>
                    </a:p>
                  </a:txBody>
                  <a:tcPr/>
                </a:tc>
                <a:tc hMerge="1">
                  <a:txBody>
                    <a:bodyPr/>
                    <a:lstStyle/>
                    <a:p>
                      <a:pPr algn="ctr"/>
                      <a:endParaRPr lang="fi-FI"/>
                    </a:p>
                  </a:txBody>
                  <a:tcPr/>
                </a:tc>
                <a:tc hMerge="1">
                  <a:txBody>
                    <a:bodyPr/>
                    <a:lstStyle/>
                    <a:p>
                      <a:pPr algn="ctr"/>
                      <a:endParaRPr lang="fi-FI"/>
                    </a:p>
                  </a:txBody>
                  <a:tcPr/>
                </a:tc>
                <a:tc hMerge="1">
                  <a:txBody>
                    <a:bodyPr/>
                    <a:lstStyle/>
                    <a:p>
                      <a:pPr algn="ctr"/>
                      <a:endParaRPr lang="fi-FI"/>
                    </a:p>
                  </a:txBody>
                  <a:tcPr/>
                </a:tc>
                <a:tc hMerge="1">
                  <a:txBody>
                    <a:bodyPr/>
                    <a:lstStyle/>
                    <a:p>
                      <a:pPr algn="ctr"/>
                      <a:endParaRPr lang="fi-FI"/>
                    </a:p>
                  </a:txBody>
                  <a:tcPr/>
                </a:tc>
                <a:tc hMerge="1">
                  <a:txBody>
                    <a:bodyPr/>
                    <a:lstStyle/>
                    <a:p>
                      <a:pPr algn="ctr"/>
                      <a:endParaRPr lang="fi-FI"/>
                    </a:p>
                  </a:txBody>
                  <a:tcPr/>
                </a:tc>
                <a:extLst>
                  <a:ext uri="{0D108BD9-81ED-4DB2-BD59-A6C34878D82A}">
                    <a16:rowId xmlns:a16="http://schemas.microsoft.com/office/drawing/2014/main" val="1468343955"/>
                  </a:ext>
                </a:extLst>
              </a:tr>
              <a:tr h="142406">
                <a:tc>
                  <a:txBody>
                    <a:bodyPr/>
                    <a:lstStyle/>
                    <a:p>
                      <a:r>
                        <a:rPr lang="fi-FI">
                          <a:solidFill>
                            <a:schemeClr val="tx1"/>
                          </a:solidFill>
                          <a:latin typeface="Arial"/>
                        </a:rPr>
                        <a:t>viestintä- ja vuorovaikutusosaaminen</a:t>
                      </a:r>
                    </a:p>
                  </a:txBody>
                  <a:tcPr anchor="ctr">
                    <a:solidFill>
                      <a:srgbClr val="D4B59E">
                        <a:alpha val="30196"/>
                      </a:srgbClr>
                    </a:solidFill>
                  </a:tcPr>
                </a:tc>
                <a:tc rowSpan="3">
                  <a:txBody>
                    <a:bodyPr/>
                    <a:lstStyle/>
                    <a:p>
                      <a:pPr algn="ctr"/>
                      <a:r>
                        <a:rPr lang="fi-FI">
                          <a:solidFill>
                            <a:schemeClr val="tx1"/>
                          </a:solidFill>
                          <a:latin typeface="Arial"/>
                        </a:rPr>
                        <a:t>20</a:t>
                      </a:r>
                    </a:p>
                  </a:txBody>
                  <a:tcPr anchor="ctr">
                    <a:solidFill>
                      <a:srgbClr val="D4B59E">
                        <a:alpha val="30196"/>
                      </a:srgbClr>
                    </a:solidFill>
                  </a:tcPr>
                </a:tc>
                <a:tc rowSpan="3">
                  <a:txBody>
                    <a:bodyPr/>
                    <a:lstStyle/>
                    <a:p>
                      <a:pPr algn="ctr"/>
                      <a:r>
                        <a:rPr lang="fi-FI">
                          <a:solidFill>
                            <a:schemeClr val="tx1"/>
                          </a:solidFill>
                          <a:latin typeface="Arial"/>
                        </a:rPr>
                        <a:t>15</a:t>
                      </a:r>
                    </a:p>
                  </a:txBody>
                  <a:tcPr anchor="ctr">
                    <a:solidFill>
                      <a:srgbClr val="D4B59E">
                        <a:alpha val="30196"/>
                      </a:srgbClr>
                    </a:solidFill>
                  </a:tcPr>
                </a:tc>
                <a:tc rowSpan="3">
                  <a:txBody>
                    <a:bodyPr/>
                    <a:lstStyle/>
                    <a:p>
                      <a:pPr algn="ctr"/>
                      <a:r>
                        <a:rPr lang="fi-FI">
                          <a:solidFill>
                            <a:schemeClr val="tx1"/>
                          </a:solidFill>
                          <a:latin typeface="Arial"/>
                        </a:rPr>
                        <a:t>13</a:t>
                      </a:r>
                    </a:p>
                  </a:txBody>
                  <a:tcPr anchor="ctr">
                    <a:solidFill>
                      <a:srgbClr val="D4B59E">
                        <a:alpha val="30196"/>
                      </a:srgbClr>
                    </a:solidFill>
                  </a:tcPr>
                </a:tc>
                <a:tc rowSpan="3">
                  <a:txBody>
                    <a:bodyPr/>
                    <a:lstStyle/>
                    <a:p>
                      <a:pPr algn="ctr"/>
                      <a:r>
                        <a:rPr lang="fi-FI">
                          <a:solidFill>
                            <a:schemeClr val="tx1"/>
                          </a:solidFill>
                          <a:latin typeface="Arial"/>
                        </a:rPr>
                        <a:t>10</a:t>
                      </a:r>
                    </a:p>
                  </a:txBody>
                  <a:tcPr anchor="ctr">
                    <a:solidFill>
                      <a:srgbClr val="D4B59E">
                        <a:alpha val="30196"/>
                      </a:srgbClr>
                    </a:solidFill>
                  </a:tcPr>
                </a:tc>
                <a:tc rowSpan="3">
                  <a:txBody>
                    <a:bodyPr/>
                    <a:lstStyle/>
                    <a:p>
                      <a:pPr algn="ctr"/>
                      <a:r>
                        <a:rPr lang="fi-FI">
                          <a:solidFill>
                            <a:schemeClr val="tx1"/>
                          </a:solidFill>
                          <a:latin typeface="Arial"/>
                        </a:rPr>
                        <a:t>5</a:t>
                      </a:r>
                    </a:p>
                  </a:txBody>
                  <a:tcPr anchor="ctr">
                    <a:solidFill>
                      <a:srgbClr val="D4B59E">
                        <a:alpha val="30196"/>
                      </a:srgbClr>
                    </a:solidFill>
                  </a:tcPr>
                </a:tc>
                <a:tc rowSpan="3">
                  <a:txBody>
                    <a:bodyPr/>
                    <a:lstStyle/>
                    <a:p>
                      <a:pPr algn="ctr"/>
                      <a:r>
                        <a:rPr lang="fi-FI">
                          <a:solidFill>
                            <a:schemeClr val="tx1"/>
                          </a:solidFill>
                          <a:latin typeface="Arial"/>
                        </a:rPr>
                        <a:t>2</a:t>
                      </a:r>
                    </a:p>
                  </a:txBody>
                  <a:tcPr anchor="ctr">
                    <a:solidFill>
                      <a:srgbClr val="D4B59E">
                        <a:alpha val="30196"/>
                      </a:srgbClr>
                    </a:solidFill>
                  </a:tcPr>
                </a:tc>
                <a:tc rowSpan="3">
                  <a:txBody>
                    <a:bodyPr/>
                    <a:lstStyle/>
                    <a:p>
                      <a:pPr algn="ctr"/>
                      <a:r>
                        <a:rPr lang="fi-FI">
                          <a:solidFill>
                            <a:schemeClr val="tx1"/>
                          </a:solidFill>
                          <a:latin typeface="Arial"/>
                        </a:rPr>
                        <a:t>1</a:t>
                      </a:r>
                    </a:p>
                  </a:txBody>
                  <a:tcPr anchor="ctr">
                    <a:solidFill>
                      <a:srgbClr val="D4B59E">
                        <a:alpha val="30196"/>
                      </a:srgbClr>
                    </a:solidFill>
                  </a:tcPr>
                </a:tc>
                <a:extLst>
                  <a:ext uri="{0D108BD9-81ED-4DB2-BD59-A6C34878D82A}">
                    <a16:rowId xmlns:a16="http://schemas.microsoft.com/office/drawing/2014/main" val="1815749390"/>
                  </a:ext>
                </a:extLst>
              </a:tr>
              <a:tr h="170865">
                <a:tc>
                  <a:txBody>
                    <a:bodyPr/>
                    <a:lstStyle/>
                    <a:p>
                      <a:r>
                        <a:rPr lang="fi-FI">
                          <a:solidFill>
                            <a:schemeClr val="tx1"/>
                          </a:solidFill>
                          <a:latin typeface="Arial"/>
                        </a:rPr>
                        <a:t>matemaattis-luonnontieteellinen osaaminen</a:t>
                      </a: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extLst>
                  <a:ext uri="{0D108BD9-81ED-4DB2-BD59-A6C34878D82A}">
                    <a16:rowId xmlns:a16="http://schemas.microsoft.com/office/drawing/2014/main" val="4082142498"/>
                  </a:ext>
                </a:extLst>
              </a:tr>
              <a:tr h="142406">
                <a:tc>
                  <a:txBody>
                    <a:bodyPr/>
                    <a:lstStyle/>
                    <a:p>
                      <a:r>
                        <a:rPr lang="fi-FI">
                          <a:solidFill>
                            <a:schemeClr val="tx1"/>
                          </a:solidFill>
                          <a:latin typeface="Arial"/>
                        </a:rPr>
                        <a:t>yhteiskunta- ja työelämäosaaminen</a:t>
                      </a: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tc vMerge="1">
                  <a:txBody>
                    <a:bodyPr/>
                    <a:lstStyle/>
                    <a:p>
                      <a:pPr algn="ctr"/>
                      <a:endParaRPr lang="fi-FI">
                        <a:solidFill>
                          <a:schemeClr val="tx1"/>
                        </a:solidFill>
                      </a:endParaRPr>
                    </a:p>
                  </a:txBody>
                  <a:tcPr anchor="ctr">
                    <a:solidFill>
                      <a:srgbClr val="D4B59E">
                        <a:alpha val="30196"/>
                      </a:srgbClr>
                    </a:solidFill>
                  </a:tcPr>
                </a:tc>
                <a:extLst>
                  <a:ext uri="{0D108BD9-81ED-4DB2-BD59-A6C34878D82A}">
                    <a16:rowId xmlns:a16="http://schemas.microsoft.com/office/drawing/2014/main" val="15635993"/>
                  </a:ext>
                </a:extLst>
              </a:tr>
              <a:tr h="170865">
                <a:tc>
                  <a:txBody>
                    <a:bodyPr/>
                    <a:lstStyle/>
                    <a:p>
                      <a:r>
                        <a:rPr lang="fi-FI" b="1">
                          <a:solidFill>
                            <a:schemeClr val="bg1"/>
                          </a:solidFill>
                          <a:latin typeface="Arial"/>
                        </a:rPr>
                        <a:t>Arvosana-asteikot</a:t>
                      </a:r>
                    </a:p>
                  </a:txBody>
                  <a:tcPr anchor="ctr">
                    <a:solidFill>
                      <a:srgbClr val="351F65"/>
                    </a:solidFill>
                  </a:tcPr>
                </a:tc>
                <a:tc gridSpan="7">
                  <a:txBody>
                    <a:bodyPr/>
                    <a:lstStyle/>
                    <a:p>
                      <a:pPr algn="ctr"/>
                      <a:r>
                        <a:rPr lang="fi-FI" b="1">
                          <a:solidFill>
                            <a:schemeClr val="bg1"/>
                          </a:solidFill>
                          <a:latin typeface="Arial"/>
                        </a:rPr>
                        <a:t>Todistuksen arvosanat</a:t>
                      </a: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tc hMerge="1">
                  <a:txBody>
                    <a:bodyPr/>
                    <a:lstStyle/>
                    <a:p>
                      <a:pPr algn="ctr"/>
                      <a:endParaRPr lang="fi-FI" b="1">
                        <a:solidFill>
                          <a:schemeClr val="bg1"/>
                        </a:solidFill>
                      </a:endParaRPr>
                    </a:p>
                  </a:txBody>
                  <a:tcPr anchor="ctr">
                    <a:solidFill>
                      <a:srgbClr val="351F65"/>
                    </a:solidFill>
                  </a:tcPr>
                </a:tc>
                <a:extLst>
                  <a:ext uri="{0D108BD9-81ED-4DB2-BD59-A6C34878D82A}">
                    <a16:rowId xmlns:a16="http://schemas.microsoft.com/office/drawing/2014/main" val="2331455473"/>
                  </a:ext>
                </a:extLst>
              </a:tr>
              <a:tr h="170865">
                <a:tc>
                  <a:txBody>
                    <a:bodyPr/>
                    <a:lstStyle/>
                    <a:p>
                      <a:r>
                        <a:rPr lang="fi-FI">
                          <a:solidFill>
                            <a:schemeClr val="tx1"/>
                          </a:solidFill>
                          <a:latin typeface="Arial"/>
                        </a:rPr>
                        <a:t>asteikko 1-3</a:t>
                      </a:r>
                    </a:p>
                  </a:txBody>
                  <a:tcPr anchor="ctr">
                    <a:solidFill>
                      <a:srgbClr val="D7B4F5">
                        <a:alpha val="30196"/>
                      </a:srgbClr>
                    </a:solidFill>
                  </a:tcPr>
                </a:tc>
                <a:tc>
                  <a:txBody>
                    <a:bodyPr/>
                    <a:lstStyle/>
                    <a:p>
                      <a:pPr algn="ctr"/>
                      <a:r>
                        <a:rPr lang="fi-FI">
                          <a:solidFill>
                            <a:schemeClr val="tx1"/>
                          </a:solidFill>
                          <a:latin typeface="Arial"/>
                        </a:rPr>
                        <a:t>3</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2</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1</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extLst>
                  <a:ext uri="{0D108BD9-81ED-4DB2-BD59-A6C34878D82A}">
                    <a16:rowId xmlns:a16="http://schemas.microsoft.com/office/drawing/2014/main" val="2262923888"/>
                  </a:ext>
                </a:extLst>
              </a:tr>
              <a:tr h="170865">
                <a:tc>
                  <a:txBody>
                    <a:bodyPr/>
                    <a:lstStyle/>
                    <a:p>
                      <a:r>
                        <a:rPr lang="fi-FI">
                          <a:solidFill>
                            <a:schemeClr val="tx1"/>
                          </a:solidFill>
                          <a:latin typeface="Arial"/>
                        </a:rPr>
                        <a:t>asteikko 1-5</a:t>
                      </a:r>
                    </a:p>
                  </a:txBody>
                  <a:tcPr anchor="ctr">
                    <a:solidFill>
                      <a:srgbClr val="D7B4F5">
                        <a:alpha val="30196"/>
                      </a:srgbClr>
                    </a:solidFill>
                  </a:tcPr>
                </a:tc>
                <a:tc>
                  <a:txBody>
                    <a:bodyPr/>
                    <a:lstStyle/>
                    <a:p>
                      <a:pPr algn="ctr"/>
                      <a:r>
                        <a:rPr lang="fi-FI">
                          <a:solidFill>
                            <a:schemeClr val="tx1"/>
                          </a:solidFill>
                          <a:latin typeface="Arial"/>
                        </a:rPr>
                        <a:t>5</a:t>
                      </a:r>
                    </a:p>
                  </a:txBody>
                  <a:tcPr anchor="ctr">
                    <a:solidFill>
                      <a:srgbClr val="D7B4F5">
                        <a:alpha val="30196"/>
                      </a:srgbClr>
                    </a:solidFill>
                  </a:tcPr>
                </a:tc>
                <a:tc>
                  <a:txBody>
                    <a:bodyPr/>
                    <a:lstStyle/>
                    <a:p>
                      <a:pPr algn="ctr"/>
                      <a:r>
                        <a:rPr lang="fi-FI">
                          <a:solidFill>
                            <a:schemeClr val="tx1"/>
                          </a:solidFill>
                          <a:latin typeface="Arial"/>
                        </a:rPr>
                        <a:t>4</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3</a:t>
                      </a:r>
                    </a:p>
                  </a:txBody>
                  <a:tcPr anchor="ctr">
                    <a:solidFill>
                      <a:srgbClr val="D7B4F5">
                        <a:alpha val="30196"/>
                      </a:srgbClr>
                    </a:solidFill>
                  </a:tcPr>
                </a:tc>
                <a:tc>
                  <a:txBody>
                    <a:bodyPr/>
                    <a:lstStyle/>
                    <a:p>
                      <a:pPr algn="ctr"/>
                      <a:r>
                        <a:rPr lang="fi-FI">
                          <a:solidFill>
                            <a:schemeClr val="tx1"/>
                          </a:solidFill>
                          <a:latin typeface="Arial"/>
                        </a:rPr>
                        <a:t>2</a:t>
                      </a:r>
                    </a:p>
                  </a:txBody>
                  <a:tcPr anchor="ctr">
                    <a:solidFill>
                      <a:srgbClr val="D7B4F5">
                        <a:alpha val="30196"/>
                      </a:srgbClr>
                    </a:solidFill>
                  </a:tcPr>
                </a:tc>
                <a:tc>
                  <a:txBody>
                    <a:bodyPr/>
                    <a:lstStyle/>
                    <a:p>
                      <a:pPr algn="ctr"/>
                      <a:r>
                        <a:rPr lang="fi-FI">
                          <a:solidFill>
                            <a:schemeClr val="tx1"/>
                          </a:solidFill>
                          <a:latin typeface="Arial"/>
                        </a:rPr>
                        <a:t>-</a:t>
                      </a:r>
                    </a:p>
                  </a:txBody>
                  <a:tcPr anchor="ctr">
                    <a:solidFill>
                      <a:srgbClr val="D7B4F5">
                        <a:alpha val="30196"/>
                      </a:srgbClr>
                    </a:solidFill>
                  </a:tcPr>
                </a:tc>
                <a:tc>
                  <a:txBody>
                    <a:bodyPr/>
                    <a:lstStyle/>
                    <a:p>
                      <a:pPr algn="ctr"/>
                      <a:r>
                        <a:rPr lang="fi-FI">
                          <a:solidFill>
                            <a:schemeClr val="tx1"/>
                          </a:solidFill>
                          <a:latin typeface="Arial"/>
                        </a:rPr>
                        <a:t>1</a:t>
                      </a:r>
                    </a:p>
                  </a:txBody>
                  <a:tcPr anchor="ctr">
                    <a:solidFill>
                      <a:srgbClr val="D7B4F5">
                        <a:alpha val="30196"/>
                      </a:srgbClr>
                    </a:solidFill>
                  </a:tcPr>
                </a:tc>
                <a:extLst>
                  <a:ext uri="{0D108BD9-81ED-4DB2-BD59-A6C34878D82A}">
                    <a16:rowId xmlns:a16="http://schemas.microsoft.com/office/drawing/2014/main" val="3494641976"/>
                  </a:ext>
                </a:extLst>
              </a:tr>
            </a:tbl>
          </a:graphicData>
        </a:graphic>
      </p:graphicFrame>
    </p:spTree>
    <p:extLst>
      <p:ext uri="{BB962C8B-B14F-4D97-AF65-F5344CB8AC3E}">
        <p14:creationId xmlns:p14="http://schemas.microsoft.com/office/powerpoint/2010/main" val="325811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CE400-49CF-5CB3-A5C5-53B340703D6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DF652FB-7BD9-53FF-B6DE-D3FCD5AC658C}"/>
              </a:ext>
            </a:extLst>
          </p:cNvPr>
          <p:cNvSpPr>
            <a:spLocks noGrp="1"/>
          </p:cNvSpPr>
          <p:nvPr>
            <p:ph type="title"/>
          </p:nvPr>
        </p:nvSpPr>
        <p:spPr>
          <a:xfrm>
            <a:off x="341049" y="365125"/>
            <a:ext cx="11457373" cy="1158875"/>
          </a:xfrm>
        </p:spPr>
        <p:txBody>
          <a:bodyPr>
            <a:normAutofit/>
          </a:bodyPr>
          <a:lstStyle/>
          <a:p>
            <a:r>
              <a:rPr lang="fi-FI"/>
              <a:t>AMK: pisterajaesimerkki kevät 2024</a:t>
            </a:r>
          </a:p>
        </p:txBody>
      </p:sp>
      <p:graphicFrame>
        <p:nvGraphicFramePr>
          <p:cNvPr id="8" name="Taulukko 9">
            <a:extLst>
              <a:ext uri="{FF2B5EF4-FFF2-40B4-BE49-F238E27FC236}">
                <a16:creationId xmlns:a16="http://schemas.microsoft.com/office/drawing/2014/main" id="{C1DF395C-D760-5E39-F28F-99E9A87312AA}"/>
              </a:ext>
            </a:extLst>
          </p:cNvPr>
          <p:cNvGraphicFramePr>
            <a:graphicFrameLocks noGrp="1"/>
          </p:cNvGraphicFramePr>
          <p:nvPr>
            <p:extLst>
              <p:ext uri="{D42A27DB-BD31-4B8C-83A1-F6EECF244321}">
                <p14:modId xmlns:p14="http://schemas.microsoft.com/office/powerpoint/2010/main" val="2922680678"/>
              </p:ext>
            </p:extLst>
          </p:nvPr>
        </p:nvGraphicFramePr>
        <p:xfrm>
          <a:off x="4650659" y="1626703"/>
          <a:ext cx="7147763" cy="3604594"/>
        </p:xfrm>
        <a:graphic>
          <a:graphicData uri="http://schemas.openxmlformats.org/drawingml/2006/table">
            <a:tbl>
              <a:tblPr firstRow="1" bandRow="1">
                <a:tableStyleId>{5C22544A-7EE6-4342-B048-85BDC9FD1C3A}</a:tableStyleId>
              </a:tblPr>
              <a:tblGrid>
                <a:gridCol w="2510390">
                  <a:extLst>
                    <a:ext uri="{9D8B030D-6E8A-4147-A177-3AD203B41FA5}">
                      <a16:colId xmlns:a16="http://schemas.microsoft.com/office/drawing/2014/main" val="3995236693"/>
                    </a:ext>
                  </a:extLst>
                </a:gridCol>
                <a:gridCol w="1545791">
                  <a:extLst>
                    <a:ext uri="{9D8B030D-6E8A-4147-A177-3AD203B41FA5}">
                      <a16:colId xmlns:a16="http://schemas.microsoft.com/office/drawing/2014/main" val="2494314410"/>
                    </a:ext>
                  </a:extLst>
                </a:gridCol>
                <a:gridCol w="1545791">
                  <a:extLst>
                    <a:ext uri="{9D8B030D-6E8A-4147-A177-3AD203B41FA5}">
                      <a16:colId xmlns:a16="http://schemas.microsoft.com/office/drawing/2014/main" val="798940048"/>
                    </a:ext>
                  </a:extLst>
                </a:gridCol>
                <a:gridCol w="1545791">
                  <a:extLst>
                    <a:ext uri="{9D8B030D-6E8A-4147-A177-3AD203B41FA5}">
                      <a16:colId xmlns:a16="http://schemas.microsoft.com/office/drawing/2014/main" val="947003056"/>
                    </a:ext>
                  </a:extLst>
                </a:gridCol>
              </a:tblGrid>
              <a:tr h="1374634">
                <a:tc>
                  <a:txBody>
                    <a:bodyPr/>
                    <a:lstStyle/>
                    <a:p>
                      <a:r>
                        <a:rPr lang="fi-FI">
                          <a:latin typeface="Arial"/>
                        </a:rPr>
                        <a:t>Tradenomi, liiketalous</a:t>
                      </a:r>
                    </a:p>
                    <a:p>
                      <a:r>
                        <a:rPr lang="fi-FI">
                          <a:latin typeface="Arial"/>
                        </a:rPr>
                        <a:t>Päivätoteutus</a:t>
                      </a:r>
                    </a:p>
                  </a:txBody>
                  <a:tcPr anchor="ctr"/>
                </a:tc>
                <a:tc>
                  <a:txBody>
                    <a:bodyPr/>
                    <a:lstStyle/>
                    <a:p>
                      <a:pPr algn="ctr"/>
                      <a:r>
                        <a:rPr lang="fi-FI">
                          <a:latin typeface="Arial"/>
                        </a:rPr>
                        <a:t>AMK-valintakoe</a:t>
                      </a:r>
                    </a:p>
                  </a:txBody>
                  <a:tcPr anchor="ctr"/>
                </a:tc>
                <a:tc>
                  <a:txBody>
                    <a:bodyPr/>
                    <a:lstStyle/>
                    <a:p>
                      <a:pPr algn="ctr"/>
                      <a:r>
                        <a:rPr lang="fi-FI">
                          <a:latin typeface="Arial"/>
                        </a:rPr>
                        <a:t>yo-todistus</a:t>
                      </a:r>
                    </a:p>
                  </a:txBody>
                  <a:tcPr anchor="ctr"/>
                </a:tc>
                <a:tc>
                  <a:txBody>
                    <a:bodyPr/>
                    <a:lstStyle/>
                    <a:p>
                      <a:pPr algn="ctr"/>
                      <a:r>
                        <a:rPr lang="fi-FI" err="1">
                          <a:latin typeface="Arial"/>
                        </a:rPr>
                        <a:t>amm</a:t>
                      </a:r>
                      <a:r>
                        <a:rPr lang="fi-FI">
                          <a:latin typeface="Arial"/>
                        </a:rPr>
                        <a:t>.</a:t>
                      </a:r>
                    </a:p>
                    <a:p>
                      <a:pPr algn="ctr"/>
                      <a:r>
                        <a:rPr lang="fi-FI">
                          <a:latin typeface="Arial"/>
                        </a:rPr>
                        <a:t>todistus</a:t>
                      </a:r>
                    </a:p>
                  </a:txBody>
                  <a:tcPr anchor="ctr"/>
                </a:tc>
                <a:extLst>
                  <a:ext uri="{0D108BD9-81ED-4DB2-BD59-A6C34878D82A}">
                    <a16:rowId xmlns:a16="http://schemas.microsoft.com/office/drawing/2014/main" val="3941409889"/>
                  </a:ext>
                </a:extLst>
              </a:tr>
              <a:tr h="557490">
                <a:tc>
                  <a:txBody>
                    <a:bodyPr/>
                    <a:lstStyle/>
                    <a:p>
                      <a:r>
                        <a:rPr lang="fi-FI">
                          <a:latin typeface="Arial"/>
                        </a:rPr>
                        <a:t>Haaga-Helia</a:t>
                      </a:r>
                    </a:p>
                  </a:txBody>
                  <a:tcPr anchor="ctr">
                    <a:solidFill>
                      <a:srgbClr val="D7B4F5">
                        <a:alpha val="30196"/>
                      </a:srgbClr>
                    </a:solidFill>
                  </a:tcPr>
                </a:tc>
                <a:tc>
                  <a:txBody>
                    <a:bodyPr/>
                    <a:lstStyle/>
                    <a:p>
                      <a:pPr algn="ctr"/>
                      <a:r>
                        <a:rPr lang="fi-FI">
                          <a:latin typeface="Arial"/>
                        </a:rPr>
                        <a:t>181,23</a:t>
                      </a:r>
                    </a:p>
                  </a:txBody>
                  <a:tcPr anchor="ctr">
                    <a:solidFill>
                      <a:srgbClr val="D7B4F5">
                        <a:alpha val="30196"/>
                      </a:srgbClr>
                    </a:solidFill>
                  </a:tcPr>
                </a:tc>
                <a:tc>
                  <a:txBody>
                    <a:bodyPr/>
                    <a:lstStyle/>
                    <a:p>
                      <a:pPr algn="ctr"/>
                      <a:r>
                        <a:rPr lang="fi-FI">
                          <a:latin typeface="Arial"/>
                        </a:rPr>
                        <a:t>112</a:t>
                      </a:r>
                    </a:p>
                  </a:txBody>
                  <a:tcPr anchor="ctr">
                    <a:solidFill>
                      <a:srgbClr val="D7B4F5">
                        <a:alpha val="30196"/>
                      </a:srgbClr>
                    </a:solidFill>
                  </a:tcPr>
                </a:tc>
                <a:tc>
                  <a:txBody>
                    <a:bodyPr/>
                    <a:lstStyle/>
                    <a:p>
                      <a:pPr algn="ctr"/>
                      <a:r>
                        <a:rPr lang="fi-FI">
                          <a:latin typeface="Arial"/>
                        </a:rPr>
                        <a:t>130</a:t>
                      </a:r>
                    </a:p>
                  </a:txBody>
                  <a:tcPr anchor="ctr">
                    <a:solidFill>
                      <a:srgbClr val="D7B4F5">
                        <a:alpha val="30196"/>
                      </a:srgbClr>
                    </a:solidFill>
                  </a:tcPr>
                </a:tc>
                <a:extLst>
                  <a:ext uri="{0D108BD9-81ED-4DB2-BD59-A6C34878D82A}">
                    <a16:rowId xmlns:a16="http://schemas.microsoft.com/office/drawing/2014/main" val="3814074766"/>
                  </a:ext>
                </a:extLst>
              </a:tr>
              <a:tr h="557490">
                <a:tc>
                  <a:txBody>
                    <a:bodyPr/>
                    <a:lstStyle/>
                    <a:p>
                      <a:r>
                        <a:rPr lang="fi-FI">
                          <a:latin typeface="Arial"/>
                        </a:rPr>
                        <a:t>Hämeen AMK</a:t>
                      </a:r>
                    </a:p>
                  </a:txBody>
                  <a:tcPr anchor="ctr">
                    <a:solidFill>
                      <a:srgbClr val="D7B4F5">
                        <a:alpha val="30196"/>
                      </a:srgbClr>
                    </a:solidFill>
                  </a:tcPr>
                </a:tc>
                <a:tc>
                  <a:txBody>
                    <a:bodyPr/>
                    <a:lstStyle/>
                    <a:p>
                      <a:pPr algn="ctr"/>
                      <a:r>
                        <a:rPr lang="fi-FI">
                          <a:latin typeface="Arial"/>
                        </a:rPr>
                        <a:t>153,89</a:t>
                      </a:r>
                    </a:p>
                  </a:txBody>
                  <a:tcPr anchor="ctr">
                    <a:solidFill>
                      <a:srgbClr val="D7B4F5">
                        <a:alpha val="30196"/>
                      </a:srgbClr>
                    </a:solidFill>
                  </a:tcPr>
                </a:tc>
                <a:tc>
                  <a:txBody>
                    <a:bodyPr/>
                    <a:lstStyle/>
                    <a:p>
                      <a:pPr algn="ctr"/>
                      <a:r>
                        <a:rPr lang="fi-FI">
                          <a:latin typeface="Arial"/>
                        </a:rPr>
                        <a:t>93</a:t>
                      </a:r>
                    </a:p>
                  </a:txBody>
                  <a:tcPr anchor="ctr">
                    <a:solidFill>
                      <a:srgbClr val="D7B4F5">
                        <a:alpha val="30196"/>
                      </a:srgbClr>
                    </a:solidFill>
                  </a:tcPr>
                </a:tc>
                <a:tc>
                  <a:txBody>
                    <a:bodyPr/>
                    <a:lstStyle/>
                    <a:p>
                      <a:pPr algn="ctr"/>
                      <a:r>
                        <a:rPr lang="fi-FI">
                          <a:latin typeface="Arial"/>
                        </a:rPr>
                        <a:t>100</a:t>
                      </a:r>
                    </a:p>
                  </a:txBody>
                  <a:tcPr anchor="ctr">
                    <a:solidFill>
                      <a:srgbClr val="D7B4F5">
                        <a:alpha val="30196"/>
                      </a:srgbClr>
                    </a:solidFill>
                  </a:tcPr>
                </a:tc>
                <a:extLst>
                  <a:ext uri="{0D108BD9-81ED-4DB2-BD59-A6C34878D82A}">
                    <a16:rowId xmlns:a16="http://schemas.microsoft.com/office/drawing/2014/main" val="597609761"/>
                  </a:ext>
                </a:extLst>
              </a:tr>
              <a:tr h="557490">
                <a:tc>
                  <a:txBody>
                    <a:bodyPr/>
                    <a:lstStyle/>
                    <a:p>
                      <a:r>
                        <a:rPr lang="fi-FI">
                          <a:latin typeface="Arial"/>
                        </a:rPr>
                        <a:t>Oulun AMK</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t>164,87</a:t>
                      </a:r>
                    </a:p>
                  </a:txBody>
                  <a:tcPr anchor="ctr">
                    <a:solidFill>
                      <a:srgbClr val="D7B4F5">
                        <a:alpha val="30196"/>
                      </a:srgbClr>
                    </a:solidFill>
                  </a:tcPr>
                </a:tc>
                <a:tc>
                  <a:txBody>
                    <a:bodyPr/>
                    <a:lstStyle/>
                    <a:p>
                      <a:pPr algn="ctr"/>
                      <a:r>
                        <a:rPr lang="fi-FI">
                          <a:latin typeface="Arial"/>
                        </a:rPr>
                        <a:t>100</a:t>
                      </a:r>
                    </a:p>
                  </a:txBody>
                  <a:tcPr anchor="ctr">
                    <a:solidFill>
                      <a:srgbClr val="D7B4F5">
                        <a:alpha val="30196"/>
                      </a:srgbClr>
                    </a:solidFill>
                  </a:tcPr>
                </a:tc>
                <a:tc>
                  <a:txBody>
                    <a:bodyPr/>
                    <a:lstStyle/>
                    <a:p>
                      <a:pPr algn="ctr"/>
                      <a:r>
                        <a:rPr lang="fi-FI">
                          <a:latin typeface="Arial"/>
                        </a:rPr>
                        <a:t>105</a:t>
                      </a:r>
                    </a:p>
                  </a:txBody>
                  <a:tcPr anchor="ctr">
                    <a:solidFill>
                      <a:srgbClr val="D7B4F5">
                        <a:alpha val="30196"/>
                      </a:srgbClr>
                    </a:solidFill>
                  </a:tcPr>
                </a:tc>
                <a:extLst>
                  <a:ext uri="{0D108BD9-81ED-4DB2-BD59-A6C34878D82A}">
                    <a16:rowId xmlns:a16="http://schemas.microsoft.com/office/drawing/2014/main" val="2669570100"/>
                  </a:ext>
                </a:extLst>
              </a:tr>
              <a:tr h="557490">
                <a:tc>
                  <a:txBody>
                    <a:bodyPr/>
                    <a:lstStyle/>
                    <a:p>
                      <a:r>
                        <a:rPr lang="fi-FI">
                          <a:latin typeface="Arial"/>
                        </a:rPr>
                        <a:t>Savonia AMK</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t>143,75</a:t>
                      </a:r>
                    </a:p>
                  </a:txBody>
                  <a:tcPr anchor="ctr">
                    <a:solidFill>
                      <a:srgbClr val="D7B4F5">
                        <a:alpha val="30196"/>
                      </a:srgbClr>
                    </a:solidFill>
                  </a:tcPr>
                </a:tc>
                <a:tc>
                  <a:txBody>
                    <a:bodyPr/>
                    <a:lstStyle/>
                    <a:p>
                      <a:pPr algn="ctr"/>
                      <a:r>
                        <a:rPr lang="fi-FI">
                          <a:latin typeface="Arial"/>
                        </a:rPr>
                        <a:t>99</a:t>
                      </a:r>
                    </a:p>
                  </a:txBody>
                  <a:tcPr anchor="ctr">
                    <a:solidFill>
                      <a:srgbClr val="D7B4F5">
                        <a:alpha val="30196"/>
                      </a:srgbClr>
                    </a:solidFill>
                  </a:tcPr>
                </a:tc>
                <a:tc>
                  <a:txBody>
                    <a:bodyPr/>
                    <a:lstStyle/>
                    <a:p>
                      <a:pPr algn="ctr"/>
                      <a:r>
                        <a:rPr lang="fi-FI">
                          <a:latin typeface="Arial"/>
                        </a:rPr>
                        <a:t>110</a:t>
                      </a:r>
                    </a:p>
                  </a:txBody>
                  <a:tcPr anchor="ctr">
                    <a:solidFill>
                      <a:srgbClr val="D7B4F5">
                        <a:alpha val="30196"/>
                      </a:srgbClr>
                    </a:solidFill>
                  </a:tcPr>
                </a:tc>
                <a:extLst>
                  <a:ext uri="{0D108BD9-81ED-4DB2-BD59-A6C34878D82A}">
                    <a16:rowId xmlns:a16="http://schemas.microsoft.com/office/drawing/2014/main" val="4064663453"/>
                  </a:ext>
                </a:extLst>
              </a:tr>
            </a:tbl>
          </a:graphicData>
        </a:graphic>
      </p:graphicFrame>
      <p:sp>
        <p:nvSpPr>
          <p:cNvPr id="9" name="Sisällön paikkamerkki 2">
            <a:extLst>
              <a:ext uri="{FF2B5EF4-FFF2-40B4-BE49-F238E27FC236}">
                <a16:creationId xmlns:a16="http://schemas.microsoft.com/office/drawing/2014/main" id="{45FA54EA-8C1E-1309-F445-E086B7254583}"/>
              </a:ext>
            </a:extLst>
          </p:cNvPr>
          <p:cNvSpPr txBox="1">
            <a:spLocks/>
          </p:cNvSpPr>
          <p:nvPr/>
        </p:nvSpPr>
        <p:spPr>
          <a:xfrm>
            <a:off x="341050" y="1537676"/>
            <a:ext cx="4044138" cy="4617230"/>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t>äidinkieli: M</a:t>
            </a:r>
          </a:p>
          <a:p>
            <a:r>
              <a:rPr lang="fi-FI" sz="2000"/>
              <a:t>lyhyt matematiikka: C</a:t>
            </a:r>
          </a:p>
          <a:p>
            <a:r>
              <a:rPr lang="fi-FI" sz="2000"/>
              <a:t>pitkä englanti: C</a:t>
            </a:r>
          </a:p>
          <a:p>
            <a:r>
              <a:rPr lang="fi-FI" sz="2000"/>
              <a:t>keskipitkä ruotsi: C</a:t>
            </a:r>
          </a:p>
          <a:p>
            <a:r>
              <a:rPr lang="fi-FI" sz="2000"/>
              <a:t>ainereaali: C</a:t>
            </a:r>
          </a:p>
          <a:p>
            <a:pPr marL="0" indent="0">
              <a:buNone/>
            </a:pPr>
            <a:r>
              <a:rPr lang="fi-FI" sz="2000" b="1"/>
              <a:t>= yhteensä 112 pistettä</a:t>
            </a:r>
          </a:p>
          <a:p>
            <a:pPr marL="0" indent="0">
              <a:buNone/>
            </a:pPr>
            <a:endParaRPr lang="fi-FI" sz="2400"/>
          </a:p>
          <a:p>
            <a:pPr marL="0" indent="0">
              <a:buNone/>
            </a:pPr>
            <a:r>
              <a:rPr lang="fi-FI" sz="2400"/>
              <a:t>➡ </a:t>
            </a:r>
            <a:r>
              <a:rPr lang="fi-FI" sz="2000"/>
              <a:t>tällä todistuksella olisi</a:t>
            </a:r>
          </a:p>
          <a:p>
            <a:pPr marL="0" indent="0">
              <a:buNone/>
            </a:pPr>
            <a:r>
              <a:rPr lang="fi-FI" sz="2000"/>
              <a:t>päässyt sisään esim. taulukossa</a:t>
            </a:r>
          </a:p>
          <a:p>
            <a:pPr marL="0" indent="0">
              <a:buNone/>
            </a:pPr>
            <a:r>
              <a:rPr lang="fi-FI" sz="2000"/>
              <a:t>esitettyihin hakukohteisiin</a:t>
            </a:r>
          </a:p>
        </p:txBody>
      </p:sp>
    </p:spTree>
    <p:extLst>
      <p:ext uri="{BB962C8B-B14F-4D97-AF65-F5344CB8AC3E}">
        <p14:creationId xmlns:p14="http://schemas.microsoft.com/office/powerpoint/2010/main" val="642495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Kuva, joka sisältää kohteen sisä-, vaate, Toimistorakennus, seinä&#10;&#10;Kuvaus luotu automaattisesti">
            <a:extLst>
              <a:ext uri="{FF2B5EF4-FFF2-40B4-BE49-F238E27FC236}">
                <a16:creationId xmlns:a16="http://schemas.microsoft.com/office/drawing/2014/main" id="{661D1C6C-7FF9-35C2-DEA1-2B719C6E2BEA}"/>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8556790" y="264160"/>
            <a:ext cx="3371049" cy="6329680"/>
          </a:xfrm>
        </p:spPr>
      </p:pic>
      <p:sp>
        <p:nvSpPr>
          <p:cNvPr id="5" name="Otsikko 4">
            <a:extLst>
              <a:ext uri="{FF2B5EF4-FFF2-40B4-BE49-F238E27FC236}">
                <a16:creationId xmlns:a16="http://schemas.microsoft.com/office/drawing/2014/main" id="{C623E2EA-2BD0-81F3-7BAC-833106C85039}"/>
              </a:ext>
            </a:extLst>
          </p:cNvPr>
          <p:cNvSpPr>
            <a:spLocks noGrp="1"/>
          </p:cNvSpPr>
          <p:nvPr>
            <p:ph type="title"/>
          </p:nvPr>
        </p:nvSpPr>
        <p:spPr/>
        <p:txBody>
          <a:bodyPr/>
          <a:lstStyle/>
          <a:p>
            <a:r>
              <a:rPr lang="fi-FI"/>
              <a:t>AMK-valintakoe</a:t>
            </a:r>
          </a:p>
        </p:txBody>
      </p:sp>
      <p:pic>
        <p:nvPicPr>
          <p:cNvPr id="9" name="Kuva 8">
            <a:extLst>
              <a:ext uri="{FF2B5EF4-FFF2-40B4-BE49-F238E27FC236}">
                <a16:creationId xmlns:a16="http://schemas.microsoft.com/office/drawing/2014/main" id="{D37590AF-C96E-C095-36B6-20DF1B370A0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
        <p:nvSpPr>
          <p:cNvPr id="10" name="Sisällön paikkamerkki 2">
            <a:extLst>
              <a:ext uri="{FF2B5EF4-FFF2-40B4-BE49-F238E27FC236}">
                <a16:creationId xmlns:a16="http://schemas.microsoft.com/office/drawing/2014/main" id="{906FA761-E3DE-4352-0AAF-4F6530A28ED8}"/>
              </a:ext>
            </a:extLst>
          </p:cNvPr>
          <p:cNvSpPr txBox="1">
            <a:spLocks/>
          </p:cNvSpPr>
          <p:nvPr/>
        </p:nvSpPr>
        <p:spPr>
          <a:xfrm>
            <a:off x="341049" y="1120878"/>
            <a:ext cx="7666301" cy="5433634"/>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spcAft>
                <a:spcPts val="500"/>
              </a:spcAft>
            </a:pPr>
            <a:r>
              <a:rPr lang="fi-FI" sz="2000"/>
              <a:t>ammattikorkeakouluun.fi -sivuston kevään toisen yhteishaun tiedot päivitetään tammikuun 2025 loppuun mennessä ➡</a:t>
            </a:r>
            <a:r>
              <a:rPr lang="fi-FI" sz="2000">
                <a:sym typeface="Wingdings" panose="05000000000000000000" pitchFamily="2" charset="2"/>
              </a:rPr>
              <a:t> tarkista tiedot silloin</a:t>
            </a:r>
            <a:endParaRPr lang="fi-FI" sz="2000"/>
          </a:p>
          <a:p>
            <a:pPr>
              <a:spcBef>
                <a:spcPts val="500"/>
              </a:spcBef>
              <a:spcAft>
                <a:spcPts val="500"/>
              </a:spcAft>
            </a:pPr>
            <a:r>
              <a:rPr lang="fi-FI" sz="2000"/>
              <a:t>Ei ennakkomateriaalia</a:t>
            </a:r>
          </a:p>
          <a:p>
            <a:pPr>
              <a:spcBef>
                <a:spcPts val="500"/>
              </a:spcBef>
              <a:spcAft>
                <a:spcPts val="500"/>
              </a:spcAft>
            </a:pPr>
            <a:r>
              <a:rPr lang="fi-FI" sz="2000"/>
              <a:t>Tehtävät monivalintatehtäviä</a:t>
            </a:r>
          </a:p>
          <a:p>
            <a:pPr>
              <a:spcBef>
                <a:spcPts val="500"/>
              </a:spcBef>
              <a:spcAft>
                <a:spcPts val="500"/>
              </a:spcAft>
            </a:pPr>
            <a:r>
              <a:rPr lang="fi-FI" sz="2000"/>
              <a:t>Oikeasta vastauksesta 1 p, väärä vastaus tai vastaamatta jättäminen 0 p. Pisteet skaalataan.</a:t>
            </a:r>
            <a:endParaRPr lang="fi-FI" sz="2000" b="1"/>
          </a:p>
          <a:p>
            <a:pPr>
              <a:spcBef>
                <a:spcPts val="500"/>
              </a:spcBef>
              <a:spcAft>
                <a:spcPts val="500"/>
              </a:spcAft>
            </a:pPr>
            <a:r>
              <a:rPr lang="fi-FI" sz="2000"/>
              <a:t>Valintakoe tehdään ammattikorkeakoulun tiloissa omalla koneella</a:t>
            </a:r>
          </a:p>
          <a:p>
            <a:pPr>
              <a:spcBef>
                <a:spcPts val="500"/>
              </a:spcBef>
              <a:spcAft>
                <a:spcPts val="500"/>
              </a:spcAft>
            </a:pPr>
            <a:r>
              <a:rPr lang="fi-FI" sz="2000"/>
              <a:t>Koe kestää 2-4 tuntia riippuen hakukohteista</a:t>
            </a:r>
          </a:p>
          <a:p>
            <a:pPr>
              <a:spcBef>
                <a:spcPts val="500"/>
              </a:spcBef>
              <a:spcAft>
                <a:spcPts val="500"/>
              </a:spcAft>
            </a:pPr>
            <a:r>
              <a:rPr lang="fi-FI" sz="2000"/>
              <a:t>AMK-koulutukset jaettu seitsemään eri alaan</a:t>
            </a:r>
          </a:p>
          <a:p>
            <a:pPr lvl="1">
              <a:spcBef>
                <a:spcPts val="500"/>
              </a:spcBef>
              <a:spcAft>
                <a:spcPts val="500"/>
              </a:spcAft>
            </a:pPr>
            <a:r>
              <a:rPr lang="fi-FI" sz="1800"/>
              <a:t>Kokeessa tehtävät osiot riippuvat hakukohteesta</a:t>
            </a:r>
          </a:p>
          <a:p>
            <a:pPr>
              <a:spcBef>
                <a:spcPts val="500"/>
              </a:spcBef>
              <a:spcAft>
                <a:spcPts val="500"/>
              </a:spcAft>
            </a:pPr>
            <a:r>
              <a:rPr lang="fi-FI" sz="2000"/>
              <a:t>Kokeessa mukana tehtäviä, joita ei pisteytetä</a:t>
            </a:r>
          </a:p>
        </p:txBody>
      </p:sp>
    </p:spTree>
    <p:extLst>
      <p:ext uri="{BB962C8B-B14F-4D97-AF65-F5344CB8AC3E}">
        <p14:creationId xmlns:p14="http://schemas.microsoft.com/office/powerpoint/2010/main" val="1417622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4342E-09C3-1747-FE76-8936FC823E7B}"/>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21B3B8B-5C36-6464-42CD-540EDCF83E14}"/>
              </a:ext>
            </a:extLst>
          </p:cNvPr>
          <p:cNvSpPr>
            <a:spLocks noGrp="1"/>
          </p:cNvSpPr>
          <p:nvPr>
            <p:ph type="title"/>
          </p:nvPr>
        </p:nvSpPr>
        <p:spPr/>
        <p:txBody>
          <a:bodyPr/>
          <a:lstStyle/>
          <a:p>
            <a:r>
              <a:rPr lang="fi-FI"/>
              <a:t>AMK-valintakokeen suoritusaika ja pisteytys</a:t>
            </a:r>
          </a:p>
        </p:txBody>
      </p:sp>
      <p:graphicFrame>
        <p:nvGraphicFramePr>
          <p:cNvPr id="4" name="Taulukko 9">
            <a:extLst>
              <a:ext uri="{FF2B5EF4-FFF2-40B4-BE49-F238E27FC236}">
                <a16:creationId xmlns:a16="http://schemas.microsoft.com/office/drawing/2014/main" id="{C2D4353C-C3EE-9147-015C-D2E9BFC36620}"/>
              </a:ext>
            </a:extLst>
          </p:cNvPr>
          <p:cNvGraphicFramePr>
            <a:graphicFrameLocks noGrp="1"/>
          </p:cNvGraphicFramePr>
          <p:nvPr>
            <p:extLst>
              <p:ext uri="{D42A27DB-BD31-4B8C-83A1-F6EECF244321}">
                <p14:modId xmlns:p14="http://schemas.microsoft.com/office/powerpoint/2010/main" val="4277111353"/>
              </p:ext>
            </p:extLst>
          </p:nvPr>
        </p:nvGraphicFramePr>
        <p:xfrm>
          <a:off x="341049" y="1229032"/>
          <a:ext cx="11457374" cy="4483509"/>
        </p:xfrm>
        <a:graphic>
          <a:graphicData uri="http://schemas.openxmlformats.org/drawingml/2006/table">
            <a:tbl>
              <a:tblPr firstRow="1" bandRow="1">
                <a:tableStyleId>{5C22544A-7EE6-4342-B048-85BDC9FD1C3A}</a:tableStyleId>
              </a:tblPr>
              <a:tblGrid>
                <a:gridCol w="4601921">
                  <a:extLst>
                    <a:ext uri="{9D8B030D-6E8A-4147-A177-3AD203B41FA5}">
                      <a16:colId xmlns:a16="http://schemas.microsoft.com/office/drawing/2014/main" val="3995236693"/>
                    </a:ext>
                  </a:extLst>
                </a:gridCol>
                <a:gridCol w="1899859">
                  <a:extLst>
                    <a:ext uri="{9D8B030D-6E8A-4147-A177-3AD203B41FA5}">
                      <a16:colId xmlns:a16="http://schemas.microsoft.com/office/drawing/2014/main" val="2494314410"/>
                    </a:ext>
                  </a:extLst>
                </a:gridCol>
                <a:gridCol w="2477797">
                  <a:extLst>
                    <a:ext uri="{9D8B030D-6E8A-4147-A177-3AD203B41FA5}">
                      <a16:colId xmlns:a16="http://schemas.microsoft.com/office/drawing/2014/main" val="798940048"/>
                    </a:ext>
                  </a:extLst>
                </a:gridCol>
                <a:gridCol w="2477797">
                  <a:extLst>
                    <a:ext uri="{9D8B030D-6E8A-4147-A177-3AD203B41FA5}">
                      <a16:colId xmlns:a16="http://schemas.microsoft.com/office/drawing/2014/main" val="947003056"/>
                    </a:ext>
                  </a:extLst>
                </a:gridCol>
              </a:tblGrid>
              <a:tr h="896702">
                <a:tc>
                  <a:txBody>
                    <a:bodyPr/>
                    <a:lstStyle/>
                    <a:p>
                      <a:r>
                        <a:rPr lang="fi-FI">
                          <a:latin typeface="Arial"/>
                        </a:rPr>
                        <a:t>Koeosio</a:t>
                      </a:r>
                    </a:p>
                  </a:txBody>
                  <a:tcPr anchor="ctr"/>
                </a:tc>
                <a:tc>
                  <a:txBody>
                    <a:bodyPr/>
                    <a:lstStyle/>
                    <a:p>
                      <a:pPr algn="ctr"/>
                      <a:r>
                        <a:rPr lang="fi-FI">
                          <a:latin typeface="Arial"/>
                        </a:rPr>
                        <a:t>Kesto</a:t>
                      </a:r>
                    </a:p>
                  </a:txBody>
                  <a:tcPr anchor="ctr"/>
                </a:tc>
                <a:tc>
                  <a:txBody>
                    <a:bodyPr/>
                    <a:lstStyle/>
                    <a:p>
                      <a:pPr algn="ctr"/>
                      <a:r>
                        <a:rPr lang="fi-FI">
                          <a:latin typeface="Arial"/>
                        </a:rPr>
                        <a:t>Pisteskaala</a:t>
                      </a:r>
                    </a:p>
                  </a:txBody>
                  <a:tcPr anchor="ctr"/>
                </a:tc>
                <a:tc>
                  <a:txBody>
                    <a:bodyPr/>
                    <a:lstStyle/>
                    <a:p>
                      <a:pPr algn="ctr"/>
                      <a:r>
                        <a:rPr lang="fi-FI">
                          <a:latin typeface="Arial"/>
                        </a:rPr>
                        <a:t>Alin hyväksytty pistemäärä</a:t>
                      </a:r>
                    </a:p>
                  </a:txBody>
                  <a:tcPr anchor="ctr"/>
                </a:tc>
                <a:extLst>
                  <a:ext uri="{0D108BD9-81ED-4DB2-BD59-A6C34878D82A}">
                    <a16:rowId xmlns:a16="http://schemas.microsoft.com/office/drawing/2014/main" val="3941409889"/>
                  </a:ext>
                </a:extLst>
              </a:tr>
              <a:tr h="512401">
                <a:tc>
                  <a:txBody>
                    <a:bodyPr/>
                    <a:lstStyle/>
                    <a:p>
                      <a:r>
                        <a:rPr lang="fi-FI">
                          <a:latin typeface="Arial"/>
                        </a:rPr>
                        <a:t>Päätöksentekotaidot</a:t>
                      </a:r>
                    </a:p>
                  </a:txBody>
                  <a:tcPr anchor="ctr">
                    <a:solidFill>
                      <a:srgbClr val="D7B4F5">
                        <a:alpha val="30196"/>
                      </a:srgbClr>
                    </a:solidFill>
                  </a:tcPr>
                </a:tc>
                <a:tc>
                  <a:txBody>
                    <a:bodyPr/>
                    <a:lstStyle/>
                    <a:p>
                      <a:pPr algn="ctr"/>
                      <a:r>
                        <a:rPr lang="fi-FI">
                          <a:latin typeface="Arial"/>
                        </a:rPr>
                        <a:t>40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0-100</a:t>
                      </a:r>
                    </a:p>
                  </a:txBody>
                  <a:tcPr anchor="ctr">
                    <a:solidFill>
                      <a:srgbClr val="D7B4F5">
                        <a:alpha val="30196"/>
                      </a:srgbClr>
                    </a:solidFill>
                  </a:tcPr>
                </a:tc>
                <a:tc>
                  <a:txBody>
                    <a:bodyPr/>
                    <a:lstStyle/>
                    <a:p>
                      <a:pPr algn="ctr"/>
                      <a:r>
                        <a:rPr lang="fi-FI">
                          <a:latin typeface="Arial"/>
                        </a:rPr>
                        <a:t>25 </a:t>
                      </a:r>
                      <a:r>
                        <a:rPr lang="fi-FI">
                          <a:latin typeface="Arial"/>
                          <a:sym typeface="Wingdings" panose="05000000000000000000" pitchFamily="2" charset="2"/>
                        </a:rPr>
                        <a:t>12,5</a:t>
                      </a:r>
                      <a:endParaRPr lang="fi-FI">
                        <a:latin typeface="Arial"/>
                      </a:endParaRPr>
                    </a:p>
                  </a:txBody>
                  <a:tcPr anchor="ctr">
                    <a:solidFill>
                      <a:srgbClr val="D7B4F5">
                        <a:alpha val="30196"/>
                      </a:srgbClr>
                    </a:solidFill>
                  </a:tcPr>
                </a:tc>
                <a:extLst>
                  <a:ext uri="{0D108BD9-81ED-4DB2-BD59-A6C34878D82A}">
                    <a16:rowId xmlns:a16="http://schemas.microsoft.com/office/drawing/2014/main" val="3814074766"/>
                  </a:ext>
                </a:extLst>
              </a:tr>
              <a:tr h="512401">
                <a:tc>
                  <a:txBody>
                    <a:bodyPr/>
                    <a:lstStyle/>
                    <a:p>
                      <a:r>
                        <a:rPr lang="fi-FI">
                          <a:latin typeface="Arial"/>
                        </a:rPr>
                        <a:t>Opetuskieli</a:t>
                      </a:r>
                    </a:p>
                  </a:txBody>
                  <a:tcPr anchor="ctr">
                    <a:solidFill>
                      <a:srgbClr val="D7B4F5">
                        <a:alpha val="30196"/>
                      </a:srgbClr>
                    </a:solidFill>
                  </a:tcPr>
                </a:tc>
                <a:tc>
                  <a:txBody>
                    <a:bodyPr/>
                    <a:lstStyle/>
                    <a:p>
                      <a:pPr algn="ctr"/>
                      <a:r>
                        <a:rPr lang="fi-FI">
                          <a:latin typeface="Arial"/>
                        </a:rPr>
                        <a:t>30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0-50</a:t>
                      </a:r>
                    </a:p>
                  </a:txBody>
                  <a:tcPr anchor="ctr">
                    <a:solidFill>
                      <a:srgbClr val="D7B4F5">
                        <a:alpha val="30196"/>
                      </a:srgbClr>
                    </a:solidFill>
                  </a:tcPr>
                </a:tc>
                <a:tc>
                  <a:txBody>
                    <a:bodyPr/>
                    <a:lstStyle/>
                    <a:p>
                      <a:pPr algn="ctr"/>
                      <a:r>
                        <a:rPr lang="fi-FI">
                          <a:latin typeface="Arial"/>
                        </a:rPr>
                        <a:t>15</a:t>
                      </a:r>
                    </a:p>
                  </a:txBody>
                  <a:tcPr anchor="ctr">
                    <a:solidFill>
                      <a:srgbClr val="D7B4F5">
                        <a:alpha val="30196"/>
                      </a:srgbClr>
                    </a:solidFill>
                  </a:tcPr>
                </a:tc>
                <a:extLst>
                  <a:ext uri="{0D108BD9-81ED-4DB2-BD59-A6C34878D82A}">
                    <a16:rowId xmlns:a16="http://schemas.microsoft.com/office/drawing/2014/main" val="597609761"/>
                  </a:ext>
                </a:extLst>
              </a:tr>
              <a:tr h="512401">
                <a:tc>
                  <a:txBody>
                    <a:bodyPr/>
                    <a:lstStyle/>
                    <a:p>
                      <a:r>
                        <a:rPr lang="fi-FI">
                          <a:latin typeface="Arial"/>
                        </a:rPr>
                        <a:t>Englannin kieli</a:t>
                      </a:r>
                    </a:p>
                  </a:txBody>
                  <a:tcPr anchor="ctr">
                    <a:solidFill>
                      <a:srgbClr val="D7B4F5">
                        <a:alpha val="30196"/>
                      </a:srgbClr>
                    </a:solidFill>
                  </a:tcPr>
                </a:tc>
                <a:tc>
                  <a:txBody>
                    <a:bodyPr/>
                    <a:lstStyle/>
                    <a:p>
                      <a:pPr algn="ctr"/>
                      <a:r>
                        <a:rPr lang="fi-FI">
                          <a:latin typeface="Arial"/>
                        </a:rPr>
                        <a:t>30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0-50</a:t>
                      </a:r>
                    </a:p>
                  </a:txBody>
                  <a:tcPr anchor="ctr">
                    <a:solidFill>
                      <a:srgbClr val="D7B4F5">
                        <a:alpha val="30196"/>
                      </a:srgbClr>
                    </a:solidFill>
                  </a:tcPr>
                </a:tc>
                <a:tc>
                  <a:txBody>
                    <a:bodyPr/>
                    <a:lstStyle/>
                    <a:p>
                      <a:pPr algn="ctr"/>
                      <a:r>
                        <a:rPr lang="fi-FI">
                          <a:latin typeface="Arial"/>
                        </a:rPr>
                        <a:t>12,5</a:t>
                      </a:r>
                    </a:p>
                  </a:txBody>
                  <a:tcPr anchor="ctr">
                    <a:solidFill>
                      <a:srgbClr val="D7B4F5">
                        <a:alpha val="30196"/>
                      </a:srgbClr>
                    </a:solidFill>
                  </a:tcPr>
                </a:tc>
                <a:extLst>
                  <a:ext uri="{0D108BD9-81ED-4DB2-BD59-A6C34878D82A}">
                    <a16:rowId xmlns:a16="http://schemas.microsoft.com/office/drawing/2014/main" val="2669570100"/>
                  </a:ext>
                </a:extLst>
              </a:tr>
              <a:tr h="512401">
                <a:tc>
                  <a:txBody>
                    <a:bodyPr/>
                    <a:lstStyle/>
                    <a:p>
                      <a:r>
                        <a:rPr lang="fi-FI">
                          <a:latin typeface="Arial"/>
                        </a:rPr>
                        <a:t>Matemaattiset taidot</a:t>
                      </a:r>
                    </a:p>
                  </a:txBody>
                  <a:tcPr anchor="ctr">
                    <a:solidFill>
                      <a:srgbClr val="D7B4F5">
                        <a:alpha val="30196"/>
                      </a:srgbClr>
                    </a:solidFill>
                  </a:tcPr>
                </a:tc>
                <a:tc>
                  <a:txBody>
                    <a:bodyPr/>
                    <a:lstStyle/>
                    <a:p>
                      <a:pPr algn="ctr"/>
                      <a:r>
                        <a:rPr lang="fi-FI">
                          <a:latin typeface="Arial"/>
                        </a:rPr>
                        <a:t>40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0-100</a:t>
                      </a:r>
                    </a:p>
                  </a:txBody>
                  <a:tcPr anchor="ctr">
                    <a:solidFill>
                      <a:srgbClr val="D7B4F5">
                        <a:alpha val="30196"/>
                      </a:srgbClr>
                    </a:solidFill>
                  </a:tcPr>
                </a:tc>
                <a:tc>
                  <a:txBody>
                    <a:bodyPr/>
                    <a:lstStyle/>
                    <a:p>
                      <a:pPr algn="ctr"/>
                      <a:r>
                        <a:rPr lang="fi-FI">
                          <a:latin typeface="Arial"/>
                        </a:rPr>
                        <a:t>30 </a:t>
                      </a:r>
                      <a:r>
                        <a:rPr lang="fi-FI">
                          <a:latin typeface="Arial"/>
                          <a:sym typeface="Wingdings" panose="05000000000000000000" pitchFamily="2" charset="2"/>
                        </a:rPr>
                        <a:t> 20</a:t>
                      </a:r>
                      <a:endParaRPr lang="fi-FI">
                        <a:latin typeface="Arial"/>
                      </a:endParaRPr>
                    </a:p>
                  </a:txBody>
                  <a:tcPr anchor="ctr">
                    <a:solidFill>
                      <a:srgbClr val="D7B4F5">
                        <a:alpha val="30196"/>
                      </a:srgbClr>
                    </a:solidFill>
                  </a:tcPr>
                </a:tc>
                <a:extLst>
                  <a:ext uri="{0D108BD9-81ED-4DB2-BD59-A6C34878D82A}">
                    <a16:rowId xmlns:a16="http://schemas.microsoft.com/office/drawing/2014/main" val="4064663453"/>
                  </a:ext>
                </a:extLst>
              </a:tr>
              <a:tr h="512401">
                <a:tc>
                  <a:txBody>
                    <a:bodyPr/>
                    <a:lstStyle/>
                    <a:p>
                      <a:r>
                        <a:rPr lang="fi-FI">
                          <a:latin typeface="Arial"/>
                        </a:rPr>
                        <a:t>Matemaattis-luonnontieteelliset taidot</a:t>
                      </a:r>
                    </a:p>
                  </a:txBody>
                  <a:tcPr anchor="ctr">
                    <a:solidFill>
                      <a:srgbClr val="D7B4F5">
                        <a:alpha val="30196"/>
                      </a:srgbClr>
                    </a:solidFill>
                  </a:tcPr>
                </a:tc>
                <a:tc>
                  <a:txBody>
                    <a:bodyPr/>
                    <a:lstStyle/>
                    <a:p>
                      <a:pPr algn="ctr"/>
                      <a:r>
                        <a:rPr lang="fi-FI">
                          <a:latin typeface="Arial"/>
                        </a:rPr>
                        <a:t>35 min</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a:latin typeface="Arial"/>
                        </a:rPr>
                        <a:t>0-100</a:t>
                      </a:r>
                    </a:p>
                  </a:txBody>
                  <a:tcPr anchor="ctr">
                    <a:solidFill>
                      <a:srgbClr val="D7B4F5">
                        <a:alpha val="30196"/>
                      </a:srgbClr>
                    </a:solidFill>
                  </a:tcPr>
                </a:tc>
                <a:tc>
                  <a:txBody>
                    <a:bodyPr/>
                    <a:lstStyle/>
                    <a:p>
                      <a:pPr algn="ctr"/>
                      <a:r>
                        <a:rPr lang="fi-FI">
                          <a:latin typeface="Arial"/>
                        </a:rPr>
                        <a:t>25 </a:t>
                      </a:r>
                      <a:r>
                        <a:rPr lang="fi-FI">
                          <a:latin typeface="Arial"/>
                          <a:sym typeface="Wingdings" panose="05000000000000000000" pitchFamily="2" charset="2"/>
                        </a:rPr>
                        <a:t> 12,5</a:t>
                      </a:r>
                      <a:endParaRPr lang="fi-FI">
                        <a:latin typeface="Arial"/>
                      </a:endParaRPr>
                    </a:p>
                  </a:txBody>
                  <a:tcPr anchor="ctr">
                    <a:solidFill>
                      <a:srgbClr val="D7B4F5">
                        <a:alpha val="30196"/>
                      </a:srgbClr>
                    </a:solidFill>
                  </a:tcPr>
                </a:tc>
                <a:extLst>
                  <a:ext uri="{0D108BD9-81ED-4DB2-BD59-A6C34878D82A}">
                    <a16:rowId xmlns:a16="http://schemas.microsoft.com/office/drawing/2014/main" val="2871588361"/>
                  </a:ext>
                </a:extLst>
              </a:tr>
              <a:tr h="512401">
                <a:tc>
                  <a:txBody>
                    <a:bodyPr/>
                    <a:lstStyle/>
                    <a:p>
                      <a:r>
                        <a:rPr lang="fi-FI">
                          <a:latin typeface="Arial"/>
                        </a:rPr>
                        <a:t>Eettiset taidot</a:t>
                      </a:r>
                    </a:p>
                  </a:txBody>
                  <a:tcPr anchor="ctr">
                    <a:solidFill>
                      <a:srgbClr val="D7B4F5">
                        <a:alpha val="30196"/>
                      </a:srgbClr>
                    </a:solidFill>
                  </a:tcPr>
                </a:tc>
                <a:tc>
                  <a:txBody>
                    <a:bodyPr/>
                    <a:lstStyle/>
                    <a:p>
                      <a:pPr algn="ctr"/>
                      <a:r>
                        <a:rPr lang="fi-FI">
                          <a:latin typeface="Arial"/>
                        </a:rPr>
                        <a:t>15 min</a:t>
                      </a:r>
                    </a:p>
                  </a:txBody>
                  <a:tcPr anchor="ctr">
                    <a:solidFill>
                      <a:srgbClr val="D7B4F5">
                        <a:alpha val="30196"/>
                      </a:srgbClr>
                    </a:solidFill>
                  </a:tcPr>
                </a:tc>
                <a:tc>
                  <a:txBody>
                    <a:bodyPr/>
                    <a:lstStyle/>
                    <a:p>
                      <a:pPr algn="ctr"/>
                      <a:r>
                        <a:rPr lang="fi-FI">
                          <a:latin typeface="Arial"/>
                        </a:rPr>
                        <a:t>0-100</a:t>
                      </a:r>
                    </a:p>
                  </a:txBody>
                  <a:tcPr anchor="ctr">
                    <a:solidFill>
                      <a:srgbClr val="D7B4F5">
                        <a:alpha val="30196"/>
                      </a:srgbClr>
                    </a:solidFill>
                  </a:tcPr>
                </a:tc>
                <a:tc>
                  <a:txBody>
                    <a:bodyPr/>
                    <a:lstStyle/>
                    <a:p>
                      <a:pPr algn="ctr"/>
                      <a:r>
                        <a:rPr lang="fi-FI">
                          <a:latin typeface="Arial"/>
                        </a:rPr>
                        <a:t>30</a:t>
                      </a:r>
                    </a:p>
                  </a:txBody>
                  <a:tcPr anchor="ctr">
                    <a:solidFill>
                      <a:srgbClr val="D7B4F5">
                        <a:alpha val="30196"/>
                      </a:srgbClr>
                    </a:solidFill>
                  </a:tcPr>
                </a:tc>
                <a:extLst>
                  <a:ext uri="{0D108BD9-81ED-4DB2-BD59-A6C34878D82A}">
                    <a16:rowId xmlns:a16="http://schemas.microsoft.com/office/drawing/2014/main" val="960345319"/>
                  </a:ext>
                </a:extLst>
              </a:tr>
              <a:tr h="512401">
                <a:tc>
                  <a:txBody>
                    <a:bodyPr/>
                    <a:lstStyle/>
                    <a:p>
                      <a:r>
                        <a:rPr lang="fi-FI">
                          <a:latin typeface="Arial"/>
                        </a:rPr>
                        <a:t>Tunneälytaidot</a:t>
                      </a:r>
                    </a:p>
                  </a:txBody>
                  <a:tcPr anchor="ctr">
                    <a:solidFill>
                      <a:srgbClr val="D7B4F5">
                        <a:alpha val="30196"/>
                      </a:srgbClr>
                    </a:solidFill>
                  </a:tcPr>
                </a:tc>
                <a:tc>
                  <a:txBody>
                    <a:bodyPr/>
                    <a:lstStyle/>
                    <a:p>
                      <a:pPr algn="ctr"/>
                      <a:r>
                        <a:rPr lang="fi-FI">
                          <a:latin typeface="Arial"/>
                        </a:rPr>
                        <a:t>15 min</a:t>
                      </a:r>
                    </a:p>
                  </a:txBody>
                  <a:tcPr anchor="ctr">
                    <a:solidFill>
                      <a:srgbClr val="D7B4F5">
                        <a:alpha val="30196"/>
                      </a:srgbClr>
                    </a:solidFill>
                  </a:tcPr>
                </a:tc>
                <a:tc>
                  <a:txBody>
                    <a:bodyPr/>
                    <a:lstStyle/>
                    <a:p>
                      <a:pPr algn="ctr"/>
                      <a:r>
                        <a:rPr lang="fi-FI">
                          <a:latin typeface="Arial"/>
                        </a:rPr>
                        <a:t>0-100</a:t>
                      </a:r>
                    </a:p>
                  </a:txBody>
                  <a:tcPr anchor="ctr">
                    <a:solidFill>
                      <a:srgbClr val="D7B4F5">
                        <a:alpha val="30196"/>
                      </a:srgbClr>
                    </a:solidFill>
                  </a:tcPr>
                </a:tc>
                <a:tc>
                  <a:txBody>
                    <a:bodyPr/>
                    <a:lstStyle/>
                    <a:p>
                      <a:pPr algn="ctr"/>
                      <a:r>
                        <a:rPr lang="fi-FI">
                          <a:latin typeface="Arial"/>
                        </a:rPr>
                        <a:t>30</a:t>
                      </a:r>
                    </a:p>
                  </a:txBody>
                  <a:tcPr anchor="ctr">
                    <a:solidFill>
                      <a:srgbClr val="D7B4F5">
                        <a:alpha val="30196"/>
                      </a:srgbClr>
                    </a:solidFill>
                  </a:tcPr>
                </a:tc>
                <a:extLst>
                  <a:ext uri="{0D108BD9-81ED-4DB2-BD59-A6C34878D82A}">
                    <a16:rowId xmlns:a16="http://schemas.microsoft.com/office/drawing/2014/main" val="4131554865"/>
                  </a:ext>
                </a:extLst>
              </a:tr>
            </a:tbl>
          </a:graphicData>
        </a:graphic>
      </p:graphicFrame>
    </p:spTree>
    <p:extLst>
      <p:ext uri="{BB962C8B-B14F-4D97-AF65-F5344CB8AC3E}">
        <p14:creationId xmlns:p14="http://schemas.microsoft.com/office/powerpoint/2010/main" val="148446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94BC35-1ED9-4072-86A6-E0321B58B142}"/>
              </a:ext>
            </a:extLst>
          </p:cNvPr>
          <p:cNvSpPr txBox="1">
            <a:spLocks/>
          </p:cNvSpPr>
          <p:nvPr/>
        </p:nvSpPr>
        <p:spPr>
          <a:xfrm>
            <a:off x="341049" y="365125"/>
            <a:ext cx="11457373" cy="695757"/>
          </a:xfrm>
          <a:prstGeom prst="rect">
            <a:avLst/>
          </a:prstGeom>
        </p:spPr>
        <p:txBody>
          <a:bodyPr/>
          <a:lst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a:lstStyle>
          <a:p>
            <a:r>
              <a:rPr lang="fi-FI"/>
              <a:t>AMK-valintakokeen koeosiot</a:t>
            </a:r>
          </a:p>
        </p:txBody>
      </p:sp>
      <p:pic>
        <p:nvPicPr>
          <p:cNvPr id="3" name="Kuva 2" descr="Kuva, joka sisältää kohteen teksti, kuvakaappaus, Fontti, numero&#10;&#10;Kuvaus luotu automaattisesti">
            <a:extLst>
              <a:ext uri="{FF2B5EF4-FFF2-40B4-BE49-F238E27FC236}">
                <a16:creationId xmlns:a16="http://schemas.microsoft.com/office/drawing/2014/main" id="{6680479A-E9C8-AA68-2A03-B3FA876A1F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659" y="1180199"/>
            <a:ext cx="11442682" cy="5339918"/>
          </a:xfrm>
          <a:prstGeom prst="rect">
            <a:avLst/>
          </a:prstGeom>
        </p:spPr>
      </p:pic>
    </p:spTree>
    <p:extLst>
      <p:ext uri="{BB962C8B-B14F-4D97-AF65-F5344CB8AC3E}">
        <p14:creationId xmlns:p14="http://schemas.microsoft.com/office/powerpoint/2010/main" val="2220074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09B39-73ED-813E-10BA-A34B4555CC7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604A2EB-55C3-FD11-8EDF-629E7B95E77B}"/>
              </a:ext>
            </a:extLst>
          </p:cNvPr>
          <p:cNvSpPr>
            <a:spLocks noGrp="1"/>
          </p:cNvSpPr>
          <p:nvPr>
            <p:ph type="title"/>
          </p:nvPr>
        </p:nvSpPr>
        <p:spPr/>
        <p:txBody>
          <a:bodyPr/>
          <a:lstStyle/>
          <a:p>
            <a:r>
              <a:rPr lang="fi-FI"/>
              <a:t>Mitä AMK-valintakokeessa pitää osata?</a:t>
            </a:r>
          </a:p>
        </p:txBody>
      </p:sp>
      <p:sp>
        <p:nvSpPr>
          <p:cNvPr id="3" name="Sisällön paikkamerkki 2">
            <a:extLst>
              <a:ext uri="{FF2B5EF4-FFF2-40B4-BE49-F238E27FC236}">
                <a16:creationId xmlns:a16="http://schemas.microsoft.com/office/drawing/2014/main" id="{0D35267D-31D7-A991-10D2-6B6AD8CE2C8C}"/>
              </a:ext>
            </a:extLst>
          </p:cNvPr>
          <p:cNvSpPr txBox="1">
            <a:spLocks/>
          </p:cNvSpPr>
          <p:nvPr/>
        </p:nvSpPr>
        <p:spPr>
          <a:xfrm>
            <a:off x="341049" y="1263649"/>
            <a:ext cx="4643701" cy="5340351"/>
          </a:xfrm>
          <a:prstGeom prst="rect">
            <a:avLst/>
          </a:prstGeom>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b="1"/>
              <a:t>Päätöksentekotaidot </a:t>
            </a:r>
          </a:p>
          <a:p>
            <a:pPr lvl="1"/>
            <a:r>
              <a:rPr lang="fi-FI" sz="1800"/>
              <a:t>looginen päättelykyky</a:t>
            </a:r>
          </a:p>
          <a:p>
            <a:pPr lvl="1"/>
            <a:r>
              <a:rPr lang="fi-FI" sz="1800"/>
              <a:t>ongelmanratkaisutaidot</a:t>
            </a:r>
          </a:p>
          <a:p>
            <a:pPr lvl="1"/>
            <a:r>
              <a:rPr lang="fi-FI" sz="1800"/>
              <a:t>kaavioiden ja taulukoiden tulkinta</a:t>
            </a:r>
          </a:p>
          <a:p>
            <a:r>
              <a:rPr lang="fi-FI" sz="2000" b="1"/>
              <a:t>Opetuskieli </a:t>
            </a:r>
          </a:p>
          <a:p>
            <a:pPr lvl="1"/>
            <a:r>
              <a:rPr lang="fi-FI" sz="1800"/>
              <a:t>tekstin lukemisen ja tulkinnan taidot </a:t>
            </a:r>
          </a:p>
          <a:p>
            <a:pPr lvl="1"/>
            <a:r>
              <a:rPr lang="fi-FI" sz="1800"/>
              <a:t>sanaston hallinta</a:t>
            </a:r>
          </a:p>
          <a:p>
            <a:pPr lvl="1"/>
            <a:r>
              <a:rPr lang="fi-FI" sz="1800"/>
              <a:t>kielellinen päättely</a:t>
            </a:r>
          </a:p>
          <a:p>
            <a:pPr lvl="1"/>
            <a:r>
              <a:rPr lang="fi-FI" sz="1800"/>
              <a:t>kuvallisen aineiston tulkinta, infograafit</a:t>
            </a:r>
          </a:p>
          <a:p>
            <a:r>
              <a:rPr lang="fi-FI" sz="2000" b="1"/>
              <a:t>Englannin kieli </a:t>
            </a:r>
          </a:p>
          <a:p>
            <a:pPr lvl="1"/>
            <a:r>
              <a:rPr lang="fi-FI" sz="1800"/>
              <a:t>tekstin lukemisen ja tulkinnan taidot </a:t>
            </a:r>
          </a:p>
          <a:p>
            <a:pPr lvl="1"/>
            <a:r>
              <a:rPr lang="fi-FI" sz="1800"/>
              <a:t>sanaston hallinta</a:t>
            </a:r>
          </a:p>
          <a:p>
            <a:pPr lvl="1"/>
            <a:r>
              <a:rPr lang="fi-FI" sz="1800"/>
              <a:t>kielellinen päättely</a:t>
            </a:r>
          </a:p>
        </p:txBody>
      </p:sp>
      <p:sp>
        <p:nvSpPr>
          <p:cNvPr id="6" name="Suorakulmio: Pyöristetyt kulmat 5">
            <a:extLst>
              <a:ext uri="{FF2B5EF4-FFF2-40B4-BE49-F238E27FC236}">
                <a16:creationId xmlns:a16="http://schemas.microsoft.com/office/drawing/2014/main" id="{BAB4FC07-A620-4843-142E-8F3A84B9AD0A}"/>
              </a:ext>
            </a:extLst>
          </p:cNvPr>
          <p:cNvSpPr/>
          <p:nvPr/>
        </p:nvSpPr>
        <p:spPr>
          <a:xfrm>
            <a:off x="5262113" y="1060882"/>
            <a:ext cx="6751969" cy="4817975"/>
          </a:xfrm>
          <a:prstGeom prst="roundRect">
            <a:avLst>
              <a:gd name="adj" fmla="val 7962"/>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l"/>
            <a:r>
              <a:rPr lang="fi-FI" sz="2000" b="1" i="0">
                <a:solidFill>
                  <a:schemeClr val="tx1"/>
                </a:solidFill>
                <a:effectLst/>
                <a:latin typeface="Arial"/>
                <a:cs typeface="Arial"/>
              </a:rPr>
              <a:t>Päätöksentekotaitojen esimerkkitehtävä</a:t>
            </a:r>
          </a:p>
          <a:p>
            <a:pPr algn="l"/>
            <a:endParaRPr lang="fi-FI" b="0" i="0">
              <a:solidFill>
                <a:schemeClr val="tx1"/>
              </a:solidFill>
              <a:effectLst/>
              <a:latin typeface="Arial"/>
              <a:cs typeface="Arial"/>
            </a:endParaRPr>
          </a:p>
          <a:p>
            <a:pPr algn="l"/>
            <a:r>
              <a:rPr lang="fi-FI" sz="1400" b="0" i="0">
                <a:solidFill>
                  <a:schemeClr val="tx1"/>
                </a:solidFill>
                <a:effectLst/>
                <a:latin typeface="Arial"/>
                <a:cs typeface="Arial"/>
              </a:rPr>
              <a:t>Rivitaloyhtiössä on asunnot 1, 2, 3 ja 4. Kussakin asunnossa asuu henkilöitä, mutta kaikissa asunnoissa asukkaiden määrä on eri, enimmillään neljä.</a:t>
            </a:r>
          </a:p>
          <a:p>
            <a:pPr algn="l"/>
            <a:r>
              <a:rPr lang="fi-FI" sz="1400" b="0" i="0">
                <a:solidFill>
                  <a:schemeClr val="tx1"/>
                </a:solidFill>
                <a:effectLst/>
                <a:latin typeface="Arial"/>
                <a:cs typeface="Arial"/>
              </a:rPr>
              <a:t>Vain yhdessä asunnossa asunnon numero on sama kuin siinä asuvien henkilöiden lukumäärä.</a:t>
            </a:r>
          </a:p>
          <a:p>
            <a:pPr algn="l"/>
            <a:r>
              <a:rPr lang="fi-FI" sz="1400" b="0" i="0">
                <a:solidFill>
                  <a:schemeClr val="tx1"/>
                </a:solidFill>
                <a:effectLst/>
                <a:latin typeface="Arial"/>
                <a:cs typeface="Arial"/>
              </a:rPr>
              <a:t>Laitisen asunnon numero on 1.</a:t>
            </a:r>
          </a:p>
          <a:p>
            <a:pPr algn="l"/>
            <a:r>
              <a:rPr lang="fi-FI" sz="1400" b="0" i="0">
                <a:solidFill>
                  <a:schemeClr val="tx1"/>
                </a:solidFill>
                <a:effectLst/>
                <a:latin typeface="Arial"/>
                <a:cs typeface="Arial"/>
              </a:rPr>
              <a:t>Virtasen asunnossa asuu enemmän henkilöitä kuin Korhosen asunnossa.</a:t>
            </a:r>
          </a:p>
          <a:p>
            <a:pPr algn="l"/>
            <a:r>
              <a:rPr lang="fi-FI" sz="1400" b="0" i="0">
                <a:solidFill>
                  <a:schemeClr val="tx1"/>
                </a:solidFill>
                <a:effectLst/>
                <a:latin typeface="Arial"/>
                <a:cs typeface="Arial"/>
              </a:rPr>
              <a:t>Penttilän asunnon numero on kaksinkertainen siinä asuvien henkilöiden lukumäärään verrattuna. Kaikissa muissa asunnoissa henkilömäärä on vähintään sama kuin asunnon numero.</a:t>
            </a:r>
          </a:p>
          <a:p>
            <a:pPr algn="l"/>
            <a:endParaRPr lang="fi-FI" sz="1400" b="0" i="0">
              <a:solidFill>
                <a:schemeClr val="tx1"/>
              </a:solidFill>
              <a:effectLst/>
              <a:latin typeface="Arial"/>
              <a:cs typeface="Arial"/>
            </a:endParaRPr>
          </a:p>
          <a:p>
            <a:pPr algn="l"/>
            <a:r>
              <a:rPr lang="fi-FI" sz="1400" b="0" i="0">
                <a:solidFill>
                  <a:schemeClr val="tx1"/>
                </a:solidFill>
                <a:effectLst/>
                <a:latin typeface="Arial"/>
                <a:cs typeface="Arial"/>
              </a:rPr>
              <a:t>Missä asunnoissa asuvat Virtanen, Korhonen ja Penttilä?</a:t>
            </a:r>
          </a:p>
          <a:p>
            <a:pPr algn="l"/>
            <a:endParaRPr lang="fi-FI" sz="1400" b="0" i="0">
              <a:solidFill>
                <a:schemeClr val="tx1"/>
              </a:solidFill>
              <a:effectLst/>
              <a:latin typeface="Arial"/>
              <a:cs typeface="Arial"/>
            </a:endParaRPr>
          </a:p>
          <a:p>
            <a:pPr algn="l"/>
            <a:r>
              <a:rPr lang="fi-FI" sz="1400" b="0" i="0">
                <a:solidFill>
                  <a:schemeClr val="tx1"/>
                </a:solidFill>
                <a:effectLst/>
                <a:latin typeface="Arial"/>
                <a:cs typeface="Arial"/>
              </a:rPr>
              <a:t>Virtanen 3, Korhonen 4, Penttilä 2</a:t>
            </a:r>
          </a:p>
          <a:p>
            <a:pPr algn="l"/>
            <a:r>
              <a:rPr lang="fi-FI" sz="1400" b="0" i="0">
                <a:solidFill>
                  <a:schemeClr val="tx1"/>
                </a:solidFill>
                <a:effectLst/>
                <a:latin typeface="Arial"/>
                <a:cs typeface="Arial"/>
              </a:rPr>
              <a:t>Virtanen 4, Korhonen 3, Penttilä 2</a:t>
            </a:r>
          </a:p>
          <a:p>
            <a:pPr algn="l"/>
            <a:r>
              <a:rPr lang="fi-FI" sz="1400" b="0" i="0">
                <a:solidFill>
                  <a:schemeClr val="tx1"/>
                </a:solidFill>
                <a:effectLst/>
                <a:latin typeface="Arial"/>
                <a:cs typeface="Arial"/>
              </a:rPr>
              <a:t>Virtanen 2, Korhonen 3, Penttilä 4</a:t>
            </a:r>
          </a:p>
          <a:p>
            <a:pPr algn="l"/>
            <a:r>
              <a:rPr lang="fi-FI" sz="1400" b="0" i="0">
                <a:solidFill>
                  <a:schemeClr val="tx1"/>
                </a:solidFill>
                <a:effectLst/>
                <a:latin typeface="Arial"/>
                <a:cs typeface="Arial"/>
              </a:rPr>
              <a:t>Virtanen 2, Korhonen 4, Penttilä 3</a:t>
            </a:r>
          </a:p>
          <a:p>
            <a:pPr algn="l"/>
            <a:r>
              <a:rPr lang="fi-FI" sz="1400" b="0" i="0">
                <a:solidFill>
                  <a:schemeClr val="tx1"/>
                </a:solidFill>
                <a:effectLst/>
                <a:latin typeface="Arial"/>
                <a:cs typeface="Arial"/>
              </a:rPr>
              <a:t>Virtanen 4, Korhonen 2, Penttilä 3</a:t>
            </a:r>
          </a:p>
          <a:p>
            <a:pPr algn="l"/>
            <a:r>
              <a:rPr lang="fi-FI" sz="1400" b="0" i="0">
                <a:solidFill>
                  <a:schemeClr val="tx1"/>
                </a:solidFill>
                <a:effectLst/>
                <a:latin typeface="Arial"/>
                <a:cs typeface="Arial"/>
              </a:rPr>
              <a:t>Virtanen 3, Korhonen 2, Penttilä 4</a:t>
            </a:r>
          </a:p>
          <a:p>
            <a:pPr algn="l"/>
            <a:r>
              <a:rPr lang="fi-FI" sz="1400" b="0" i="0">
                <a:solidFill>
                  <a:schemeClr val="tx1"/>
                </a:solidFill>
                <a:effectLst/>
                <a:latin typeface="Arial"/>
                <a:cs typeface="Arial"/>
              </a:rPr>
              <a:t>Jätän vastaamatta kysymykseen.</a:t>
            </a:r>
            <a:endParaRPr lang="fi-FI" sz="1400" b="0" i="0">
              <a:solidFill>
                <a:schemeClr val="accent1"/>
              </a:solidFill>
              <a:effectLst/>
              <a:latin typeface="Arial"/>
              <a:cs typeface="Arial"/>
            </a:endParaRPr>
          </a:p>
        </p:txBody>
      </p:sp>
    </p:spTree>
    <p:extLst>
      <p:ext uri="{BB962C8B-B14F-4D97-AF65-F5344CB8AC3E}">
        <p14:creationId xmlns:p14="http://schemas.microsoft.com/office/powerpoint/2010/main" val="1326335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FF758-4380-FEEA-413A-73A4A066055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6CBE552-202A-3789-9F27-CE28957B40FA}"/>
              </a:ext>
            </a:extLst>
          </p:cNvPr>
          <p:cNvSpPr>
            <a:spLocks noGrp="1"/>
          </p:cNvSpPr>
          <p:nvPr>
            <p:ph type="title"/>
          </p:nvPr>
        </p:nvSpPr>
        <p:spPr/>
        <p:txBody>
          <a:bodyPr/>
          <a:lstStyle/>
          <a:p>
            <a:r>
              <a:rPr lang="fi-FI"/>
              <a:t>Mitä AMK-valintakokeessa pitää osata?</a:t>
            </a:r>
          </a:p>
        </p:txBody>
      </p:sp>
      <p:sp>
        <p:nvSpPr>
          <p:cNvPr id="6" name="Suorakulmio: Pyöristetyt kulmat 5">
            <a:extLst>
              <a:ext uri="{FF2B5EF4-FFF2-40B4-BE49-F238E27FC236}">
                <a16:creationId xmlns:a16="http://schemas.microsoft.com/office/drawing/2014/main" id="{0C7E9D5C-7049-0FDC-6603-D2CAEB9AB422}"/>
              </a:ext>
            </a:extLst>
          </p:cNvPr>
          <p:cNvSpPr/>
          <p:nvPr/>
        </p:nvSpPr>
        <p:spPr>
          <a:xfrm>
            <a:off x="6802557" y="1130300"/>
            <a:ext cx="4995864" cy="4528628"/>
          </a:xfrm>
          <a:prstGeom prst="roundRect">
            <a:avLst>
              <a:gd name="adj" fmla="val 7962"/>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l"/>
            <a:r>
              <a:rPr lang="fi-FI" sz="2000" b="1" i="0">
                <a:solidFill>
                  <a:schemeClr val="tx1"/>
                </a:solidFill>
                <a:effectLst/>
                <a:latin typeface="Arial"/>
                <a:cs typeface="Arial"/>
              </a:rPr>
              <a:t>Eettisten taitojen esimerkkitehtävä</a:t>
            </a:r>
          </a:p>
          <a:p>
            <a:pPr algn="l"/>
            <a:endParaRPr lang="fi-FI" b="0" i="0">
              <a:solidFill>
                <a:schemeClr val="tx1"/>
              </a:solidFill>
              <a:effectLst/>
              <a:latin typeface="Arial"/>
              <a:cs typeface="Arial"/>
            </a:endParaRPr>
          </a:p>
          <a:p>
            <a:pPr algn="l"/>
            <a:r>
              <a:rPr lang="fi-FI" sz="1600" b="0" i="0">
                <a:solidFill>
                  <a:schemeClr val="tx1"/>
                </a:solidFill>
                <a:effectLst/>
                <a:latin typeface="Arial"/>
                <a:cs typeface="Arial"/>
              </a:rPr>
              <a:t>Mikä seuraavista väittämistä sisältää eettisen näkökulman?</a:t>
            </a:r>
          </a:p>
          <a:p>
            <a:pPr algn="l"/>
            <a:endParaRPr lang="fi-FI" sz="1600" b="0" i="0">
              <a:solidFill>
                <a:schemeClr val="tx1"/>
              </a:solidFill>
              <a:effectLst/>
              <a:latin typeface="Arial"/>
              <a:cs typeface="Arial"/>
            </a:endParaRPr>
          </a:p>
          <a:p>
            <a:pPr marL="285750" indent="-285750" algn="l">
              <a:buFont typeface="Arial" panose="020B0604020202020204" pitchFamily="34" charset="0"/>
              <a:buChar char="•"/>
            </a:pPr>
            <a:r>
              <a:rPr lang="fi-FI" sz="1600" b="0" i="0">
                <a:solidFill>
                  <a:schemeClr val="tx1"/>
                </a:solidFill>
                <a:effectLst/>
                <a:latin typeface="Arial"/>
                <a:cs typeface="Arial"/>
              </a:rPr>
              <a:t>Jarkko käy terveyskeskuksessa mielenterveyspotilaille tarkoitetussa rentoutusryhmässä.</a:t>
            </a:r>
          </a:p>
          <a:p>
            <a:pPr marL="285750" indent="-285750" algn="l">
              <a:buFont typeface="Arial" panose="020B0604020202020204" pitchFamily="34" charset="0"/>
              <a:buChar char="•"/>
            </a:pPr>
            <a:r>
              <a:rPr lang="fi-FI" sz="1600" b="0" i="0">
                <a:solidFill>
                  <a:schemeClr val="tx1"/>
                </a:solidFill>
                <a:effectLst/>
                <a:latin typeface="Arial"/>
                <a:cs typeface="Arial"/>
              </a:rPr>
              <a:t>Jarkko toivoo, että rentoutusharjoittelu auttaisi häntä selviytymään arjesta paremmin.</a:t>
            </a:r>
          </a:p>
          <a:p>
            <a:pPr marL="285750" indent="-285750" algn="l">
              <a:buFont typeface="Arial" panose="020B0604020202020204" pitchFamily="34" charset="0"/>
              <a:buChar char="•"/>
            </a:pPr>
            <a:r>
              <a:rPr lang="fi-FI" sz="1600" b="0" i="0">
                <a:solidFill>
                  <a:schemeClr val="tx1"/>
                </a:solidFill>
                <a:effectLst/>
                <a:latin typeface="Arial"/>
                <a:cs typeface="Arial"/>
              </a:rPr>
              <a:t>Jarkko on kärsinyt mielenterveysongelmista koko aikuisikänsä ajan, melkein kaksikymmentä vuotta.</a:t>
            </a:r>
          </a:p>
          <a:p>
            <a:pPr marL="285750" indent="-285750" algn="l">
              <a:buFont typeface="Arial" panose="020B0604020202020204" pitchFamily="34" charset="0"/>
              <a:buChar char="•"/>
            </a:pPr>
            <a:r>
              <a:rPr lang="fi-FI" sz="1600" b="0" i="0">
                <a:solidFill>
                  <a:schemeClr val="tx1"/>
                </a:solidFill>
                <a:effectLst/>
                <a:latin typeface="Arial"/>
                <a:cs typeface="Arial"/>
              </a:rPr>
              <a:t>Jarkko ei halua kertoa muille ryhmäläisille, mitä sairautta hän sairastaa.</a:t>
            </a:r>
          </a:p>
          <a:p>
            <a:pPr marL="285750" indent="-285750" algn="l">
              <a:buFont typeface="Arial" panose="020B0604020202020204" pitchFamily="34" charset="0"/>
              <a:buChar char="•"/>
            </a:pPr>
            <a:r>
              <a:rPr lang="fi-FI" sz="1600" b="0" i="0">
                <a:solidFill>
                  <a:schemeClr val="tx1"/>
                </a:solidFill>
                <a:effectLst/>
                <a:latin typeface="Arial"/>
                <a:cs typeface="Arial"/>
              </a:rPr>
              <a:t>Jätän vastaamatta kysymykseen.</a:t>
            </a:r>
          </a:p>
        </p:txBody>
      </p:sp>
      <p:sp>
        <p:nvSpPr>
          <p:cNvPr id="4" name="Sisällön paikkamerkki 2">
            <a:extLst>
              <a:ext uri="{FF2B5EF4-FFF2-40B4-BE49-F238E27FC236}">
                <a16:creationId xmlns:a16="http://schemas.microsoft.com/office/drawing/2014/main" id="{5AAB0B6D-A91B-E6E0-46EC-934F998DA6A2}"/>
              </a:ext>
            </a:extLst>
          </p:cNvPr>
          <p:cNvSpPr txBox="1">
            <a:spLocks/>
          </p:cNvSpPr>
          <p:nvPr/>
        </p:nvSpPr>
        <p:spPr>
          <a:xfrm>
            <a:off x="393579" y="1130300"/>
            <a:ext cx="6616822" cy="5549900"/>
          </a:xfrm>
          <a:prstGeom prst="rect">
            <a:avLst/>
          </a:prstGeom>
        </p:spPr>
        <p:txBody>
          <a:bodyPr>
            <a:normAutofit lnSpcReduction="10000"/>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b="1"/>
              <a:t>Matemaattiset taidot</a:t>
            </a:r>
          </a:p>
          <a:p>
            <a:pPr lvl="1"/>
            <a:r>
              <a:rPr lang="en-US" sz="1800" err="1">
                <a:latin typeface="+mn-lt"/>
              </a:rPr>
              <a:t>perus</a:t>
            </a:r>
            <a:r>
              <a:rPr lang="en-US" sz="1800">
                <a:latin typeface="+mn-lt"/>
              </a:rPr>
              <a:t>- ja </a:t>
            </a:r>
            <a:r>
              <a:rPr lang="en-US" sz="1800" err="1">
                <a:latin typeface="+mn-lt"/>
              </a:rPr>
              <a:t>prosenttilaskut</a:t>
            </a:r>
            <a:r>
              <a:rPr lang="en-US" sz="1800">
                <a:latin typeface="+mn-lt"/>
              </a:rPr>
              <a:t> </a:t>
            </a:r>
          </a:p>
          <a:p>
            <a:pPr lvl="1"/>
            <a:r>
              <a:rPr lang="en-US" sz="1800" err="1">
                <a:latin typeface="+mn-lt"/>
              </a:rPr>
              <a:t>ensimmäisen</a:t>
            </a:r>
            <a:r>
              <a:rPr lang="en-US" sz="1800">
                <a:latin typeface="+mn-lt"/>
              </a:rPr>
              <a:t> </a:t>
            </a:r>
            <a:r>
              <a:rPr lang="en-US" sz="1800" err="1">
                <a:latin typeface="+mn-lt"/>
              </a:rPr>
              <a:t>asteen</a:t>
            </a:r>
            <a:r>
              <a:rPr lang="en-US" sz="1800">
                <a:latin typeface="+mn-lt"/>
              </a:rPr>
              <a:t> </a:t>
            </a:r>
            <a:r>
              <a:rPr lang="en-US" sz="1800" err="1">
                <a:latin typeface="+mn-lt"/>
              </a:rPr>
              <a:t>yhtälöt</a:t>
            </a:r>
            <a:endParaRPr lang="en-US" sz="1800">
              <a:latin typeface="+mn-lt"/>
            </a:endParaRPr>
          </a:p>
          <a:p>
            <a:pPr lvl="1"/>
            <a:r>
              <a:rPr lang="en-US" sz="1800" err="1">
                <a:latin typeface="+mn-lt"/>
              </a:rPr>
              <a:t>yksikkömuunnokset</a:t>
            </a:r>
            <a:endParaRPr lang="en-US" sz="1800">
              <a:latin typeface="+mn-lt"/>
            </a:endParaRPr>
          </a:p>
          <a:p>
            <a:pPr lvl="1"/>
            <a:r>
              <a:rPr lang="en-US" sz="1800" err="1">
                <a:latin typeface="+mn-lt"/>
              </a:rPr>
              <a:t>matemaattis-looginen</a:t>
            </a:r>
            <a:r>
              <a:rPr lang="en-US" sz="1800">
                <a:latin typeface="+mn-lt"/>
              </a:rPr>
              <a:t> </a:t>
            </a:r>
            <a:r>
              <a:rPr lang="en-US" sz="1800" err="1">
                <a:latin typeface="+mn-lt"/>
              </a:rPr>
              <a:t>päättelykyky</a:t>
            </a:r>
            <a:r>
              <a:rPr lang="en-US" sz="1800">
                <a:latin typeface="+mn-lt"/>
              </a:rPr>
              <a:t> </a:t>
            </a:r>
          </a:p>
          <a:p>
            <a:pPr lvl="1"/>
            <a:r>
              <a:rPr lang="en-US" sz="1800" err="1">
                <a:latin typeface="+mn-lt"/>
              </a:rPr>
              <a:t>taulukoiden</a:t>
            </a:r>
            <a:r>
              <a:rPr lang="en-US" sz="1800">
                <a:latin typeface="+mn-lt"/>
              </a:rPr>
              <a:t> ja </a:t>
            </a:r>
            <a:r>
              <a:rPr lang="en-US" sz="1800" err="1">
                <a:latin typeface="+mn-lt"/>
              </a:rPr>
              <a:t>kuvaajien</a:t>
            </a:r>
            <a:r>
              <a:rPr lang="en-US" sz="1800">
                <a:latin typeface="+mn-lt"/>
              </a:rPr>
              <a:t> </a:t>
            </a:r>
            <a:r>
              <a:rPr lang="en-US" sz="1800" err="1">
                <a:latin typeface="+mn-lt"/>
              </a:rPr>
              <a:t>tulkinta</a:t>
            </a:r>
            <a:endParaRPr lang="en-US" sz="1800">
              <a:latin typeface="+mn-lt"/>
            </a:endParaRPr>
          </a:p>
          <a:p>
            <a:r>
              <a:rPr lang="fi-FI" sz="2000" b="1"/>
              <a:t>Eettiset taidot </a:t>
            </a:r>
          </a:p>
          <a:p>
            <a:pPr lvl="1"/>
            <a:r>
              <a:rPr lang="fi-FI" sz="1800"/>
              <a:t>eettisten tilanteiden tunnistaminen </a:t>
            </a:r>
          </a:p>
          <a:p>
            <a:pPr lvl="1"/>
            <a:r>
              <a:rPr lang="fi-FI" sz="1800"/>
              <a:t>arvotehtäviä</a:t>
            </a:r>
          </a:p>
          <a:p>
            <a:r>
              <a:rPr lang="fi-FI" sz="2000" b="1"/>
              <a:t>Tunneälytaidot </a:t>
            </a:r>
          </a:p>
          <a:p>
            <a:pPr lvl="1"/>
            <a:r>
              <a:rPr lang="fi-FI" sz="1800"/>
              <a:t>miten henkilö toimii tilanteessa?</a:t>
            </a:r>
          </a:p>
          <a:p>
            <a:pPr lvl="1"/>
            <a:r>
              <a:rPr lang="fi-FI" sz="1800"/>
              <a:t>Ilmeiden tunnistaminen</a:t>
            </a:r>
          </a:p>
          <a:p>
            <a:r>
              <a:rPr lang="fi-FI" sz="2000" b="1"/>
              <a:t>Matemaattis-luonnontieteelliset taidot </a:t>
            </a:r>
          </a:p>
          <a:p>
            <a:pPr lvl="1"/>
            <a:r>
              <a:rPr lang="fi-FI" sz="1800"/>
              <a:t>matematiikka ja fysiikka</a:t>
            </a:r>
          </a:p>
          <a:p>
            <a:pPr lvl="1"/>
            <a:r>
              <a:rPr lang="fi-FI" sz="1800"/>
              <a:t>kaavaan sijoittaminen</a:t>
            </a:r>
          </a:p>
          <a:p>
            <a:pPr lvl="1"/>
            <a:r>
              <a:rPr lang="fi-FI" sz="1800"/>
              <a:t>laskin käytössä</a:t>
            </a:r>
          </a:p>
        </p:txBody>
      </p:sp>
    </p:spTree>
    <p:extLst>
      <p:ext uri="{BB962C8B-B14F-4D97-AF65-F5344CB8AC3E}">
        <p14:creationId xmlns:p14="http://schemas.microsoft.com/office/powerpoint/2010/main" val="2142987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F9D57E-E861-6CF4-66CE-6E920A3C597F}"/>
              </a:ext>
            </a:extLst>
          </p:cNvPr>
          <p:cNvSpPr>
            <a:spLocks noGrp="1"/>
          </p:cNvSpPr>
          <p:nvPr>
            <p:ph type="title"/>
          </p:nvPr>
        </p:nvSpPr>
        <p:spPr/>
        <p:txBody>
          <a:bodyPr/>
          <a:lstStyle/>
          <a:p>
            <a:r>
              <a:rPr lang="fi-FI"/>
              <a:t>Mistä on kyse?</a:t>
            </a:r>
          </a:p>
        </p:txBody>
      </p:sp>
      <p:sp>
        <p:nvSpPr>
          <p:cNvPr id="4" name="Sisällön paikkamerkki 2">
            <a:extLst>
              <a:ext uri="{FF2B5EF4-FFF2-40B4-BE49-F238E27FC236}">
                <a16:creationId xmlns:a16="http://schemas.microsoft.com/office/drawing/2014/main" id="{A191B621-C3AA-949F-437F-C79CDA05413A}"/>
              </a:ext>
            </a:extLst>
          </p:cNvPr>
          <p:cNvSpPr txBox="1">
            <a:spLocks/>
          </p:cNvSpPr>
          <p:nvPr/>
        </p:nvSpPr>
        <p:spPr>
          <a:xfrm>
            <a:off x="341049" y="1191343"/>
            <a:ext cx="9596701" cy="5163882"/>
          </a:xfrm>
          <a:prstGeom prst="rect">
            <a:avLst/>
          </a:prstGeom>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t>Opo-päiviä järjestetty keväästä 2002 lähtien</a:t>
            </a:r>
          </a:p>
          <a:p>
            <a:r>
              <a:rPr lang="fi-FI" sz="2000"/>
              <a:t>Ideana käydä läpi eri alojen valintamenettelyitä, valintakoevaatimuksia, valintakokeita ja tilastoja</a:t>
            </a:r>
          </a:p>
          <a:p>
            <a:pPr lvl="1"/>
            <a:r>
              <a:rPr lang="fi-FI" sz="1800"/>
              <a:t>Eri alat eri painotuksin</a:t>
            </a:r>
          </a:p>
          <a:p>
            <a:r>
              <a:rPr lang="fi-FI" sz="2000"/>
              <a:t>Tarjotaan auttava käsi arjen aherrukseen, toivotaan kommentteja ja vuorovaikutusta</a:t>
            </a:r>
          </a:p>
          <a:p>
            <a:pPr marL="0" indent="0">
              <a:buFont typeface="Arial" panose="020B0604020202020204" pitchFamily="34" charset="0"/>
              <a:buNone/>
            </a:pPr>
            <a:endParaRPr lang="fi-FI" sz="2600"/>
          </a:p>
          <a:p>
            <a:r>
              <a:rPr lang="fi-FI" sz="2000" b="1"/>
              <a:t>Käytänteitä</a:t>
            </a:r>
          </a:p>
          <a:p>
            <a:pPr lvl="1"/>
            <a:r>
              <a:rPr lang="fi-FI" sz="2000"/>
              <a:t>Chat on avoinna koko esityksen ajan</a:t>
            </a:r>
          </a:p>
          <a:p>
            <a:pPr lvl="2"/>
            <a:r>
              <a:rPr lang="fi-FI" sz="1800"/>
              <a:t>Vastataan livenä tai lopuksi</a:t>
            </a:r>
          </a:p>
          <a:p>
            <a:pPr lvl="1"/>
            <a:r>
              <a:rPr lang="fi-FI" sz="2000"/>
              <a:t>Taukoa 10-15 min</a:t>
            </a:r>
          </a:p>
          <a:p>
            <a:pPr lvl="1"/>
            <a:r>
              <a:rPr lang="fi-FI" sz="2000"/>
              <a:t>Tallenne tulee Moodleen</a:t>
            </a:r>
          </a:p>
          <a:p>
            <a:pPr lvl="1"/>
            <a:endParaRPr lang="fi-FI" sz="1400"/>
          </a:p>
          <a:p>
            <a:endParaRPr lang="fi-FI" sz="1600"/>
          </a:p>
        </p:txBody>
      </p:sp>
    </p:spTree>
    <p:extLst>
      <p:ext uri="{BB962C8B-B14F-4D97-AF65-F5344CB8AC3E}">
        <p14:creationId xmlns:p14="http://schemas.microsoft.com/office/powerpoint/2010/main" val="415748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Ihmisen kasvot, henkilö, hymy, vaate&#10;&#10;Kuvaus luotu automaattisesti">
            <a:extLst>
              <a:ext uri="{FF2B5EF4-FFF2-40B4-BE49-F238E27FC236}">
                <a16:creationId xmlns:a16="http://schemas.microsoft.com/office/drawing/2014/main" id="{F6D39ACA-4798-5999-FEDC-3A413872B4E1}"/>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l="2467" r="2467"/>
          <a:stretch>
            <a:fillRect/>
          </a:stretch>
        </p:blipFill>
        <p:spPr/>
      </p:pic>
      <p:sp>
        <p:nvSpPr>
          <p:cNvPr id="4" name="Otsikko 3">
            <a:extLst>
              <a:ext uri="{FF2B5EF4-FFF2-40B4-BE49-F238E27FC236}">
                <a16:creationId xmlns:a16="http://schemas.microsoft.com/office/drawing/2014/main" id="{F8772432-61B5-7C61-37F3-F0E377439541}"/>
              </a:ext>
            </a:extLst>
          </p:cNvPr>
          <p:cNvSpPr>
            <a:spLocks noGrp="1"/>
          </p:cNvSpPr>
          <p:nvPr>
            <p:ph type="title"/>
          </p:nvPr>
        </p:nvSpPr>
        <p:spPr/>
        <p:txBody>
          <a:bodyPr/>
          <a:lstStyle/>
          <a:p>
            <a:r>
              <a:rPr lang="fi-FI"/>
              <a:t>Yliopistot</a:t>
            </a:r>
          </a:p>
        </p:txBody>
      </p:sp>
    </p:spTree>
    <p:extLst>
      <p:ext uri="{BB962C8B-B14F-4D97-AF65-F5344CB8AC3E}">
        <p14:creationId xmlns:p14="http://schemas.microsoft.com/office/powerpoint/2010/main" val="3269357963"/>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C28A1A8-90C5-5980-A3FD-EB9919141194}"/>
              </a:ext>
            </a:extLst>
          </p:cNvPr>
          <p:cNvSpPr>
            <a:spLocks noGrp="1"/>
          </p:cNvSpPr>
          <p:nvPr>
            <p:ph type="title"/>
          </p:nvPr>
        </p:nvSpPr>
        <p:spPr>
          <a:xfrm>
            <a:off x="341049" y="365125"/>
            <a:ext cx="11457373" cy="695757"/>
          </a:xfrm>
        </p:spPr>
        <p:txBody>
          <a:bodyPr anchor="ctr">
            <a:normAutofit/>
          </a:bodyPr>
          <a:lstStyle/>
          <a:p>
            <a:r>
              <a:rPr lang="fi-FI"/>
              <a:t>Valintakoe A</a:t>
            </a:r>
          </a:p>
        </p:txBody>
      </p:sp>
      <p:pic>
        <p:nvPicPr>
          <p:cNvPr id="8" name="Sisällön paikkamerkki 7" descr="Kuva, joka sisältää kohteen teksti, kuvakaappaus, Fontti&#10;&#10;Kuvaus luotu automaattisesti">
            <a:extLst>
              <a:ext uri="{FF2B5EF4-FFF2-40B4-BE49-F238E27FC236}">
                <a16:creationId xmlns:a16="http://schemas.microsoft.com/office/drawing/2014/main" id="{23B1E190-5030-083E-C37C-F30AF7744029}"/>
              </a:ext>
            </a:extLst>
          </p:cNvPr>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1672637" y="1217318"/>
            <a:ext cx="8846726" cy="4423363"/>
          </a:xfrm>
          <a:noFill/>
        </p:spPr>
      </p:pic>
      <p:sp>
        <p:nvSpPr>
          <p:cNvPr id="3" name="Tekstiruutu 2">
            <a:extLst>
              <a:ext uri="{FF2B5EF4-FFF2-40B4-BE49-F238E27FC236}">
                <a16:creationId xmlns:a16="http://schemas.microsoft.com/office/drawing/2014/main" id="{95972048-81EF-7497-4B76-7A7D54DCE28A}"/>
              </a:ext>
            </a:extLst>
          </p:cNvPr>
          <p:cNvSpPr txBox="1"/>
          <p:nvPr/>
        </p:nvSpPr>
        <p:spPr>
          <a:xfrm>
            <a:off x="1570072" y="5851969"/>
            <a:ext cx="7616457" cy="646331"/>
          </a:xfrm>
          <a:prstGeom prst="rect">
            <a:avLst/>
          </a:prstGeom>
          <a:noFill/>
        </p:spPr>
        <p:txBody>
          <a:bodyPr wrap="square">
            <a:spAutoFit/>
          </a:bodyPr>
          <a:lstStyle/>
          <a:p>
            <a:r>
              <a:rPr lang="fi-FI"/>
              <a:t>*</a:t>
            </a:r>
            <a:r>
              <a:rPr lang="fi-FI" err="1"/>
              <a:t>Huom</a:t>
            </a:r>
            <a:r>
              <a:rPr lang="fi-FI"/>
              <a:t>! Turkuun ja Ouluun fysiikan hakukohteisiin hakijat tekevät myös matematiikan syventävän eriytyvän osion.</a:t>
            </a:r>
          </a:p>
        </p:txBody>
      </p:sp>
    </p:spTree>
    <p:extLst>
      <p:ext uri="{BB962C8B-B14F-4D97-AF65-F5344CB8AC3E}">
        <p14:creationId xmlns:p14="http://schemas.microsoft.com/office/powerpoint/2010/main" val="2212163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AEEFFC-829D-6597-E3EE-1B1C093A850A}"/>
              </a:ext>
            </a:extLst>
          </p:cNvPr>
          <p:cNvSpPr>
            <a:spLocks noGrp="1"/>
          </p:cNvSpPr>
          <p:nvPr>
            <p:ph type="title"/>
          </p:nvPr>
        </p:nvSpPr>
        <p:spPr/>
        <p:txBody>
          <a:bodyPr/>
          <a:lstStyle/>
          <a:p>
            <a:r>
              <a:rPr lang="fi-FI"/>
              <a:t>Diplomi-insinöörikoulutus</a:t>
            </a:r>
          </a:p>
        </p:txBody>
      </p:sp>
      <p:sp>
        <p:nvSpPr>
          <p:cNvPr id="4" name="Sisällön paikkamerkki 2">
            <a:extLst>
              <a:ext uri="{FF2B5EF4-FFF2-40B4-BE49-F238E27FC236}">
                <a16:creationId xmlns:a16="http://schemas.microsoft.com/office/drawing/2014/main" id="{FD3FAABD-857D-E279-82EB-ECE054494499}"/>
              </a:ext>
            </a:extLst>
          </p:cNvPr>
          <p:cNvSpPr txBox="1">
            <a:spLocks/>
          </p:cNvSpPr>
          <p:nvPr/>
        </p:nvSpPr>
        <p:spPr>
          <a:xfrm>
            <a:off x="341049" y="1173145"/>
            <a:ext cx="4909377" cy="4283758"/>
          </a:xfrm>
          <a:prstGeom prst="rect">
            <a:avLst/>
          </a:prstGeom>
          <a:solidFill>
            <a:schemeClr val="bg1"/>
          </a:solidFill>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mj-lt"/>
              </a:rPr>
              <a:t>Opiskelupaikat</a:t>
            </a:r>
          </a:p>
          <a:p>
            <a:pPr lvl="1"/>
            <a:r>
              <a:rPr lang="fi-FI" sz="1800">
                <a:latin typeface="+mj-lt"/>
              </a:rPr>
              <a:t>Aalto-yliopisto (Espoo TKK)</a:t>
            </a:r>
          </a:p>
          <a:p>
            <a:pPr lvl="1"/>
            <a:r>
              <a:rPr lang="fi-FI" sz="1800">
                <a:latin typeface="+mj-lt"/>
              </a:rPr>
              <a:t>Tampere TTY</a:t>
            </a:r>
          </a:p>
          <a:p>
            <a:pPr lvl="1"/>
            <a:r>
              <a:rPr lang="fi-FI" sz="1800">
                <a:latin typeface="+mj-lt"/>
              </a:rPr>
              <a:t>Lappeenranta LUT</a:t>
            </a:r>
          </a:p>
          <a:p>
            <a:pPr lvl="1"/>
            <a:r>
              <a:rPr lang="fi-FI" sz="1800">
                <a:latin typeface="+mj-lt"/>
              </a:rPr>
              <a:t>Oulu</a:t>
            </a:r>
          </a:p>
          <a:p>
            <a:pPr lvl="1"/>
            <a:r>
              <a:rPr lang="fi-FI" sz="1800">
                <a:latin typeface="+mj-lt"/>
              </a:rPr>
              <a:t>Vaasa</a:t>
            </a:r>
          </a:p>
          <a:p>
            <a:pPr lvl="1"/>
            <a:r>
              <a:rPr lang="fi-FI" sz="1800">
                <a:latin typeface="+mj-lt"/>
              </a:rPr>
              <a:t>(Pori)</a:t>
            </a:r>
          </a:p>
          <a:p>
            <a:pPr lvl="1"/>
            <a:r>
              <a:rPr lang="fi-FI" sz="1800">
                <a:latin typeface="+mj-lt"/>
              </a:rPr>
              <a:t>Turku</a:t>
            </a:r>
          </a:p>
          <a:p>
            <a:pPr lvl="1"/>
            <a:r>
              <a:rPr lang="fi-FI" sz="1800">
                <a:latin typeface="+mj-lt"/>
              </a:rPr>
              <a:t>Jyväskylä</a:t>
            </a:r>
          </a:p>
          <a:p>
            <a:pPr lvl="1"/>
            <a:r>
              <a:rPr lang="fi-FI" sz="1800">
                <a:latin typeface="+mj-lt"/>
              </a:rPr>
              <a:t>Itä-Suomen yliopisto</a:t>
            </a:r>
          </a:p>
        </p:txBody>
      </p:sp>
      <p:sp>
        <p:nvSpPr>
          <p:cNvPr id="5" name="Sisällön paikkamerkki 2">
            <a:extLst>
              <a:ext uri="{FF2B5EF4-FFF2-40B4-BE49-F238E27FC236}">
                <a16:creationId xmlns:a16="http://schemas.microsoft.com/office/drawing/2014/main" id="{90DE26D7-ACB7-B083-5F82-472E44675FFD}"/>
              </a:ext>
            </a:extLst>
          </p:cNvPr>
          <p:cNvSpPr txBox="1">
            <a:spLocks/>
          </p:cNvSpPr>
          <p:nvPr/>
        </p:nvSpPr>
        <p:spPr>
          <a:xfrm>
            <a:off x="5466736" y="1173145"/>
            <a:ext cx="6223819" cy="4834250"/>
          </a:xfrm>
          <a:prstGeom prst="rect">
            <a:avLst/>
          </a:prstGeom>
          <a:solidFill>
            <a:schemeClr val="bg1"/>
          </a:solidFill>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mj-lt"/>
              </a:rPr>
              <a:t>Valintamenettely</a:t>
            </a:r>
          </a:p>
          <a:p>
            <a:pPr lvl="1"/>
            <a:r>
              <a:rPr lang="fi-FI" sz="1800">
                <a:latin typeface="+mj-lt"/>
              </a:rPr>
              <a:t>Yhteisvalinta</a:t>
            </a:r>
          </a:p>
          <a:p>
            <a:pPr lvl="1"/>
            <a:r>
              <a:rPr lang="fi-FI" sz="1800">
                <a:latin typeface="+mj-lt"/>
              </a:rPr>
              <a:t>Todistusvalinta ja valintakoevalinta</a:t>
            </a:r>
          </a:p>
          <a:p>
            <a:pPr lvl="2"/>
            <a:r>
              <a:rPr lang="fi-FI" sz="1700">
                <a:latin typeface="+mj-lt"/>
              </a:rPr>
              <a:t>Todistusvalinnalla </a:t>
            </a:r>
            <a:r>
              <a:rPr lang="fi-FI" sz="1700" b="1">
                <a:latin typeface="+mj-lt"/>
              </a:rPr>
              <a:t>80 %</a:t>
            </a:r>
          </a:p>
          <a:p>
            <a:pPr lvl="1"/>
            <a:r>
              <a:rPr lang="fi-FI" sz="1800">
                <a:latin typeface="+mj-lt"/>
              </a:rPr>
              <a:t>Pisteitä voi saada </a:t>
            </a:r>
            <a:r>
              <a:rPr lang="fi-FI" sz="1800" b="1">
                <a:latin typeface="+mj-lt"/>
              </a:rPr>
              <a:t>kolmesta</a:t>
            </a:r>
            <a:r>
              <a:rPr lang="fi-FI" sz="1800">
                <a:latin typeface="+mj-lt"/>
              </a:rPr>
              <a:t> aineesta:</a:t>
            </a:r>
          </a:p>
          <a:p>
            <a:pPr lvl="2"/>
            <a:r>
              <a:rPr lang="fi-FI" sz="1800">
                <a:latin typeface="+mj-lt"/>
              </a:rPr>
              <a:t>pitkä matematiikka (</a:t>
            </a:r>
            <a:r>
              <a:rPr lang="fi-FI" sz="1800" err="1">
                <a:latin typeface="+mj-lt"/>
              </a:rPr>
              <a:t>max</a:t>
            </a:r>
            <a:r>
              <a:rPr lang="fi-FI" sz="1800">
                <a:latin typeface="+mj-lt"/>
              </a:rPr>
              <a:t>. 39,7p.)</a:t>
            </a:r>
          </a:p>
          <a:p>
            <a:pPr lvl="2"/>
            <a:r>
              <a:rPr lang="fi-FI" sz="1800">
                <a:latin typeface="+mj-lt"/>
              </a:rPr>
              <a:t>äidinkieli (</a:t>
            </a:r>
            <a:r>
              <a:rPr lang="fi-FI" sz="1800" err="1">
                <a:latin typeface="+mj-lt"/>
              </a:rPr>
              <a:t>max</a:t>
            </a:r>
            <a:r>
              <a:rPr lang="fi-FI" sz="1800">
                <a:latin typeface="+mj-lt"/>
              </a:rPr>
              <a:t>. 33)</a:t>
            </a:r>
          </a:p>
          <a:p>
            <a:pPr lvl="2"/>
            <a:r>
              <a:rPr lang="fi-FI" sz="1800">
                <a:latin typeface="+mj-lt"/>
              </a:rPr>
              <a:t>fysiikka tai kemia (</a:t>
            </a:r>
            <a:r>
              <a:rPr lang="fi-FI" sz="1800" err="1">
                <a:latin typeface="+mj-lt"/>
              </a:rPr>
              <a:t>max</a:t>
            </a:r>
            <a:r>
              <a:rPr lang="fi-FI" sz="1800">
                <a:latin typeface="+mj-lt"/>
              </a:rPr>
              <a:t>. 32,3)</a:t>
            </a:r>
          </a:p>
          <a:p>
            <a:pPr lvl="1"/>
            <a:r>
              <a:rPr lang="fi-FI" sz="1800" b="1">
                <a:latin typeface="+mj-lt"/>
              </a:rPr>
              <a:t>Kynnysehdot</a:t>
            </a:r>
            <a:r>
              <a:rPr lang="fi-FI" sz="1800">
                <a:latin typeface="+mj-lt"/>
              </a:rPr>
              <a:t>, </a:t>
            </a:r>
            <a:r>
              <a:rPr lang="fi-FI" sz="1800" b="1">
                <a:latin typeface="+mj-lt"/>
              </a:rPr>
              <a:t>yksi ehto </a:t>
            </a:r>
            <a:r>
              <a:rPr lang="fi-FI" sz="1800">
                <a:latin typeface="+mj-lt"/>
              </a:rPr>
              <a:t>täytyttävä</a:t>
            </a:r>
          </a:p>
          <a:p>
            <a:pPr lvl="2"/>
            <a:r>
              <a:rPr lang="fi-FI" sz="1800">
                <a:latin typeface="+mj-lt"/>
              </a:rPr>
              <a:t>esim. tuta ja teknillinen fysiikka (Aalto-yliopisto) ➡ MAA oltava L, LUT kaikkiin kohteisiin C</a:t>
            </a:r>
          </a:p>
          <a:p>
            <a:pPr lvl="1"/>
            <a:endParaRPr lang="fi-FI" sz="1900">
              <a:latin typeface="+mj-lt"/>
            </a:endParaRPr>
          </a:p>
        </p:txBody>
      </p:sp>
    </p:spTree>
    <p:extLst>
      <p:ext uri="{BB962C8B-B14F-4D97-AF65-F5344CB8AC3E}">
        <p14:creationId xmlns:p14="http://schemas.microsoft.com/office/powerpoint/2010/main" val="496495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51F3D-8122-9A2A-2EE8-735CD6B5038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C2E488D-1CAC-07C7-64E6-AB66295F8D62}"/>
              </a:ext>
            </a:extLst>
          </p:cNvPr>
          <p:cNvSpPr>
            <a:spLocks noGrp="1"/>
          </p:cNvSpPr>
          <p:nvPr>
            <p:ph type="title"/>
          </p:nvPr>
        </p:nvSpPr>
        <p:spPr/>
        <p:txBody>
          <a:bodyPr/>
          <a:lstStyle/>
          <a:p>
            <a:r>
              <a:rPr lang="fi-FI"/>
              <a:t>Diplomi-insinöörikoulutus, pisterajoja</a:t>
            </a:r>
          </a:p>
        </p:txBody>
      </p:sp>
      <p:graphicFrame>
        <p:nvGraphicFramePr>
          <p:cNvPr id="3" name="Taulukko 5">
            <a:extLst>
              <a:ext uri="{FF2B5EF4-FFF2-40B4-BE49-F238E27FC236}">
                <a16:creationId xmlns:a16="http://schemas.microsoft.com/office/drawing/2014/main" id="{4BB22F50-C0C0-D43B-5912-76113D8AD33F}"/>
              </a:ext>
            </a:extLst>
          </p:cNvPr>
          <p:cNvGraphicFramePr>
            <a:graphicFrameLocks/>
          </p:cNvGraphicFramePr>
          <p:nvPr>
            <p:extLst>
              <p:ext uri="{D42A27DB-BD31-4B8C-83A1-F6EECF244321}">
                <p14:modId xmlns:p14="http://schemas.microsoft.com/office/powerpoint/2010/main" val="1366494444"/>
              </p:ext>
            </p:extLst>
          </p:nvPr>
        </p:nvGraphicFramePr>
        <p:xfrm>
          <a:off x="341049" y="1168341"/>
          <a:ext cx="11565815" cy="4671402"/>
        </p:xfrm>
        <a:graphic>
          <a:graphicData uri="http://schemas.openxmlformats.org/drawingml/2006/table">
            <a:tbl>
              <a:tblPr firstRow="1" bandRow="1">
                <a:tableStyleId>{5C22544A-7EE6-4342-B048-85BDC9FD1C3A}</a:tableStyleId>
              </a:tblPr>
              <a:tblGrid>
                <a:gridCol w="2874099">
                  <a:extLst>
                    <a:ext uri="{9D8B030D-6E8A-4147-A177-3AD203B41FA5}">
                      <a16:colId xmlns:a16="http://schemas.microsoft.com/office/drawing/2014/main" val="2411617091"/>
                    </a:ext>
                  </a:extLst>
                </a:gridCol>
                <a:gridCol w="1769807">
                  <a:extLst>
                    <a:ext uri="{9D8B030D-6E8A-4147-A177-3AD203B41FA5}">
                      <a16:colId xmlns:a16="http://schemas.microsoft.com/office/drawing/2014/main" val="2675886861"/>
                    </a:ext>
                  </a:extLst>
                </a:gridCol>
                <a:gridCol w="1769806">
                  <a:extLst>
                    <a:ext uri="{9D8B030D-6E8A-4147-A177-3AD203B41FA5}">
                      <a16:colId xmlns:a16="http://schemas.microsoft.com/office/drawing/2014/main" val="2015602124"/>
                    </a:ext>
                  </a:extLst>
                </a:gridCol>
                <a:gridCol w="1936955">
                  <a:extLst>
                    <a:ext uri="{9D8B030D-6E8A-4147-A177-3AD203B41FA5}">
                      <a16:colId xmlns:a16="http://schemas.microsoft.com/office/drawing/2014/main" val="2181851387"/>
                    </a:ext>
                  </a:extLst>
                </a:gridCol>
                <a:gridCol w="1858297">
                  <a:extLst>
                    <a:ext uri="{9D8B030D-6E8A-4147-A177-3AD203B41FA5}">
                      <a16:colId xmlns:a16="http://schemas.microsoft.com/office/drawing/2014/main" val="1583310800"/>
                    </a:ext>
                  </a:extLst>
                </a:gridCol>
                <a:gridCol w="1356851">
                  <a:extLst>
                    <a:ext uri="{9D8B030D-6E8A-4147-A177-3AD203B41FA5}">
                      <a16:colId xmlns:a16="http://schemas.microsoft.com/office/drawing/2014/main" val="2862714337"/>
                    </a:ext>
                  </a:extLst>
                </a:gridCol>
              </a:tblGrid>
              <a:tr h="647859">
                <a:tc>
                  <a:txBody>
                    <a:bodyPr/>
                    <a:lstStyle/>
                    <a:p>
                      <a:r>
                        <a:rPr lang="fi-FI" sz="1600">
                          <a:solidFill>
                            <a:schemeClr val="bg1"/>
                          </a:solidFill>
                          <a:latin typeface="Arial"/>
                        </a:rPr>
                        <a:t>Hakukohde</a:t>
                      </a:r>
                    </a:p>
                  </a:txBody>
                  <a:tcPr anchor="ctr"/>
                </a:tc>
                <a:tc>
                  <a:txBody>
                    <a:bodyPr/>
                    <a:lstStyle/>
                    <a:p>
                      <a:pPr algn="ctr"/>
                      <a:r>
                        <a:rPr lang="fi-FI" sz="1600">
                          <a:solidFill>
                            <a:schemeClr val="bg1"/>
                          </a:solidFill>
                          <a:latin typeface="Arial"/>
                        </a:rPr>
                        <a:t>Valintakoe 2024 (</a:t>
                      </a:r>
                      <a:r>
                        <a:rPr lang="fi-FI" sz="1600" err="1">
                          <a:solidFill>
                            <a:schemeClr val="bg1"/>
                          </a:solidFill>
                          <a:latin typeface="Arial"/>
                        </a:rPr>
                        <a:t>max</a:t>
                      </a:r>
                      <a:r>
                        <a:rPr lang="fi-FI" sz="1600">
                          <a:solidFill>
                            <a:schemeClr val="bg1"/>
                          </a:solidFill>
                          <a:latin typeface="Arial"/>
                        </a:rPr>
                        <a:t>. 36 p.)</a:t>
                      </a:r>
                    </a:p>
                  </a:txBody>
                  <a:tcPr anchor="ctr"/>
                </a:tc>
                <a:tc>
                  <a:txBody>
                    <a:bodyPr/>
                    <a:lstStyle/>
                    <a:p>
                      <a:pPr algn="ctr"/>
                      <a:r>
                        <a:rPr lang="fi-FI" sz="1600">
                          <a:solidFill>
                            <a:schemeClr val="bg1"/>
                          </a:solidFill>
                          <a:latin typeface="Arial"/>
                        </a:rPr>
                        <a:t>Valintakoe 2023 (</a:t>
                      </a:r>
                      <a:r>
                        <a:rPr lang="fi-FI" sz="1600" err="1">
                          <a:solidFill>
                            <a:schemeClr val="bg1"/>
                          </a:solidFill>
                          <a:latin typeface="Arial"/>
                        </a:rPr>
                        <a:t>max</a:t>
                      </a:r>
                      <a:r>
                        <a:rPr lang="fi-FI" sz="1600">
                          <a:solidFill>
                            <a:schemeClr val="bg1"/>
                          </a:solidFill>
                          <a:latin typeface="Arial"/>
                        </a:rPr>
                        <a:t>. 36 p.)</a:t>
                      </a:r>
                    </a:p>
                  </a:txBody>
                  <a:tcPr anchor="ctr"/>
                </a:tc>
                <a:tc>
                  <a:txBody>
                    <a:bodyPr/>
                    <a:lstStyle/>
                    <a:p>
                      <a:pPr algn="ctr"/>
                      <a:r>
                        <a:rPr lang="fi-FI" sz="1600">
                          <a:solidFill>
                            <a:schemeClr val="bg1"/>
                          </a:solidFill>
                          <a:latin typeface="Arial"/>
                        </a:rPr>
                        <a:t>Yo-todistus 2024 (</a:t>
                      </a:r>
                      <a:r>
                        <a:rPr lang="fi-FI" sz="1600" err="1">
                          <a:solidFill>
                            <a:schemeClr val="bg1"/>
                          </a:solidFill>
                          <a:latin typeface="Arial"/>
                        </a:rPr>
                        <a:t>max</a:t>
                      </a:r>
                      <a:r>
                        <a:rPr lang="fi-FI" sz="1600">
                          <a:solidFill>
                            <a:schemeClr val="bg1"/>
                          </a:solidFill>
                          <a:latin typeface="Arial"/>
                        </a:rPr>
                        <a:t>. 105 p.)</a:t>
                      </a:r>
                    </a:p>
                  </a:txBody>
                  <a:tcPr anchor="ctr"/>
                </a:tc>
                <a:tc>
                  <a:txBody>
                    <a:bodyPr/>
                    <a:lstStyle/>
                    <a:p>
                      <a:pPr algn="ctr"/>
                      <a:r>
                        <a:rPr lang="fi-FI" sz="1600">
                          <a:solidFill>
                            <a:schemeClr val="bg1"/>
                          </a:solidFill>
                          <a:latin typeface="Arial"/>
                        </a:rPr>
                        <a:t>Yo-todistus 2023 (</a:t>
                      </a:r>
                      <a:r>
                        <a:rPr lang="fi-FI" sz="1600" err="1">
                          <a:solidFill>
                            <a:schemeClr val="bg1"/>
                          </a:solidFill>
                          <a:latin typeface="Arial"/>
                        </a:rPr>
                        <a:t>max</a:t>
                      </a:r>
                      <a:r>
                        <a:rPr lang="fi-FI" sz="1600">
                          <a:solidFill>
                            <a:schemeClr val="bg1"/>
                          </a:solidFill>
                          <a:latin typeface="Arial"/>
                        </a:rPr>
                        <a:t>. 105 p.)</a:t>
                      </a:r>
                    </a:p>
                  </a:txBody>
                  <a:tcPr anchor="ctr"/>
                </a:tc>
                <a:tc>
                  <a:txBody>
                    <a:bodyPr/>
                    <a:lstStyle/>
                    <a:p>
                      <a:pPr algn="ctr"/>
                      <a:r>
                        <a:rPr lang="fi-FI" sz="1600">
                          <a:solidFill>
                            <a:schemeClr val="bg1"/>
                          </a:solidFill>
                          <a:latin typeface="Arial"/>
                        </a:rPr>
                        <a:t>Arvosanat 2023</a:t>
                      </a:r>
                    </a:p>
                  </a:txBody>
                  <a:tcPr anchor="ctr"/>
                </a:tc>
                <a:extLst>
                  <a:ext uri="{0D108BD9-81ED-4DB2-BD59-A6C34878D82A}">
                    <a16:rowId xmlns:a16="http://schemas.microsoft.com/office/drawing/2014/main" val="2241481558"/>
                  </a:ext>
                </a:extLst>
              </a:tr>
              <a:tr h="375076">
                <a:tc>
                  <a:txBody>
                    <a:bodyPr/>
                    <a:lstStyle/>
                    <a:p>
                      <a:r>
                        <a:rPr lang="fi-FI" sz="1600">
                          <a:solidFill>
                            <a:schemeClr val="tx1"/>
                          </a:solidFill>
                          <a:latin typeface="Arial"/>
                        </a:rPr>
                        <a:t>Tuta Aalto</a:t>
                      </a:r>
                    </a:p>
                  </a:txBody>
                  <a:tcPr anchor="ctr">
                    <a:solidFill>
                      <a:srgbClr val="D7B4F5">
                        <a:alpha val="30196"/>
                      </a:srgbClr>
                    </a:solidFill>
                  </a:tcPr>
                </a:tc>
                <a:tc>
                  <a:txBody>
                    <a:bodyPr/>
                    <a:lstStyle/>
                    <a:p>
                      <a:pPr algn="ctr"/>
                      <a:r>
                        <a:rPr lang="fi-FI" sz="1600">
                          <a:solidFill>
                            <a:schemeClr val="tx1"/>
                          </a:solidFill>
                          <a:latin typeface="Arial"/>
                        </a:rPr>
                        <a:t>34</a:t>
                      </a:r>
                    </a:p>
                  </a:txBody>
                  <a:tcPr anchor="ctr">
                    <a:solidFill>
                      <a:srgbClr val="D7B4F5">
                        <a:alpha val="30196"/>
                      </a:srgbClr>
                    </a:solidFill>
                  </a:tcPr>
                </a:tc>
                <a:tc>
                  <a:txBody>
                    <a:bodyPr/>
                    <a:lstStyle/>
                    <a:p>
                      <a:pPr algn="ctr"/>
                      <a:r>
                        <a:rPr lang="fi-FI" sz="1600">
                          <a:solidFill>
                            <a:schemeClr val="tx1"/>
                          </a:solidFill>
                          <a:latin typeface="Arial"/>
                        </a:rPr>
                        <a:t>32,5</a:t>
                      </a:r>
                    </a:p>
                  </a:txBody>
                  <a:tcPr anchor="ctr">
                    <a:solidFill>
                      <a:srgbClr val="D7B4F5">
                        <a:alpha val="30196"/>
                      </a:srgbClr>
                    </a:solidFill>
                  </a:tcPr>
                </a:tc>
                <a:tc>
                  <a:txBody>
                    <a:bodyPr/>
                    <a:lstStyle/>
                    <a:p>
                      <a:pPr algn="ctr"/>
                      <a:r>
                        <a:rPr lang="fi-FI" sz="1600">
                          <a:solidFill>
                            <a:schemeClr val="tx1"/>
                          </a:solidFill>
                          <a:latin typeface="Arial"/>
                        </a:rPr>
                        <a:t>99,6</a:t>
                      </a:r>
                    </a:p>
                  </a:txBody>
                  <a:tcPr anchor="ctr">
                    <a:solidFill>
                      <a:srgbClr val="D7B4F5">
                        <a:alpha val="30196"/>
                      </a:srgbClr>
                    </a:solidFill>
                  </a:tcPr>
                </a:tc>
                <a:tc>
                  <a:txBody>
                    <a:bodyPr/>
                    <a:lstStyle/>
                    <a:p>
                      <a:pPr algn="ctr"/>
                      <a:r>
                        <a:rPr lang="fi-FI" sz="1600">
                          <a:solidFill>
                            <a:schemeClr val="tx1"/>
                          </a:solidFill>
                          <a:latin typeface="Arial"/>
                        </a:rPr>
                        <a:t>99,6</a:t>
                      </a:r>
                    </a:p>
                  </a:txBody>
                  <a:tcPr anchor="ctr">
                    <a:solidFill>
                      <a:srgbClr val="D7B4F5">
                        <a:alpha val="30196"/>
                      </a:srgbClr>
                    </a:solidFill>
                  </a:tcPr>
                </a:tc>
                <a:tc>
                  <a:txBody>
                    <a:bodyPr/>
                    <a:lstStyle/>
                    <a:p>
                      <a:pPr algn="ctr"/>
                      <a:r>
                        <a:rPr lang="fi-FI" sz="1600">
                          <a:solidFill>
                            <a:schemeClr val="tx1"/>
                          </a:solidFill>
                          <a:latin typeface="Arial"/>
                        </a:rPr>
                        <a:t>LLE</a:t>
                      </a:r>
                    </a:p>
                  </a:txBody>
                  <a:tcPr anchor="ctr">
                    <a:solidFill>
                      <a:srgbClr val="D7B4F5">
                        <a:alpha val="30196"/>
                      </a:srgbClr>
                    </a:solidFill>
                  </a:tcPr>
                </a:tc>
                <a:extLst>
                  <a:ext uri="{0D108BD9-81ED-4DB2-BD59-A6C34878D82A}">
                    <a16:rowId xmlns:a16="http://schemas.microsoft.com/office/drawing/2014/main" val="2731975120"/>
                  </a:ext>
                </a:extLst>
              </a:tr>
              <a:tr h="375076">
                <a:tc>
                  <a:txBody>
                    <a:bodyPr/>
                    <a:lstStyle/>
                    <a:p>
                      <a:r>
                        <a:rPr lang="fi-FI" sz="1600">
                          <a:solidFill>
                            <a:schemeClr val="tx1"/>
                          </a:solidFill>
                          <a:latin typeface="Arial"/>
                        </a:rPr>
                        <a:t>Tuta Tre</a:t>
                      </a:r>
                    </a:p>
                  </a:txBody>
                  <a:tcPr anchor="ctr">
                    <a:solidFill>
                      <a:srgbClr val="D7B4F5">
                        <a:alpha val="30196"/>
                      </a:srgbClr>
                    </a:solidFill>
                  </a:tcPr>
                </a:tc>
                <a:tc>
                  <a:txBody>
                    <a:bodyPr/>
                    <a:lstStyle/>
                    <a:p>
                      <a:pPr algn="ctr"/>
                      <a:r>
                        <a:rPr lang="fi-FI" sz="1600">
                          <a:solidFill>
                            <a:schemeClr val="tx1"/>
                          </a:solidFill>
                          <a:latin typeface="Arial"/>
                        </a:rPr>
                        <a:t>30,5</a:t>
                      </a:r>
                    </a:p>
                  </a:txBody>
                  <a:tcPr anchor="ctr">
                    <a:solidFill>
                      <a:srgbClr val="D7B4F5">
                        <a:alpha val="30196"/>
                      </a:srgbClr>
                    </a:solidFill>
                  </a:tcPr>
                </a:tc>
                <a:tc>
                  <a:txBody>
                    <a:bodyPr/>
                    <a:lstStyle/>
                    <a:p>
                      <a:pPr algn="ctr"/>
                      <a:r>
                        <a:rPr lang="fi-FI" sz="1600">
                          <a:solidFill>
                            <a:schemeClr val="tx1"/>
                          </a:solidFill>
                          <a:latin typeface="Arial"/>
                        </a:rPr>
                        <a:t>28,5</a:t>
                      </a:r>
                    </a:p>
                  </a:txBody>
                  <a:tcPr anchor="ctr">
                    <a:solidFill>
                      <a:srgbClr val="D7B4F5">
                        <a:alpha val="30196"/>
                      </a:srgbClr>
                    </a:solidFill>
                  </a:tcPr>
                </a:tc>
                <a:tc>
                  <a:txBody>
                    <a:bodyPr/>
                    <a:lstStyle/>
                    <a:p>
                      <a:pPr algn="ctr"/>
                      <a:r>
                        <a:rPr lang="fi-FI" sz="1600">
                          <a:solidFill>
                            <a:schemeClr val="tx1"/>
                          </a:solidFill>
                          <a:latin typeface="Arial"/>
                        </a:rPr>
                        <a:t>93</a:t>
                      </a:r>
                    </a:p>
                  </a:txBody>
                  <a:tcPr anchor="ctr">
                    <a:solidFill>
                      <a:srgbClr val="D7B4F5">
                        <a:alpha val="30196"/>
                      </a:srgbClr>
                    </a:solidFill>
                  </a:tcPr>
                </a:tc>
                <a:tc>
                  <a:txBody>
                    <a:bodyPr/>
                    <a:lstStyle/>
                    <a:p>
                      <a:pPr algn="ctr"/>
                      <a:r>
                        <a:rPr lang="fi-FI" sz="1600">
                          <a:solidFill>
                            <a:schemeClr val="tx1"/>
                          </a:solidFill>
                          <a:latin typeface="Arial"/>
                        </a:rPr>
                        <a:t>93</a:t>
                      </a:r>
                    </a:p>
                  </a:txBody>
                  <a:tcPr anchor="ctr">
                    <a:solidFill>
                      <a:srgbClr val="D7B4F5">
                        <a:alpha val="30196"/>
                      </a:srgbClr>
                    </a:solidFill>
                  </a:tcPr>
                </a:tc>
                <a:tc>
                  <a:txBody>
                    <a:bodyPr/>
                    <a:lstStyle/>
                    <a:p>
                      <a:pPr algn="ctr"/>
                      <a:r>
                        <a:rPr lang="fi-FI" sz="1600">
                          <a:solidFill>
                            <a:schemeClr val="tx1"/>
                          </a:solidFill>
                          <a:latin typeface="Arial"/>
                        </a:rPr>
                        <a:t>EEL</a:t>
                      </a:r>
                    </a:p>
                  </a:txBody>
                  <a:tcPr anchor="ctr">
                    <a:solidFill>
                      <a:srgbClr val="D7B4F5">
                        <a:alpha val="30196"/>
                      </a:srgbClr>
                    </a:solidFill>
                  </a:tcPr>
                </a:tc>
                <a:extLst>
                  <a:ext uri="{0D108BD9-81ED-4DB2-BD59-A6C34878D82A}">
                    <a16:rowId xmlns:a16="http://schemas.microsoft.com/office/drawing/2014/main" val="2609819336"/>
                  </a:ext>
                </a:extLst>
              </a:tr>
              <a:tr h="375076">
                <a:tc>
                  <a:txBody>
                    <a:bodyPr/>
                    <a:lstStyle/>
                    <a:p>
                      <a:r>
                        <a:rPr lang="fi-FI" sz="1600">
                          <a:solidFill>
                            <a:schemeClr val="tx1"/>
                          </a:solidFill>
                          <a:latin typeface="Arial"/>
                        </a:rPr>
                        <a:t>Tuta LUT</a:t>
                      </a:r>
                    </a:p>
                  </a:txBody>
                  <a:tcPr anchor="ctr">
                    <a:solidFill>
                      <a:srgbClr val="D7B4F5">
                        <a:alpha val="30196"/>
                      </a:srgbClr>
                    </a:solidFill>
                  </a:tcPr>
                </a:tc>
                <a:tc>
                  <a:txBody>
                    <a:bodyPr/>
                    <a:lstStyle/>
                    <a:p>
                      <a:pPr algn="ctr"/>
                      <a:r>
                        <a:rPr lang="fi-FI" sz="1600">
                          <a:solidFill>
                            <a:schemeClr val="tx1"/>
                          </a:solidFill>
                          <a:latin typeface="Arial"/>
                        </a:rPr>
                        <a:t>19,5</a:t>
                      </a:r>
                    </a:p>
                  </a:txBody>
                  <a:tcPr anchor="ctr">
                    <a:solidFill>
                      <a:srgbClr val="D7B4F5">
                        <a:alpha val="30196"/>
                      </a:srgbClr>
                    </a:solidFill>
                  </a:tcPr>
                </a:tc>
                <a:tc>
                  <a:txBody>
                    <a:bodyPr/>
                    <a:lstStyle/>
                    <a:p>
                      <a:pPr algn="ctr"/>
                      <a:r>
                        <a:rPr lang="fi-FI" sz="1600">
                          <a:solidFill>
                            <a:schemeClr val="tx1"/>
                          </a:solidFill>
                          <a:latin typeface="Arial"/>
                        </a:rPr>
                        <a:t>12</a:t>
                      </a:r>
                    </a:p>
                  </a:txBody>
                  <a:tcPr anchor="ctr">
                    <a:solidFill>
                      <a:srgbClr val="D7B4F5">
                        <a:alpha val="30196"/>
                      </a:srgbClr>
                    </a:solidFill>
                  </a:tcPr>
                </a:tc>
                <a:tc>
                  <a:txBody>
                    <a:bodyPr/>
                    <a:lstStyle/>
                    <a:p>
                      <a:pPr algn="ctr"/>
                      <a:r>
                        <a:rPr lang="fi-FI" sz="1600">
                          <a:solidFill>
                            <a:schemeClr val="tx1"/>
                          </a:solidFill>
                          <a:latin typeface="Arial"/>
                        </a:rPr>
                        <a:t>76,4</a:t>
                      </a:r>
                    </a:p>
                  </a:txBody>
                  <a:tcPr anchor="ctr">
                    <a:solidFill>
                      <a:srgbClr val="D7B4F5">
                        <a:alpha val="30196"/>
                      </a:srgbClr>
                    </a:solidFill>
                  </a:tcPr>
                </a:tc>
                <a:tc>
                  <a:txBody>
                    <a:bodyPr/>
                    <a:lstStyle/>
                    <a:p>
                      <a:pPr algn="ctr"/>
                      <a:r>
                        <a:rPr lang="fi-FI" sz="1600">
                          <a:solidFill>
                            <a:schemeClr val="tx1"/>
                          </a:solidFill>
                          <a:latin typeface="Arial"/>
                        </a:rPr>
                        <a:t>68,8</a:t>
                      </a:r>
                    </a:p>
                  </a:txBody>
                  <a:tcPr anchor="ctr">
                    <a:solidFill>
                      <a:srgbClr val="D7B4F5">
                        <a:alpha val="30196"/>
                      </a:srgbClr>
                    </a:solidFill>
                  </a:tcPr>
                </a:tc>
                <a:tc>
                  <a:txBody>
                    <a:bodyPr/>
                    <a:lstStyle/>
                    <a:p>
                      <a:pPr algn="ctr"/>
                      <a:r>
                        <a:rPr lang="fi-FI" sz="1600">
                          <a:solidFill>
                            <a:schemeClr val="tx1"/>
                          </a:solidFill>
                          <a:latin typeface="Arial"/>
                        </a:rPr>
                        <a:t>MEE</a:t>
                      </a:r>
                    </a:p>
                  </a:txBody>
                  <a:tcPr anchor="ctr">
                    <a:solidFill>
                      <a:srgbClr val="D7B4F5">
                        <a:alpha val="30196"/>
                      </a:srgbClr>
                    </a:solidFill>
                  </a:tcPr>
                </a:tc>
                <a:extLst>
                  <a:ext uri="{0D108BD9-81ED-4DB2-BD59-A6C34878D82A}">
                    <a16:rowId xmlns:a16="http://schemas.microsoft.com/office/drawing/2014/main" val="1034680399"/>
                  </a:ext>
                </a:extLst>
              </a:tr>
              <a:tr h="375076">
                <a:tc>
                  <a:txBody>
                    <a:bodyPr/>
                    <a:lstStyle/>
                    <a:p>
                      <a:r>
                        <a:rPr lang="fi-FI" sz="1600">
                          <a:solidFill>
                            <a:schemeClr val="tx1"/>
                          </a:solidFill>
                          <a:latin typeface="Arial"/>
                        </a:rPr>
                        <a:t>Energia- ja kone Aalto</a:t>
                      </a:r>
                    </a:p>
                  </a:txBody>
                  <a:tcPr anchor="ctr">
                    <a:solidFill>
                      <a:schemeClr val="bg2"/>
                    </a:solidFill>
                  </a:tcPr>
                </a:tc>
                <a:tc>
                  <a:txBody>
                    <a:bodyPr/>
                    <a:lstStyle/>
                    <a:p>
                      <a:pPr algn="ctr"/>
                      <a:r>
                        <a:rPr lang="fi-FI" sz="1600">
                          <a:solidFill>
                            <a:schemeClr val="tx1"/>
                          </a:solidFill>
                          <a:latin typeface="Arial"/>
                        </a:rPr>
                        <a:t>19</a:t>
                      </a:r>
                    </a:p>
                  </a:txBody>
                  <a:tcPr anchor="ctr">
                    <a:solidFill>
                      <a:schemeClr val="bg2"/>
                    </a:solidFill>
                  </a:tcPr>
                </a:tc>
                <a:tc>
                  <a:txBody>
                    <a:bodyPr/>
                    <a:lstStyle/>
                    <a:p>
                      <a:pPr algn="ctr"/>
                      <a:r>
                        <a:rPr lang="fi-FI" sz="1600">
                          <a:solidFill>
                            <a:schemeClr val="tx1"/>
                          </a:solidFill>
                          <a:latin typeface="Arial"/>
                        </a:rPr>
                        <a:t>15</a:t>
                      </a:r>
                    </a:p>
                  </a:txBody>
                  <a:tcPr anchor="ctr">
                    <a:solidFill>
                      <a:schemeClr val="bg2"/>
                    </a:solidFill>
                  </a:tcPr>
                </a:tc>
                <a:tc>
                  <a:txBody>
                    <a:bodyPr/>
                    <a:lstStyle/>
                    <a:p>
                      <a:pPr algn="ctr"/>
                      <a:r>
                        <a:rPr lang="fi-FI" sz="1600">
                          <a:solidFill>
                            <a:schemeClr val="tx1"/>
                          </a:solidFill>
                          <a:latin typeface="Arial"/>
                        </a:rPr>
                        <a:t>69,8</a:t>
                      </a:r>
                    </a:p>
                  </a:txBody>
                  <a:tcPr anchor="ctr">
                    <a:solidFill>
                      <a:schemeClr val="bg2"/>
                    </a:solidFill>
                  </a:tcPr>
                </a:tc>
                <a:tc>
                  <a:txBody>
                    <a:bodyPr/>
                    <a:lstStyle/>
                    <a:p>
                      <a:pPr algn="ctr"/>
                      <a:r>
                        <a:rPr lang="fi-FI" sz="1600">
                          <a:solidFill>
                            <a:schemeClr val="tx1"/>
                          </a:solidFill>
                          <a:latin typeface="Arial"/>
                        </a:rPr>
                        <a:t>69,8</a:t>
                      </a:r>
                    </a:p>
                  </a:txBody>
                  <a:tcPr anchor="ctr">
                    <a:solidFill>
                      <a:schemeClr val="bg2"/>
                    </a:solidFill>
                  </a:tcPr>
                </a:tc>
                <a:tc>
                  <a:txBody>
                    <a:bodyPr/>
                    <a:lstStyle/>
                    <a:p>
                      <a:pPr algn="ctr"/>
                      <a:r>
                        <a:rPr lang="fi-FI" sz="1600">
                          <a:solidFill>
                            <a:schemeClr val="tx1"/>
                          </a:solidFill>
                          <a:latin typeface="Arial"/>
                        </a:rPr>
                        <a:t>CCM</a:t>
                      </a:r>
                    </a:p>
                  </a:txBody>
                  <a:tcPr anchor="ctr">
                    <a:solidFill>
                      <a:schemeClr val="bg2"/>
                    </a:solidFill>
                  </a:tcPr>
                </a:tc>
                <a:extLst>
                  <a:ext uri="{0D108BD9-81ED-4DB2-BD59-A6C34878D82A}">
                    <a16:rowId xmlns:a16="http://schemas.microsoft.com/office/drawing/2014/main" val="89149991"/>
                  </a:ext>
                </a:extLst>
              </a:tr>
              <a:tr h="375076">
                <a:tc>
                  <a:txBody>
                    <a:bodyPr/>
                    <a:lstStyle/>
                    <a:p>
                      <a:r>
                        <a:rPr lang="fi-FI" sz="1600">
                          <a:solidFill>
                            <a:schemeClr val="tx1"/>
                          </a:solidFill>
                          <a:latin typeface="Arial"/>
                        </a:rPr>
                        <a:t>Kone Tre</a:t>
                      </a:r>
                    </a:p>
                  </a:txBody>
                  <a:tcPr anchor="ctr">
                    <a:solidFill>
                      <a:schemeClr val="bg2"/>
                    </a:solidFill>
                  </a:tcPr>
                </a:tc>
                <a:tc>
                  <a:txBody>
                    <a:bodyPr/>
                    <a:lstStyle/>
                    <a:p>
                      <a:pPr algn="ctr"/>
                      <a:r>
                        <a:rPr lang="fi-FI" sz="1600">
                          <a:solidFill>
                            <a:schemeClr val="tx1"/>
                          </a:solidFill>
                          <a:latin typeface="Arial"/>
                        </a:rPr>
                        <a:t>24,5</a:t>
                      </a:r>
                    </a:p>
                  </a:txBody>
                  <a:tcPr anchor="ctr">
                    <a:solidFill>
                      <a:schemeClr val="bg2"/>
                    </a:solidFill>
                  </a:tcPr>
                </a:tc>
                <a:tc>
                  <a:txBody>
                    <a:bodyPr/>
                    <a:lstStyle/>
                    <a:p>
                      <a:pPr algn="ctr"/>
                      <a:r>
                        <a:rPr lang="fi-FI" sz="1600">
                          <a:solidFill>
                            <a:schemeClr val="tx1"/>
                          </a:solidFill>
                          <a:latin typeface="Arial"/>
                        </a:rPr>
                        <a:t>22</a:t>
                      </a:r>
                    </a:p>
                  </a:txBody>
                  <a:tcPr anchor="ctr">
                    <a:solidFill>
                      <a:schemeClr val="bg2"/>
                    </a:solidFill>
                  </a:tcPr>
                </a:tc>
                <a:tc>
                  <a:txBody>
                    <a:bodyPr/>
                    <a:lstStyle/>
                    <a:p>
                      <a:pPr algn="ctr"/>
                      <a:r>
                        <a:rPr lang="fi-FI" sz="1600">
                          <a:solidFill>
                            <a:schemeClr val="tx1"/>
                          </a:solidFill>
                          <a:latin typeface="Arial"/>
                        </a:rPr>
                        <a:t>64,4</a:t>
                      </a:r>
                    </a:p>
                  </a:txBody>
                  <a:tcPr anchor="ctr">
                    <a:solidFill>
                      <a:schemeClr val="bg2"/>
                    </a:solidFill>
                  </a:tcPr>
                </a:tc>
                <a:tc>
                  <a:txBody>
                    <a:bodyPr/>
                    <a:lstStyle/>
                    <a:p>
                      <a:pPr algn="ctr"/>
                      <a:r>
                        <a:rPr lang="fi-FI" sz="1600">
                          <a:solidFill>
                            <a:schemeClr val="tx1"/>
                          </a:solidFill>
                          <a:latin typeface="Arial"/>
                        </a:rPr>
                        <a:t>49,6</a:t>
                      </a:r>
                    </a:p>
                  </a:txBody>
                  <a:tcPr anchor="ctr">
                    <a:solidFill>
                      <a:schemeClr val="bg2"/>
                    </a:solidFill>
                  </a:tcPr>
                </a:tc>
                <a:tc>
                  <a:txBody>
                    <a:bodyPr/>
                    <a:lstStyle/>
                    <a:p>
                      <a:pPr algn="ctr"/>
                      <a:r>
                        <a:rPr lang="fi-FI" sz="1600">
                          <a:solidFill>
                            <a:schemeClr val="tx1"/>
                          </a:solidFill>
                          <a:latin typeface="Arial"/>
                        </a:rPr>
                        <a:t>MMM</a:t>
                      </a:r>
                    </a:p>
                  </a:txBody>
                  <a:tcPr anchor="ctr">
                    <a:solidFill>
                      <a:schemeClr val="bg2"/>
                    </a:solidFill>
                  </a:tcPr>
                </a:tc>
                <a:extLst>
                  <a:ext uri="{0D108BD9-81ED-4DB2-BD59-A6C34878D82A}">
                    <a16:rowId xmlns:a16="http://schemas.microsoft.com/office/drawing/2014/main" val="1894678894"/>
                  </a:ext>
                </a:extLst>
              </a:tr>
              <a:tr h="375076">
                <a:tc>
                  <a:txBody>
                    <a:bodyPr/>
                    <a:lstStyle/>
                    <a:p>
                      <a:r>
                        <a:rPr lang="fi-FI" sz="1600">
                          <a:solidFill>
                            <a:schemeClr val="tx1"/>
                          </a:solidFill>
                          <a:latin typeface="Arial"/>
                        </a:rPr>
                        <a:t>Kone Oulu</a:t>
                      </a:r>
                    </a:p>
                  </a:txBody>
                  <a:tcPr anchor="ctr">
                    <a:solidFill>
                      <a:schemeClr val="bg2"/>
                    </a:solidFill>
                  </a:tcPr>
                </a:tc>
                <a:tc>
                  <a:txBody>
                    <a:bodyPr/>
                    <a:lstStyle/>
                    <a:p>
                      <a:pPr algn="ctr"/>
                      <a:r>
                        <a:rPr lang="fi-FI" sz="1600">
                          <a:solidFill>
                            <a:schemeClr val="tx1"/>
                          </a:solidFill>
                          <a:latin typeface="Arial"/>
                        </a:rPr>
                        <a:t>17 / 18</a:t>
                      </a:r>
                    </a:p>
                  </a:txBody>
                  <a:tcPr anchor="ctr">
                    <a:solidFill>
                      <a:schemeClr val="bg2"/>
                    </a:solidFill>
                  </a:tcPr>
                </a:tc>
                <a:tc>
                  <a:txBody>
                    <a:bodyPr/>
                    <a:lstStyle/>
                    <a:p>
                      <a:pPr algn="ctr"/>
                      <a:r>
                        <a:rPr lang="fi-FI" sz="1600">
                          <a:solidFill>
                            <a:schemeClr val="tx1"/>
                          </a:solidFill>
                          <a:latin typeface="Arial"/>
                        </a:rPr>
                        <a:t>12</a:t>
                      </a:r>
                    </a:p>
                  </a:txBody>
                  <a:tcPr anchor="ctr">
                    <a:solidFill>
                      <a:schemeClr val="bg2"/>
                    </a:solidFill>
                  </a:tcPr>
                </a:tc>
                <a:tc>
                  <a:txBody>
                    <a:bodyPr/>
                    <a:lstStyle/>
                    <a:p>
                      <a:pPr algn="ctr"/>
                      <a:r>
                        <a:rPr lang="fi-FI" sz="1600">
                          <a:solidFill>
                            <a:schemeClr val="tx1"/>
                          </a:solidFill>
                          <a:latin typeface="Arial"/>
                        </a:rPr>
                        <a:t>25,3</a:t>
                      </a:r>
                    </a:p>
                  </a:txBody>
                  <a:tcPr anchor="ctr">
                    <a:solidFill>
                      <a:schemeClr val="bg2"/>
                    </a:solidFill>
                  </a:tcPr>
                </a:tc>
                <a:tc>
                  <a:txBody>
                    <a:bodyPr/>
                    <a:lstStyle/>
                    <a:p>
                      <a:pPr algn="ctr"/>
                      <a:r>
                        <a:rPr lang="fi-FI" sz="1600">
                          <a:solidFill>
                            <a:schemeClr val="tx1"/>
                          </a:solidFill>
                          <a:latin typeface="Arial"/>
                        </a:rPr>
                        <a:t>25,3</a:t>
                      </a:r>
                    </a:p>
                  </a:txBody>
                  <a:tcPr anchor="ctr">
                    <a:solidFill>
                      <a:schemeClr val="bg2"/>
                    </a:solidFill>
                  </a:tcPr>
                </a:tc>
                <a:tc>
                  <a:txBody>
                    <a:bodyPr/>
                    <a:lstStyle/>
                    <a:p>
                      <a:pPr algn="ctr"/>
                      <a:r>
                        <a:rPr lang="fi-FI" sz="1600">
                          <a:solidFill>
                            <a:schemeClr val="tx1"/>
                          </a:solidFill>
                          <a:latin typeface="Arial"/>
                        </a:rPr>
                        <a:t>AAC</a:t>
                      </a:r>
                    </a:p>
                  </a:txBody>
                  <a:tcPr anchor="ctr">
                    <a:solidFill>
                      <a:schemeClr val="bg2"/>
                    </a:solidFill>
                  </a:tcPr>
                </a:tc>
                <a:extLst>
                  <a:ext uri="{0D108BD9-81ED-4DB2-BD59-A6C34878D82A}">
                    <a16:rowId xmlns:a16="http://schemas.microsoft.com/office/drawing/2014/main" val="1420357605"/>
                  </a:ext>
                </a:extLst>
              </a:tr>
              <a:tr h="375076">
                <a:tc>
                  <a:txBody>
                    <a:bodyPr/>
                    <a:lstStyle/>
                    <a:p>
                      <a:r>
                        <a:rPr lang="fi-FI" sz="1600">
                          <a:solidFill>
                            <a:schemeClr val="tx1"/>
                          </a:solidFill>
                          <a:latin typeface="Arial"/>
                        </a:rPr>
                        <a:t>Tietotekniikka Aalto</a:t>
                      </a:r>
                    </a:p>
                  </a:txBody>
                  <a:tcPr anchor="ctr">
                    <a:solidFill>
                      <a:srgbClr val="F3E8FC"/>
                    </a:solidFill>
                  </a:tcPr>
                </a:tc>
                <a:tc>
                  <a:txBody>
                    <a:bodyPr/>
                    <a:lstStyle/>
                    <a:p>
                      <a:pPr algn="ctr"/>
                      <a:r>
                        <a:rPr lang="fi-FI" sz="1600">
                          <a:solidFill>
                            <a:schemeClr val="tx1"/>
                          </a:solidFill>
                          <a:latin typeface="Arial"/>
                        </a:rPr>
                        <a:t>14,5 / 19,5</a:t>
                      </a:r>
                    </a:p>
                  </a:txBody>
                  <a:tcPr anchor="ctr">
                    <a:solidFill>
                      <a:srgbClr val="F3E8FC"/>
                    </a:solidFill>
                  </a:tcPr>
                </a:tc>
                <a:tc>
                  <a:txBody>
                    <a:bodyPr/>
                    <a:lstStyle/>
                    <a:p>
                      <a:pPr algn="ctr"/>
                      <a:r>
                        <a:rPr lang="fi-FI" sz="1600">
                          <a:solidFill>
                            <a:schemeClr val="tx1"/>
                          </a:solidFill>
                          <a:latin typeface="Arial"/>
                        </a:rPr>
                        <a:t>14</a:t>
                      </a:r>
                    </a:p>
                  </a:txBody>
                  <a:tcPr anchor="ctr">
                    <a:solidFill>
                      <a:srgbClr val="F3E8FC"/>
                    </a:solidFill>
                  </a:tcPr>
                </a:tc>
                <a:tc>
                  <a:txBody>
                    <a:bodyPr/>
                    <a:lstStyle/>
                    <a:p>
                      <a:pPr algn="ctr"/>
                      <a:r>
                        <a:rPr lang="fi-FI" sz="1600">
                          <a:solidFill>
                            <a:schemeClr val="tx1"/>
                          </a:solidFill>
                          <a:latin typeface="Arial"/>
                        </a:rPr>
                        <a:t>87,5</a:t>
                      </a:r>
                    </a:p>
                  </a:txBody>
                  <a:tcPr anchor="ctr">
                    <a:solidFill>
                      <a:srgbClr val="F3E8FC"/>
                    </a:solidFill>
                  </a:tcPr>
                </a:tc>
                <a:tc>
                  <a:txBody>
                    <a:bodyPr/>
                    <a:lstStyle/>
                    <a:p>
                      <a:pPr algn="ctr"/>
                      <a:r>
                        <a:rPr lang="fi-FI" sz="1600">
                          <a:solidFill>
                            <a:schemeClr val="tx1"/>
                          </a:solidFill>
                          <a:latin typeface="Arial"/>
                        </a:rPr>
                        <a:t>87,4</a:t>
                      </a:r>
                    </a:p>
                  </a:txBody>
                  <a:tcPr anchor="ctr">
                    <a:solidFill>
                      <a:srgbClr val="F3E8FC"/>
                    </a:solidFill>
                  </a:tcPr>
                </a:tc>
                <a:tc>
                  <a:txBody>
                    <a:bodyPr/>
                    <a:lstStyle/>
                    <a:p>
                      <a:pPr algn="ctr"/>
                      <a:r>
                        <a:rPr lang="fi-FI" sz="1600">
                          <a:solidFill>
                            <a:schemeClr val="tx1"/>
                          </a:solidFill>
                          <a:latin typeface="Arial"/>
                        </a:rPr>
                        <a:t>EEM</a:t>
                      </a:r>
                    </a:p>
                  </a:txBody>
                  <a:tcPr anchor="ctr">
                    <a:solidFill>
                      <a:srgbClr val="F3E8FC"/>
                    </a:solidFill>
                  </a:tcPr>
                </a:tc>
                <a:extLst>
                  <a:ext uri="{0D108BD9-81ED-4DB2-BD59-A6C34878D82A}">
                    <a16:rowId xmlns:a16="http://schemas.microsoft.com/office/drawing/2014/main" val="129991450"/>
                  </a:ext>
                </a:extLst>
              </a:tr>
              <a:tr h="375076">
                <a:tc>
                  <a:txBody>
                    <a:bodyPr/>
                    <a:lstStyle/>
                    <a:p>
                      <a:r>
                        <a:rPr lang="fi-FI" sz="1600">
                          <a:solidFill>
                            <a:schemeClr val="tx1"/>
                          </a:solidFill>
                          <a:latin typeface="Arial"/>
                        </a:rPr>
                        <a:t>Tietotekniikka LUT</a:t>
                      </a:r>
                    </a:p>
                  </a:txBody>
                  <a:tcPr anchor="ctr">
                    <a:solidFill>
                      <a:srgbClr val="F3E8FC"/>
                    </a:solidFill>
                  </a:tcPr>
                </a:tc>
                <a:tc>
                  <a:txBody>
                    <a:bodyPr/>
                    <a:lstStyle/>
                    <a:p>
                      <a:pPr algn="ctr"/>
                      <a:r>
                        <a:rPr lang="fi-FI" sz="1600">
                          <a:solidFill>
                            <a:schemeClr val="tx1"/>
                          </a:solidFill>
                          <a:latin typeface="Arial"/>
                        </a:rPr>
                        <a:t>12 / 15</a:t>
                      </a:r>
                    </a:p>
                  </a:txBody>
                  <a:tcPr anchor="ctr">
                    <a:solidFill>
                      <a:srgbClr val="F3E8FC"/>
                    </a:solidFill>
                  </a:tcPr>
                </a:tc>
                <a:tc>
                  <a:txBody>
                    <a:bodyPr/>
                    <a:lstStyle/>
                    <a:p>
                      <a:pPr algn="ctr"/>
                      <a:r>
                        <a:rPr lang="fi-FI" sz="1600">
                          <a:solidFill>
                            <a:schemeClr val="tx1"/>
                          </a:solidFill>
                          <a:latin typeface="Arial"/>
                        </a:rPr>
                        <a:t>6,5</a:t>
                      </a:r>
                    </a:p>
                  </a:txBody>
                  <a:tcPr anchor="ctr">
                    <a:solidFill>
                      <a:srgbClr val="F3E8FC"/>
                    </a:solidFill>
                  </a:tcPr>
                </a:tc>
                <a:tc>
                  <a:txBody>
                    <a:bodyPr/>
                    <a:lstStyle/>
                    <a:p>
                      <a:pPr algn="ctr"/>
                      <a:r>
                        <a:rPr lang="fi-FI" sz="1600">
                          <a:solidFill>
                            <a:schemeClr val="tx1"/>
                          </a:solidFill>
                          <a:latin typeface="Arial"/>
                        </a:rPr>
                        <a:t>42,7</a:t>
                      </a:r>
                    </a:p>
                  </a:txBody>
                  <a:tcPr anchor="ctr">
                    <a:solidFill>
                      <a:srgbClr val="F3E8FC"/>
                    </a:solidFill>
                  </a:tcPr>
                </a:tc>
                <a:tc>
                  <a:txBody>
                    <a:bodyPr/>
                    <a:lstStyle/>
                    <a:p>
                      <a:pPr algn="ctr"/>
                      <a:r>
                        <a:rPr lang="fi-FI" sz="1600">
                          <a:solidFill>
                            <a:schemeClr val="tx1"/>
                          </a:solidFill>
                          <a:latin typeface="Arial"/>
                        </a:rPr>
                        <a:t>36,2</a:t>
                      </a:r>
                    </a:p>
                  </a:txBody>
                  <a:tcPr anchor="ctr">
                    <a:solidFill>
                      <a:srgbClr val="F3E8FC"/>
                    </a:solidFill>
                  </a:tcPr>
                </a:tc>
                <a:tc>
                  <a:txBody>
                    <a:bodyPr/>
                    <a:lstStyle/>
                    <a:p>
                      <a:pPr algn="ctr"/>
                      <a:r>
                        <a:rPr lang="fi-FI" sz="1600">
                          <a:solidFill>
                            <a:schemeClr val="tx1"/>
                          </a:solidFill>
                          <a:latin typeface="Arial"/>
                        </a:rPr>
                        <a:t>BCC</a:t>
                      </a:r>
                    </a:p>
                  </a:txBody>
                  <a:tcPr anchor="ctr">
                    <a:solidFill>
                      <a:srgbClr val="F3E8FC"/>
                    </a:solidFill>
                  </a:tcPr>
                </a:tc>
                <a:extLst>
                  <a:ext uri="{0D108BD9-81ED-4DB2-BD59-A6C34878D82A}">
                    <a16:rowId xmlns:a16="http://schemas.microsoft.com/office/drawing/2014/main" val="1555074841"/>
                  </a:ext>
                </a:extLst>
              </a:tr>
              <a:tr h="3750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a:rPr>
                        <a:t>Tietotekniikka Tku</a:t>
                      </a:r>
                    </a:p>
                  </a:txBody>
                  <a:tcPr anchor="ctr">
                    <a:solidFill>
                      <a:srgbClr val="F3E8FC"/>
                    </a:solidFill>
                  </a:tcPr>
                </a:tc>
                <a:tc>
                  <a:txBody>
                    <a:bodyPr/>
                    <a:lstStyle/>
                    <a:p>
                      <a:pPr algn="ctr"/>
                      <a:r>
                        <a:rPr lang="fi-FI" sz="1600">
                          <a:solidFill>
                            <a:schemeClr val="tx1"/>
                          </a:solidFill>
                          <a:latin typeface="Arial"/>
                        </a:rPr>
                        <a:t>26,5 / 28,5</a:t>
                      </a:r>
                    </a:p>
                  </a:txBody>
                  <a:tcPr anchor="ctr">
                    <a:solidFill>
                      <a:srgbClr val="F3E8FC"/>
                    </a:solidFill>
                  </a:tcPr>
                </a:tc>
                <a:tc>
                  <a:txBody>
                    <a:bodyPr/>
                    <a:lstStyle/>
                    <a:p>
                      <a:pPr algn="ctr"/>
                      <a:r>
                        <a:rPr lang="fi-FI" sz="1600">
                          <a:solidFill>
                            <a:schemeClr val="tx1"/>
                          </a:solidFill>
                          <a:latin typeface="Arial"/>
                        </a:rPr>
                        <a:t>24,5</a:t>
                      </a:r>
                    </a:p>
                  </a:txBody>
                  <a:tcPr anchor="ctr">
                    <a:solidFill>
                      <a:srgbClr val="F3E8FC"/>
                    </a:solidFill>
                  </a:tcPr>
                </a:tc>
                <a:tc>
                  <a:txBody>
                    <a:bodyPr/>
                    <a:lstStyle/>
                    <a:p>
                      <a:pPr algn="ctr"/>
                      <a:r>
                        <a:rPr lang="fi-FI" sz="1600">
                          <a:solidFill>
                            <a:schemeClr val="tx1"/>
                          </a:solidFill>
                          <a:latin typeface="Arial"/>
                        </a:rPr>
                        <a:t>52,5</a:t>
                      </a:r>
                    </a:p>
                  </a:txBody>
                  <a:tcPr anchor="ctr">
                    <a:solidFill>
                      <a:srgbClr val="F3E8FC"/>
                    </a:solidFill>
                  </a:tcPr>
                </a:tc>
                <a:tc>
                  <a:txBody>
                    <a:bodyPr/>
                    <a:lstStyle/>
                    <a:p>
                      <a:pPr algn="ctr"/>
                      <a:r>
                        <a:rPr lang="fi-FI" sz="1600">
                          <a:solidFill>
                            <a:schemeClr val="tx1"/>
                          </a:solidFill>
                          <a:latin typeface="Arial"/>
                        </a:rPr>
                        <a:t>59,1</a:t>
                      </a:r>
                    </a:p>
                  </a:txBody>
                  <a:tcPr anchor="ctr">
                    <a:solidFill>
                      <a:srgbClr val="F3E8FC"/>
                    </a:solidFill>
                  </a:tcPr>
                </a:tc>
                <a:tc>
                  <a:txBody>
                    <a:bodyPr/>
                    <a:lstStyle/>
                    <a:p>
                      <a:pPr algn="ctr"/>
                      <a:r>
                        <a:rPr lang="fi-FI" sz="1600">
                          <a:solidFill>
                            <a:schemeClr val="tx1"/>
                          </a:solidFill>
                          <a:latin typeface="Arial"/>
                        </a:rPr>
                        <a:t>CCC</a:t>
                      </a:r>
                    </a:p>
                  </a:txBody>
                  <a:tcPr anchor="ctr">
                    <a:solidFill>
                      <a:srgbClr val="F3E8FC"/>
                    </a:solidFill>
                  </a:tcPr>
                </a:tc>
                <a:extLst>
                  <a:ext uri="{0D108BD9-81ED-4DB2-BD59-A6C34878D82A}">
                    <a16:rowId xmlns:a16="http://schemas.microsoft.com/office/drawing/2014/main" val="2971282987"/>
                  </a:ext>
                </a:extLst>
              </a:tr>
              <a:tr h="64785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a:rPr>
                        <a:t>Lääketieteellinen tekniikka ja terveysteknologia Tku</a:t>
                      </a:r>
                    </a:p>
                  </a:txBody>
                  <a:tcPr anchor="ctr">
                    <a:solidFill>
                      <a:schemeClr val="bg2"/>
                    </a:solidFill>
                  </a:tcPr>
                </a:tc>
                <a:tc>
                  <a:txBody>
                    <a:bodyPr/>
                    <a:lstStyle/>
                    <a:p>
                      <a:pPr algn="ctr"/>
                      <a:r>
                        <a:rPr lang="fi-FI" sz="1600">
                          <a:solidFill>
                            <a:schemeClr val="tx1"/>
                          </a:solidFill>
                          <a:latin typeface="Arial"/>
                        </a:rPr>
                        <a:t>9 / 10,5</a:t>
                      </a:r>
                    </a:p>
                  </a:txBody>
                  <a:tcPr anchor="ctr">
                    <a:solidFill>
                      <a:schemeClr val="bg2"/>
                    </a:solidFill>
                  </a:tcPr>
                </a:tc>
                <a:tc>
                  <a:txBody>
                    <a:bodyPr/>
                    <a:lstStyle/>
                    <a:p>
                      <a:pPr algn="ctr"/>
                      <a:r>
                        <a:rPr lang="fi-FI" sz="1600">
                          <a:solidFill>
                            <a:schemeClr val="tx1"/>
                          </a:solidFill>
                          <a:latin typeface="Arial"/>
                        </a:rPr>
                        <a:t>10</a:t>
                      </a:r>
                    </a:p>
                  </a:txBody>
                  <a:tcPr anchor="ctr">
                    <a:solidFill>
                      <a:schemeClr val="bg2"/>
                    </a:solidFill>
                  </a:tcPr>
                </a:tc>
                <a:tc>
                  <a:txBody>
                    <a:bodyPr/>
                    <a:lstStyle/>
                    <a:p>
                      <a:pPr algn="ctr"/>
                      <a:r>
                        <a:rPr lang="fi-FI" sz="1600">
                          <a:solidFill>
                            <a:schemeClr val="tx1"/>
                          </a:solidFill>
                          <a:latin typeface="Arial"/>
                        </a:rPr>
                        <a:t>82</a:t>
                      </a:r>
                    </a:p>
                  </a:txBody>
                  <a:tcPr anchor="ctr">
                    <a:solidFill>
                      <a:schemeClr val="bg2"/>
                    </a:solidFill>
                  </a:tcPr>
                </a:tc>
                <a:tc>
                  <a:txBody>
                    <a:bodyPr/>
                    <a:lstStyle/>
                    <a:p>
                      <a:pPr algn="ctr"/>
                      <a:r>
                        <a:rPr lang="fi-FI" sz="1600">
                          <a:solidFill>
                            <a:schemeClr val="tx1"/>
                          </a:solidFill>
                          <a:latin typeface="Arial"/>
                        </a:rPr>
                        <a:t>82,1</a:t>
                      </a:r>
                    </a:p>
                  </a:txBody>
                  <a:tcPr anchor="ctr">
                    <a:solidFill>
                      <a:schemeClr val="bg2"/>
                    </a:solidFill>
                  </a:tcPr>
                </a:tc>
                <a:tc>
                  <a:txBody>
                    <a:bodyPr/>
                    <a:lstStyle/>
                    <a:p>
                      <a:pPr algn="ctr"/>
                      <a:r>
                        <a:rPr lang="fi-FI" sz="1600">
                          <a:solidFill>
                            <a:schemeClr val="tx1"/>
                          </a:solidFill>
                          <a:latin typeface="Arial"/>
                        </a:rPr>
                        <a:t>EEM</a:t>
                      </a:r>
                    </a:p>
                  </a:txBody>
                  <a:tcPr anchor="ctr">
                    <a:solidFill>
                      <a:schemeClr val="bg2"/>
                    </a:solidFill>
                  </a:tcPr>
                </a:tc>
                <a:extLst>
                  <a:ext uri="{0D108BD9-81ED-4DB2-BD59-A6C34878D82A}">
                    <a16:rowId xmlns:a16="http://schemas.microsoft.com/office/drawing/2014/main" val="263229754"/>
                  </a:ext>
                </a:extLst>
              </a:tr>
            </a:tbl>
          </a:graphicData>
        </a:graphic>
      </p:graphicFrame>
    </p:spTree>
    <p:extLst>
      <p:ext uri="{BB962C8B-B14F-4D97-AF65-F5344CB8AC3E}">
        <p14:creationId xmlns:p14="http://schemas.microsoft.com/office/powerpoint/2010/main" val="1989379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6F559-F13F-73B1-D53B-9BA4ACA872B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0BD5DA0-ED6A-15B0-9606-6F6E03B64DF7}"/>
              </a:ext>
            </a:extLst>
          </p:cNvPr>
          <p:cNvSpPr>
            <a:spLocks noGrp="1"/>
          </p:cNvSpPr>
          <p:nvPr>
            <p:ph type="title"/>
          </p:nvPr>
        </p:nvSpPr>
        <p:spPr>
          <a:xfrm>
            <a:off x="341049" y="209551"/>
            <a:ext cx="11457373" cy="695757"/>
          </a:xfrm>
        </p:spPr>
        <p:txBody>
          <a:bodyPr/>
          <a:lstStyle/>
          <a:p>
            <a:r>
              <a:rPr lang="fi-FI"/>
              <a:t>Matematiikka, fysiikka, kemia</a:t>
            </a:r>
          </a:p>
        </p:txBody>
      </p:sp>
      <p:sp>
        <p:nvSpPr>
          <p:cNvPr id="4" name="Sisällön paikkamerkki 2">
            <a:extLst>
              <a:ext uri="{FF2B5EF4-FFF2-40B4-BE49-F238E27FC236}">
                <a16:creationId xmlns:a16="http://schemas.microsoft.com/office/drawing/2014/main" id="{C303B715-B5C0-A2C7-BD31-C0A06F69AC9B}"/>
              </a:ext>
            </a:extLst>
          </p:cNvPr>
          <p:cNvSpPr txBox="1">
            <a:spLocks/>
          </p:cNvSpPr>
          <p:nvPr/>
        </p:nvSpPr>
        <p:spPr>
          <a:xfrm>
            <a:off x="341049" y="905308"/>
            <a:ext cx="11509902" cy="5864014"/>
          </a:xfrm>
          <a:prstGeom prst="rect">
            <a:avLst/>
          </a:prstGeom>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t>Opiskelupaikat</a:t>
            </a:r>
          </a:p>
          <a:p>
            <a:pPr lvl="1"/>
            <a:r>
              <a:rPr lang="fi-FI" sz="1800"/>
              <a:t>Opiskeltavan aineen valinnasta riippuen</a:t>
            </a:r>
          </a:p>
          <a:p>
            <a:pPr marL="0" indent="0">
              <a:buNone/>
            </a:pPr>
            <a:endParaRPr lang="fi-FI" b="1"/>
          </a:p>
          <a:p>
            <a:pPr marL="0" indent="0">
              <a:buNone/>
            </a:pPr>
            <a:r>
              <a:rPr lang="fi-FI" sz="2000" b="1"/>
              <a:t>Valintamenettely</a:t>
            </a:r>
          </a:p>
          <a:p>
            <a:pPr lvl="1"/>
            <a:r>
              <a:rPr lang="fi-FI" sz="1800"/>
              <a:t>Helsinkiin ja Turkuun ylioppilaille ei valintakoevalintaa, muuten ”tarjolla” </a:t>
            </a:r>
            <a:r>
              <a:rPr lang="fi-FI" sz="1800" b="1"/>
              <a:t>suora valintaa</a:t>
            </a:r>
            <a:r>
              <a:rPr lang="fi-FI" sz="1800"/>
              <a:t>, todistusvalintaa ja valintakoevalintaa</a:t>
            </a:r>
          </a:p>
          <a:p>
            <a:pPr lvl="1"/>
            <a:r>
              <a:rPr lang="fi-FI" sz="1800"/>
              <a:t>Todistusvalinta 51-97%</a:t>
            </a:r>
          </a:p>
          <a:p>
            <a:pPr lvl="2"/>
            <a:r>
              <a:rPr lang="fi-FI" sz="1600"/>
              <a:t>4 ainetta, eniten pisteitä tuottavat aineet riippuvat hakukohteesta</a:t>
            </a:r>
          </a:p>
          <a:p>
            <a:pPr lvl="2"/>
            <a:r>
              <a:rPr lang="fi-FI" sz="1600"/>
              <a:t>Monessa hakukohteessa on kynnysehto valituksi tulemiselle</a:t>
            </a:r>
          </a:p>
          <a:p>
            <a:pPr lvl="3"/>
            <a:r>
              <a:rPr lang="fi-FI" err="1"/>
              <a:t>Hki</a:t>
            </a:r>
            <a:r>
              <a:rPr lang="fi-FI"/>
              <a:t> Matemaattisten tieteiden kandiohjelma pitkä matematiikka arvosana oltava vähintään E</a:t>
            </a:r>
          </a:p>
          <a:p>
            <a:pPr lvl="3"/>
            <a:r>
              <a:rPr lang="fi-FI"/>
              <a:t>Oulu Matematiikka ja datatiede pitkä matematiikka arvosana oltava vähintään C tai lyhyt matematiikka E</a:t>
            </a:r>
          </a:p>
          <a:p>
            <a:pPr lvl="1"/>
            <a:r>
              <a:rPr lang="fi-FI" sz="1800"/>
              <a:t>Suoravalinta</a:t>
            </a:r>
          </a:p>
          <a:p>
            <a:pPr lvl="2"/>
            <a:r>
              <a:rPr lang="fi-FI" sz="1600"/>
              <a:t>yhden aineen arvosanalla saa opiskelupaikan suoraan, yleensä vaatii E:n tai 2 x M:n</a:t>
            </a:r>
          </a:p>
          <a:p>
            <a:pPr lvl="1"/>
            <a:r>
              <a:rPr lang="fi-FI" sz="1800"/>
              <a:t>Valintakoevalinta</a:t>
            </a:r>
          </a:p>
          <a:p>
            <a:pPr marL="457200" lvl="1" indent="0">
              <a:buNone/>
            </a:pPr>
            <a:endParaRPr lang="fi-FI" sz="1800"/>
          </a:p>
          <a:p>
            <a:pPr lvl="1"/>
            <a:r>
              <a:rPr lang="fi-FI" sz="1800"/>
              <a:t>Lisäksi hakuaineen yliopisto-opinnot ja kilpailut</a:t>
            </a:r>
          </a:p>
          <a:p>
            <a:pPr marL="0" indent="0">
              <a:buNone/>
            </a:pPr>
            <a:endParaRPr lang="fi-FI"/>
          </a:p>
        </p:txBody>
      </p:sp>
    </p:spTree>
    <p:extLst>
      <p:ext uri="{BB962C8B-B14F-4D97-AF65-F5344CB8AC3E}">
        <p14:creationId xmlns:p14="http://schemas.microsoft.com/office/powerpoint/2010/main" val="1748408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jalkineet, vaate, henkilö, sisä-&#10;&#10;Kuvaus luotu automaattisesti">
            <a:extLst>
              <a:ext uri="{FF2B5EF4-FFF2-40B4-BE49-F238E27FC236}">
                <a16:creationId xmlns:a16="http://schemas.microsoft.com/office/drawing/2014/main" id="{C091F101-0476-8B72-77FF-14CC26F9A479}"/>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r="-326"/>
          <a:stretch/>
        </p:blipFill>
        <p:spPr>
          <a:xfrm>
            <a:off x="8556790" y="264160"/>
            <a:ext cx="3371049" cy="6329680"/>
          </a:xfrm>
        </p:spPr>
      </p:pic>
      <p:sp>
        <p:nvSpPr>
          <p:cNvPr id="4" name="Tekstin paikkamerkki 3">
            <a:extLst>
              <a:ext uri="{FF2B5EF4-FFF2-40B4-BE49-F238E27FC236}">
                <a16:creationId xmlns:a16="http://schemas.microsoft.com/office/drawing/2014/main" id="{B696C602-A607-8D95-9AF8-72525F831199}"/>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D91B5AD4-A9B6-B06A-9C9F-1CFC4B822708}"/>
              </a:ext>
            </a:extLst>
          </p:cNvPr>
          <p:cNvSpPr>
            <a:spLocks noGrp="1"/>
          </p:cNvSpPr>
          <p:nvPr>
            <p:ph type="title"/>
          </p:nvPr>
        </p:nvSpPr>
        <p:spPr/>
        <p:txBody>
          <a:bodyPr/>
          <a:lstStyle/>
          <a:p>
            <a:r>
              <a:rPr lang="fi-FI"/>
              <a:t>Tietojenkäsittelytiede</a:t>
            </a:r>
          </a:p>
        </p:txBody>
      </p:sp>
      <p:sp>
        <p:nvSpPr>
          <p:cNvPr id="10" name="Sisällön paikkamerkki 2">
            <a:extLst>
              <a:ext uri="{FF2B5EF4-FFF2-40B4-BE49-F238E27FC236}">
                <a16:creationId xmlns:a16="http://schemas.microsoft.com/office/drawing/2014/main" id="{399F0556-9235-8964-E6AB-846AEAADCBC6}"/>
              </a:ext>
            </a:extLst>
          </p:cNvPr>
          <p:cNvSpPr txBox="1">
            <a:spLocks/>
          </p:cNvSpPr>
          <p:nvPr/>
        </p:nvSpPr>
        <p:spPr>
          <a:xfrm>
            <a:off x="341049" y="1268361"/>
            <a:ext cx="2298247" cy="3628104"/>
          </a:xfrm>
          <a:prstGeom prst="rect">
            <a:avLst/>
          </a:prstGeom>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t>Opiskelupaikat:</a:t>
            </a:r>
          </a:p>
          <a:p>
            <a:r>
              <a:rPr lang="fi-FI" sz="1800"/>
              <a:t>Helsinki</a:t>
            </a:r>
            <a:endParaRPr lang="fi-FI"/>
          </a:p>
          <a:p>
            <a:r>
              <a:rPr lang="fi-FI" sz="1800"/>
              <a:t>Joensuu</a:t>
            </a:r>
            <a:endParaRPr lang="fi-FI"/>
          </a:p>
          <a:p>
            <a:r>
              <a:rPr lang="fi-FI" sz="1800"/>
              <a:t>Turku</a:t>
            </a:r>
            <a:endParaRPr lang="fi-FI"/>
          </a:p>
          <a:p>
            <a:r>
              <a:rPr lang="fi-FI" sz="1800"/>
              <a:t>Jyväskylä</a:t>
            </a:r>
            <a:endParaRPr lang="fi-FI"/>
          </a:p>
          <a:p>
            <a:r>
              <a:rPr lang="fi-FI" sz="1800"/>
              <a:t>Oulu</a:t>
            </a:r>
            <a:endParaRPr lang="fi-FI"/>
          </a:p>
          <a:p>
            <a:r>
              <a:rPr lang="fi-FI" sz="1800"/>
              <a:t>Kuopio</a:t>
            </a:r>
            <a:endParaRPr lang="fi-FI"/>
          </a:p>
          <a:p>
            <a:r>
              <a:rPr lang="fi-FI" sz="1800"/>
              <a:t>Tampere</a:t>
            </a:r>
            <a:endParaRPr lang="fi-FI" sz="2200"/>
          </a:p>
        </p:txBody>
      </p:sp>
      <p:sp>
        <p:nvSpPr>
          <p:cNvPr id="11" name="Sisällön paikkamerkki 2">
            <a:extLst>
              <a:ext uri="{FF2B5EF4-FFF2-40B4-BE49-F238E27FC236}">
                <a16:creationId xmlns:a16="http://schemas.microsoft.com/office/drawing/2014/main" id="{D9612EFF-4CA1-5CDC-2E7D-B8F37C83C807}"/>
              </a:ext>
            </a:extLst>
          </p:cNvPr>
          <p:cNvSpPr txBox="1">
            <a:spLocks/>
          </p:cNvSpPr>
          <p:nvPr/>
        </p:nvSpPr>
        <p:spPr>
          <a:xfrm>
            <a:off x="2913322" y="1268360"/>
            <a:ext cx="5369442" cy="4994217"/>
          </a:xfrm>
          <a:prstGeom prst="rect">
            <a:avLst/>
          </a:prstGeom>
        </p:spPr>
        <p:txBody>
          <a:bodyPr>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0"/>
              </a:spcAft>
              <a:buNone/>
            </a:pPr>
            <a:r>
              <a:rPr lang="fi-FI" sz="2000" b="1"/>
              <a:t>Valintamenettely</a:t>
            </a:r>
          </a:p>
          <a:p>
            <a:pPr lvl="1">
              <a:lnSpc>
                <a:spcPct val="110000"/>
              </a:lnSpc>
              <a:spcBef>
                <a:spcPts val="0"/>
              </a:spcBef>
              <a:spcAft>
                <a:spcPts val="0"/>
              </a:spcAft>
            </a:pPr>
            <a:r>
              <a:rPr lang="fi-FI" sz="1800"/>
              <a:t>Suora valinta Joensuu ja Kuopio (MAA E)</a:t>
            </a:r>
          </a:p>
          <a:p>
            <a:pPr lvl="1">
              <a:lnSpc>
                <a:spcPct val="110000"/>
              </a:lnSpc>
              <a:spcBef>
                <a:spcPts val="0"/>
              </a:spcBef>
              <a:spcAft>
                <a:spcPts val="0"/>
              </a:spcAft>
            </a:pPr>
            <a:r>
              <a:rPr lang="fi-FI" sz="1800"/>
              <a:t>Todistusvalinta 55-67%, pisteitä 4 aineesta:</a:t>
            </a:r>
          </a:p>
          <a:p>
            <a:pPr lvl="2">
              <a:lnSpc>
                <a:spcPct val="110000"/>
              </a:lnSpc>
              <a:spcBef>
                <a:spcPts val="0"/>
              </a:spcBef>
              <a:spcAft>
                <a:spcPts val="0"/>
              </a:spcAft>
            </a:pPr>
            <a:r>
              <a:rPr lang="fi-FI" sz="1800"/>
              <a:t>äidinkieli</a:t>
            </a:r>
          </a:p>
          <a:p>
            <a:pPr lvl="2">
              <a:lnSpc>
                <a:spcPct val="110000"/>
              </a:lnSpc>
              <a:spcBef>
                <a:spcPts val="0"/>
              </a:spcBef>
              <a:spcAft>
                <a:spcPts val="0"/>
              </a:spcAft>
            </a:pPr>
            <a:r>
              <a:rPr lang="fi-FI" sz="1800"/>
              <a:t>matematiikka</a:t>
            </a:r>
          </a:p>
          <a:p>
            <a:pPr lvl="2">
              <a:lnSpc>
                <a:spcPct val="110000"/>
              </a:lnSpc>
              <a:spcBef>
                <a:spcPts val="0"/>
              </a:spcBef>
              <a:spcAft>
                <a:spcPts val="0"/>
              </a:spcAft>
            </a:pPr>
            <a:r>
              <a:rPr lang="fi-FI" sz="1800"/>
              <a:t>2 parasta</a:t>
            </a:r>
          </a:p>
          <a:p>
            <a:pPr lvl="2">
              <a:lnSpc>
                <a:spcPct val="110000"/>
              </a:lnSpc>
              <a:spcBef>
                <a:spcPts val="0"/>
              </a:spcBef>
              <a:spcAft>
                <a:spcPts val="0"/>
              </a:spcAft>
            </a:pPr>
            <a:r>
              <a:rPr lang="fi-FI" sz="1700" b="1"/>
              <a:t>Kynnysehdot</a:t>
            </a:r>
            <a:r>
              <a:rPr lang="fi-FI" sz="1700"/>
              <a:t>, esim. Jyväskylä MAA C tai MAB M</a:t>
            </a:r>
          </a:p>
          <a:p>
            <a:pPr lvl="1">
              <a:lnSpc>
                <a:spcPct val="110000"/>
              </a:lnSpc>
              <a:spcBef>
                <a:spcPts val="0"/>
              </a:spcBef>
              <a:spcAft>
                <a:spcPts val="0"/>
              </a:spcAft>
            </a:pPr>
            <a:r>
              <a:rPr lang="fi-FI" sz="1800"/>
              <a:t>Valintakoevalinta</a:t>
            </a:r>
          </a:p>
          <a:p>
            <a:pPr marL="457200" lvl="1" indent="0">
              <a:lnSpc>
                <a:spcPct val="110000"/>
              </a:lnSpc>
              <a:spcBef>
                <a:spcPts val="0"/>
              </a:spcBef>
              <a:spcAft>
                <a:spcPts val="0"/>
              </a:spcAft>
              <a:buNone/>
            </a:pPr>
            <a:endParaRPr lang="fi-FI" sz="1800"/>
          </a:p>
          <a:p>
            <a:pPr lvl="1">
              <a:lnSpc>
                <a:spcPct val="110000"/>
              </a:lnSpc>
              <a:spcBef>
                <a:spcPts val="0"/>
              </a:spcBef>
              <a:spcAft>
                <a:spcPts val="0"/>
              </a:spcAft>
            </a:pPr>
            <a:r>
              <a:rPr lang="fi-FI" sz="1800"/>
              <a:t>Lisäksi hakuaineen yliopisto-opinnot ja kilpailut sekä näyttöreitti (Tre)</a:t>
            </a:r>
          </a:p>
          <a:p>
            <a:pPr lvl="1"/>
            <a:endParaRPr lang="fi-FI" sz="1800"/>
          </a:p>
        </p:txBody>
      </p:sp>
    </p:spTree>
    <p:extLst>
      <p:ext uri="{BB962C8B-B14F-4D97-AF65-F5344CB8AC3E}">
        <p14:creationId xmlns:p14="http://schemas.microsoft.com/office/powerpoint/2010/main" val="107995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A4471-F7B4-31EA-62DB-16A68FD570F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47196AF-8BD1-7244-6D9B-26BC6B0BC8CD}"/>
              </a:ext>
            </a:extLst>
          </p:cNvPr>
          <p:cNvSpPr>
            <a:spLocks noGrp="1"/>
          </p:cNvSpPr>
          <p:nvPr>
            <p:ph type="title"/>
          </p:nvPr>
        </p:nvSpPr>
        <p:spPr>
          <a:xfrm>
            <a:off x="341049" y="365125"/>
            <a:ext cx="11457373" cy="1152525"/>
          </a:xfrm>
        </p:spPr>
        <p:txBody>
          <a:bodyPr>
            <a:normAutofit/>
          </a:bodyPr>
          <a:lstStyle/>
          <a:p>
            <a:r>
              <a:rPr lang="fi-FI"/>
              <a:t>Todistusvalinnan pisterajoja: matematiikka, fysiikka, kemia, tietojenkäsittelytiede</a:t>
            </a:r>
          </a:p>
        </p:txBody>
      </p:sp>
      <p:graphicFrame>
        <p:nvGraphicFramePr>
          <p:cNvPr id="3" name="Taulukko 5">
            <a:extLst>
              <a:ext uri="{FF2B5EF4-FFF2-40B4-BE49-F238E27FC236}">
                <a16:creationId xmlns:a16="http://schemas.microsoft.com/office/drawing/2014/main" id="{A205F350-F5C1-155A-38B8-D9D13F01B99E}"/>
              </a:ext>
            </a:extLst>
          </p:cNvPr>
          <p:cNvGraphicFramePr>
            <a:graphicFrameLocks/>
          </p:cNvGraphicFramePr>
          <p:nvPr>
            <p:extLst>
              <p:ext uri="{D42A27DB-BD31-4B8C-83A1-F6EECF244321}">
                <p14:modId xmlns:p14="http://schemas.microsoft.com/office/powerpoint/2010/main" val="2634267588"/>
              </p:ext>
            </p:extLst>
          </p:nvPr>
        </p:nvGraphicFramePr>
        <p:xfrm>
          <a:off x="341049" y="1708148"/>
          <a:ext cx="8491801" cy="3545517"/>
        </p:xfrm>
        <a:graphic>
          <a:graphicData uri="http://schemas.openxmlformats.org/drawingml/2006/table">
            <a:tbl>
              <a:tblPr firstRow="1" bandRow="1">
                <a:tableStyleId>{5C22544A-7EE6-4342-B048-85BDC9FD1C3A}</a:tableStyleId>
              </a:tblPr>
              <a:tblGrid>
                <a:gridCol w="2835860">
                  <a:extLst>
                    <a:ext uri="{9D8B030D-6E8A-4147-A177-3AD203B41FA5}">
                      <a16:colId xmlns:a16="http://schemas.microsoft.com/office/drawing/2014/main" val="2411617091"/>
                    </a:ext>
                  </a:extLst>
                </a:gridCol>
                <a:gridCol w="1911184">
                  <a:extLst>
                    <a:ext uri="{9D8B030D-6E8A-4147-A177-3AD203B41FA5}">
                      <a16:colId xmlns:a16="http://schemas.microsoft.com/office/drawing/2014/main" val="422835986"/>
                    </a:ext>
                  </a:extLst>
                </a:gridCol>
                <a:gridCol w="1911184">
                  <a:extLst>
                    <a:ext uri="{9D8B030D-6E8A-4147-A177-3AD203B41FA5}">
                      <a16:colId xmlns:a16="http://schemas.microsoft.com/office/drawing/2014/main" val="2181851387"/>
                    </a:ext>
                  </a:extLst>
                </a:gridCol>
                <a:gridCol w="1833573">
                  <a:extLst>
                    <a:ext uri="{9D8B030D-6E8A-4147-A177-3AD203B41FA5}">
                      <a16:colId xmlns:a16="http://schemas.microsoft.com/office/drawing/2014/main" val="1583310800"/>
                    </a:ext>
                  </a:extLst>
                </a:gridCol>
              </a:tblGrid>
              <a:tr h="654027">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Maksimipiste-määrä</a:t>
                      </a:r>
                    </a:p>
                  </a:txBody>
                  <a:tcPr anchor="ctr"/>
                </a:tc>
                <a:tc>
                  <a:txBody>
                    <a:bodyPr/>
                    <a:lstStyle/>
                    <a:p>
                      <a:pPr algn="ctr"/>
                      <a:r>
                        <a:rPr lang="fi-FI" sz="1600">
                          <a:solidFill>
                            <a:schemeClr val="bg1"/>
                          </a:solidFill>
                          <a:latin typeface="Arial    "/>
                        </a:rPr>
                        <a:t>Yo-todistus 2024</a:t>
                      </a:r>
                    </a:p>
                  </a:txBody>
                  <a:tcPr anchor="ctr"/>
                </a:tc>
                <a:tc>
                  <a:txBody>
                    <a:bodyPr/>
                    <a:lstStyle/>
                    <a:p>
                      <a:pPr algn="ctr"/>
                      <a:r>
                        <a:rPr lang="fi-FI" sz="1600">
                          <a:solidFill>
                            <a:schemeClr val="bg1"/>
                          </a:solidFill>
                          <a:latin typeface="Arial    "/>
                        </a:rPr>
                        <a:t>Yo-todistus 2023</a:t>
                      </a:r>
                    </a:p>
                  </a:txBody>
                  <a:tcPr anchor="ctr"/>
                </a:tc>
                <a:extLst>
                  <a:ext uri="{0D108BD9-81ED-4DB2-BD59-A6C34878D82A}">
                    <a16:rowId xmlns:a16="http://schemas.microsoft.com/office/drawing/2014/main" val="2241481558"/>
                  </a:ext>
                </a:extLst>
              </a:tr>
              <a:tr h="413070">
                <a:tc>
                  <a:txBody>
                    <a:bodyPr/>
                    <a:lstStyle/>
                    <a:p>
                      <a:r>
                        <a:rPr lang="fi-FI">
                          <a:latin typeface="Arial    "/>
                        </a:rPr>
                        <a:t>Matematiikka Hki</a:t>
                      </a:r>
                    </a:p>
                  </a:txBody>
                  <a:tcPr>
                    <a:solidFill>
                      <a:srgbClr val="D7B4F5">
                        <a:alpha val="30196"/>
                      </a:srgbClr>
                    </a:solidFill>
                  </a:tcPr>
                </a:tc>
                <a:tc>
                  <a:txBody>
                    <a:bodyPr/>
                    <a:lstStyle/>
                    <a:p>
                      <a:pPr algn="ctr"/>
                      <a:r>
                        <a:rPr lang="fi-FI">
                          <a:solidFill>
                            <a:schemeClr val="tx1"/>
                          </a:solidFill>
                          <a:latin typeface="Arial    "/>
                        </a:rPr>
                        <a:t>132,7</a:t>
                      </a:r>
                    </a:p>
                  </a:txBody>
                  <a:tcPr anchor="ctr">
                    <a:solidFill>
                      <a:srgbClr val="D7B4F5">
                        <a:alpha val="30196"/>
                      </a:srgbClr>
                    </a:solidFill>
                  </a:tcPr>
                </a:tc>
                <a:tc>
                  <a:txBody>
                    <a:bodyPr/>
                    <a:lstStyle/>
                    <a:p>
                      <a:pPr algn="ctr"/>
                      <a:r>
                        <a:rPr lang="fi-FI">
                          <a:solidFill>
                            <a:schemeClr val="tx1"/>
                          </a:solidFill>
                          <a:latin typeface="Arial    "/>
                        </a:rPr>
                        <a:t>73,4</a:t>
                      </a:r>
                    </a:p>
                  </a:txBody>
                  <a:tcPr anchor="ctr">
                    <a:solidFill>
                      <a:srgbClr val="D7B4F5">
                        <a:alpha val="30196"/>
                      </a:srgbClr>
                    </a:solidFill>
                  </a:tcPr>
                </a:tc>
                <a:tc>
                  <a:txBody>
                    <a:bodyPr/>
                    <a:lstStyle/>
                    <a:p>
                      <a:pPr algn="ctr"/>
                      <a:r>
                        <a:rPr lang="fi-FI">
                          <a:solidFill>
                            <a:schemeClr val="tx1"/>
                          </a:solidFill>
                          <a:latin typeface="Arial    "/>
                        </a:rPr>
                        <a:t>71,10</a:t>
                      </a:r>
                    </a:p>
                  </a:txBody>
                  <a:tcPr anchor="ctr">
                    <a:solidFill>
                      <a:srgbClr val="D7B4F5">
                        <a:alpha val="30196"/>
                      </a:srgbClr>
                    </a:solidFill>
                  </a:tcPr>
                </a:tc>
                <a:extLst>
                  <a:ext uri="{0D108BD9-81ED-4DB2-BD59-A6C34878D82A}">
                    <a16:rowId xmlns:a16="http://schemas.microsoft.com/office/drawing/2014/main" val="2731975120"/>
                  </a:ext>
                </a:extLst>
              </a:tr>
              <a:tr h="413070">
                <a:tc>
                  <a:txBody>
                    <a:bodyPr/>
                    <a:lstStyle/>
                    <a:p>
                      <a:r>
                        <a:rPr lang="fi-FI">
                          <a:latin typeface="Arial    "/>
                        </a:rPr>
                        <a:t>Matematiikka Tre</a:t>
                      </a:r>
                    </a:p>
                  </a:txBody>
                  <a:tcPr>
                    <a:solidFill>
                      <a:srgbClr val="D7B4F5">
                        <a:alpha val="30196"/>
                      </a:srgbClr>
                    </a:solidFill>
                  </a:tcPr>
                </a:tc>
                <a:tc>
                  <a:txBody>
                    <a:bodyPr/>
                    <a:lstStyle/>
                    <a:p>
                      <a:pPr algn="ctr"/>
                      <a:r>
                        <a:rPr lang="fi-FI">
                          <a:solidFill>
                            <a:schemeClr val="tx1"/>
                          </a:solidFill>
                          <a:latin typeface="Arial    "/>
                        </a:rPr>
                        <a:t>132,7</a:t>
                      </a:r>
                    </a:p>
                  </a:txBody>
                  <a:tcPr anchor="ctr">
                    <a:solidFill>
                      <a:srgbClr val="D7B4F5">
                        <a:alpha val="30196"/>
                      </a:srgbClr>
                    </a:solidFill>
                  </a:tcPr>
                </a:tc>
                <a:tc>
                  <a:txBody>
                    <a:bodyPr/>
                    <a:lstStyle/>
                    <a:p>
                      <a:pPr algn="ctr"/>
                      <a:r>
                        <a:rPr lang="fi-FI">
                          <a:solidFill>
                            <a:schemeClr val="tx1"/>
                          </a:solidFill>
                          <a:latin typeface="Arial    "/>
                        </a:rPr>
                        <a:t>75,8</a:t>
                      </a:r>
                    </a:p>
                  </a:txBody>
                  <a:tcPr anchor="ctr">
                    <a:solidFill>
                      <a:srgbClr val="D7B4F5">
                        <a:alpha val="30196"/>
                      </a:srgbClr>
                    </a:solidFill>
                  </a:tcPr>
                </a:tc>
                <a:tc>
                  <a:txBody>
                    <a:bodyPr/>
                    <a:lstStyle/>
                    <a:p>
                      <a:pPr algn="ctr"/>
                      <a:r>
                        <a:rPr lang="fi-FI">
                          <a:solidFill>
                            <a:schemeClr val="tx1"/>
                          </a:solidFill>
                          <a:latin typeface="Arial    "/>
                        </a:rPr>
                        <a:t>70,9</a:t>
                      </a:r>
                    </a:p>
                  </a:txBody>
                  <a:tcPr anchor="ctr">
                    <a:solidFill>
                      <a:srgbClr val="D7B4F5">
                        <a:alpha val="30196"/>
                      </a:srgbClr>
                    </a:solidFill>
                  </a:tcPr>
                </a:tc>
                <a:extLst>
                  <a:ext uri="{0D108BD9-81ED-4DB2-BD59-A6C34878D82A}">
                    <a16:rowId xmlns:a16="http://schemas.microsoft.com/office/drawing/2014/main" val="2609819336"/>
                  </a:ext>
                </a:extLst>
              </a:tr>
              <a:tr h="413070">
                <a:tc>
                  <a:txBody>
                    <a:bodyPr/>
                    <a:lstStyle/>
                    <a:p>
                      <a:r>
                        <a:rPr lang="fi-FI">
                          <a:latin typeface="Arial    "/>
                        </a:rPr>
                        <a:t>Fysiikka Hki</a:t>
                      </a:r>
                    </a:p>
                  </a:txBody>
                  <a:tcPr>
                    <a:solidFill>
                      <a:schemeClr val="bg2"/>
                    </a:solidFill>
                  </a:tcPr>
                </a:tc>
                <a:tc>
                  <a:txBody>
                    <a:bodyPr/>
                    <a:lstStyle/>
                    <a:p>
                      <a:pPr algn="ctr"/>
                      <a:r>
                        <a:rPr lang="fi-FI">
                          <a:solidFill>
                            <a:schemeClr val="tx1"/>
                          </a:solidFill>
                          <a:latin typeface="Arial    "/>
                        </a:rPr>
                        <a:t>135</a:t>
                      </a:r>
                    </a:p>
                  </a:txBody>
                  <a:tcPr anchor="ctr">
                    <a:solidFill>
                      <a:schemeClr val="bg2"/>
                    </a:solidFill>
                  </a:tcPr>
                </a:tc>
                <a:tc>
                  <a:txBody>
                    <a:bodyPr/>
                    <a:lstStyle/>
                    <a:p>
                      <a:pPr algn="ctr"/>
                      <a:r>
                        <a:rPr lang="fi-FI">
                          <a:solidFill>
                            <a:schemeClr val="tx1"/>
                          </a:solidFill>
                          <a:latin typeface="Arial    "/>
                        </a:rPr>
                        <a:t>93,5</a:t>
                      </a:r>
                    </a:p>
                  </a:txBody>
                  <a:tcPr anchor="ctr">
                    <a:solidFill>
                      <a:schemeClr val="bg2"/>
                    </a:solidFill>
                  </a:tcPr>
                </a:tc>
                <a:tc>
                  <a:txBody>
                    <a:bodyPr/>
                    <a:lstStyle/>
                    <a:p>
                      <a:pPr algn="ctr"/>
                      <a:r>
                        <a:rPr lang="fi-FI">
                          <a:solidFill>
                            <a:schemeClr val="tx1"/>
                          </a:solidFill>
                          <a:latin typeface="Arial    "/>
                        </a:rPr>
                        <a:t>85,2</a:t>
                      </a:r>
                    </a:p>
                  </a:txBody>
                  <a:tcPr anchor="ctr">
                    <a:solidFill>
                      <a:schemeClr val="bg2"/>
                    </a:solidFill>
                  </a:tcPr>
                </a:tc>
                <a:extLst>
                  <a:ext uri="{0D108BD9-81ED-4DB2-BD59-A6C34878D82A}">
                    <a16:rowId xmlns:a16="http://schemas.microsoft.com/office/drawing/2014/main" val="1034680399"/>
                  </a:ext>
                </a:extLst>
              </a:tr>
              <a:tr h="413070">
                <a:tc>
                  <a:txBody>
                    <a:bodyPr/>
                    <a:lstStyle/>
                    <a:p>
                      <a:r>
                        <a:rPr lang="fi-FI">
                          <a:latin typeface="Arial    "/>
                        </a:rPr>
                        <a:t>Fysiikka Tku</a:t>
                      </a:r>
                    </a:p>
                  </a:txBody>
                  <a:tcPr>
                    <a:solidFill>
                      <a:schemeClr val="bg2"/>
                    </a:solidFill>
                  </a:tcPr>
                </a:tc>
                <a:tc>
                  <a:txBody>
                    <a:bodyPr/>
                    <a:lstStyle/>
                    <a:p>
                      <a:pPr algn="ctr"/>
                      <a:r>
                        <a:rPr lang="fi-FI">
                          <a:solidFill>
                            <a:schemeClr val="tx1"/>
                          </a:solidFill>
                          <a:latin typeface="Arial    "/>
                        </a:rPr>
                        <a:t>135</a:t>
                      </a:r>
                    </a:p>
                  </a:txBody>
                  <a:tcPr anchor="ctr">
                    <a:solidFill>
                      <a:schemeClr val="bg2"/>
                    </a:solidFill>
                  </a:tcPr>
                </a:tc>
                <a:tc>
                  <a:txBody>
                    <a:bodyPr/>
                    <a:lstStyle/>
                    <a:p>
                      <a:pPr algn="ctr"/>
                      <a:r>
                        <a:rPr lang="fi-FI">
                          <a:solidFill>
                            <a:schemeClr val="tx1"/>
                          </a:solidFill>
                          <a:latin typeface="Arial    "/>
                        </a:rPr>
                        <a:t>60,2</a:t>
                      </a:r>
                    </a:p>
                  </a:txBody>
                  <a:tcPr anchor="ctr">
                    <a:solidFill>
                      <a:schemeClr val="bg2"/>
                    </a:solidFill>
                  </a:tcPr>
                </a:tc>
                <a:tc>
                  <a:txBody>
                    <a:bodyPr/>
                    <a:lstStyle/>
                    <a:p>
                      <a:pPr algn="ctr"/>
                      <a:r>
                        <a:rPr lang="fi-FI">
                          <a:solidFill>
                            <a:schemeClr val="tx1"/>
                          </a:solidFill>
                          <a:latin typeface="Arial    "/>
                        </a:rPr>
                        <a:t>49,7</a:t>
                      </a:r>
                    </a:p>
                  </a:txBody>
                  <a:tcPr anchor="ctr">
                    <a:solidFill>
                      <a:schemeClr val="bg2"/>
                    </a:solidFill>
                  </a:tcPr>
                </a:tc>
                <a:extLst>
                  <a:ext uri="{0D108BD9-81ED-4DB2-BD59-A6C34878D82A}">
                    <a16:rowId xmlns:a16="http://schemas.microsoft.com/office/drawing/2014/main" val="89149991"/>
                  </a:ext>
                </a:extLst>
              </a:tr>
              <a:tr h="413070">
                <a:tc>
                  <a:txBody>
                    <a:bodyPr/>
                    <a:lstStyle/>
                    <a:p>
                      <a:r>
                        <a:rPr lang="fi-FI">
                          <a:latin typeface="Arial    "/>
                        </a:rPr>
                        <a:t>Kemia Hki</a:t>
                      </a:r>
                      <a:endParaRPr lang="fi-FI" err="1">
                        <a:latin typeface="Arial    "/>
                      </a:endParaRPr>
                    </a:p>
                  </a:txBody>
                  <a:tcPr>
                    <a:solidFill>
                      <a:srgbClr val="D7B4F5">
                        <a:alpha val="30196"/>
                      </a:srgbClr>
                    </a:solidFill>
                  </a:tcPr>
                </a:tc>
                <a:tc>
                  <a:txBody>
                    <a:bodyPr/>
                    <a:lstStyle/>
                    <a:p>
                      <a:pPr algn="ctr"/>
                      <a:r>
                        <a:rPr lang="fi-FI">
                          <a:solidFill>
                            <a:schemeClr val="tx1"/>
                          </a:solidFill>
                          <a:latin typeface="Arial    "/>
                        </a:rPr>
                        <a:t>138,4</a:t>
                      </a:r>
                    </a:p>
                  </a:txBody>
                  <a:tcPr anchor="ctr">
                    <a:solidFill>
                      <a:srgbClr val="D7B4F5">
                        <a:alpha val="30196"/>
                      </a:srgbClr>
                    </a:solidFill>
                  </a:tcPr>
                </a:tc>
                <a:tc>
                  <a:txBody>
                    <a:bodyPr/>
                    <a:lstStyle/>
                    <a:p>
                      <a:pPr algn="ctr"/>
                      <a:r>
                        <a:rPr lang="fi-FI">
                          <a:solidFill>
                            <a:schemeClr val="tx1"/>
                          </a:solidFill>
                          <a:latin typeface="Arial    "/>
                        </a:rPr>
                        <a:t>63,8</a:t>
                      </a:r>
                    </a:p>
                  </a:txBody>
                  <a:tcPr anchor="ctr">
                    <a:solidFill>
                      <a:srgbClr val="D7B4F5">
                        <a:alpha val="30196"/>
                      </a:srgbClr>
                    </a:solidFill>
                  </a:tcPr>
                </a:tc>
                <a:tc>
                  <a:txBody>
                    <a:bodyPr/>
                    <a:lstStyle/>
                    <a:p>
                      <a:pPr algn="ctr"/>
                      <a:r>
                        <a:rPr lang="fi-FI">
                          <a:solidFill>
                            <a:schemeClr val="tx1"/>
                          </a:solidFill>
                          <a:latin typeface="Arial    "/>
                        </a:rPr>
                        <a:t>60,4</a:t>
                      </a:r>
                    </a:p>
                  </a:txBody>
                  <a:tcPr anchor="ctr">
                    <a:solidFill>
                      <a:srgbClr val="D7B4F5">
                        <a:alpha val="30196"/>
                      </a:srgbClr>
                    </a:solidFill>
                  </a:tcPr>
                </a:tc>
                <a:extLst>
                  <a:ext uri="{0D108BD9-81ED-4DB2-BD59-A6C34878D82A}">
                    <a16:rowId xmlns:a16="http://schemas.microsoft.com/office/drawing/2014/main" val="1894678894"/>
                  </a:ext>
                </a:extLst>
              </a:tr>
              <a:tr h="413070">
                <a:tc>
                  <a:txBody>
                    <a:bodyPr/>
                    <a:lstStyle/>
                    <a:p>
                      <a:r>
                        <a:rPr lang="fi-FI">
                          <a:latin typeface="Arial    "/>
                        </a:rPr>
                        <a:t>Kemia Tku</a:t>
                      </a:r>
                    </a:p>
                  </a:txBody>
                  <a:tcPr>
                    <a:solidFill>
                      <a:srgbClr val="D7B4F5">
                        <a:alpha val="30196"/>
                      </a:srgbClr>
                    </a:solidFill>
                  </a:tcPr>
                </a:tc>
                <a:tc>
                  <a:txBody>
                    <a:bodyPr/>
                    <a:lstStyle/>
                    <a:p>
                      <a:pPr algn="ctr"/>
                      <a:r>
                        <a:rPr lang="fi-FI">
                          <a:solidFill>
                            <a:schemeClr val="tx1"/>
                          </a:solidFill>
                          <a:latin typeface="Arial    "/>
                        </a:rPr>
                        <a:t>138,4</a:t>
                      </a:r>
                    </a:p>
                  </a:txBody>
                  <a:tcPr anchor="ctr">
                    <a:solidFill>
                      <a:srgbClr val="D7B4F5">
                        <a:alpha val="30196"/>
                      </a:srgbClr>
                    </a:solidFill>
                  </a:tcPr>
                </a:tc>
                <a:tc>
                  <a:txBody>
                    <a:bodyPr/>
                    <a:lstStyle/>
                    <a:p>
                      <a:pPr algn="ctr"/>
                      <a:r>
                        <a:rPr lang="fi-FI" i="0">
                          <a:solidFill>
                            <a:schemeClr val="tx1"/>
                          </a:solidFill>
                          <a:latin typeface="Arial    "/>
                        </a:rPr>
                        <a:t>57</a:t>
                      </a:r>
                      <a:endParaRPr lang="fi-FI">
                        <a:solidFill>
                          <a:schemeClr val="tx1"/>
                        </a:solidFill>
                        <a:latin typeface="Arial    "/>
                      </a:endParaRPr>
                    </a:p>
                  </a:txBody>
                  <a:tcPr anchor="ctr">
                    <a:solidFill>
                      <a:srgbClr val="D7B4F5">
                        <a:alpha val="30196"/>
                      </a:srgbClr>
                    </a:solidFill>
                  </a:tcPr>
                </a:tc>
                <a:tc>
                  <a:txBody>
                    <a:bodyPr/>
                    <a:lstStyle/>
                    <a:p>
                      <a:pPr algn="ctr"/>
                      <a:r>
                        <a:rPr lang="fi-FI">
                          <a:solidFill>
                            <a:schemeClr val="tx1"/>
                          </a:solidFill>
                          <a:latin typeface="Arial    "/>
                        </a:rPr>
                        <a:t>85,7</a:t>
                      </a:r>
                    </a:p>
                  </a:txBody>
                  <a:tcPr anchor="ctr">
                    <a:solidFill>
                      <a:srgbClr val="D7B4F5">
                        <a:alpha val="30196"/>
                      </a:srgbClr>
                    </a:solidFill>
                  </a:tcPr>
                </a:tc>
                <a:extLst>
                  <a:ext uri="{0D108BD9-81ED-4DB2-BD59-A6C34878D82A}">
                    <a16:rowId xmlns:a16="http://schemas.microsoft.com/office/drawing/2014/main" val="1420357605"/>
                  </a:ext>
                </a:extLst>
              </a:tr>
              <a:tr h="413070">
                <a:tc>
                  <a:txBody>
                    <a:bodyPr/>
                    <a:lstStyle/>
                    <a:p>
                      <a:r>
                        <a:rPr lang="fi-FI">
                          <a:latin typeface="Arial    "/>
                        </a:rPr>
                        <a:t>Tietojenkäs. Hki</a:t>
                      </a:r>
                    </a:p>
                  </a:txBody>
                  <a:tcPr>
                    <a:solidFill>
                      <a:schemeClr val="bg2"/>
                    </a:solidFill>
                  </a:tcPr>
                </a:tc>
                <a:tc>
                  <a:txBody>
                    <a:bodyPr/>
                    <a:lstStyle/>
                    <a:p>
                      <a:pPr algn="ctr"/>
                      <a:r>
                        <a:rPr lang="fi-FI">
                          <a:solidFill>
                            <a:schemeClr val="tx1"/>
                          </a:solidFill>
                          <a:latin typeface="Arial    "/>
                        </a:rPr>
                        <a:t>132,7</a:t>
                      </a:r>
                    </a:p>
                  </a:txBody>
                  <a:tcPr anchor="ctr">
                    <a:solidFill>
                      <a:schemeClr val="bg2"/>
                    </a:solidFill>
                  </a:tcPr>
                </a:tc>
                <a:tc>
                  <a:txBody>
                    <a:bodyPr/>
                    <a:lstStyle/>
                    <a:p>
                      <a:pPr algn="ctr"/>
                      <a:r>
                        <a:rPr lang="fi-FI">
                          <a:solidFill>
                            <a:schemeClr val="tx1"/>
                          </a:solidFill>
                          <a:latin typeface="Arial    "/>
                        </a:rPr>
                        <a:t>75,80</a:t>
                      </a:r>
                    </a:p>
                  </a:txBody>
                  <a:tcPr anchor="ctr">
                    <a:solidFill>
                      <a:schemeClr val="bg2"/>
                    </a:solidFill>
                  </a:tcPr>
                </a:tc>
                <a:tc>
                  <a:txBody>
                    <a:bodyPr/>
                    <a:lstStyle/>
                    <a:p>
                      <a:pPr algn="ctr"/>
                      <a:r>
                        <a:rPr lang="fi-FI">
                          <a:solidFill>
                            <a:schemeClr val="tx1"/>
                          </a:solidFill>
                          <a:latin typeface="Arial    "/>
                        </a:rPr>
                        <a:t>82,5</a:t>
                      </a:r>
                    </a:p>
                  </a:txBody>
                  <a:tcPr anchor="ctr">
                    <a:solidFill>
                      <a:schemeClr val="bg2"/>
                    </a:solidFill>
                  </a:tcPr>
                </a:tc>
                <a:extLst>
                  <a:ext uri="{0D108BD9-81ED-4DB2-BD59-A6C34878D82A}">
                    <a16:rowId xmlns:a16="http://schemas.microsoft.com/office/drawing/2014/main" val="129991450"/>
                  </a:ext>
                </a:extLst>
              </a:tr>
            </a:tbl>
          </a:graphicData>
        </a:graphic>
      </p:graphicFrame>
      <p:sp>
        <p:nvSpPr>
          <p:cNvPr id="4" name="Sisällön paikkamerkki 2">
            <a:extLst>
              <a:ext uri="{FF2B5EF4-FFF2-40B4-BE49-F238E27FC236}">
                <a16:creationId xmlns:a16="http://schemas.microsoft.com/office/drawing/2014/main" id="{0B379932-19F3-909E-3414-1F6BE4AA330E}"/>
              </a:ext>
            </a:extLst>
          </p:cNvPr>
          <p:cNvSpPr txBox="1">
            <a:spLocks/>
          </p:cNvSpPr>
          <p:nvPr/>
        </p:nvSpPr>
        <p:spPr>
          <a:xfrm>
            <a:off x="9080499" y="1708148"/>
            <a:ext cx="3565357" cy="3058254"/>
          </a:xfrm>
          <a:prstGeom prst="rect">
            <a:avLst/>
          </a:prstGeom>
        </p:spPr>
        <p:txBody>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a:t>Esimerkkitodistus: matematiikka </a:t>
            </a:r>
            <a:r>
              <a:rPr lang="fi-FI" sz="2000" err="1"/>
              <a:t>Hki</a:t>
            </a:r>
            <a:endParaRPr lang="fi-FI" sz="2000"/>
          </a:p>
          <a:p>
            <a:r>
              <a:rPr lang="fi-FI" sz="1800"/>
              <a:t>AI C</a:t>
            </a:r>
          </a:p>
          <a:p>
            <a:r>
              <a:rPr lang="fi-FI" sz="1800"/>
              <a:t>MAA C</a:t>
            </a:r>
          </a:p>
          <a:p>
            <a:r>
              <a:rPr lang="fi-FI" sz="1800"/>
              <a:t>BIO M</a:t>
            </a:r>
          </a:p>
          <a:p>
            <a:r>
              <a:rPr lang="fi-FI" sz="1800"/>
              <a:t>ENGL. M</a:t>
            </a:r>
          </a:p>
          <a:p>
            <a:pPr marL="0" indent="0">
              <a:buNone/>
            </a:pPr>
            <a:endParaRPr lang="fi-FI"/>
          </a:p>
          <a:p>
            <a:pPr marL="0" indent="0">
              <a:buNone/>
            </a:pPr>
            <a:r>
              <a:rPr lang="fi-FI" sz="2000"/>
              <a:t>➡ </a:t>
            </a:r>
            <a:r>
              <a:rPr lang="fi-FI" sz="2000" err="1"/>
              <a:t>Yht</a:t>
            </a:r>
            <a:r>
              <a:rPr lang="fi-FI" sz="2000"/>
              <a:t>: 73,1 pistettä</a:t>
            </a:r>
          </a:p>
        </p:txBody>
      </p:sp>
    </p:spTree>
    <p:extLst>
      <p:ext uri="{BB962C8B-B14F-4D97-AF65-F5344CB8AC3E}">
        <p14:creationId xmlns:p14="http://schemas.microsoft.com/office/powerpoint/2010/main" val="1773059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44F28460-AFAC-DF76-B8A0-D015EE267BBB}"/>
              </a:ext>
            </a:extLst>
          </p:cNvPr>
          <p:cNvSpPr>
            <a:spLocks noGrp="1"/>
          </p:cNvSpPr>
          <p:nvPr>
            <p:ph sz="quarter" idx="10"/>
          </p:nvPr>
        </p:nvSpPr>
        <p:spPr/>
        <p:txBody>
          <a:bodyPr/>
          <a:lstStyle/>
          <a:p>
            <a:pPr algn="l"/>
            <a:r>
              <a:rPr lang="fi-FI" sz="2000" b="0" i="0" u="none" strike="noStrike" baseline="0">
                <a:latin typeface="Arial    "/>
              </a:rPr>
              <a:t>Kokeen raken</a:t>
            </a:r>
            <a:r>
              <a:rPr lang="fi-FI" sz="2000">
                <a:latin typeface="Arial    "/>
              </a:rPr>
              <a:t>ne ja kesto</a:t>
            </a:r>
          </a:p>
          <a:p>
            <a:pPr lvl="1"/>
            <a:r>
              <a:rPr lang="fi-FI" sz="1800" b="0" i="0" u="none" strike="noStrike" baseline="0">
                <a:latin typeface="Arial    "/>
              </a:rPr>
              <a:t>kaikille </a:t>
            </a:r>
            <a:r>
              <a:rPr lang="fi-FI" sz="1800" b="1" i="0" u="none" strike="noStrike" baseline="0">
                <a:latin typeface="Arial    "/>
              </a:rPr>
              <a:t>yhteinen osio </a:t>
            </a:r>
            <a:r>
              <a:rPr lang="fi-FI" sz="1800" b="0" i="0" u="none" strike="noStrike" baseline="0">
                <a:latin typeface="Arial    "/>
              </a:rPr>
              <a:t>sekä </a:t>
            </a:r>
            <a:r>
              <a:rPr lang="fi-FI" sz="1800" b="1" i="0" u="none" strike="noStrike" baseline="0">
                <a:latin typeface="Arial    "/>
              </a:rPr>
              <a:t>kaksi eriytyvää osiota</a:t>
            </a:r>
            <a:r>
              <a:rPr lang="fi-FI" sz="1800" b="0" i="0" u="none" strike="noStrike" baseline="0">
                <a:latin typeface="Arial    "/>
              </a:rPr>
              <a:t>. Hakukohde voi käyttää pelkkää yhteistä osiota tai yhteisen osion lisäksi yhtä tai kahta eriytyvää osiota.</a:t>
            </a:r>
          </a:p>
          <a:p>
            <a:pPr lvl="1"/>
            <a:r>
              <a:rPr lang="fi-FI" sz="1800" b="0" i="0" u="none" strike="noStrike" baseline="0">
                <a:latin typeface="Arial    "/>
              </a:rPr>
              <a:t>Hakija tekee kaikki ne koeosiot, jotka hänen valitsemansa hakukohteet edellyttävät.</a:t>
            </a:r>
          </a:p>
          <a:p>
            <a:pPr lvl="1"/>
            <a:r>
              <a:rPr lang="fi-FI" sz="1800">
                <a:latin typeface="Arial    "/>
              </a:rPr>
              <a:t>Kokeen kesto </a:t>
            </a:r>
            <a:r>
              <a:rPr lang="fi-FI" sz="1800" err="1">
                <a:latin typeface="Arial    "/>
              </a:rPr>
              <a:t>max</a:t>
            </a:r>
            <a:r>
              <a:rPr lang="fi-FI" sz="1800">
                <a:latin typeface="Arial    "/>
              </a:rPr>
              <a:t> 4 tuntia</a:t>
            </a:r>
            <a:endParaRPr lang="fi-FI" sz="1800" b="0" i="0" u="none" strike="noStrike" baseline="0">
              <a:latin typeface="Arial    "/>
            </a:endParaRPr>
          </a:p>
        </p:txBody>
      </p:sp>
      <p:pic>
        <p:nvPicPr>
          <p:cNvPr id="7" name="Kuvan paikkamerkki 6" descr="Kuva, joka sisältää kohteen vaate, henkilö, sisä-, tietokone&#10;&#10;Kuvaus luotu automaattisesti">
            <a:extLst>
              <a:ext uri="{FF2B5EF4-FFF2-40B4-BE49-F238E27FC236}">
                <a16:creationId xmlns:a16="http://schemas.microsoft.com/office/drawing/2014/main" id="{05CCE5B1-C5C2-0D00-ADD8-5C64F7B98C6A}"/>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
        <p:nvSpPr>
          <p:cNvPr id="4" name="Tekstin paikkamerkki 3">
            <a:extLst>
              <a:ext uri="{FF2B5EF4-FFF2-40B4-BE49-F238E27FC236}">
                <a16:creationId xmlns:a16="http://schemas.microsoft.com/office/drawing/2014/main" id="{02CCC2BA-AFF1-F2FB-9F96-0C69F59C1550}"/>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95682E6A-75F4-CA2C-1A44-1ABD7D80DC29}"/>
              </a:ext>
            </a:extLst>
          </p:cNvPr>
          <p:cNvSpPr>
            <a:spLocks noGrp="1"/>
          </p:cNvSpPr>
          <p:nvPr>
            <p:ph type="title"/>
          </p:nvPr>
        </p:nvSpPr>
        <p:spPr/>
        <p:txBody>
          <a:bodyPr/>
          <a:lstStyle/>
          <a:p>
            <a:r>
              <a:rPr lang="fi-FI"/>
              <a:t>Valintakoe A | 2.6.2025 klo 10-14</a:t>
            </a:r>
          </a:p>
        </p:txBody>
      </p:sp>
    </p:spTree>
    <p:extLst>
      <p:ext uri="{BB962C8B-B14F-4D97-AF65-F5344CB8AC3E}">
        <p14:creationId xmlns:p14="http://schemas.microsoft.com/office/powerpoint/2010/main" val="710078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1461C7-7B24-3DDD-D229-F35A3EA40AAC}"/>
              </a:ext>
            </a:extLst>
          </p:cNvPr>
          <p:cNvSpPr>
            <a:spLocks noGrp="1"/>
          </p:cNvSpPr>
          <p:nvPr>
            <p:ph type="title"/>
          </p:nvPr>
        </p:nvSpPr>
        <p:spPr/>
        <p:txBody>
          <a:bodyPr/>
          <a:lstStyle/>
          <a:p>
            <a:r>
              <a:rPr lang="fi-FI">
                <a:latin typeface="Arial"/>
                <a:cs typeface="Arial"/>
              </a:rPr>
              <a:t>Valintakoe A | Hakijamäärät</a:t>
            </a:r>
            <a:endParaRPr lang="fi-FI"/>
          </a:p>
        </p:txBody>
      </p:sp>
      <p:graphicFrame>
        <p:nvGraphicFramePr>
          <p:cNvPr id="4" name="Sisällön paikkamerkki 5">
            <a:extLst>
              <a:ext uri="{FF2B5EF4-FFF2-40B4-BE49-F238E27FC236}">
                <a16:creationId xmlns:a16="http://schemas.microsoft.com/office/drawing/2014/main" id="{D870958F-E065-7657-95AC-AC06EC12BCCE}"/>
              </a:ext>
            </a:extLst>
          </p:cNvPr>
          <p:cNvGraphicFramePr>
            <a:graphicFrameLocks noGrp="1"/>
          </p:cNvGraphicFramePr>
          <p:nvPr>
            <p:ph sz="quarter" idx="10"/>
            <p:extLst>
              <p:ext uri="{D42A27DB-BD31-4B8C-83A1-F6EECF244321}">
                <p14:modId xmlns:p14="http://schemas.microsoft.com/office/powerpoint/2010/main" val="2218634116"/>
              </p:ext>
            </p:extLst>
          </p:nvPr>
        </p:nvGraphicFramePr>
        <p:xfrm>
          <a:off x="341049" y="1615074"/>
          <a:ext cx="11340000" cy="4236720"/>
        </p:xfrm>
        <a:graphic>
          <a:graphicData uri="http://schemas.openxmlformats.org/drawingml/2006/table">
            <a:tbl>
              <a:tblPr firstRow="1" bandRow="1">
                <a:tableStyleId>{5C22544A-7EE6-4342-B048-85BDC9FD1C3A}</a:tableStyleId>
              </a:tblPr>
              <a:tblGrid>
                <a:gridCol w="1689505">
                  <a:extLst>
                    <a:ext uri="{9D8B030D-6E8A-4147-A177-3AD203B41FA5}">
                      <a16:colId xmlns:a16="http://schemas.microsoft.com/office/drawing/2014/main" val="3670471003"/>
                    </a:ext>
                  </a:extLst>
                </a:gridCol>
                <a:gridCol w="1550495">
                  <a:extLst>
                    <a:ext uri="{9D8B030D-6E8A-4147-A177-3AD203B41FA5}">
                      <a16:colId xmlns:a16="http://schemas.microsoft.com/office/drawing/2014/main" val="3982078733"/>
                    </a:ext>
                  </a:extLst>
                </a:gridCol>
                <a:gridCol w="1620000">
                  <a:extLst>
                    <a:ext uri="{9D8B030D-6E8A-4147-A177-3AD203B41FA5}">
                      <a16:colId xmlns:a16="http://schemas.microsoft.com/office/drawing/2014/main" val="4173387749"/>
                    </a:ext>
                  </a:extLst>
                </a:gridCol>
                <a:gridCol w="1620000">
                  <a:extLst>
                    <a:ext uri="{9D8B030D-6E8A-4147-A177-3AD203B41FA5}">
                      <a16:colId xmlns:a16="http://schemas.microsoft.com/office/drawing/2014/main" val="4048467726"/>
                    </a:ext>
                  </a:extLst>
                </a:gridCol>
                <a:gridCol w="1620000">
                  <a:extLst>
                    <a:ext uri="{9D8B030D-6E8A-4147-A177-3AD203B41FA5}">
                      <a16:colId xmlns:a16="http://schemas.microsoft.com/office/drawing/2014/main" val="4244496229"/>
                    </a:ext>
                  </a:extLst>
                </a:gridCol>
                <a:gridCol w="1620000">
                  <a:extLst>
                    <a:ext uri="{9D8B030D-6E8A-4147-A177-3AD203B41FA5}">
                      <a16:colId xmlns:a16="http://schemas.microsoft.com/office/drawing/2014/main" val="1855486361"/>
                    </a:ext>
                  </a:extLst>
                </a:gridCol>
                <a:gridCol w="1620000">
                  <a:extLst>
                    <a:ext uri="{9D8B030D-6E8A-4147-A177-3AD203B41FA5}">
                      <a16:colId xmlns:a16="http://schemas.microsoft.com/office/drawing/2014/main" val="2053729355"/>
                    </a:ext>
                  </a:extLst>
                </a:gridCol>
              </a:tblGrid>
              <a:tr h="0">
                <a:tc>
                  <a:txBody>
                    <a:bodyPr/>
                    <a:lstStyle/>
                    <a:p>
                      <a:r>
                        <a:rPr lang="fi-FI" sz="1600">
                          <a:latin typeface="Arial    "/>
                        </a:rPr>
                        <a:t>Hakukohde</a:t>
                      </a:r>
                    </a:p>
                  </a:txBody>
                  <a:tcPr/>
                </a:tc>
                <a:tc>
                  <a:txBody>
                    <a:bodyPr/>
                    <a:lstStyle/>
                    <a:p>
                      <a:r>
                        <a:rPr lang="fi-FI" sz="1600">
                          <a:latin typeface="Arial    "/>
                        </a:rPr>
                        <a:t>Ensisijaiset hakijat 2024</a:t>
                      </a:r>
                    </a:p>
                  </a:txBody>
                  <a:tcPr/>
                </a:tc>
                <a:tc>
                  <a:txBody>
                    <a:bodyPr/>
                    <a:lstStyle/>
                    <a:p>
                      <a:r>
                        <a:rPr lang="fi-FI" sz="1600">
                          <a:latin typeface="Arial    "/>
                        </a:rPr>
                        <a:t>Kaikki hakijat 2040</a:t>
                      </a:r>
                    </a:p>
                  </a:txBody>
                  <a:tcPr/>
                </a:tc>
                <a:tc>
                  <a:txBody>
                    <a:bodyPr/>
                    <a:lstStyle/>
                    <a:p>
                      <a:r>
                        <a:rPr lang="fi-FI" sz="1600">
                          <a:latin typeface="Arial    "/>
                        </a:rPr>
                        <a:t>Aloituspaikat 2024</a:t>
                      </a:r>
                    </a:p>
                  </a:txBody>
                  <a:tcPr/>
                </a:tc>
                <a:tc>
                  <a:txBody>
                    <a:bodyPr/>
                    <a:lstStyle/>
                    <a:p>
                      <a:r>
                        <a:rPr lang="fi-FI" sz="1600">
                          <a:latin typeface="Arial    "/>
                        </a:rPr>
                        <a:t>Aloituspaikat valintakoe 2024</a:t>
                      </a:r>
                    </a:p>
                  </a:txBody>
                  <a:tcPr/>
                </a:tc>
                <a:tc>
                  <a:txBody>
                    <a:bodyPr/>
                    <a:lstStyle/>
                    <a:p>
                      <a:r>
                        <a:rPr lang="fi-FI" sz="1600">
                          <a:latin typeface="Arial    "/>
                        </a:rPr>
                        <a:t>Aloituspaikat todistusvalinta 2024</a:t>
                      </a:r>
                    </a:p>
                  </a:txBody>
                  <a:tcPr/>
                </a:tc>
                <a:tc>
                  <a:txBody>
                    <a:bodyPr/>
                    <a:lstStyle/>
                    <a:p>
                      <a:r>
                        <a:rPr lang="fi-FI" sz="1600">
                          <a:latin typeface="Arial    "/>
                        </a:rPr>
                        <a:t>Kokeisiin osallistuneet ARVIO! 2024</a:t>
                      </a:r>
                    </a:p>
                  </a:txBody>
                  <a:tcPr/>
                </a:tc>
                <a:extLst>
                  <a:ext uri="{0D108BD9-81ED-4DB2-BD59-A6C34878D82A}">
                    <a16:rowId xmlns:a16="http://schemas.microsoft.com/office/drawing/2014/main" val="4017588969"/>
                  </a:ext>
                </a:extLst>
              </a:tr>
              <a:tr h="0">
                <a:tc>
                  <a:txBody>
                    <a:bodyPr/>
                    <a:lstStyle/>
                    <a:p>
                      <a:r>
                        <a:rPr lang="fi-FI" sz="1600">
                          <a:latin typeface="Arial    "/>
                        </a:rPr>
                        <a:t>Tekniikan ala (DI)</a:t>
                      </a:r>
                    </a:p>
                  </a:txBody>
                  <a:tcPr>
                    <a:solidFill>
                      <a:srgbClr val="F3E8FC"/>
                    </a:solidFill>
                  </a:tcPr>
                </a:tc>
                <a:tc>
                  <a:txBody>
                    <a:bodyPr/>
                    <a:lstStyle/>
                    <a:p>
                      <a:r>
                        <a:rPr lang="fi-FI" sz="1600">
                          <a:latin typeface="Arial    "/>
                        </a:rPr>
                        <a:t>6648</a:t>
                      </a:r>
                    </a:p>
                  </a:txBody>
                  <a:tcPr>
                    <a:solidFill>
                      <a:srgbClr val="F3E8FC"/>
                    </a:solidFill>
                  </a:tcPr>
                </a:tc>
                <a:tc>
                  <a:txBody>
                    <a:bodyPr/>
                    <a:lstStyle/>
                    <a:p>
                      <a:r>
                        <a:rPr lang="fi-FI" sz="1600">
                          <a:latin typeface="Arial    "/>
                        </a:rPr>
                        <a:t>29457</a:t>
                      </a:r>
                    </a:p>
                  </a:txBody>
                  <a:tcPr>
                    <a:solidFill>
                      <a:srgbClr val="F3E8FC"/>
                    </a:solidFill>
                  </a:tcPr>
                </a:tc>
                <a:tc>
                  <a:txBody>
                    <a:bodyPr/>
                    <a:lstStyle/>
                    <a:p>
                      <a:r>
                        <a:rPr lang="fi-FI" sz="1600">
                          <a:latin typeface="Arial    "/>
                        </a:rPr>
                        <a:t>3821</a:t>
                      </a:r>
                    </a:p>
                  </a:txBody>
                  <a:tcPr>
                    <a:solidFill>
                      <a:srgbClr val="F3E8FC"/>
                    </a:solidFill>
                  </a:tcPr>
                </a:tc>
                <a:tc>
                  <a:txBody>
                    <a:bodyPr/>
                    <a:lstStyle/>
                    <a:p>
                      <a:r>
                        <a:rPr lang="fi-FI" sz="1600">
                          <a:latin typeface="Arial    "/>
                        </a:rPr>
                        <a:t>763</a:t>
                      </a:r>
                    </a:p>
                  </a:txBody>
                  <a:tcPr>
                    <a:solidFill>
                      <a:srgbClr val="F3E8FC"/>
                    </a:solidFill>
                  </a:tcPr>
                </a:tc>
                <a:tc>
                  <a:txBody>
                    <a:bodyPr/>
                    <a:lstStyle/>
                    <a:p>
                      <a:r>
                        <a:rPr lang="fi-FI" sz="1600">
                          <a:latin typeface="Arial    "/>
                        </a:rPr>
                        <a:t>3058</a:t>
                      </a:r>
                    </a:p>
                  </a:txBody>
                  <a:tcPr>
                    <a:solidFill>
                      <a:srgbClr val="F3E8FC"/>
                    </a:solidFill>
                  </a:tcPr>
                </a:tc>
                <a:tc>
                  <a:txBody>
                    <a:bodyPr/>
                    <a:lstStyle/>
                    <a:p>
                      <a:r>
                        <a:rPr lang="fi-FI" sz="1600">
                          <a:latin typeface="Arial    "/>
                        </a:rPr>
                        <a:t>3990</a:t>
                      </a:r>
                    </a:p>
                  </a:txBody>
                  <a:tcPr>
                    <a:solidFill>
                      <a:srgbClr val="F3E8FC"/>
                    </a:solidFill>
                  </a:tcPr>
                </a:tc>
                <a:extLst>
                  <a:ext uri="{0D108BD9-81ED-4DB2-BD59-A6C34878D82A}">
                    <a16:rowId xmlns:a16="http://schemas.microsoft.com/office/drawing/2014/main" val="3516454231"/>
                  </a:ext>
                </a:extLst>
              </a:tr>
              <a:tr h="0">
                <a:tc>
                  <a:txBody>
                    <a:bodyPr/>
                    <a:lstStyle/>
                    <a:p>
                      <a:r>
                        <a:rPr lang="fi-FI" sz="1600">
                          <a:latin typeface="Arial    "/>
                        </a:rPr>
                        <a:t>Tietojenkäsittely</a:t>
                      </a:r>
                    </a:p>
                  </a:txBody>
                  <a:tcPr>
                    <a:solidFill>
                      <a:srgbClr val="F3E8FC"/>
                    </a:solidFill>
                  </a:tcPr>
                </a:tc>
                <a:tc>
                  <a:txBody>
                    <a:bodyPr/>
                    <a:lstStyle/>
                    <a:p>
                      <a:r>
                        <a:rPr lang="fi-FI" sz="1600">
                          <a:latin typeface="Arial    "/>
                        </a:rPr>
                        <a:t>1029</a:t>
                      </a:r>
                    </a:p>
                  </a:txBody>
                  <a:tcPr>
                    <a:solidFill>
                      <a:srgbClr val="F3E8FC"/>
                    </a:solidFill>
                  </a:tcPr>
                </a:tc>
                <a:tc>
                  <a:txBody>
                    <a:bodyPr/>
                    <a:lstStyle/>
                    <a:p>
                      <a:r>
                        <a:rPr lang="fi-FI" sz="1600">
                          <a:latin typeface="Arial    "/>
                        </a:rPr>
                        <a:t>3693</a:t>
                      </a:r>
                    </a:p>
                  </a:txBody>
                  <a:tcPr>
                    <a:solidFill>
                      <a:srgbClr val="F3E8FC"/>
                    </a:solidFill>
                  </a:tcPr>
                </a:tc>
                <a:tc>
                  <a:txBody>
                    <a:bodyPr/>
                    <a:lstStyle/>
                    <a:p>
                      <a:r>
                        <a:rPr lang="fi-FI" sz="1600">
                          <a:latin typeface="Arial    "/>
                        </a:rPr>
                        <a:t>700</a:t>
                      </a:r>
                    </a:p>
                  </a:txBody>
                  <a:tcPr>
                    <a:solidFill>
                      <a:srgbClr val="F3E8FC"/>
                    </a:solidFill>
                  </a:tcPr>
                </a:tc>
                <a:tc>
                  <a:txBody>
                    <a:bodyPr/>
                    <a:lstStyle/>
                    <a:p>
                      <a:r>
                        <a:rPr lang="fi-FI" sz="1600">
                          <a:latin typeface="Arial    "/>
                        </a:rPr>
                        <a:t>285</a:t>
                      </a:r>
                    </a:p>
                  </a:txBody>
                  <a:tcPr>
                    <a:solidFill>
                      <a:srgbClr val="F3E8FC"/>
                    </a:solidFill>
                  </a:tcPr>
                </a:tc>
                <a:tc>
                  <a:txBody>
                    <a:bodyPr/>
                    <a:lstStyle/>
                    <a:p>
                      <a:r>
                        <a:rPr lang="fi-FI" sz="1600">
                          <a:latin typeface="Arial    "/>
                        </a:rPr>
                        <a:t>415</a:t>
                      </a:r>
                    </a:p>
                  </a:txBody>
                  <a:tcPr>
                    <a:solidFill>
                      <a:srgbClr val="F3E8FC"/>
                    </a:solidFill>
                  </a:tcPr>
                </a:tc>
                <a:tc>
                  <a:txBody>
                    <a:bodyPr/>
                    <a:lstStyle/>
                    <a:p>
                      <a:r>
                        <a:rPr lang="fi-FI" sz="1600">
                          <a:latin typeface="Arial    "/>
                        </a:rPr>
                        <a:t>617</a:t>
                      </a:r>
                    </a:p>
                  </a:txBody>
                  <a:tcPr>
                    <a:solidFill>
                      <a:srgbClr val="F3E8FC"/>
                    </a:solidFill>
                  </a:tcPr>
                </a:tc>
                <a:extLst>
                  <a:ext uri="{0D108BD9-81ED-4DB2-BD59-A6C34878D82A}">
                    <a16:rowId xmlns:a16="http://schemas.microsoft.com/office/drawing/2014/main" val="3479793010"/>
                  </a:ext>
                </a:extLst>
              </a:tr>
              <a:tr h="0">
                <a:tc>
                  <a:txBody>
                    <a:bodyPr/>
                    <a:lstStyle/>
                    <a:p>
                      <a:r>
                        <a:rPr lang="fi-FI" sz="1600">
                          <a:latin typeface="Arial    "/>
                        </a:rPr>
                        <a:t>Nanotiede</a:t>
                      </a:r>
                    </a:p>
                  </a:txBody>
                  <a:tcPr>
                    <a:solidFill>
                      <a:srgbClr val="F3E8FC"/>
                    </a:solidFill>
                  </a:tcPr>
                </a:tc>
                <a:tc>
                  <a:txBody>
                    <a:bodyPr/>
                    <a:lstStyle/>
                    <a:p>
                      <a:r>
                        <a:rPr lang="fi-FI" sz="1600">
                          <a:latin typeface="Arial    "/>
                        </a:rPr>
                        <a:t>25</a:t>
                      </a:r>
                    </a:p>
                  </a:txBody>
                  <a:tcPr>
                    <a:solidFill>
                      <a:srgbClr val="F3E8FC"/>
                    </a:solidFill>
                  </a:tcPr>
                </a:tc>
                <a:tc>
                  <a:txBody>
                    <a:bodyPr/>
                    <a:lstStyle/>
                    <a:p>
                      <a:r>
                        <a:rPr lang="fi-FI" sz="1600">
                          <a:latin typeface="Arial    "/>
                        </a:rPr>
                        <a:t>78</a:t>
                      </a:r>
                    </a:p>
                  </a:txBody>
                  <a:tcPr>
                    <a:solidFill>
                      <a:srgbClr val="F3E8FC"/>
                    </a:solidFill>
                  </a:tcPr>
                </a:tc>
                <a:tc>
                  <a:txBody>
                    <a:bodyPr/>
                    <a:lstStyle/>
                    <a:p>
                      <a:r>
                        <a:rPr lang="fi-FI" sz="1600">
                          <a:latin typeface="Arial    "/>
                        </a:rPr>
                        <a:t>15</a:t>
                      </a:r>
                    </a:p>
                  </a:txBody>
                  <a:tcPr>
                    <a:solidFill>
                      <a:srgbClr val="F3E8FC"/>
                    </a:solidFill>
                  </a:tcPr>
                </a:tc>
                <a:tc>
                  <a:txBody>
                    <a:bodyPr/>
                    <a:lstStyle/>
                    <a:p>
                      <a:r>
                        <a:rPr lang="fi-FI" sz="1600">
                          <a:latin typeface="Arial    "/>
                        </a:rPr>
                        <a:t>2</a:t>
                      </a:r>
                    </a:p>
                  </a:txBody>
                  <a:tcPr>
                    <a:solidFill>
                      <a:srgbClr val="F3E8FC"/>
                    </a:solidFill>
                  </a:tcPr>
                </a:tc>
                <a:tc>
                  <a:txBody>
                    <a:bodyPr/>
                    <a:lstStyle/>
                    <a:p>
                      <a:r>
                        <a:rPr lang="fi-FI" sz="1600">
                          <a:latin typeface="Arial    "/>
                        </a:rPr>
                        <a:t>13</a:t>
                      </a:r>
                    </a:p>
                  </a:txBody>
                  <a:tcPr>
                    <a:solidFill>
                      <a:srgbClr val="F3E8FC"/>
                    </a:solidFill>
                  </a:tcPr>
                </a:tc>
                <a:tc>
                  <a:txBody>
                    <a:bodyPr/>
                    <a:lstStyle/>
                    <a:p>
                      <a:r>
                        <a:rPr lang="fi-FI" sz="1600">
                          <a:latin typeface="Arial    "/>
                        </a:rPr>
                        <a:t>15</a:t>
                      </a:r>
                    </a:p>
                  </a:txBody>
                  <a:tcPr>
                    <a:solidFill>
                      <a:srgbClr val="F3E8FC"/>
                    </a:solidFill>
                  </a:tcPr>
                </a:tc>
                <a:extLst>
                  <a:ext uri="{0D108BD9-81ED-4DB2-BD59-A6C34878D82A}">
                    <a16:rowId xmlns:a16="http://schemas.microsoft.com/office/drawing/2014/main" val="3983487711"/>
                  </a:ext>
                </a:extLst>
              </a:tr>
              <a:tr h="0">
                <a:tc>
                  <a:txBody>
                    <a:bodyPr/>
                    <a:lstStyle/>
                    <a:p>
                      <a:r>
                        <a:rPr lang="fi-FI" sz="1600">
                          <a:latin typeface="Arial    "/>
                        </a:rPr>
                        <a:t>Matematiikka</a:t>
                      </a:r>
                    </a:p>
                  </a:txBody>
                  <a:tcPr>
                    <a:solidFill>
                      <a:srgbClr val="F3E8FC"/>
                    </a:solidFill>
                  </a:tcPr>
                </a:tc>
                <a:tc>
                  <a:txBody>
                    <a:bodyPr/>
                    <a:lstStyle/>
                    <a:p>
                      <a:r>
                        <a:rPr lang="fi-FI" sz="1600">
                          <a:latin typeface="Arial    "/>
                        </a:rPr>
                        <a:t>318</a:t>
                      </a:r>
                    </a:p>
                  </a:txBody>
                  <a:tcPr>
                    <a:solidFill>
                      <a:srgbClr val="F3E8FC"/>
                    </a:solidFill>
                  </a:tcPr>
                </a:tc>
                <a:tc>
                  <a:txBody>
                    <a:bodyPr/>
                    <a:lstStyle/>
                    <a:p>
                      <a:r>
                        <a:rPr lang="fi-FI" sz="1600">
                          <a:latin typeface="Arial    "/>
                        </a:rPr>
                        <a:t>1272</a:t>
                      </a:r>
                    </a:p>
                  </a:txBody>
                  <a:tcPr>
                    <a:solidFill>
                      <a:srgbClr val="F3E8FC"/>
                    </a:solidFill>
                  </a:tcPr>
                </a:tc>
                <a:tc>
                  <a:txBody>
                    <a:bodyPr/>
                    <a:lstStyle/>
                    <a:p>
                      <a:r>
                        <a:rPr lang="fi-FI" sz="1600">
                          <a:latin typeface="Arial    "/>
                        </a:rPr>
                        <a:t>430</a:t>
                      </a:r>
                    </a:p>
                  </a:txBody>
                  <a:tcPr>
                    <a:solidFill>
                      <a:srgbClr val="F3E8FC"/>
                    </a:solidFill>
                  </a:tcPr>
                </a:tc>
                <a:tc>
                  <a:txBody>
                    <a:bodyPr/>
                    <a:lstStyle/>
                    <a:p>
                      <a:r>
                        <a:rPr lang="fi-FI" sz="1600">
                          <a:latin typeface="Arial    "/>
                        </a:rPr>
                        <a:t>67</a:t>
                      </a:r>
                    </a:p>
                  </a:txBody>
                  <a:tcPr>
                    <a:solidFill>
                      <a:srgbClr val="F3E8FC"/>
                    </a:solidFill>
                  </a:tcPr>
                </a:tc>
                <a:tc>
                  <a:txBody>
                    <a:bodyPr/>
                    <a:lstStyle/>
                    <a:p>
                      <a:r>
                        <a:rPr lang="fi-FI" sz="1600">
                          <a:latin typeface="Arial    "/>
                        </a:rPr>
                        <a:t>363</a:t>
                      </a:r>
                    </a:p>
                  </a:txBody>
                  <a:tcPr>
                    <a:solidFill>
                      <a:srgbClr val="F3E8FC"/>
                    </a:solidFill>
                  </a:tcPr>
                </a:tc>
                <a:tc>
                  <a:txBody>
                    <a:bodyPr/>
                    <a:lstStyle/>
                    <a:p>
                      <a:r>
                        <a:rPr lang="fi-FI" sz="1600">
                          <a:latin typeface="Arial    "/>
                        </a:rPr>
                        <a:t>190</a:t>
                      </a:r>
                    </a:p>
                  </a:txBody>
                  <a:tcPr>
                    <a:solidFill>
                      <a:srgbClr val="F3E8FC"/>
                    </a:solidFill>
                  </a:tcPr>
                </a:tc>
                <a:extLst>
                  <a:ext uri="{0D108BD9-81ED-4DB2-BD59-A6C34878D82A}">
                    <a16:rowId xmlns:a16="http://schemas.microsoft.com/office/drawing/2014/main" val="3943306575"/>
                  </a:ext>
                </a:extLst>
              </a:tr>
              <a:tr h="0">
                <a:tc>
                  <a:txBody>
                    <a:bodyPr/>
                    <a:lstStyle/>
                    <a:p>
                      <a:r>
                        <a:rPr lang="fi-FI" sz="1600">
                          <a:latin typeface="Arial    "/>
                        </a:rPr>
                        <a:t>Fysiikka</a:t>
                      </a:r>
                    </a:p>
                  </a:txBody>
                  <a:tcPr>
                    <a:solidFill>
                      <a:srgbClr val="F3E8FC"/>
                    </a:solidFill>
                  </a:tcPr>
                </a:tc>
                <a:tc>
                  <a:txBody>
                    <a:bodyPr/>
                    <a:lstStyle/>
                    <a:p>
                      <a:r>
                        <a:rPr lang="fi-FI" sz="1600">
                          <a:latin typeface="Arial    "/>
                        </a:rPr>
                        <a:t>300</a:t>
                      </a:r>
                    </a:p>
                  </a:txBody>
                  <a:tcPr>
                    <a:solidFill>
                      <a:srgbClr val="F3E8FC"/>
                    </a:solidFill>
                  </a:tcPr>
                </a:tc>
                <a:tc>
                  <a:txBody>
                    <a:bodyPr/>
                    <a:lstStyle/>
                    <a:p>
                      <a:r>
                        <a:rPr lang="fi-FI" sz="1600">
                          <a:latin typeface="Arial    "/>
                        </a:rPr>
                        <a:t>1245</a:t>
                      </a:r>
                    </a:p>
                  </a:txBody>
                  <a:tcPr>
                    <a:solidFill>
                      <a:srgbClr val="F3E8FC"/>
                    </a:solidFill>
                  </a:tcPr>
                </a:tc>
                <a:tc>
                  <a:txBody>
                    <a:bodyPr/>
                    <a:lstStyle/>
                    <a:p>
                      <a:r>
                        <a:rPr lang="fi-FI" sz="1600">
                          <a:latin typeface="Arial    "/>
                        </a:rPr>
                        <a:t>265</a:t>
                      </a:r>
                    </a:p>
                  </a:txBody>
                  <a:tcPr>
                    <a:solidFill>
                      <a:srgbClr val="F3E8FC"/>
                    </a:solidFill>
                  </a:tcPr>
                </a:tc>
                <a:tc>
                  <a:txBody>
                    <a:bodyPr/>
                    <a:lstStyle/>
                    <a:p>
                      <a:r>
                        <a:rPr lang="fi-FI" sz="1600">
                          <a:latin typeface="Arial    "/>
                        </a:rPr>
                        <a:t>41</a:t>
                      </a:r>
                    </a:p>
                  </a:txBody>
                  <a:tcPr>
                    <a:solidFill>
                      <a:srgbClr val="F3E8FC"/>
                    </a:solidFill>
                  </a:tcPr>
                </a:tc>
                <a:tc>
                  <a:txBody>
                    <a:bodyPr/>
                    <a:lstStyle/>
                    <a:p>
                      <a:r>
                        <a:rPr lang="fi-FI" sz="1600">
                          <a:latin typeface="Arial    "/>
                        </a:rPr>
                        <a:t>224</a:t>
                      </a:r>
                    </a:p>
                  </a:txBody>
                  <a:tcPr>
                    <a:solidFill>
                      <a:srgbClr val="F3E8FC"/>
                    </a:solidFill>
                  </a:tcPr>
                </a:tc>
                <a:tc>
                  <a:txBody>
                    <a:bodyPr/>
                    <a:lstStyle/>
                    <a:p>
                      <a:r>
                        <a:rPr lang="fi-FI" sz="1600">
                          <a:latin typeface="Arial    "/>
                        </a:rPr>
                        <a:t>180</a:t>
                      </a:r>
                    </a:p>
                  </a:txBody>
                  <a:tcPr>
                    <a:solidFill>
                      <a:srgbClr val="F3E8FC"/>
                    </a:solidFill>
                  </a:tcPr>
                </a:tc>
                <a:extLst>
                  <a:ext uri="{0D108BD9-81ED-4DB2-BD59-A6C34878D82A}">
                    <a16:rowId xmlns:a16="http://schemas.microsoft.com/office/drawing/2014/main" val="853158188"/>
                  </a:ext>
                </a:extLst>
              </a:tr>
              <a:tr h="0">
                <a:tc>
                  <a:txBody>
                    <a:bodyPr/>
                    <a:lstStyle/>
                    <a:p>
                      <a:r>
                        <a:rPr lang="fi-FI" sz="1600">
                          <a:latin typeface="Arial    "/>
                        </a:rPr>
                        <a:t>Kemia</a:t>
                      </a:r>
                    </a:p>
                  </a:txBody>
                  <a:tcPr>
                    <a:solidFill>
                      <a:srgbClr val="F3E8FC"/>
                    </a:solidFill>
                  </a:tcPr>
                </a:tc>
                <a:tc>
                  <a:txBody>
                    <a:bodyPr/>
                    <a:lstStyle/>
                    <a:p>
                      <a:r>
                        <a:rPr lang="fi-FI" sz="1600">
                          <a:latin typeface="Arial    "/>
                        </a:rPr>
                        <a:t>171</a:t>
                      </a:r>
                    </a:p>
                  </a:txBody>
                  <a:tcPr>
                    <a:solidFill>
                      <a:srgbClr val="F3E8FC"/>
                    </a:solidFill>
                  </a:tcPr>
                </a:tc>
                <a:tc>
                  <a:txBody>
                    <a:bodyPr/>
                    <a:lstStyle/>
                    <a:p>
                      <a:r>
                        <a:rPr lang="fi-FI" sz="1600">
                          <a:latin typeface="Arial    "/>
                        </a:rPr>
                        <a:t>1092</a:t>
                      </a:r>
                    </a:p>
                  </a:txBody>
                  <a:tcPr>
                    <a:solidFill>
                      <a:srgbClr val="F3E8FC"/>
                    </a:solidFill>
                  </a:tcPr>
                </a:tc>
                <a:tc>
                  <a:txBody>
                    <a:bodyPr/>
                    <a:lstStyle/>
                    <a:p>
                      <a:r>
                        <a:rPr lang="fi-FI" sz="1600">
                          <a:latin typeface="Arial    "/>
                        </a:rPr>
                        <a:t>257</a:t>
                      </a:r>
                    </a:p>
                  </a:txBody>
                  <a:tcPr>
                    <a:solidFill>
                      <a:srgbClr val="F3E8FC"/>
                    </a:solidFill>
                  </a:tcPr>
                </a:tc>
                <a:tc>
                  <a:txBody>
                    <a:bodyPr/>
                    <a:lstStyle/>
                    <a:p>
                      <a:r>
                        <a:rPr lang="fi-FI" sz="1600">
                          <a:latin typeface="Arial    "/>
                        </a:rPr>
                        <a:t>40</a:t>
                      </a:r>
                    </a:p>
                  </a:txBody>
                  <a:tcPr>
                    <a:solidFill>
                      <a:srgbClr val="F3E8FC"/>
                    </a:solidFill>
                  </a:tcPr>
                </a:tc>
                <a:tc>
                  <a:txBody>
                    <a:bodyPr/>
                    <a:lstStyle/>
                    <a:p>
                      <a:r>
                        <a:rPr lang="fi-FI" sz="1600">
                          <a:latin typeface="Arial    "/>
                        </a:rPr>
                        <a:t>217</a:t>
                      </a:r>
                    </a:p>
                  </a:txBody>
                  <a:tcPr>
                    <a:solidFill>
                      <a:srgbClr val="F3E8FC"/>
                    </a:solidFill>
                  </a:tcPr>
                </a:tc>
                <a:tc>
                  <a:txBody>
                    <a:bodyPr/>
                    <a:lstStyle/>
                    <a:p>
                      <a:r>
                        <a:rPr lang="fi-FI" sz="1600">
                          <a:latin typeface="Arial    "/>
                        </a:rPr>
                        <a:t>102</a:t>
                      </a:r>
                    </a:p>
                  </a:txBody>
                  <a:tcPr>
                    <a:solidFill>
                      <a:srgbClr val="F3E8FC"/>
                    </a:solidFill>
                  </a:tcPr>
                </a:tc>
                <a:extLst>
                  <a:ext uri="{0D108BD9-81ED-4DB2-BD59-A6C34878D82A}">
                    <a16:rowId xmlns:a16="http://schemas.microsoft.com/office/drawing/2014/main" val="2690421137"/>
                  </a:ext>
                </a:extLst>
              </a:tr>
              <a:tr h="174557">
                <a:tc>
                  <a:txBody>
                    <a:bodyPr/>
                    <a:lstStyle/>
                    <a:p>
                      <a:r>
                        <a:rPr lang="fi-FI" sz="1600">
                          <a:latin typeface="Arial    "/>
                        </a:rPr>
                        <a:t>Aineenopettaja-koulutus (ARVIOITA!)</a:t>
                      </a:r>
                    </a:p>
                  </a:txBody>
                  <a:tcPr>
                    <a:solidFill>
                      <a:srgbClr val="F3E8FC"/>
                    </a:solidFill>
                  </a:tcPr>
                </a:tc>
                <a:tc>
                  <a:txBody>
                    <a:bodyPr/>
                    <a:lstStyle/>
                    <a:p>
                      <a:r>
                        <a:rPr lang="fi-FI" sz="1600">
                          <a:latin typeface="Arial    "/>
                        </a:rPr>
                        <a:t>108</a:t>
                      </a:r>
                    </a:p>
                  </a:txBody>
                  <a:tcPr>
                    <a:solidFill>
                      <a:srgbClr val="F3E8FC"/>
                    </a:solidFill>
                  </a:tcPr>
                </a:tc>
                <a:tc>
                  <a:txBody>
                    <a:bodyPr/>
                    <a:lstStyle/>
                    <a:p>
                      <a:r>
                        <a:rPr lang="fi-FI" sz="1600">
                          <a:latin typeface="Arial    "/>
                        </a:rPr>
                        <a:t>531</a:t>
                      </a:r>
                    </a:p>
                  </a:txBody>
                  <a:tcPr>
                    <a:solidFill>
                      <a:srgbClr val="F3E8FC"/>
                    </a:solidFill>
                  </a:tcPr>
                </a:tc>
                <a:tc>
                  <a:txBody>
                    <a:bodyPr/>
                    <a:lstStyle/>
                    <a:p>
                      <a:r>
                        <a:rPr lang="fi-FI" sz="1600">
                          <a:latin typeface="Arial    "/>
                        </a:rPr>
                        <a:t>161</a:t>
                      </a:r>
                    </a:p>
                  </a:txBody>
                  <a:tcPr>
                    <a:solidFill>
                      <a:srgbClr val="F3E8FC"/>
                    </a:solidFill>
                  </a:tcPr>
                </a:tc>
                <a:tc>
                  <a:txBody>
                    <a:bodyPr/>
                    <a:lstStyle/>
                    <a:p>
                      <a:r>
                        <a:rPr lang="fi-FI" sz="1600">
                          <a:latin typeface="Arial    "/>
                        </a:rPr>
                        <a:t>26</a:t>
                      </a:r>
                    </a:p>
                  </a:txBody>
                  <a:tcPr>
                    <a:solidFill>
                      <a:srgbClr val="F3E8FC"/>
                    </a:solidFill>
                  </a:tcPr>
                </a:tc>
                <a:tc>
                  <a:txBody>
                    <a:bodyPr/>
                    <a:lstStyle/>
                    <a:p>
                      <a:r>
                        <a:rPr lang="fi-FI" sz="1600">
                          <a:latin typeface="Arial    "/>
                        </a:rPr>
                        <a:t>135</a:t>
                      </a:r>
                    </a:p>
                  </a:txBody>
                  <a:tcPr>
                    <a:solidFill>
                      <a:srgbClr val="F3E8FC"/>
                    </a:solidFill>
                  </a:tcPr>
                </a:tc>
                <a:tc>
                  <a:txBody>
                    <a:bodyPr/>
                    <a:lstStyle/>
                    <a:p>
                      <a:r>
                        <a:rPr lang="fi-FI" sz="1600">
                          <a:latin typeface="Arial    "/>
                        </a:rPr>
                        <a:t>65</a:t>
                      </a:r>
                    </a:p>
                  </a:txBody>
                  <a:tcPr>
                    <a:solidFill>
                      <a:srgbClr val="F3E8FC"/>
                    </a:solidFill>
                  </a:tcPr>
                </a:tc>
                <a:extLst>
                  <a:ext uri="{0D108BD9-81ED-4DB2-BD59-A6C34878D82A}">
                    <a16:rowId xmlns:a16="http://schemas.microsoft.com/office/drawing/2014/main" val="4202666015"/>
                  </a:ext>
                </a:extLst>
              </a:tr>
              <a:tr h="0">
                <a:tc>
                  <a:txBody>
                    <a:bodyPr/>
                    <a:lstStyle/>
                    <a:p>
                      <a:r>
                        <a:rPr lang="fi-FI" sz="1600" b="1">
                          <a:latin typeface="Arial    "/>
                        </a:rPr>
                        <a:t>YHTEENSÄ</a:t>
                      </a:r>
                    </a:p>
                  </a:txBody>
                  <a:tcPr>
                    <a:solidFill>
                      <a:schemeClr val="accent2"/>
                    </a:solidFill>
                  </a:tcPr>
                </a:tc>
                <a:tc>
                  <a:txBody>
                    <a:bodyPr/>
                    <a:lstStyle/>
                    <a:p>
                      <a:r>
                        <a:rPr lang="fi-FI" sz="1600" b="1">
                          <a:latin typeface="Arial    "/>
                        </a:rPr>
                        <a:t>8599</a:t>
                      </a:r>
                    </a:p>
                  </a:txBody>
                  <a:tcPr>
                    <a:solidFill>
                      <a:schemeClr val="accent2"/>
                    </a:solidFill>
                  </a:tcPr>
                </a:tc>
                <a:tc>
                  <a:txBody>
                    <a:bodyPr/>
                    <a:lstStyle/>
                    <a:p>
                      <a:r>
                        <a:rPr lang="fi-FI" sz="1600" b="1">
                          <a:latin typeface="Arial    "/>
                        </a:rPr>
                        <a:t>37368</a:t>
                      </a:r>
                    </a:p>
                  </a:txBody>
                  <a:tcPr>
                    <a:solidFill>
                      <a:schemeClr val="accent2"/>
                    </a:solidFill>
                  </a:tcPr>
                </a:tc>
                <a:tc>
                  <a:txBody>
                    <a:bodyPr/>
                    <a:lstStyle/>
                    <a:p>
                      <a:r>
                        <a:rPr lang="fi-FI" sz="1600" b="1">
                          <a:latin typeface="Arial    "/>
                        </a:rPr>
                        <a:t>5649</a:t>
                      </a:r>
                    </a:p>
                  </a:txBody>
                  <a:tcPr>
                    <a:solidFill>
                      <a:schemeClr val="accent2"/>
                    </a:solidFill>
                  </a:tcPr>
                </a:tc>
                <a:tc>
                  <a:txBody>
                    <a:bodyPr/>
                    <a:lstStyle/>
                    <a:p>
                      <a:r>
                        <a:rPr lang="fi-FI" sz="1600" b="1">
                          <a:latin typeface="Arial    "/>
                        </a:rPr>
                        <a:t>1224</a:t>
                      </a:r>
                    </a:p>
                  </a:txBody>
                  <a:tcPr>
                    <a:solidFill>
                      <a:schemeClr val="accent2"/>
                    </a:solidFill>
                  </a:tcPr>
                </a:tc>
                <a:tc>
                  <a:txBody>
                    <a:bodyPr/>
                    <a:lstStyle/>
                    <a:p>
                      <a:r>
                        <a:rPr lang="fi-FI" sz="1600" b="1">
                          <a:latin typeface="Arial    "/>
                        </a:rPr>
                        <a:t>4425</a:t>
                      </a:r>
                    </a:p>
                  </a:txBody>
                  <a:tcPr>
                    <a:solidFill>
                      <a:schemeClr val="accent2"/>
                    </a:solidFill>
                  </a:tcPr>
                </a:tc>
                <a:tc>
                  <a:txBody>
                    <a:bodyPr/>
                    <a:lstStyle/>
                    <a:p>
                      <a:r>
                        <a:rPr lang="fi-FI" sz="1600" b="1">
                          <a:latin typeface="Arial    "/>
                        </a:rPr>
                        <a:t>5159</a:t>
                      </a:r>
                    </a:p>
                  </a:txBody>
                  <a:tcPr>
                    <a:solidFill>
                      <a:schemeClr val="accent2"/>
                    </a:solidFill>
                  </a:tcPr>
                </a:tc>
                <a:extLst>
                  <a:ext uri="{0D108BD9-81ED-4DB2-BD59-A6C34878D82A}">
                    <a16:rowId xmlns:a16="http://schemas.microsoft.com/office/drawing/2014/main" val="3230865588"/>
                  </a:ext>
                </a:extLst>
              </a:tr>
            </a:tbl>
          </a:graphicData>
        </a:graphic>
      </p:graphicFrame>
      <p:sp>
        <p:nvSpPr>
          <p:cNvPr id="6" name="Tekstiruutu 5">
            <a:extLst>
              <a:ext uri="{FF2B5EF4-FFF2-40B4-BE49-F238E27FC236}">
                <a16:creationId xmlns:a16="http://schemas.microsoft.com/office/drawing/2014/main" id="{008E4831-9E33-7403-2F1C-A2E5C23B1BC1}"/>
              </a:ext>
            </a:extLst>
          </p:cNvPr>
          <p:cNvSpPr txBox="1"/>
          <p:nvPr/>
        </p:nvSpPr>
        <p:spPr>
          <a:xfrm>
            <a:off x="8229600" y="414551"/>
            <a:ext cx="3836482" cy="646331"/>
          </a:xfrm>
          <a:prstGeom prst="rect">
            <a:avLst/>
          </a:prstGeom>
          <a:noFill/>
          <a:ln w="38100">
            <a:solidFill>
              <a:schemeClr val="tx1"/>
            </a:solidFill>
          </a:ln>
        </p:spPr>
        <p:txBody>
          <a:bodyPr wrap="square" lIns="91440" tIns="45720" rIns="91440" bIns="45720" rtlCol="0" anchor="t">
            <a:spAutoFit/>
          </a:bodyPr>
          <a:lstStyle/>
          <a:p>
            <a:r>
              <a:rPr lang="fi-FI">
                <a:latin typeface="Arial    "/>
              </a:rPr>
              <a:t>Arvioitu niin, että 60% ensisijaisista hakijoista osallistuu kokeeseen</a:t>
            </a:r>
          </a:p>
        </p:txBody>
      </p:sp>
      <p:sp>
        <p:nvSpPr>
          <p:cNvPr id="8" name="Nuoli: Oikea 7">
            <a:extLst>
              <a:ext uri="{FF2B5EF4-FFF2-40B4-BE49-F238E27FC236}">
                <a16:creationId xmlns:a16="http://schemas.microsoft.com/office/drawing/2014/main" id="{8824AC52-5426-12EA-40F7-DA5BC5B0140F}"/>
              </a:ext>
            </a:extLst>
          </p:cNvPr>
          <p:cNvSpPr/>
          <p:nvPr/>
        </p:nvSpPr>
        <p:spPr>
          <a:xfrm rot="5400000">
            <a:off x="10364137" y="1049062"/>
            <a:ext cx="490331" cy="513972"/>
          </a:xfrm>
          <a:prstGeom prst="rightArrow">
            <a:avLst>
              <a:gd name="adj1" fmla="val 32186"/>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020124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A4FC7-5D15-A79A-DE0A-5C9E789044E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F815C67-D3AD-14FF-4AB1-FD1999304432}"/>
              </a:ext>
            </a:extLst>
          </p:cNvPr>
          <p:cNvSpPr>
            <a:spLocks noGrp="1"/>
          </p:cNvSpPr>
          <p:nvPr>
            <p:ph type="title"/>
          </p:nvPr>
        </p:nvSpPr>
        <p:spPr/>
        <p:txBody>
          <a:bodyPr/>
          <a:lstStyle/>
          <a:p>
            <a:r>
              <a:rPr lang="fi-FI"/>
              <a:t>Valintakoe A</a:t>
            </a:r>
          </a:p>
        </p:txBody>
      </p:sp>
      <p:sp>
        <p:nvSpPr>
          <p:cNvPr id="5" name="Sisällön paikkamerkki 4">
            <a:extLst>
              <a:ext uri="{FF2B5EF4-FFF2-40B4-BE49-F238E27FC236}">
                <a16:creationId xmlns:a16="http://schemas.microsoft.com/office/drawing/2014/main" id="{80BD4E12-E2D3-BD6E-A4E0-13404C758563}"/>
              </a:ext>
            </a:extLst>
          </p:cNvPr>
          <p:cNvSpPr>
            <a:spLocks noGrp="1"/>
          </p:cNvSpPr>
          <p:nvPr>
            <p:ph sz="quarter" idx="10"/>
          </p:nvPr>
        </p:nvSpPr>
        <p:spPr>
          <a:xfrm>
            <a:off x="353626" y="1205277"/>
            <a:ext cx="11444796" cy="5482602"/>
          </a:xfrm>
        </p:spPr>
        <p:txBody>
          <a:bodyPr/>
          <a:lstStyle/>
          <a:p>
            <a:pPr algn="l"/>
            <a:r>
              <a:rPr lang="fi-FI" b="0" i="0" u="none" strike="noStrike" baseline="0">
                <a:latin typeface="Arial    "/>
              </a:rPr>
              <a:t>Vaatimukset</a:t>
            </a:r>
          </a:p>
          <a:p>
            <a:pPr lvl="1"/>
            <a:r>
              <a:rPr lang="fi-FI" b="0" i="0" u="none" strike="noStrike" baseline="0">
                <a:latin typeface="Arial    "/>
              </a:rPr>
              <a:t>Kokeen tehtävät perustuvat lukion opetussuunnitelmaan (Lukion opetussuunnitelman perusteet 2019) ja mahdollisesti lyhyeen, kokeessa jaettavaan </a:t>
            </a:r>
            <a:r>
              <a:rPr lang="fi-FI" b="1" i="0" u="none" strike="noStrike" baseline="0">
                <a:latin typeface="Arial    "/>
              </a:rPr>
              <a:t>aineistoon, joka voi olla myös englanninkielistä.</a:t>
            </a:r>
          </a:p>
          <a:p>
            <a:pPr marL="457200" lvl="1" indent="0">
              <a:buNone/>
            </a:pPr>
            <a:endParaRPr lang="fi-FI" b="1" i="0" u="none" strike="noStrike" baseline="0">
              <a:latin typeface="Arial    "/>
            </a:endParaRPr>
          </a:p>
          <a:p>
            <a:pPr lvl="1"/>
            <a:r>
              <a:rPr lang="fi-FI" u="none" strike="noStrike" baseline="0">
                <a:latin typeface="Arial    "/>
              </a:rPr>
              <a:t>Valintakokeen A </a:t>
            </a:r>
            <a:r>
              <a:rPr lang="fi-FI" b="1" u="none" strike="noStrike" baseline="0">
                <a:latin typeface="Arial    "/>
              </a:rPr>
              <a:t>yhteinen osio ( 2 tuntia, 4 tehtävää, 60 pistettä)</a:t>
            </a:r>
          </a:p>
          <a:p>
            <a:pPr lvl="2"/>
            <a:r>
              <a:rPr lang="fi-FI" sz="1600" u="none" strike="noStrike" baseline="0">
                <a:latin typeface="Arial    "/>
              </a:rPr>
              <a:t>Kokeen yhteinen osio mittaa matematiikan osaamista sekä loogisen päättelyn ja ongelmanratkaisun taitoja</a:t>
            </a:r>
          </a:p>
          <a:p>
            <a:pPr lvl="2"/>
            <a:r>
              <a:rPr lang="fi-FI" sz="1600">
                <a:latin typeface="Arial    "/>
              </a:rPr>
              <a:t>P</a:t>
            </a:r>
            <a:r>
              <a:rPr lang="fi-FI" sz="1600" u="none" strike="noStrike" baseline="0">
                <a:latin typeface="Arial    "/>
              </a:rPr>
              <a:t>erustuu sellaisiin matematiikan sisältöihin, jotka sisältyvät lukiossa sekä matematiikan lyhyeen että pitkään oppimäärään.</a:t>
            </a:r>
          </a:p>
          <a:p>
            <a:pPr lvl="1"/>
            <a:r>
              <a:rPr lang="fi-FI" u="none" strike="noStrike" baseline="0">
                <a:latin typeface="Arial    "/>
              </a:rPr>
              <a:t>Valintakokeen A </a:t>
            </a:r>
            <a:r>
              <a:rPr lang="fi-FI" b="1" u="none" strike="noStrike" baseline="0">
                <a:latin typeface="Arial    "/>
              </a:rPr>
              <a:t>eriytyvä osio 1 (1 tunti, 2 tehtävää, 30 pistettä)</a:t>
            </a:r>
          </a:p>
          <a:p>
            <a:pPr lvl="2"/>
            <a:r>
              <a:rPr lang="fi-FI" sz="1600" u="none" strike="noStrike" baseline="0">
                <a:latin typeface="Arial    "/>
              </a:rPr>
              <a:t>Kokeen eriytyvässä osiossa 1 mitataan yhteistä osiota syvempää matematiikan osaamista.</a:t>
            </a:r>
          </a:p>
          <a:p>
            <a:pPr lvl="2"/>
            <a:r>
              <a:rPr lang="fi-FI" sz="1600">
                <a:latin typeface="Arial    "/>
              </a:rPr>
              <a:t>P</a:t>
            </a:r>
            <a:r>
              <a:rPr lang="fi-FI" sz="1600" u="none" strike="noStrike" baseline="0">
                <a:latin typeface="Arial    "/>
              </a:rPr>
              <a:t>erustuu lukion matematiikan pitkän oppimäärän sisältöihin</a:t>
            </a:r>
          </a:p>
          <a:p>
            <a:pPr lvl="1"/>
            <a:r>
              <a:rPr lang="fi-FI" u="none" strike="noStrike" baseline="0">
                <a:latin typeface="Arial    "/>
              </a:rPr>
              <a:t>Valintakokeen A </a:t>
            </a:r>
            <a:r>
              <a:rPr lang="fi-FI" b="1" u="none" strike="noStrike" baseline="0">
                <a:latin typeface="Arial    "/>
              </a:rPr>
              <a:t>eriytyvä osio 2 (1 tunti, 2 tehtävää, 30 pistettä)</a:t>
            </a:r>
          </a:p>
          <a:p>
            <a:pPr lvl="2"/>
            <a:r>
              <a:rPr lang="fi-FI" sz="1600" u="none" strike="noStrike" baseline="0">
                <a:latin typeface="Arial    "/>
              </a:rPr>
              <a:t>Kokeen eriytyvässä osiossa 2 on kaksi fysiikan ja kaksi kemian tehtävää. Hakija valitsee tehtävistä kaksi, joihin vastaa.</a:t>
            </a:r>
          </a:p>
          <a:p>
            <a:pPr lvl="2"/>
            <a:r>
              <a:rPr lang="fi-FI" sz="1600">
                <a:latin typeface="Arial    "/>
              </a:rPr>
              <a:t>P</a:t>
            </a:r>
            <a:r>
              <a:rPr lang="fi-FI" sz="1600" u="none" strike="noStrike" baseline="0">
                <a:latin typeface="Arial    "/>
              </a:rPr>
              <a:t>erustuu lukion fysiikan ja kemian pakollisten ja valtakunnallisten valinnaisten opintojen sisältöihin.</a:t>
            </a:r>
          </a:p>
        </p:txBody>
      </p:sp>
    </p:spTree>
    <p:extLst>
      <p:ext uri="{BB962C8B-B14F-4D97-AF65-F5344CB8AC3E}">
        <p14:creationId xmlns:p14="http://schemas.microsoft.com/office/powerpoint/2010/main" val="1459378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5EC65D88-3882-F602-929D-336391FAE01D}"/>
              </a:ext>
            </a:extLst>
          </p:cNvPr>
          <p:cNvSpPr>
            <a:spLocks noGrp="1"/>
          </p:cNvSpPr>
          <p:nvPr>
            <p:ph sz="quarter" idx="10"/>
          </p:nvPr>
        </p:nvSpPr>
        <p:spPr>
          <a:xfrm>
            <a:off x="341312" y="1084738"/>
            <a:ext cx="8030331" cy="520322"/>
          </a:xfrm>
        </p:spPr>
        <p:txBody>
          <a:bodyPr>
            <a:normAutofit/>
          </a:bodyPr>
          <a:lstStyle/>
          <a:p>
            <a:pPr marL="0" indent="0">
              <a:buNone/>
            </a:pPr>
            <a:r>
              <a:rPr lang="fi-FI" b="1"/>
              <a:t>Katsaus kevään 2024 valintoihin ja tietoa kevään 2025 valinnoista </a:t>
            </a:r>
          </a:p>
        </p:txBody>
      </p:sp>
      <p:pic>
        <p:nvPicPr>
          <p:cNvPr id="7" name="Kuvan paikkamerkki 6" descr="Kuva, joka sisältää kohteen vaate, henkilö, Ihmisen kasvot, hymy&#10;&#10;Kuvaus luotu automaattisesti">
            <a:extLst>
              <a:ext uri="{FF2B5EF4-FFF2-40B4-BE49-F238E27FC236}">
                <a16:creationId xmlns:a16="http://schemas.microsoft.com/office/drawing/2014/main" id="{76D20944-42BD-3222-7E8D-083C6242C2F8}"/>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8556790" y="264160"/>
            <a:ext cx="3371049" cy="6329680"/>
          </a:xfrm>
        </p:spPr>
      </p:pic>
      <p:sp>
        <p:nvSpPr>
          <p:cNvPr id="4" name="Tekstin paikkamerkki 3">
            <a:extLst>
              <a:ext uri="{FF2B5EF4-FFF2-40B4-BE49-F238E27FC236}">
                <a16:creationId xmlns:a16="http://schemas.microsoft.com/office/drawing/2014/main" id="{1C0550E2-D1BA-3B3D-EF95-63BBF0DD7DF8}"/>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5678B3C0-A4F6-F6E7-1671-C764FE98CB80}"/>
              </a:ext>
            </a:extLst>
          </p:cNvPr>
          <p:cNvSpPr>
            <a:spLocks noGrp="1"/>
          </p:cNvSpPr>
          <p:nvPr>
            <p:ph type="title"/>
          </p:nvPr>
        </p:nvSpPr>
        <p:spPr/>
        <p:txBody>
          <a:bodyPr/>
          <a:lstStyle/>
          <a:p>
            <a:r>
              <a:rPr lang="fi-FI">
                <a:latin typeface="Arial"/>
                <a:cs typeface="Arial"/>
              </a:rPr>
              <a:t>Mitä tänään - päivän agenda</a:t>
            </a:r>
          </a:p>
        </p:txBody>
      </p:sp>
      <p:sp>
        <p:nvSpPr>
          <p:cNvPr id="8" name="Sisällön paikkamerkki 1">
            <a:extLst>
              <a:ext uri="{FF2B5EF4-FFF2-40B4-BE49-F238E27FC236}">
                <a16:creationId xmlns:a16="http://schemas.microsoft.com/office/drawing/2014/main" id="{C650A9D4-B08D-D07F-7EBD-FF57BA751D63}"/>
              </a:ext>
            </a:extLst>
          </p:cNvPr>
          <p:cNvSpPr txBox="1">
            <a:spLocks/>
          </p:cNvSpPr>
          <p:nvPr/>
        </p:nvSpPr>
        <p:spPr>
          <a:xfrm>
            <a:off x="341049" y="1614786"/>
            <a:ext cx="3073360" cy="499567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b="1">
                <a:latin typeface="Arial"/>
                <a:cs typeface="Arial"/>
              </a:rPr>
              <a:t>AMK</a:t>
            </a:r>
          </a:p>
          <a:p>
            <a:pPr lvl="1"/>
            <a:endParaRPr lang="fi-FI"/>
          </a:p>
          <a:p>
            <a:r>
              <a:rPr lang="fi-FI" b="1">
                <a:latin typeface="Arial"/>
                <a:cs typeface="Arial"/>
              </a:rPr>
              <a:t>Valintakoe A</a:t>
            </a:r>
          </a:p>
          <a:p>
            <a:pPr lvl="1"/>
            <a:r>
              <a:rPr lang="fi-FI">
                <a:latin typeface="Arial"/>
                <a:cs typeface="Arial"/>
              </a:rPr>
              <a:t>Diplomi-insinöörikoulutus</a:t>
            </a:r>
          </a:p>
          <a:p>
            <a:pPr lvl="1"/>
            <a:r>
              <a:rPr lang="fi-FI">
                <a:latin typeface="Arial"/>
                <a:cs typeface="Arial"/>
              </a:rPr>
              <a:t>Matemaattis-luonnontieteellinen ala</a:t>
            </a:r>
          </a:p>
          <a:p>
            <a:r>
              <a:rPr lang="fi-FI" b="1">
                <a:latin typeface="Arial"/>
                <a:cs typeface="Arial"/>
              </a:rPr>
              <a:t>Valintakoe B</a:t>
            </a:r>
          </a:p>
          <a:p>
            <a:pPr lvl="1"/>
            <a:r>
              <a:rPr lang="fi-FI">
                <a:latin typeface="Arial"/>
                <a:cs typeface="Arial"/>
              </a:rPr>
              <a:t>Lääketiede</a:t>
            </a:r>
          </a:p>
          <a:p>
            <a:r>
              <a:rPr lang="fi-FI" b="1">
                <a:latin typeface="Arial"/>
                <a:cs typeface="Arial"/>
              </a:rPr>
              <a:t>Valintakoe C</a:t>
            </a:r>
          </a:p>
          <a:p>
            <a:pPr lvl="1"/>
            <a:r>
              <a:rPr lang="fi-FI">
                <a:latin typeface="Arial"/>
                <a:cs typeface="Arial"/>
              </a:rPr>
              <a:t>Biologia</a:t>
            </a:r>
          </a:p>
          <a:p>
            <a:pPr lvl="1"/>
            <a:r>
              <a:rPr lang="fi-FI">
                <a:latin typeface="Arial"/>
                <a:cs typeface="Arial"/>
              </a:rPr>
              <a:t>Maantiede</a:t>
            </a:r>
          </a:p>
          <a:p>
            <a:r>
              <a:rPr lang="fi-FI" b="1">
                <a:latin typeface="Arial"/>
                <a:cs typeface="Arial"/>
              </a:rPr>
              <a:t>Valintakoe D</a:t>
            </a:r>
          </a:p>
          <a:p>
            <a:pPr lvl="1"/>
            <a:r>
              <a:rPr lang="fi-FI">
                <a:latin typeface="Arial"/>
                <a:cs typeface="Arial"/>
              </a:rPr>
              <a:t>Psykologia</a:t>
            </a:r>
          </a:p>
          <a:p>
            <a:pPr lvl="1"/>
            <a:r>
              <a:rPr lang="fi-FI">
                <a:latin typeface="Arial"/>
                <a:cs typeface="Arial"/>
              </a:rPr>
              <a:t>Logopedia</a:t>
            </a:r>
          </a:p>
        </p:txBody>
      </p:sp>
      <p:sp>
        <p:nvSpPr>
          <p:cNvPr id="9" name="Sisällön paikkamerkki 1">
            <a:extLst>
              <a:ext uri="{FF2B5EF4-FFF2-40B4-BE49-F238E27FC236}">
                <a16:creationId xmlns:a16="http://schemas.microsoft.com/office/drawing/2014/main" id="{AAD695D3-D074-744A-0884-700E9DA452D8}"/>
              </a:ext>
            </a:extLst>
          </p:cNvPr>
          <p:cNvSpPr txBox="1">
            <a:spLocks/>
          </p:cNvSpPr>
          <p:nvPr/>
        </p:nvSpPr>
        <p:spPr>
          <a:xfrm>
            <a:off x="3753348" y="1614786"/>
            <a:ext cx="4618031" cy="533400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b="1">
                <a:latin typeface="Arial"/>
                <a:cs typeface="Arial"/>
              </a:rPr>
              <a:t>Valintakoe E</a:t>
            </a:r>
          </a:p>
          <a:p>
            <a:pPr lvl="1"/>
            <a:r>
              <a:rPr lang="fi-FI">
                <a:latin typeface="Arial"/>
                <a:cs typeface="Arial"/>
              </a:rPr>
              <a:t>Kasvatustiede ja luokanopettajakoulutus</a:t>
            </a:r>
          </a:p>
          <a:p>
            <a:pPr lvl="1"/>
            <a:r>
              <a:rPr lang="fi-FI">
                <a:latin typeface="Arial"/>
                <a:cs typeface="Arial"/>
              </a:rPr>
              <a:t>liikuntatiede</a:t>
            </a:r>
          </a:p>
          <a:p>
            <a:r>
              <a:rPr lang="fi-FI" b="1">
                <a:latin typeface="Arial"/>
                <a:cs typeface="Arial"/>
              </a:rPr>
              <a:t>Valintakoe F</a:t>
            </a:r>
          </a:p>
          <a:p>
            <a:pPr lvl="1"/>
            <a:r>
              <a:rPr lang="fi-FI">
                <a:latin typeface="Arial"/>
                <a:cs typeface="Arial"/>
              </a:rPr>
              <a:t>Kauppatiede</a:t>
            </a:r>
          </a:p>
          <a:p>
            <a:r>
              <a:rPr lang="fi-FI" b="1">
                <a:latin typeface="Arial"/>
                <a:cs typeface="Arial"/>
              </a:rPr>
              <a:t>Valintakoe G</a:t>
            </a:r>
          </a:p>
          <a:p>
            <a:pPr lvl="1"/>
            <a:r>
              <a:rPr lang="fi-FI">
                <a:latin typeface="Arial"/>
                <a:cs typeface="Arial"/>
              </a:rPr>
              <a:t>Oikeustieteet</a:t>
            </a:r>
          </a:p>
          <a:p>
            <a:pPr lvl="1"/>
            <a:r>
              <a:rPr lang="fi-FI">
                <a:latin typeface="Arial"/>
                <a:cs typeface="Arial"/>
              </a:rPr>
              <a:t>Hallintotieteet</a:t>
            </a:r>
          </a:p>
          <a:p>
            <a:pPr lvl="1"/>
            <a:r>
              <a:rPr lang="fi-FI">
                <a:latin typeface="Arial"/>
                <a:cs typeface="Arial"/>
              </a:rPr>
              <a:t>Sosiaalitieteet</a:t>
            </a:r>
          </a:p>
          <a:p>
            <a:pPr lvl="1"/>
            <a:r>
              <a:rPr lang="fi-FI">
                <a:latin typeface="Arial"/>
                <a:cs typeface="Arial"/>
              </a:rPr>
              <a:t>Viestintätieteet</a:t>
            </a:r>
          </a:p>
          <a:p>
            <a:pPr lvl="1"/>
            <a:r>
              <a:rPr lang="fi-FI">
                <a:latin typeface="Arial"/>
                <a:cs typeface="Arial"/>
              </a:rPr>
              <a:t>Yhteiskuntatieteet</a:t>
            </a:r>
          </a:p>
          <a:p>
            <a:r>
              <a:rPr lang="fi-FI" b="1">
                <a:latin typeface="Arial"/>
                <a:cs typeface="Arial"/>
              </a:rPr>
              <a:t>Valintakoe H</a:t>
            </a:r>
          </a:p>
          <a:p>
            <a:r>
              <a:rPr lang="fi-FI" b="1">
                <a:latin typeface="Arial"/>
                <a:cs typeface="Arial"/>
              </a:rPr>
              <a:t>Valintakoe I</a:t>
            </a:r>
          </a:p>
          <a:p>
            <a:r>
              <a:rPr lang="fi-FI" b="1">
                <a:latin typeface="Arial"/>
                <a:cs typeface="Arial"/>
              </a:rPr>
              <a:t>Arkkitehtuuri</a:t>
            </a:r>
          </a:p>
          <a:p>
            <a:r>
              <a:rPr lang="fi-FI" b="1">
                <a:latin typeface="Arial"/>
                <a:cs typeface="Arial"/>
              </a:rPr>
              <a:t>Taideteollinen</a:t>
            </a:r>
          </a:p>
        </p:txBody>
      </p:sp>
    </p:spTree>
    <p:extLst>
      <p:ext uri="{BB962C8B-B14F-4D97-AF65-F5344CB8AC3E}">
        <p14:creationId xmlns:p14="http://schemas.microsoft.com/office/powerpoint/2010/main" val="3539540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FEA1EF9-F360-589A-4ACC-AC7A603775AA}"/>
              </a:ext>
            </a:extLst>
          </p:cNvPr>
          <p:cNvSpPr>
            <a:spLocks noGrp="1"/>
          </p:cNvSpPr>
          <p:nvPr>
            <p:ph sz="quarter" idx="10"/>
          </p:nvPr>
        </p:nvSpPr>
        <p:spPr>
          <a:xfrm>
            <a:off x="274262" y="1109976"/>
            <a:ext cx="5580094" cy="5141968"/>
          </a:xfrm>
        </p:spPr>
        <p:txBody>
          <a:bodyPr>
            <a:normAutofit fontScale="62500" lnSpcReduction="20000"/>
          </a:bodyPr>
          <a:lstStyle/>
          <a:p>
            <a:pPr>
              <a:lnSpc>
                <a:spcPct val="120000"/>
              </a:lnSpc>
              <a:spcBef>
                <a:spcPts val="0"/>
              </a:spcBef>
              <a:spcAft>
                <a:spcPts val="0"/>
              </a:spcAft>
            </a:pPr>
            <a:r>
              <a:rPr lang="fi-FI" sz="2600">
                <a:latin typeface="Arial    "/>
              </a:rPr>
              <a:t>Kokeessa huomioitavaa</a:t>
            </a:r>
          </a:p>
          <a:p>
            <a:pPr lvl="1">
              <a:lnSpc>
                <a:spcPct val="120000"/>
              </a:lnSpc>
              <a:spcBef>
                <a:spcPts val="0"/>
              </a:spcBef>
              <a:spcAft>
                <a:spcPts val="0"/>
              </a:spcAft>
            </a:pPr>
            <a:r>
              <a:rPr lang="fi-FI" sz="2400">
                <a:latin typeface="Arial    "/>
              </a:rPr>
              <a:t>Laskurutiini ja oikeantyyppisten tehtävien hallinta tärkeää</a:t>
            </a:r>
          </a:p>
          <a:p>
            <a:pPr lvl="1">
              <a:lnSpc>
                <a:spcPct val="120000"/>
              </a:lnSpc>
              <a:spcBef>
                <a:spcPts val="0"/>
              </a:spcBef>
              <a:spcAft>
                <a:spcPts val="0"/>
              </a:spcAft>
            </a:pPr>
            <a:r>
              <a:rPr lang="fi-FI" sz="2400">
                <a:latin typeface="Arial    "/>
              </a:rPr>
              <a:t>Kokeessa jaetaan vain jaksollinen järjestelmä, ei kaavaliitettä </a:t>
            </a:r>
            <a:r>
              <a:rPr lang="fi-FI" sz="2400" b="1">
                <a:solidFill>
                  <a:srgbClr val="FF0000"/>
                </a:solidFill>
                <a:latin typeface="Arial    "/>
              </a:rPr>
              <a:t>(onko edelleen näin?)</a:t>
            </a:r>
          </a:p>
          <a:p>
            <a:pPr lvl="1">
              <a:lnSpc>
                <a:spcPct val="120000"/>
              </a:lnSpc>
              <a:spcBef>
                <a:spcPts val="0"/>
              </a:spcBef>
              <a:spcAft>
                <a:spcPts val="0"/>
              </a:spcAft>
            </a:pPr>
            <a:r>
              <a:rPr lang="fi-FI" sz="2400">
                <a:latin typeface="Arial    "/>
              </a:rPr>
              <a:t>Koejärjestelmän laskin</a:t>
            </a:r>
          </a:p>
          <a:p>
            <a:pPr marL="457200" lvl="1" indent="0">
              <a:lnSpc>
                <a:spcPct val="120000"/>
              </a:lnSpc>
              <a:spcBef>
                <a:spcPts val="0"/>
              </a:spcBef>
              <a:spcAft>
                <a:spcPts val="0"/>
              </a:spcAft>
              <a:buNone/>
            </a:pPr>
            <a:endParaRPr lang="fi-FI" sz="2400" b="1">
              <a:solidFill>
                <a:srgbClr val="FF0000"/>
              </a:solidFill>
              <a:latin typeface="Arial    "/>
            </a:endParaRPr>
          </a:p>
          <a:p>
            <a:pPr algn="l">
              <a:lnSpc>
                <a:spcPct val="120000"/>
              </a:lnSpc>
              <a:spcBef>
                <a:spcPts val="0"/>
              </a:spcBef>
              <a:spcAft>
                <a:spcPts val="0"/>
              </a:spcAft>
            </a:pPr>
            <a:r>
              <a:rPr lang="fi-FI" sz="2600" b="0" i="0" u="none" strike="noStrike" baseline="0">
                <a:latin typeface="Arial    "/>
              </a:rPr>
              <a:t>Mikä muuttuu aiempaan DI kokeeseen?</a:t>
            </a:r>
          </a:p>
          <a:p>
            <a:pPr lvl="1">
              <a:lnSpc>
                <a:spcPct val="120000"/>
              </a:lnSpc>
              <a:spcBef>
                <a:spcPts val="0"/>
              </a:spcBef>
              <a:spcAft>
                <a:spcPts val="0"/>
              </a:spcAft>
            </a:pPr>
            <a:r>
              <a:rPr lang="fi-FI" sz="2400">
                <a:latin typeface="Arial    "/>
              </a:rPr>
              <a:t>Digitaalinen koe</a:t>
            </a:r>
          </a:p>
          <a:p>
            <a:pPr lvl="1">
              <a:lnSpc>
                <a:spcPct val="120000"/>
              </a:lnSpc>
              <a:spcBef>
                <a:spcPts val="0"/>
              </a:spcBef>
              <a:spcAft>
                <a:spcPts val="0"/>
              </a:spcAft>
            </a:pPr>
            <a:r>
              <a:rPr lang="fi-FI" sz="2400" u="none" strike="noStrike" baseline="0">
                <a:latin typeface="Arial    "/>
              </a:rPr>
              <a:t>Kokeen osiot</a:t>
            </a:r>
          </a:p>
          <a:p>
            <a:pPr lvl="1">
              <a:lnSpc>
                <a:spcPct val="120000"/>
              </a:lnSpc>
              <a:spcBef>
                <a:spcPts val="0"/>
              </a:spcBef>
              <a:spcAft>
                <a:spcPts val="0"/>
              </a:spcAft>
            </a:pPr>
            <a:r>
              <a:rPr lang="fi-FI" sz="2400" u="none" strike="noStrike" baseline="0">
                <a:latin typeface="Arial    "/>
              </a:rPr>
              <a:t>Ongelmanratkaisu ja looginen päättely ”pakollisessa” osiossa</a:t>
            </a:r>
          </a:p>
          <a:p>
            <a:pPr lvl="1">
              <a:lnSpc>
                <a:spcPct val="120000"/>
              </a:lnSpc>
              <a:spcBef>
                <a:spcPts val="0"/>
              </a:spcBef>
              <a:spcAft>
                <a:spcPts val="0"/>
              </a:spcAft>
            </a:pPr>
            <a:r>
              <a:rPr lang="fi-FI" sz="2400" u="none" strike="noStrike" baseline="0">
                <a:latin typeface="Arial    "/>
              </a:rPr>
              <a:t>Matematiikan testaaminen jaettu kahteen osaan</a:t>
            </a:r>
          </a:p>
          <a:p>
            <a:pPr lvl="1">
              <a:lnSpc>
                <a:spcPct val="120000"/>
              </a:lnSpc>
              <a:spcBef>
                <a:spcPts val="0"/>
              </a:spcBef>
              <a:spcAft>
                <a:spcPts val="0"/>
              </a:spcAft>
            </a:pPr>
            <a:r>
              <a:rPr lang="fi-FI" sz="2400" u="none" strike="noStrike" baseline="0">
                <a:latin typeface="Arial    "/>
              </a:rPr>
              <a:t>Englanninkielinen aineisto mahdollinen</a:t>
            </a:r>
          </a:p>
          <a:p>
            <a:pPr lvl="1">
              <a:lnSpc>
                <a:spcPct val="120000"/>
              </a:lnSpc>
              <a:spcBef>
                <a:spcPts val="0"/>
              </a:spcBef>
              <a:spcAft>
                <a:spcPts val="0"/>
              </a:spcAft>
            </a:pPr>
            <a:r>
              <a:rPr lang="fi-FI" sz="2400">
                <a:latin typeface="Arial    "/>
              </a:rPr>
              <a:t>Vastattavien tehtävien lukumäärä</a:t>
            </a:r>
          </a:p>
          <a:p>
            <a:pPr lvl="1">
              <a:lnSpc>
                <a:spcPct val="120000"/>
              </a:lnSpc>
              <a:spcBef>
                <a:spcPts val="0"/>
              </a:spcBef>
              <a:spcAft>
                <a:spcPts val="0"/>
              </a:spcAft>
            </a:pPr>
            <a:r>
              <a:rPr lang="fi-FI" sz="2400">
                <a:latin typeface="Arial    "/>
              </a:rPr>
              <a:t>Pistemäärä</a:t>
            </a:r>
          </a:p>
          <a:p>
            <a:pPr lvl="1">
              <a:lnSpc>
                <a:spcPct val="120000"/>
              </a:lnSpc>
              <a:spcBef>
                <a:spcPts val="0"/>
              </a:spcBef>
              <a:spcAft>
                <a:spcPts val="0"/>
              </a:spcAft>
            </a:pPr>
            <a:r>
              <a:rPr lang="fi-FI" sz="2400">
                <a:latin typeface="Arial    "/>
              </a:rPr>
              <a:t>Kokeen suorituspaikkoja lisää</a:t>
            </a:r>
          </a:p>
          <a:p>
            <a:pPr marL="457200" lvl="1" indent="0">
              <a:lnSpc>
                <a:spcPct val="120000"/>
              </a:lnSpc>
              <a:spcBef>
                <a:spcPts val="0"/>
              </a:spcBef>
              <a:spcAft>
                <a:spcPts val="0"/>
              </a:spcAft>
              <a:buNone/>
            </a:pPr>
            <a:endParaRPr lang="fi-FI" sz="2400">
              <a:latin typeface="Arial    "/>
            </a:endParaRPr>
          </a:p>
          <a:p>
            <a:pPr>
              <a:lnSpc>
                <a:spcPct val="120000"/>
              </a:lnSpc>
              <a:spcBef>
                <a:spcPts val="0"/>
              </a:spcBef>
              <a:spcAft>
                <a:spcPts val="0"/>
              </a:spcAft>
            </a:pPr>
            <a:r>
              <a:rPr lang="fi-FI" sz="2600">
                <a:latin typeface="Arial    "/>
              </a:rPr>
              <a:t>Vanhat valintakokeet: Dia-yhteisvalinnan kokeet, tietojenkäsittelytieteen valintakokeet</a:t>
            </a:r>
          </a:p>
          <a:p>
            <a:endParaRPr lang="fi-FI"/>
          </a:p>
        </p:txBody>
      </p:sp>
      <p:sp>
        <p:nvSpPr>
          <p:cNvPr id="2" name="Otsikko 1">
            <a:extLst>
              <a:ext uri="{FF2B5EF4-FFF2-40B4-BE49-F238E27FC236}">
                <a16:creationId xmlns:a16="http://schemas.microsoft.com/office/drawing/2014/main" id="{BCB0B19E-82D4-80FD-92B1-E1EBAE7CAE2A}"/>
              </a:ext>
            </a:extLst>
          </p:cNvPr>
          <p:cNvSpPr>
            <a:spLocks noGrp="1"/>
          </p:cNvSpPr>
          <p:nvPr>
            <p:ph type="title"/>
          </p:nvPr>
        </p:nvSpPr>
        <p:spPr>
          <a:xfrm>
            <a:off x="341049" y="365125"/>
            <a:ext cx="5580095" cy="744851"/>
          </a:xfrm>
        </p:spPr>
        <p:txBody>
          <a:bodyPr/>
          <a:lstStyle/>
          <a:p>
            <a:r>
              <a:rPr lang="fi-FI"/>
              <a:t>Valintakoe A</a:t>
            </a:r>
          </a:p>
        </p:txBody>
      </p:sp>
      <p:pic>
        <p:nvPicPr>
          <p:cNvPr id="6" name="Kuvan paikkamerkki 10" descr="Kuva, joka sisältää kohteen vaate, henkilö, Ihmisen kasvot, sisä-&#10;&#10;Kuvaus luotu automaattisesti">
            <a:extLst>
              <a:ext uri="{FF2B5EF4-FFF2-40B4-BE49-F238E27FC236}">
                <a16:creationId xmlns:a16="http://schemas.microsoft.com/office/drawing/2014/main" id="{45A7521C-52F0-B9B1-0741-176B25220FF4}"/>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a:xfrm>
            <a:off x="6094413" y="263525"/>
            <a:ext cx="5834062" cy="6330950"/>
          </a:xfrm>
        </p:spPr>
      </p:pic>
      <p:pic>
        <p:nvPicPr>
          <p:cNvPr id="4" name="Kuva 3">
            <a:extLst>
              <a:ext uri="{FF2B5EF4-FFF2-40B4-BE49-F238E27FC236}">
                <a16:creationId xmlns:a16="http://schemas.microsoft.com/office/drawing/2014/main" id="{86F642AF-183B-86E0-3AE4-37C2D900DB3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3801490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F63F1-E782-F5D9-95D7-B7D239C6AF6B}"/>
            </a:ext>
          </a:extLst>
        </p:cNvPr>
        <p:cNvGrpSpPr/>
        <p:nvPr/>
      </p:nvGrpSpPr>
      <p:grpSpPr>
        <a:xfrm>
          <a:off x="0" y="0"/>
          <a:ext cx="0" cy="0"/>
          <a:chOff x="0" y="0"/>
          <a:chExt cx="0" cy="0"/>
        </a:xfrm>
      </p:grpSpPr>
      <p:sp>
        <p:nvSpPr>
          <p:cNvPr id="5" name="Otsikko 4">
            <a:extLst>
              <a:ext uri="{FF2B5EF4-FFF2-40B4-BE49-F238E27FC236}">
                <a16:creationId xmlns:a16="http://schemas.microsoft.com/office/drawing/2014/main" id="{1B5256CE-08BB-8847-DCBB-8867AB29E7D9}"/>
              </a:ext>
            </a:extLst>
          </p:cNvPr>
          <p:cNvSpPr>
            <a:spLocks noGrp="1"/>
          </p:cNvSpPr>
          <p:nvPr>
            <p:ph type="title"/>
          </p:nvPr>
        </p:nvSpPr>
        <p:spPr>
          <a:xfrm>
            <a:off x="341049" y="365125"/>
            <a:ext cx="11457373" cy="695757"/>
          </a:xfrm>
        </p:spPr>
        <p:txBody>
          <a:bodyPr anchor="ctr">
            <a:normAutofit/>
          </a:bodyPr>
          <a:lstStyle/>
          <a:p>
            <a:r>
              <a:rPr lang="fi-FI"/>
              <a:t>Valintakoe B</a:t>
            </a:r>
          </a:p>
        </p:txBody>
      </p:sp>
      <p:pic>
        <p:nvPicPr>
          <p:cNvPr id="10" name="Sisällön paikkamerkki 9" descr="Kuva, joka sisältää kohteen teksti, kuvakaappaus, Fontti&#10;&#10;Kuvaus luotu automaattisesti">
            <a:extLst>
              <a:ext uri="{FF2B5EF4-FFF2-40B4-BE49-F238E27FC236}">
                <a16:creationId xmlns:a16="http://schemas.microsoft.com/office/drawing/2014/main" id="{BD383E7E-EF7B-BC93-4131-AF7B21DDA432}"/>
              </a:ext>
            </a:extLst>
          </p:cNvPr>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1652661" y="1205277"/>
            <a:ext cx="8846726" cy="4423363"/>
          </a:xfrm>
          <a:noFill/>
        </p:spPr>
      </p:pic>
    </p:spTree>
    <p:extLst>
      <p:ext uri="{BB962C8B-B14F-4D97-AF65-F5344CB8AC3E}">
        <p14:creationId xmlns:p14="http://schemas.microsoft.com/office/powerpoint/2010/main" val="2124523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43580-5544-7231-2EE8-9DC6C92DA48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63D6DBB-3231-30D2-3F1F-9DE6A183884A}"/>
              </a:ext>
            </a:extLst>
          </p:cNvPr>
          <p:cNvSpPr>
            <a:spLocks noGrp="1"/>
          </p:cNvSpPr>
          <p:nvPr>
            <p:ph type="title"/>
          </p:nvPr>
        </p:nvSpPr>
        <p:spPr/>
        <p:txBody>
          <a:bodyPr/>
          <a:lstStyle/>
          <a:p>
            <a:r>
              <a:rPr lang="fi-FI"/>
              <a:t>Lääke-, hammaslääke- ja eläinlääketiede</a:t>
            </a:r>
          </a:p>
        </p:txBody>
      </p:sp>
      <p:sp>
        <p:nvSpPr>
          <p:cNvPr id="4" name="Sisällön paikkamerkki 2">
            <a:extLst>
              <a:ext uri="{FF2B5EF4-FFF2-40B4-BE49-F238E27FC236}">
                <a16:creationId xmlns:a16="http://schemas.microsoft.com/office/drawing/2014/main" id="{A9C78A68-5DE2-3280-E635-91F312252629}"/>
              </a:ext>
            </a:extLst>
          </p:cNvPr>
          <p:cNvSpPr txBox="1">
            <a:spLocks/>
          </p:cNvSpPr>
          <p:nvPr/>
        </p:nvSpPr>
        <p:spPr>
          <a:xfrm>
            <a:off x="341049" y="1204894"/>
            <a:ext cx="2726001" cy="4395806"/>
          </a:xfrm>
          <a:prstGeom prst="rect">
            <a:avLst/>
          </a:prstGeom>
          <a:solidFill>
            <a:schemeClr val="bg1"/>
          </a:solidFill>
        </p:spPr>
        <p:txBody>
          <a:bodyPr>
            <a:normAutofit lnSpcReduction="10000"/>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latin typeface="+mj-lt"/>
              </a:rPr>
              <a:t>Opiskelupaikat</a:t>
            </a:r>
          </a:p>
          <a:p>
            <a:pPr marL="0" indent="0">
              <a:buNone/>
            </a:pPr>
            <a:r>
              <a:rPr lang="fi-FI" b="1">
                <a:latin typeface="+mj-lt"/>
              </a:rPr>
              <a:t>Lääketiede:</a:t>
            </a:r>
          </a:p>
          <a:p>
            <a:pPr lvl="1"/>
            <a:r>
              <a:rPr lang="fi-FI">
                <a:latin typeface="+mj-lt"/>
              </a:rPr>
              <a:t>Helsinki</a:t>
            </a:r>
          </a:p>
          <a:p>
            <a:pPr lvl="1"/>
            <a:r>
              <a:rPr lang="fi-FI">
                <a:latin typeface="+mj-lt"/>
              </a:rPr>
              <a:t>Turku</a:t>
            </a:r>
          </a:p>
          <a:p>
            <a:pPr lvl="1"/>
            <a:r>
              <a:rPr lang="fi-FI">
                <a:latin typeface="+mj-lt"/>
              </a:rPr>
              <a:t>Oulu</a:t>
            </a:r>
          </a:p>
          <a:p>
            <a:pPr lvl="1"/>
            <a:r>
              <a:rPr lang="fi-FI">
                <a:latin typeface="+mj-lt"/>
              </a:rPr>
              <a:t>Tampere</a:t>
            </a:r>
          </a:p>
          <a:p>
            <a:pPr lvl="1"/>
            <a:r>
              <a:rPr lang="fi-FI">
                <a:latin typeface="+mj-lt"/>
              </a:rPr>
              <a:t>Kuopio</a:t>
            </a:r>
            <a:endParaRPr lang="fi-FI" b="1">
              <a:latin typeface="+mj-lt"/>
            </a:endParaRPr>
          </a:p>
          <a:p>
            <a:pPr marL="0" indent="0">
              <a:buNone/>
            </a:pPr>
            <a:r>
              <a:rPr lang="fi-FI" b="1">
                <a:latin typeface="+mj-lt"/>
              </a:rPr>
              <a:t>Hammaslääketiede: </a:t>
            </a:r>
          </a:p>
          <a:p>
            <a:pPr lvl="1"/>
            <a:r>
              <a:rPr lang="fi-FI">
                <a:latin typeface="+mj-lt"/>
              </a:rPr>
              <a:t>Helsinki</a:t>
            </a:r>
          </a:p>
          <a:p>
            <a:pPr lvl="1"/>
            <a:r>
              <a:rPr lang="fi-FI">
                <a:latin typeface="+mj-lt"/>
              </a:rPr>
              <a:t>Turku</a:t>
            </a:r>
          </a:p>
          <a:p>
            <a:pPr lvl="1"/>
            <a:r>
              <a:rPr lang="fi-FI">
                <a:latin typeface="+mj-lt"/>
              </a:rPr>
              <a:t>Oulu</a:t>
            </a:r>
          </a:p>
          <a:p>
            <a:pPr lvl="1"/>
            <a:r>
              <a:rPr lang="fi-FI">
                <a:latin typeface="+mj-lt"/>
              </a:rPr>
              <a:t>Kuopio</a:t>
            </a:r>
            <a:endParaRPr lang="fi-FI" b="1">
              <a:latin typeface="+mj-lt"/>
            </a:endParaRPr>
          </a:p>
          <a:p>
            <a:pPr marL="0" indent="0">
              <a:buNone/>
            </a:pPr>
            <a:r>
              <a:rPr lang="fi-FI" b="1">
                <a:latin typeface="+mj-lt"/>
              </a:rPr>
              <a:t>Eläinlääketiede: </a:t>
            </a:r>
          </a:p>
          <a:p>
            <a:pPr lvl="1"/>
            <a:r>
              <a:rPr lang="fi-FI">
                <a:latin typeface="+mj-lt"/>
              </a:rPr>
              <a:t>Helsinki</a:t>
            </a:r>
          </a:p>
        </p:txBody>
      </p:sp>
      <p:sp>
        <p:nvSpPr>
          <p:cNvPr id="3" name="Sisällön paikkamerkki 2">
            <a:extLst>
              <a:ext uri="{FF2B5EF4-FFF2-40B4-BE49-F238E27FC236}">
                <a16:creationId xmlns:a16="http://schemas.microsoft.com/office/drawing/2014/main" id="{C3319406-FAEA-BC62-612F-ABE206EF35B0}"/>
              </a:ext>
            </a:extLst>
          </p:cNvPr>
          <p:cNvSpPr txBox="1">
            <a:spLocks/>
          </p:cNvSpPr>
          <p:nvPr/>
        </p:nvSpPr>
        <p:spPr>
          <a:xfrm>
            <a:off x="3368843" y="1171539"/>
            <a:ext cx="7699208" cy="5027242"/>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000" b="1"/>
              <a:t>Valintamenettely</a:t>
            </a:r>
          </a:p>
          <a:p>
            <a:pPr lvl="1">
              <a:spcBef>
                <a:spcPts val="600"/>
              </a:spcBef>
            </a:pPr>
            <a:r>
              <a:rPr lang="fi-FI" sz="1800"/>
              <a:t>Hakea voi </a:t>
            </a:r>
            <a:r>
              <a:rPr lang="fi-FI" sz="1800" b="1"/>
              <a:t>samaan aikaan </a:t>
            </a:r>
            <a:r>
              <a:rPr lang="fi-FI" sz="1800"/>
              <a:t>lääketieteen ja eläinlääketieteen opintoihin tai hammaslääketieteen ja eläinlääketieteen opintoihin, mutta </a:t>
            </a:r>
            <a:r>
              <a:rPr lang="fi-FI" sz="1800" b="1"/>
              <a:t>ei</a:t>
            </a:r>
            <a:r>
              <a:rPr lang="fi-FI" sz="1800"/>
              <a:t> lääketieteen ja hammaslääketieteen opintoihin</a:t>
            </a:r>
          </a:p>
          <a:p>
            <a:pPr lvl="1">
              <a:spcBef>
                <a:spcPts val="600"/>
              </a:spcBef>
            </a:pPr>
            <a:r>
              <a:rPr lang="fi-FI" sz="1800"/>
              <a:t>Todistusvalinta (</a:t>
            </a:r>
            <a:r>
              <a:rPr lang="fi-FI" sz="1800" b="1"/>
              <a:t>vain ensikertalaiset</a:t>
            </a:r>
            <a:r>
              <a:rPr lang="fi-FI" sz="1800"/>
              <a:t>) ja valintakoevalinta</a:t>
            </a:r>
          </a:p>
          <a:p>
            <a:pPr lvl="1">
              <a:spcBef>
                <a:spcPts val="600"/>
              </a:spcBef>
            </a:pPr>
            <a:r>
              <a:rPr lang="fi-FI" sz="1800"/>
              <a:t>51% todistusvalinnalla. Pisteitä voi saada </a:t>
            </a:r>
            <a:r>
              <a:rPr lang="fi-FI" sz="1800" b="1"/>
              <a:t>kuudesta</a:t>
            </a:r>
            <a:r>
              <a:rPr lang="fi-FI" sz="1800"/>
              <a:t> aineesta: Äidinkieli, biologia, matematiikka (pitkä tai lyhyt), kemia ja kaksi hakijalle parhaat pisteet tuottavaa ainetta seuraavista: fysiikka, joku muu ainereaali, vieras kieli. Eniten pisteitä tuottavat aineet ovat pitkä matematiikka (39,7 p.), kemia (34), äidinkieli (33), biologia (32,2), fysiikka (31,7), lyhyt matematiikka/pitkä kieli (28,3)</a:t>
            </a:r>
          </a:p>
        </p:txBody>
      </p:sp>
      <p:sp>
        <p:nvSpPr>
          <p:cNvPr id="7" name="Suorakulmio: Pyöristetyt kulmat 6">
            <a:extLst>
              <a:ext uri="{FF2B5EF4-FFF2-40B4-BE49-F238E27FC236}">
                <a16:creationId xmlns:a16="http://schemas.microsoft.com/office/drawing/2014/main" id="{D7C04AE2-9B24-1E15-6217-1C70207B54CB}"/>
              </a:ext>
            </a:extLst>
          </p:cNvPr>
          <p:cNvSpPr/>
          <p:nvPr/>
        </p:nvSpPr>
        <p:spPr>
          <a:xfrm>
            <a:off x="341047" y="5931208"/>
            <a:ext cx="2726003"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a:solidFill>
                  <a:schemeClr val="tx1"/>
                </a:solidFill>
              </a:rPr>
              <a:t>laaketieteelliset.fi</a:t>
            </a:r>
          </a:p>
        </p:txBody>
      </p:sp>
    </p:spTree>
    <p:extLst>
      <p:ext uri="{BB962C8B-B14F-4D97-AF65-F5344CB8AC3E}">
        <p14:creationId xmlns:p14="http://schemas.microsoft.com/office/powerpoint/2010/main" val="1471469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5C249-03E9-44C8-6845-7986A5E637B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B6E1C00-55DD-71E0-8AAB-5A3E75C39C80}"/>
              </a:ext>
            </a:extLst>
          </p:cNvPr>
          <p:cNvSpPr>
            <a:spLocks noGrp="1"/>
          </p:cNvSpPr>
          <p:nvPr>
            <p:ph type="title"/>
          </p:nvPr>
        </p:nvSpPr>
        <p:spPr>
          <a:xfrm>
            <a:off x="341049" y="365125"/>
            <a:ext cx="11457373" cy="1127125"/>
          </a:xfrm>
        </p:spPr>
        <p:txBody>
          <a:bodyPr/>
          <a:lstStyle/>
          <a:p>
            <a:r>
              <a:rPr lang="fi-FI"/>
              <a:t>Lääke-, hammaslääke- ja eläinlääketiede, todistusvalinnan pisterajoja</a:t>
            </a:r>
          </a:p>
        </p:txBody>
      </p:sp>
      <p:graphicFrame>
        <p:nvGraphicFramePr>
          <p:cNvPr id="3" name="Taulukko 2">
            <a:extLst>
              <a:ext uri="{FF2B5EF4-FFF2-40B4-BE49-F238E27FC236}">
                <a16:creationId xmlns:a16="http://schemas.microsoft.com/office/drawing/2014/main" id="{742A437C-3865-DD49-E618-29E6A7A81463}"/>
              </a:ext>
            </a:extLst>
          </p:cNvPr>
          <p:cNvGraphicFramePr>
            <a:graphicFrameLocks noGrp="1"/>
          </p:cNvGraphicFramePr>
          <p:nvPr>
            <p:extLst>
              <p:ext uri="{D42A27DB-BD31-4B8C-83A1-F6EECF244321}">
                <p14:modId xmlns:p14="http://schemas.microsoft.com/office/powerpoint/2010/main" val="104016248"/>
              </p:ext>
            </p:extLst>
          </p:nvPr>
        </p:nvGraphicFramePr>
        <p:xfrm>
          <a:off x="341048" y="1726163"/>
          <a:ext cx="8313852" cy="4050520"/>
        </p:xfrm>
        <a:graphic>
          <a:graphicData uri="http://schemas.openxmlformats.org/drawingml/2006/table">
            <a:tbl>
              <a:tblPr>
                <a:tableStyleId>{8A107856-5554-42FB-B03E-39F5DBC370BA}</a:tableStyleId>
              </a:tblPr>
              <a:tblGrid>
                <a:gridCol w="2943180">
                  <a:extLst>
                    <a:ext uri="{9D8B030D-6E8A-4147-A177-3AD203B41FA5}">
                      <a16:colId xmlns:a16="http://schemas.microsoft.com/office/drawing/2014/main" val="3285300902"/>
                    </a:ext>
                  </a:extLst>
                </a:gridCol>
                <a:gridCol w="1836342">
                  <a:extLst>
                    <a:ext uri="{9D8B030D-6E8A-4147-A177-3AD203B41FA5}">
                      <a16:colId xmlns:a16="http://schemas.microsoft.com/office/drawing/2014/main" val="80614121"/>
                    </a:ext>
                  </a:extLst>
                </a:gridCol>
                <a:gridCol w="1823765">
                  <a:extLst>
                    <a:ext uri="{9D8B030D-6E8A-4147-A177-3AD203B41FA5}">
                      <a16:colId xmlns:a16="http://schemas.microsoft.com/office/drawing/2014/main" val="289540865"/>
                    </a:ext>
                  </a:extLst>
                </a:gridCol>
                <a:gridCol w="1710565">
                  <a:extLst>
                    <a:ext uri="{9D8B030D-6E8A-4147-A177-3AD203B41FA5}">
                      <a16:colId xmlns:a16="http://schemas.microsoft.com/office/drawing/2014/main" val="1924226850"/>
                    </a:ext>
                  </a:extLst>
                </a:gridCol>
              </a:tblGrid>
              <a:tr h="360686">
                <a:tc>
                  <a:txBody>
                    <a:bodyPr/>
                    <a:lstStyle/>
                    <a:p>
                      <a:pPr>
                        <a:lnSpc>
                          <a:spcPct val="107000"/>
                        </a:lnSpc>
                        <a:spcAft>
                          <a:spcPts val="800"/>
                        </a:spcAft>
                      </a:pPr>
                      <a:r>
                        <a:rPr lang="fi-FI" sz="1600">
                          <a:solidFill>
                            <a:schemeClr val="bg1"/>
                          </a:solidFill>
                          <a:effectLst/>
                          <a:latin typeface="Arial    "/>
                        </a:rPr>
                        <a:t>Hakukohde</a:t>
                      </a:r>
                      <a:endParaRPr lang="fi-FI" sz="1600">
                        <a:solidFill>
                          <a:schemeClr val="bg1"/>
                        </a:solidFill>
                        <a:effectLst/>
                        <a:latin typeface="Arial    "/>
                        <a:ea typeface="Calibri" panose="020F0502020204030204" pitchFamily="34" charset="0"/>
                      </a:endParaRPr>
                    </a:p>
                  </a:txBody>
                  <a:tcPr marL="40289" marR="40289" marT="40289" marB="40289">
                    <a:solidFill>
                      <a:schemeClr val="tx2"/>
                    </a:solidFill>
                  </a:tcPr>
                </a:tc>
                <a:tc>
                  <a:txBody>
                    <a:bodyPr/>
                    <a:lstStyle/>
                    <a:p>
                      <a:pPr>
                        <a:lnSpc>
                          <a:spcPct val="107000"/>
                        </a:lnSpc>
                        <a:spcAft>
                          <a:spcPts val="800"/>
                        </a:spcAft>
                      </a:pPr>
                      <a:r>
                        <a:rPr lang="fi-FI" sz="1600">
                          <a:solidFill>
                            <a:schemeClr val="bg1"/>
                          </a:solidFill>
                          <a:effectLst/>
                          <a:latin typeface="Arial    "/>
                        </a:rPr>
                        <a:t>Todistusvalinnan pisteraja 2022</a:t>
                      </a:r>
                      <a:endParaRPr lang="fi-FI" sz="1600">
                        <a:solidFill>
                          <a:schemeClr val="bg1"/>
                        </a:solidFill>
                        <a:effectLst/>
                        <a:latin typeface="Arial    "/>
                        <a:ea typeface="Calibri" panose="020F0502020204030204" pitchFamily="34" charset="0"/>
                      </a:endParaRPr>
                    </a:p>
                  </a:txBody>
                  <a:tcPr marL="43512" marR="43512" marT="0" marB="0">
                    <a:solidFill>
                      <a:schemeClr val="tx2"/>
                    </a:solidFill>
                  </a:tcPr>
                </a:tc>
                <a:tc>
                  <a:txBody>
                    <a:bodyPr/>
                    <a:lstStyle/>
                    <a:p>
                      <a:pPr>
                        <a:lnSpc>
                          <a:spcPct val="107000"/>
                        </a:lnSpc>
                        <a:spcAft>
                          <a:spcPts val="800"/>
                        </a:spcAft>
                      </a:pPr>
                      <a:r>
                        <a:rPr lang="fi-FI" sz="1600">
                          <a:solidFill>
                            <a:schemeClr val="bg1"/>
                          </a:solidFill>
                          <a:effectLst/>
                          <a:latin typeface="Arial    "/>
                        </a:rPr>
                        <a:t>Todistusvalinnan pisteraja 2023</a:t>
                      </a:r>
                      <a:endParaRPr lang="fi-FI" sz="1600">
                        <a:solidFill>
                          <a:schemeClr val="bg1"/>
                        </a:solidFill>
                        <a:effectLst/>
                        <a:latin typeface="Arial    "/>
                        <a:ea typeface="Calibri" panose="020F0502020204030204" pitchFamily="34" charset="0"/>
                      </a:endParaRPr>
                    </a:p>
                  </a:txBody>
                  <a:tcPr marL="43512" marR="43512" marT="0" marB="0">
                    <a:solidFill>
                      <a:schemeClr val="tx2"/>
                    </a:solidFill>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fi-FI" sz="1600">
                          <a:solidFill>
                            <a:schemeClr val="bg1"/>
                          </a:solidFill>
                          <a:effectLst/>
                          <a:latin typeface="Arial    "/>
                        </a:rPr>
                        <a:t>Todistusvalinnan pisteraja 2024</a:t>
                      </a:r>
                      <a:endParaRPr lang="fi-FI" sz="1600">
                        <a:solidFill>
                          <a:schemeClr val="bg1"/>
                        </a:solidFill>
                        <a:effectLst/>
                        <a:latin typeface="Arial    "/>
                        <a:ea typeface="Calibri" panose="020F0502020204030204" pitchFamily="34" charset="0"/>
                      </a:endParaRPr>
                    </a:p>
                  </a:txBody>
                  <a:tcPr marL="43512" marR="43512" marT="0" marB="0">
                    <a:solidFill>
                      <a:schemeClr val="tx2"/>
                    </a:solidFill>
                  </a:tcPr>
                </a:tc>
                <a:extLst>
                  <a:ext uri="{0D108BD9-81ED-4DB2-BD59-A6C34878D82A}">
                    <a16:rowId xmlns:a16="http://schemas.microsoft.com/office/drawing/2014/main" val="609346136"/>
                  </a:ext>
                </a:extLst>
              </a:tr>
              <a:tr h="322533">
                <a:tc>
                  <a:txBody>
                    <a:bodyPr/>
                    <a:lstStyle/>
                    <a:p>
                      <a:pPr>
                        <a:lnSpc>
                          <a:spcPct val="107000"/>
                        </a:lnSpc>
                        <a:spcAft>
                          <a:spcPts val="800"/>
                        </a:spcAft>
                      </a:pPr>
                      <a:r>
                        <a:rPr lang="fi-FI" sz="1600">
                          <a:effectLst/>
                          <a:latin typeface="Arial    "/>
                        </a:rPr>
                        <a:t>Helsinki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effectLst/>
                          <a:latin typeface="Arial    "/>
                        </a:rPr>
                        <a:t>189,1</a:t>
                      </a:r>
                      <a:endParaRPr lang="fi-FI" sz="1600">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188,8</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188,8</a:t>
                      </a:r>
                      <a:endParaRPr lang="fi-FI" sz="1600">
                        <a:solidFill>
                          <a:schemeClr val="tx1"/>
                        </a:solidFill>
                        <a:effectLst/>
                        <a:latin typeface="Arial    "/>
                        <a:ea typeface="Calibri" panose="020F0502020204030204" pitchFamily="34" charset="0"/>
                      </a:endParaRPr>
                    </a:p>
                  </a:txBody>
                  <a:tcPr marL="43512" marR="43512" marT="0" marB="0"/>
                </a:tc>
                <a:extLst>
                  <a:ext uri="{0D108BD9-81ED-4DB2-BD59-A6C34878D82A}">
                    <a16:rowId xmlns:a16="http://schemas.microsoft.com/office/drawing/2014/main" val="1143128547"/>
                  </a:ext>
                </a:extLst>
              </a:tr>
              <a:tr h="275804">
                <a:tc>
                  <a:txBody>
                    <a:bodyPr/>
                    <a:lstStyle/>
                    <a:p>
                      <a:pPr>
                        <a:lnSpc>
                          <a:spcPct val="107000"/>
                        </a:lnSpc>
                        <a:spcAft>
                          <a:spcPts val="800"/>
                        </a:spcAft>
                      </a:pPr>
                      <a:r>
                        <a:rPr lang="fi-FI" sz="1600">
                          <a:effectLst/>
                          <a:latin typeface="Arial    "/>
                        </a:rPr>
                        <a:t>Helsinki yleislääketiede (sv)</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effectLst/>
                          <a:latin typeface="Arial    "/>
                        </a:rPr>
                        <a:t>182,9</a:t>
                      </a:r>
                      <a:endParaRPr lang="fi-FI" sz="1600">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181,7</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179,6</a:t>
                      </a:r>
                      <a:endParaRPr lang="fi-FI" sz="1600">
                        <a:solidFill>
                          <a:schemeClr val="tx1"/>
                        </a:solidFill>
                        <a:effectLst/>
                        <a:latin typeface="Arial    "/>
                        <a:ea typeface="Calibri" panose="020F0502020204030204" pitchFamily="34" charset="0"/>
                      </a:endParaRPr>
                    </a:p>
                  </a:txBody>
                  <a:tcPr marL="43512" marR="43512" marT="0" marB="0"/>
                </a:tc>
                <a:extLst>
                  <a:ext uri="{0D108BD9-81ED-4DB2-BD59-A6C34878D82A}">
                    <a16:rowId xmlns:a16="http://schemas.microsoft.com/office/drawing/2014/main" val="3476514741"/>
                  </a:ext>
                </a:extLst>
              </a:tr>
              <a:tr h="275804">
                <a:tc>
                  <a:txBody>
                    <a:bodyPr/>
                    <a:lstStyle/>
                    <a:p>
                      <a:pPr>
                        <a:lnSpc>
                          <a:spcPct val="107000"/>
                        </a:lnSpc>
                        <a:spcAft>
                          <a:spcPts val="800"/>
                        </a:spcAft>
                      </a:pPr>
                      <a:r>
                        <a:rPr lang="fi-FI" sz="1600">
                          <a:effectLst/>
                          <a:latin typeface="Arial    "/>
                        </a:rPr>
                        <a:t>Oulu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effectLst/>
                          <a:latin typeface="Arial    "/>
                        </a:rPr>
                        <a:t>181,7</a:t>
                      </a:r>
                      <a:endParaRPr lang="fi-FI" sz="1600">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178,2</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175,5</a:t>
                      </a:r>
                      <a:endParaRPr lang="fi-FI" sz="1600">
                        <a:solidFill>
                          <a:schemeClr val="tx1"/>
                        </a:solidFill>
                        <a:effectLst/>
                        <a:latin typeface="Arial    "/>
                        <a:ea typeface="Calibri" panose="020F0502020204030204" pitchFamily="34" charset="0"/>
                      </a:endParaRPr>
                    </a:p>
                  </a:txBody>
                  <a:tcPr marL="43512" marR="43512" marT="0" marB="0"/>
                </a:tc>
                <a:extLst>
                  <a:ext uri="{0D108BD9-81ED-4DB2-BD59-A6C34878D82A}">
                    <a16:rowId xmlns:a16="http://schemas.microsoft.com/office/drawing/2014/main" val="1341319688"/>
                  </a:ext>
                </a:extLst>
              </a:tr>
              <a:tr h="275804">
                <a:tc>
                  <a:txBody>
                    <a:bodyPr/>
                    <a:lstStyle/>
                    <a:p>
                      <a:pPr>
                        <a:lnSpc>
                          <a:spcPct val="107000"/>
                        </a:lnSpc>
                        <a:spcAft>
                          <a:spcPts val="800"/>
                        </a:spcAft>
                      </a:pPr>
                      <a:r>
                        <a:rPr lang="fi-FI" sz="1600">
                          <a:effectLst/>
                          <a:latin typeface="Arial    "/>
                        </a:rPr>
                        <a:t>Tampere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effectLst/>
                          <a:latin typeface="Arial    "/>
                        </a:rPr>
                        <a:t>186,9</a:t>
                      </a:r>
                      <a:endParaRPr lang="fi-FI" sz="1600">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186,9</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183,4</a:t>
                      </a:r>
                      <a:endParaRPr lang="fi-FI" sz="1600">
                        <a:solidFill>
                          <a:schemeClr val="tx1"/>
                        </a:solidFill>
                        <a:effectLst/>
                        <a:latin typeface="Arial    "/>
                        <a:ea typeface="Calibri" panose="020F0502020204030204" pitchFamily="34" charset="0"/>
                      </a:endParaRPr>
                    </a:p>
                  </a:txBody>
                  <a:tcPr marL="43512" marR="43512" marT="0" marB="0"/>
                </a:tc>
                <a:extLst>
                  <a:ext uri="{0D108BD9-81ED-4DB2-BD59-A6C34878D82A}">
                    <a16:rowId xmlns:a16="http://schemas.microsoft.com/office/drawing/2014/main" val="766624711"/>
                  </a:ext>
                </a:extLst>
              </a:tr>
              <a:tr h="275804">
                <a:tc>
                  <a:txBody>
                    <a:bodyPr/>
                    <a:lstStyle/>
                    <a:p>
                      <a:pPr>
                        <a:lnSpc>
                          <a:spcPct val="107000"/>
                        </a:lnSpc>
                        <a:spcAft>
                          <a:spcPts val="800"/>
                        </a:spcAft>
                      </a:pPr>
                      <a:r>
                        <a:rPr lang="fi-FI" sz="1600">
                          <a:effectLst/>
                          <a:latin typeface="Arial    "/>
                        </a:rPr>
                        <a:t>Turku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effectLst/>
                          <a:latin typeface="Arial    "/>
                        </a:rPr>
                        <a:t>186,9</a:t>
                      </a:r>
                      <a:endParaRPr lang="fi-FI" sz="1600">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183,7</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182,2</a:t>
                      </a:r>
                      <a:endParaRPr lang="fi-FI" sz="1600">
                        <a:solidFill>
                          <a:schemeClr val="tx1"/>
                        </a:solidFill>
                        <a:effectLst/>
                        <a:latin typeface="Arial    "/>
                        <a:ea typeface="Calibri" panose="020F0502020204030204" pitchFamily="34" charset="0"/>
                      </a:endParaRPr>
                    </a:p>
                  </a:txBody>
                  <a:tcPr marL="43512" marR="43512" marT="0" marB="0"/>
                </a:tc>
                <a:extLst>
                  <a:ext uri="{0D108BD9-81ED-4DB2-BD59-A6C34878D82A}">
                    <a16:rowId xmlns:a16="http://schemas.microsoft.com/office/drawing/2014/main" val="1213822839"/>
                  </a:ext>
                </a:extLst>
              </a:tr>
              <a:tr h="275804">
                <a:tc>
                  <a:txBody>
                    <a:bodyPr/>
                    <a:lstStyle/>
                    <a:p>
                      <a:pPr>
                        <a:lnSpc>
                          <a:spcPct val="107000"/>
                        </a:lnSpc>
                        <a:spcAft>
                          <a:spcPts val="800"/>
                        </a:spcAft>
                      </a:pPr>
                      <a:r>
                        <a:rPr lang="fi-FI" sz="1600">
                          <a:effectLst/>
                          <a:latin typeface="Arial    "/>
                        </a:rPr>
                        <a:t>Kuopio yleislääketiede</a:t>
                      </a:r>
                      <a:endParaRPr lang="fi-FI" sz="1600">
                        <a:effectLst/>
                        <a:latin typeface="Arial    "/>
                        <a:ea typeface="Calibri" panose="020F0502020204030204" pitchFamily="34" charset="0"/>
                      </a:endParaRPr>
                    </a:p>
                  </a:txBody>
                  <a:tcPr marL="40289" marR="40289" marT="40289" marB="40289"/>
                </a:tc>
                <a:tc>
                  <a:txBody>
                    <a:bodyPr/>
                    <a:lstStyle/>
                    <a:p>
                      <a:pPr>
                        <a:lnSpc>
                          <a:spcPct val="107000"/>
                        </a:lnSpc>
                        <a:spcAft>
                          <a:spcPts val="800"/>
                        </a:spcAft>
                      </a:pPr>
                      <a:r>
                        <a:rPr lang="fi-FI" sz="1600">
                          <a:effectLst/>
                          <a:latin typeface="Arial    "/>
                        </a:rPr>
                        <a:t>181,7</a:t>
                      </a:r>
                      <a:endParaRPr lang="fi-FI" sz="1600">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177,7</a:t>
                      </a:r>
                      <a:endParaRPr lang="fi-FI" sz="1600">
                        <a:solidFill>
                          <a:schemeClr val="tx1"/>
                        </a:solidFill>
                        <a:effectLst/>
                        <a:latin typeface="Arial    "/>
                        <a:ea typeface="Calibri" panose="020F0502020204030204" pitchFamily="34" charset="0"/>
                      </a:endParaRPr>
                    </a:p>
                  </a:txBody>
                  <a:tcPr marL="43512" marR="43512" marT="0" marB="0"/>
                </a:tc>
                <a:tc>
                  <a:txBody>
                    <a:bodyPr/>
                    <a:lstStyle/>
                    <a:p>
                      <a:pPr>
                        <a:lnSpc>
                          <a:spcPct val="107000"/>
                        </a:lnSpc>
                        <a:spcAft>
                          <a:spcPts val="800"/>
                        </a:spcAft>
                      </a:pPr>
                      <a:r>
                        <a:rPr lang="fi-FI" sz="1600">
                          <a:solidFill>
                            <a:schemeClr val="tx1"/>
                          </a:solidFill>
                          <a:effectLst/>
                          <a:latin typeface="Arial    "/>
                        </a:rPr>
                        <a:t>175,5</a:t>
                      </a:r>
                      <a:endParaRPr lang="fi-FI" sz="1600">
                        <a:solidFill>
                          <a:schemeClr val="tx1"/>
                        </a:solidFill>
                        <a:effectLst/>
                        <a:latin typeface="Arial    "/>
                        <a:ea typeface="Calibri" panose="020F0502020204030204" pitchFamily="34" charset="0"/>
                      </a:endParaRPr>
                    </a:p>
                  </a:txBody>
                  <a:tcPr marL="43512" marR="43512" marT="0" marB="0"/>
                </a:tc>
                <a:extLst>
                  <a:ext uri="{0D108BD9-81ED-4DB2-BD59-A6C34878D82A}">
                    <a16:rowId xmlns:a16="http://schemas.microsoft.com/office/drawing/2014/main" val="172527221"/>
                  </a:ext>
                </a:extLst>
              </a:tr>
              <a:tr h="275804">
                <a:tc>
                  <a:txBody>
                    <a:bodyPr/>
                    <a:lstStyle/>
                    <a:p>
                      <a:pPr>
                        <a:lnSpc>
                          <a:spcPct val="107000"/>
                        </a:lnSpc>
                        <a:spcAft>
                          <a:spcPts val="800"/>
                        </a:spcAft>
                      </a:pPr>
                      <a:r>
                        <a:rPr lang="fi-FI" sz="1600">
                          <a:effectLst/>
                          <a:latin typeface="Arial    "/>
                        </a:rPr>
                        <a:t>Helsinki hammaslääketiede</a:t>
                      </a:r>
                      <a:endParaRPr lang="fi-FI" sz="1600">
                        <a:effectLst/>
                        <a:latin typeface="Arial    "/>
                        <a:ea typeface="Calibri" panose="020F0502020204030204" pitchFamily="34" charset="0"/>
                      </a:endParaRPr>
                    </a:p>
                  </a:txBody>
                  <a:tcPr marL="40289" marR="40289" marT="40289" marB="40289">
                    <a:solidFill>
                      <a:schemeClr val="bg2"/>
                    </a:solidFill>
                  </a:tcPr>
                </a:tc>
                <a:tc>
                  <a:txBody>
                    <a:bodyPr/>
                    <a:lstStyle/>
                    <a:p>
                      <a:pPr>
                        <a:lnSpc>
                          <a:spcPct val="107000"/>
                        </a:lnSpc>
                        <a:spcAft>
                          <a:spcPts val="800"/>
                        </a:spcAft>
                      </a:pPr>
                      <a:r>
                        <a:rPr lang="fi-FI" sz="1600">
                          <a:effectLst/>
                          <a:latin typeface="Arial    "/>
                        </a:rPr>
                        <a:t>171,3</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175,5</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173,1</a:t>
                      </a:r>
                      <a:endParaRPr lang="fi-FI" sz="1600">
                        <a:effectLst/>
                        <a:latin typeface="Arial    "/>
                        <a:ea typeface="Calibri" panose="020F0502020204030204" pitchFamily="34" charset="0"/>
                      </a:endParaRPr>
                    </a:p>
                  </a:txBody>
                  <a:tcPr marL="43512" marR="43512" marT="0" marB="0">
                    <a:solidFill>
                      <a:schemeClr val="bg2"/>
                    </a:solidFill>
                  </a:tcPr>
                </a:tc>
                <a:extLst>
                  <a:ext uri="{0D108BD9-81ED-4DB2-BD59-A6C34878D82A}">
                    <a16:rowId xmlns:a16="http://schemas.microsoft.com/office/drawing/2014/main" val="1867623830"/>
                  </a:ext>
                </a:extLst>
              </a:tr>
              <a:tr h="275804">
                <a:tc>
                  <a:txBody>
                    <a:bodyPr/>
                    <a:lstStyle/>
                    <a:p>
                      <a:pPr>
                        <a:lnSpc>
                          <a:spcPct val="107000"/>
                        </a:lnSpc>
                        <a:spcAft>
                          <a:spcPts val="800"/>
                        </a:spcAft>
                      </a:pPr>
                      <a:r>
                        <a:rPr lang="fi-FI" sz="1600">
                          <a:effectLst/>
                          <a:latin typeface="Arial    "/>
                        </a:rPr>
                        <a:t>Kuopio hammaslääketiede</a:t>
                      </a:r>
                      <a:endParaRPr lang="fi-FI" sz="1600">
                        <a:effectLst/>
                        <a:latin typeface="Arial    "/>
                        <a:ea typeface="Calibri" panose="020F0502020204030204" pitchFamily="34" charset="0"/>
                      </a:endParaRPr>
                    </a:p>
                  </a:txBody>
                  <a:tcPr marL="40289" marR="40289" marT="40289" marB="40289">
                    <a:solidFill>
                      <a:schemeClr val="bg2"/>
                    </a:solidFill>
                  </a:tcPr>
                </a:tc>
                <a:tc>
                  <a:txBody>
                    <a:bodyPr/>
                    <a:lstStyle/>
                    <a:p>
                      <a:pPr>
                        <a:lnSpc>
                          <a:spcPct val="107000"/>
                        </a:lnSpc>
                        <a:spcAft>
                          <a:spcPts val="800"/>
                        </a:spcAft>
                      </a:pPr>
                      <a:r>
                        <a:rPr lang="fi-FI" sz="1600">
                          <a:effectLst/>
                          <a:latin typeface="Arial    "/>
                        </a:rPr>
                        <a:t>170,3</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170</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165,9</a:t>
                      </a:r>
                      <a:endParaRPr lang="fi-FI" sz="1600">
                        <a:effectLst/>
                        <a:latin typeface="Arial    "/>
                        <a:ea typeface="Calibri" panose="020F0502020204030204" pitchFamily="34" charset="0"/>
                      </a:endParaRPr>
                    </a:p>
                  </a:txBody>
                  <a:tcPr marL="43512" marR="43512" marT="0" marB="0">
                    <a:solidFill>
                      <a:schemeClr val="bg2"/>
                    </a:solidFill>
                  </a:tcPr>
                </a:tc>
                <a:extLst>
                  <a:ext uri="{0D108BD9-81ED-4DB2-BD59-A6C34878D82A}">
                    <a16:rowId xmlns:a16="http://schemas.microsoft.com/office/drawing/2014/main" val="2670556512"/>
                  </a:ext>
                </a:extLst>
              </a:tr>
              <a:tr h="275804">
                <a:tc>
                  <a:txBody>
                    <a:bodyPr/>
                    <a:lstStyle/>
                    <a:p>
                      <a:pPr>
                        <a:lnSpc>
                          <a:spcPct val="107000"/>
                        </a:lnSpc>
                        <a:spcAft>
                          <a:spcPts val="800"/>
                        </a:spcAft>
                      </a:pPr>
                      <a:r>
                        <a:rPr lang="fi-FI" sz="1600">
                          <a:effectLst/>
                          <a:latin typeface="Arial    "/>
                        </a:rPr>
                        <a:t>Oulu hammaslääketiede</a:t>
                      </a:r>
                      <a:endParaRPr lang="fi-FI" sz="1600">
                        <a:effectLst/>
                        <a:latin typeface="Arial    "/>
                        <a:ea typeface="Calibri" panose="020F0502020204030204" pitchFamily="34" charset="0"/>
                      </a:endParaRPr>
                    </a:p>
                  </a:txBody>
                  <a:tcPr marL="40289" marR="40289" marT="40289" marB="40289">
                    <a:solidFill>
                      <a:schemeClr val="bg2"/>
                    </a:solidFill>
                  </a:tcPr>
                </a:tc>
                <a:tc>
                  <a:txBody>
                    <a:bodyPr/>
                    <a:lstStyle/>
                    <a:p>
                      <a:pPr>
                        <a:lnSpc>
                          <a:spcPct val="107000"/>
                        </a:lnSpc>
                        <a:spcAft>
                          <a:spcPts val="800"/>
                        </a:spcAft>
                      </a:pPr>
                      <a:r>
                        <a:rPr lang="fi-FI" sz="1600">
                          <a:effectLst/>
                          <a:latin typeface="Arial    "/>
                        </a:rPr>
                        <a:t>167,3</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170,1</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166</a:t>
                      </a:r>
                      <a:endParaRPr lang="fi-FI" sz="1600">
                        <a:effectLst/>
                        <a:latin typeface="Arial    "/>
                        <a:ea typeface="Calibri" panose="020F0502020204030204" pitchFamily="34" charset="0"/>
                      </a:endParaRPr>
                    </a:p>
                  </a:txBody>
                  <a:tcPr marL="43512" marR="43512" marT="0" marB="0">
                    <a:solidFill>
                      <a:schemeClr val="bg2"/>
                    </a:solidFill>
                  </a:tcPr>
                </a:tc>
                <a:extLst>
                  <a:ext uri="{0D108BD9-81ED-4DB2-BD59-A6C34878D82A}">
                    <a16:rowId xmlns:a16="http://schemas.microsoft.com/office/drawing/2014/main" val="3782435439"/>
                  </a:ext>
                </a:extLst>
              </a:tr>
              <a:tr h="275804">
                <a:tc>
                  <a:txBody>
                    <a:bodyPr/>
                    <a:lstStyle/>
                    <a:p>
                      <a:pPr>
                        <a:lnSpc>
                          <a:spcPct val="107000"/>
                        </a:lnSpc>
                        <a:spcAft>
                          <a:spcPts val="800"/>
                        </a:spcAft>
                      </a:pPr>
                      <a:r>
                        <a:rPr lang="fi-FI" sz="1600">
                          <a:effectLst/>
                          <a:latin typeface="Arial    "/>
                        </a:rPr>
                        <a:t>Turku hammaslääketiede</a:t>
                      </a:r>
                      <a:endParaRPr lang="fi-FI" sz="1600">
                        <a:effectLst/>
                        <a:latin typeface="Arial    "/>
                        <a:ea typeface="Calibri" panose="020F0502020204030204" pitchFamily="34" charset="0"/>
                      </a:endParaRPr>
                    </a:p>
                  </a:txBody>
                  <a:tcPr marL="40289" marR="40289" marT="40289" marB="40289">
                    <a:solidFill>
                      <a:schemeClr val="bg2"/>
                    </a:solidFill>
                  </a:tcPr>
                </a:tc>
                <a:tc>
                  <a:txBody>
                    <a:bodyPr/>
                    <a:lstStyle/>
                    <a:p>
                      <a:pPr>
                        <a:lnSpc>
                          <a:spcPct val="107000"/>
                        </a:lnSpc>
                        <a:spcAft>
                          <a:spcPts val="800"/>
                        </a:spcAft>
                      </a:pPr>
                      <a:r>
                        <a:rPr lang="fi-FI" sz="1600">
                          <a:effectLst/>
                          <a:latin typeface="Arial    "/>
                        </a:rPr>
                        <a:t>172,5</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172,3</a:t>
                      </a:r>
                      <a:endParaRPr lang="fi-FI" sz="1600">
                        <a:effectLst/>
                        <a:latin typeface="Arial    "/>
                        <a:ea typeface="Calibri" panose="020F0502020204030204" pitchFamily="34" charset="0"/>
                      </a:endParaRPr>
                    </a:p>
                  </a:txBody>
                  <a:tcPr marL="43512" marR="43512" marT="0" marB="0">
                    <a:solidFill>
                      <a:schemeClr val="bg2"/>
                    </a:solidFill>
                  </a:tcPr>
                </a:tc>
                <a:tc>
                  <a:txBody>
                    <a:bodyPr/>
                    <a:lstStyle/>
                    <a:p>
                      <a:pPr>
                        <a:lnSpc>
                          <a:spcPct val="107000"/>
                        </a:lnSpc>
                        <a:spcAft>
                          <a:spcPts val="800"/>
                        </a:spcAft>
                      </a:pPr>
                      <a:r>
                        <a:rPr lang="fi-FI" sz="1600">
                          <a:effectLst/>
                          <a:latin typeface="Arial    "/>
                        </a:rPr>
                        <a:t>167,5</a:t>
                      </a:r>
                      <a:endParaRPr lang="fi-FI" sz="1600">
                        <a:effectLst/>
                        <a:latin typeface="Arial    "/>
                        <a:ea typeface="Calibri" panose="020F0502020204030204" pitchFamily="34" charset="0"/>
                      </a:endParaRPr>
                    </a:p>
                  </a:txBody>
                  <a:tcPr marL="43512" marR="43512" marT="0" marB="0">
                    <a:solidFill>
                      <a:schemeClr val="bg2"/>
                    </a:solidFill>
                  </a:tcPr>
                </a:tc>
                <a:extLst>
                  <a:ext uri="{0D108BD9-81ED-4DB2-BD59-A6C34878D82A}">
                    <a16:rowId xmlns:a16="http://schemas.microsoft.com/office/drawing/2014/main" val="1301437642"/>
                  </a:ext>
                </a:extLst>
              </a:tr>
              <a:tr h="275804">
                <a:tc>
                  <a:txBody>
                    <a:bodyPr/>
                    <a:lstStyle/>
                    <a:p>
                      <a:pPr>
                        <a:lnSpc>
                          <a:spcPct val="107000"/>
                        </a:lnSpc>
                        <a:spcAft>
                          <a:spcPts val="800"/>
                        </a:spcAft>
                      </a:pPr>
                      <a:r>
                        <a:rPr lang="fi-FI" sz="1600">
                          <a:effectLst/>
                          <a:latin typeface="Arial    "/>
                        </a:rPr>
                        <a:t>Helsinki eläinlääketiede</a:t>
                      </a:r>
                      <a:endParaRPr lang="fi-FI" sz="1600">
                        <a:effectLst/>
                        <a:latin typeface="Arial    "/>
                        <a:ea typeface="Calibri" panose="020F0502020204030204" pitchFamily="34" charset="0"/>
                      </a:endParaRPr>
                    </a:p>
                  </a:txBody>
                  <a:tcPr marL="40289" marR="40289" marT="40289" marB="40289">
                    <a:solidFill>
                      <a:schemeClr val="accent2"/>
                    </a:solidFill>
                  </a:tcPr>
                </a:tc>
                <a:tc>
                  <a:txBody>
                    <a:bodyPr/>
                    <a:lstStyle/>
                    <a:p>
                      <a:pPr>
                        <a:lnSpc>
                          <a:spcPct val="107000"/>
                        </a:lnSpc>
                        <a:spcAft>
                          <a:spcPts val="800"/>
                        </a:spcAft>
                      </a:pPr>
                      <a:r>
                        <a:rPr lang="fi-FI" sz="1600">
                          <a:effectLst/>
                          <a:latin typeface="Arial    "/>
                        </a:rPr>
                        <a:t>172,7</a:t>
                      </a:r>
                      <a:endParaRPr lang="fi-FI" sz="1600">
                        <a:effectLst/>
                        <a:latin typeface="Arial    "/>
                        <a:ea typeface="Calibri" panose="020F0502020204030204" pitchFamily="34" charset="0"/>
                      </a:endParaRPr>
                    </a:p>
                  </a:txBody>
                  <a:tcPr marL="43512" marR="43512" marT="0" marB="0">
                    <a:solidFill>
                      <a:schemeClr val="accent2"/>
                    </a:solidFill>
                  </a:tcPr>
                </a:tc>
                <a:tc>
                  <a:txBody>
                    <a:bodyPr/>
                    <a:lstStyle/>
                    <a:p>
                      <a:pPr>
                        <a:lnSpc>
                          <a:spcPct val="107000"/>
                        </a:lnSpc>
                        <a:spcAft>
                          <a:spcPts val="800"/>
                        </a:spcAft>
                      </a:pPr>
                      <a:r>
                        <a:rPr lang="fi-FI" sz="1600">
                          <a:effectLst/>
                          <a:latin typeface="Arial    "/>
                        </a:rPr>
                        <a:t>169,4</a:t>
                      </a:r>
                      <a:endParaRPr lang="fi-FI" sz="1600">
                        <a:effectLst/>
                        <a:latin typeface="Arial    "/>
                        <a:ea typeface="Calibri" panose="020F0502020204030204" pitchFamily="34" charset="0"/>
                      </a:endParaRPr>
                    </a:p>
                  </a:txBody>
                  <a:tcPr marL="43512" marR="43512" marT="0" marB="0">
                    <a:solidFill>
                      <a:schemeClr val="accent2"/>
                    </a:solidFill>
                  </a:tcPr>
                </a:tc>
                <a:tc>
                  <a:txBody>
                    <a:bodyPr/>
                    <a:lstStyle/>
                    <a:p>
                      <a:pPr>
                        <a:lnSpc>
                          <a:spcPct val="107000"/>
                        </a:lnSpc>
                        <a:spcAft>
                          <a:spcPts val="800"/>
                        </a:spcAft>
                      </a:pPr>
                      <a:r>
                        <a:rPr lang="fi-FI" sz="1600">
                          <a:effectLst/>
                          <a:latin typeface="Arial    "/>
                        </a:rPr>
                        <a:t>165,2</a:t>
                      </a:r>
                      <a:endParaRPr lang="fi-FI" sz="1600">
                        <a:effectLst/>
                        <a:latin typeface="Arial    "/>
                        <a:ea typeface="Calibri" panose="020F0502020204030204" pitchFamily="34" charset="0"/>
                      </a:endParaRPr>
                    </a:p>
                  </a:txBody>
                  <a:tcPr marL="43512" marR="43512" marT="0" marB="0">
                    <a:solidFill>
                      <a:schemeClr val="accent2"/>
                    </a:solidFill>
                  </a:tcPr>
                </a:tc>
                <a:extLst>
                  <a:ext uri="{0D108BD9-81ED-4DB2-BD59-A6C34878D82A}">
                    <a16:rowId xmlns:a16="http://schemas.microsoft.com/office/drawing/2014/main" val="1542934062"/>
                  </a:ext>
                </a:extLst>
              </a:tr>
            </a:tbl>
          </a:graphicData>
        </a:graphic>
      </p:graphicFrame>
      <p:sp>
        <p:nvSpPr>
          <p:cNvPr id="5" name="Tekstiruutu 4">
            <a:extLst>
              <a:ext uri="{FF2B5EF4-FFF2-40B4-BE49-F238E27FC236}">
                <a16:creationId xmlns:a16="http://schemas.microsoft.com/office/drawing/2014/main" id="{D0AEC3AB-CD95-6A86-B0C8-8C66A98B521F}"/>
              </a:ext>
            </a:extLst>
          </p:cNvPr>
          <p:cNvSpPr txBox="1"/>
          <p:nvPr/>
        </p:nvSpPr>
        <p:spPr>
          <a:xfrm>
            <a:off x="8978136" y="1845799"/>
            <a:ext cx="2820286" cy="2862322"/>
          </a:xfrm>
          <a:prstGeom prst="rect">
            <a:avLst/>
          </a:prstGeom>
          <a:noFill/>
        </p:spPr>
        <p:txBody>
          <a:bodyPr wrap="square">
            <a:spAutoFit/>
          </a:bodyPr>
          <a:lstStyle/>
          <a:p>
            <a:pPr marL="0" indent="0">
              <a:buFont typeface="Wingdings 2" pitchFamily="18" charset="2"/>
              <a:buNone/>
            </a:pPr>
            <a:r>
              <a:rPr lang="fi-FI" sz="1800" b="1">
                <a:latin typeface="+mj-lt"/>
              </a:rPr>
              <a:t>Esimerkkitodistus, jolla pääsi opiskelemaan lääketiedettä Ouluun ja Kuopioon:</a:t>
            </a:r>
          </a:p>
          <a:p>
            <a:pPr marL="0" indent="0">
              <a:buFont typeface="Wingdings 2" pitchFamily="18" charset="2"/>
              <a:buNone/>
            </a:pPr>
            <a:r>
              <a:rPr lang="fi-FI" sz="1800">
                <a:latin typeface="+mj-lt"/>
              </a:rPr>
              <a:t>Äidinkieli L</a:t>
            </a:r>
          </a:p>
          <a:p>
            <a:pPr marL="0" indent="0">
              <a:buFont typeface="Wingdings 2" pitchFamily="18" charset="2"/>
              <a:buNone/>
            </a:pPr>
            <a:r>
              <a:rPr lang="fi-FI" sz="1800">
                <a:latin typeface="+mj-lt"/>
              </a:rPr>
              <a:t>Biologia L</a:t>
            </a:r>
          </a:p>
          <a:p>
            <a:pPr marL="0" indent="0">
              <a:buFont typeface="Wingdings 2" pitchFamily="18" charset="2"/>
              <a:buNone/>
            </a:pPr>
            <a:r>
              <a:rPr lang="fi-FI" sz="1800">
                <a:latin typeface="+mj-lt"/>
              </a:rPr>
              <a:t>Pitkä matematiikka E</a:t>
            </a:r>
          </a:p>
          <a:p>
            <a:pPr marL="0" indent="0">
              <a:buFont typeface="Wingdings 2" pitchFamily="18" charset="2"/>
              <a:buNone/>
            </a:pPr>
            <a:r>
              <a:rPr lang="fi-FI" sz="1800">
                <a:latin typeface="+mj-lt"/>
              </a:rPr>
              <a:t>Kemia E</a:t>
            </a:r>
          </a:p>
          <a:p>
            <a:pPr marL="0" indent="0">
              <a:buFont typeface="Wingdings 2" pitchFamily="18" charset="2"/>
              <a:buNone/>
            </a:pPr>
            <a:r>
              <a:rPr lang="fi-FI" sz="1800">
                <a:latin typeface="+mj-lt"/>
              </a:rPr>
              <a:t>Fysiikka E</a:t>
            </a:r>
          </a:p>
          <a:p>
            <a:pPr marL="0" indent="0">
              <a:buFont typeface="Wingdings 2" pitchFamily="18" charset="2"/>
              <a:buNone/>
            </a:pPr>
            <a:r>
              <a:rPr lang="fi-FI" sz="1800">
                <a:latin typeface="+mj-lt"/>
              </a:rPr>
              <a:t>Pitkä kieli L</a:t>
            </a:r>
          </a:p>
        </p:txBody>
      </p:sp>
    </p:spTree>
    <p:extLst>
      <p:ext uri="{BB962C8B-B14F-4D97-AF65-F5344CB8AC3E}">
        <p14:creationId xmlns:p14="http://schemas.microsoft.com/office/powerpoint/2010/main" val="1184713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BAE23-10B4-CC9E-2E5F-A2E262428E8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B847436-5E48-8F8F-D58C-76E39BF53D85}"/>
              </a:ext>
            </a:extLst>
          </p:cNvPr>
          <p:cNvSpPr>
            <a:spLocks noGrp="1"/>
          </p:cNvSpPr>
          <p:nvPr>
            <p:ph type="title"/>
          </p:nvPr>
        </p:nvSpPr>
        <p:spPr>
          <a:xfrm>
            <a:off x="341049" y="365125"/>
            <a:ext cx="11457373" cy="1127125"/>
          </a:xfrm>
        </p:spPr>
        <p:txBody>
          <a:bodyPr/>
          <a:lstStyle/>
          <a:p>
            <a:r>
              <a:rPr lang="fi-FI"/>
              <a:t>Lääke-, hammaslääke- ja eläinlääketiede, valintakoevalinnan pisterajoja</a:t>
            </a:r>
          </a:p>
        </p:txBody>
      </p:sp>
      <p:graphicFrame>
        <p:nvGraphicFramePr>
          <p:cNvPr id="3" name="Sisällön paikkamerkki 4">
            <a:extLst>
              <a:ext uri="{FF2B5EF4-FFF2-40B4-BE49-F238E27FC236}">
                <a16:creationId xmlns:a16="http://schemas.microsoft.com/office/drawing/2014/main" id="{AB2A3073-09D0-E01E-BC0F-4ACCE4CB5D61}"/>
              </a:ext>
            </a:extLst>
          </p:cNvPr>
          <p:cNvGraphicFramePr>
            <a:graphicFrameLocks/>
          </p:cNvGraphicFramePr>
          <p:nvPr>
            <p:extLst>
              <p:ext uri="{D42A27DB-BD31-4B8C-83A1-F6EECF244321}">
                <p14:modId xmlns:p14="http://schemas.microsoft.com/office/powerpoint/2010/main" val="500815921"/>
              </p:ext>
            </p:extLst>
          </p:nvPr>
        </p:nvGraphicFramePr>
        <p:xfrm>
          <a:off x="236179" y="1492248"/>
          <a:ext cx="11719642" cy="5002614"/>
        </p:xfrm>
        <a:graphic>
          <a:graphicData uri="http://schemas.openxmlformats.org/drawingml/2006/table">
            <a:tbl>
              <a:tblPr firstRow="1" firstCol="1" bandRow="1">
                <a:tableStyleId>{5C22544A-7EE6-4342-B048-85BDC9FD1C3A}</a:tableStyleId>
              </a:tblPr>
              <a:tblGrid>
                <a:gridCol w="2915635">
                  <a:extLst>
                    <a:ext uri="{9D8B030D-6E8A-4147-A177-3AD203B41FA5}">
                      <a16:colId xmlns:a16="http://schemas.microsoft.com/office/drawing/2014/main" val="20000"/>
                    </a:ext>
                  </a:extLst>
                </a:gridCol>
                <a:gridCol w="3520900">
                  <a:extLst>
                    <a:ext uri="{9D8B030D-6E8A-4147-A177-3AD203B41FA5}">
                      <a16:colId xmlns:a16="http://schemas.microsoft.com/office/drawing/2014/main" val="20001"/>
                    </a:ext>
                  </a:extLst>
                </a:gridCol>
                <a:gridCol w="3525827">
                  <a:extLst>
                    <a:ext uri="{9D8B030D-6E8A-4147-A177-3AD203B41FA5}">
                      <a16:colId xmlns:a16="http://schemas.microsoft.com/office/drawing/2014/main" val="2611444381"/>
                    </a:ext>
                  </a:extLst>
                </a:gridCol>
                <a:gridCol w="1757280">
                  <a:extLst>
                    <a:ext uri="{9D8B030D-6E8A-4147-A177-3AD203B41FA5}">
                      <a16:colId xmlns:a16="http://schemas.microsoft.com/office/drawing/2014/main" val="20002"/>
                    </a:ext>
                  </a:extLst>
                </a:gridCol>
              </a:tblGrid>
              <a:tr h="310763">
                <a:tc gridSpan="2">
                  <a:txBody>
                    <a:bodyPr/>
                    <a:lstStyle/>
                    <a:p>
                      <a:endParaRPr lang="fi-FI" sz="1100">
                        <a:effectLst/>
                        <a:latin typeface="Arial    "/>
                        <a:cs typeface="Times New Roman"/>
                      </a:endParaRPr>
                    </a:p>
                  </a:txBody>
                  <a:tcPr marL="48160" marR="48160" marT="0" marB="0" anchor="b"/>
                </a:tc>
                <a:tc hMerge="1">
                  <a:txBody>
                    <a:bodyPr/>
                    <a:lstStyle/>
                    <a:p>
                      <a:endParaRPr lang="fi-FI"/>
                    </a:p>
                  </a:txBody>
                  <a:tcPr/>
                </a:tc>
                <a:tc>
                  <a:txBody>
                    <a:bodyPr/>
                    <a:lstStyle/>
                    <a:p>
                      <a:pPr>
                        <a:lnSpc>
                          <a:spcPct val="115000"/>
                        </a:lnSpc>
                        <a:spcAft>
                          <a:spcPts val="0"/>
                        </a:spcAft>
                      </a:pPr>
                      <a:endParaRPr lang="fi-FI" sz="1200">
                        <a:effectLst/>
                        <a:latin typeface="Arial    "/>
                        <a:ea typeface="Calibri" panose="020F0502020204030204" pitchFamily="34" charset="0"/>
                        <a:cs typeface="Times New Roman"/>
                      </a:endParaRPr>
                    </a:p>
                  </a:txBody>
                  <a:tcPr marL="48160" marR="48160" marT="0" marB="0"/>
                </a:tc>
                <a:tc>
                  <a:txBody>
                    <a:bodyPr/>
                    <a:lstStyle/>
                    <a:p>
                      <a:pPr>
                        <a:lnSpc>
                          <a:spcPct val="115000"/>
                        </a:lnSpc>
                        <a:spcAft>
                          <a:spcPts val="0"/>
                        </a:spcAft>
                      </a:pPr>
                      <a:endParaRPr lang="fi-FI" sz="1200">
                        <a:effectLst/>
                        <a:latin typeface="Arial    "/>
                        <a:ea typeface="Calibri" panose="020F0502020204030204" pitchFamily="34" charset="0"/>
                        <a:cs typeface="Times New Roman"/>
                      </a:endParaRPr>
                    </a:p>
                  </a:txBody>
                  <a:tcPr marL="48160" marR="48160" marT="0" marB="0"/>
                </a:tc>
                <a:extLst>
                  <a:ext uri="{0D108BD9-81ED-4DB2-BD59-A6C34878D82A}">
                    <a16:rowId xmlns:a16="http://schemas.microsoft.com/office/drawing/2014/main" val="10000"/>
                  </a:ext>
                </a:extLst>
              </a:tr>
              <a:tr h="861411">
                <a:tc>
                  <a:txBody>
                    <a:bodyPr/>
                    <a:lstStyle/>
                    <a:p>
                      <a:pPr algn="ctr">
                        <a:lnSpc>
                          <a:spcPct val="115000"/>
                        </a:lnSpc>
                        <a:spcAft>
                          <a:spcPts val="0"/>
                        </a:spcAft>
                      </a:pPr>
                      <a:r>
                        <a:rPr lang="fi-FI" sz="1400">
                          <a:effectLst/>
                          <a:latin typeface="Arial    "/>
                          <a:ea typeface="Calibri" panose="020F0502020204030204" pitchFamily="34" charset="0"/>
                          <a:cs typeface="Times New Roman"/>
                        </a:rPr>
                        <a:t>Hakukohde</a:t>
                      </a:r>
                    </a:p>
                  </a:txBody>
                  <a:tcPr marL="48160" marR="48160" marT="0" marB="0" anchor="ctr"/>
                </a:tc>
                <a:tc>
                  <a:txBody>
                    <a:bodyPr/>
                    <a:lstStyle/>
                    <a:p>
                      <a:pPr algn="ctr">
                        <a:lnSpc>
                          <a:spcPct val="115000"/>
                        </a:lnSpc>
                        <a:spcAft>
                          <a:spcPts val="0"/>
                        </a:spcAft>
                      </a:pPr>
                      <a:endParaRPr lang="fi-FI" sz="1400" b="1">
                        <a:effectLst/>
                        <a:latin typeface="Arial    "/>
                        <a:cs typeface="Times New Roman"/>
                      </a:endParaRPr>
                    </a:p>
                    <a:p>
                      <a:pPr algn="ctr">
                        <a:lnSpc>
                          <a:spcPct val="115000"/>
                        </a:lnSpc>
                        <a:spcAft>
                          <a:spcPts val="0"/>
                        </a:spcAft>
                      </a:pPr>
                      <a:r>
                        <a:rPr lang="fi-FI" sz="1400" b="1">
                          <a:effectLst/>
                          <a:latin typeface="Arial    "/>
                          <a:cs typeface="Times New Roman"/>
                        </a:rPr>
                        <a:t>alin raakapistemäärä valintakoejonossa (maksimipisteet 240)</a:t>
                      </a:r>
                    </a:p>
                    <a:p>
                      <a:pPr algn="ctr">
                        <a:lnSpc>
                          <a:spcPct val="115000"/>
                        </a:lnSpc>
                        <a:spcAft>
                          <a:spcPts val="0"/>
                        </a:spcAft>
                      </a:pPr>
                      <a:r>
                        <a:rPr lang="fi-FI" sz="1400" b="1">
                          <a:effectLst/>
                          <a:latin typeface="Arial    "/>
                          <a:cs typeface="Times New Roman"/>
                        </a:rPr>
                        <a:t>ENSIKERTALAISET </a:t>
                      </a:r>
                      <a:r>
                        <a:rPr lang="fi-FI" sz="1400" b="1">
                          <a:effectLst/>
                          <a:latin typeface="Arial    "/>
                          <a:ea typeface="Calibri" panose="020F0502020204030204" pitchFamily="34" charset="0"/>
                          <a:cs typeface="Times New Roman"/>
                        </a:rPr>
                        <a:t>2023</a:t>
                      </a:r>
                    </a:p>
                  </a:txBody>
                  <a:tcPr marL="48160" marR="48160" marT="0" marB="0" anchor="ctr">
                    <a:solidFill>
                      <a:srgbClr val="F3E8FC"/>
                    </a:solidFill>
                  </a:tcPr>
                </a:tc>
                <a:tc>
                  <a:txBody>
                    <a:bodyPr/>
                    <a:lstStyle/>
                    <a:p>
                      <a:pPr algn="ctr">
                        <a:lnSpc>
                          <a:spcPct val="115000"/>
                        </a:lnSpc>
                        <a:spcAft>
                          <a:spcPts val="0"/>
                        </a:spcAft>
                      </a:pPr>
                      <a:endParaRPr lang="fi-FI" sz="1400" b="1">
                        <a:effectLst/>
                        <a:latin typeface="Arial    "/>
                        <a:cs typeface="Times New Roman"/>
                      </a:endParaRPr>
                    </a:p>
                    <a:p>
                      <a:pPr algn="ctr">
                        <a:lnSpc>
                          <a:spcPct val="115000"/>
                        </a:lnSpc>
                        <a:spcAft>
                          <a:spcPts val="0"/>
                        </a:spcAft>
                      </a:pPr>
                      <a:r>
                        <a:rPr lang="fi-FI" sz="1400" b="1">
                          <a:effectLst/>
                          <a:latin typeface="Arial    "/>
                          <a:cs typeface="Times New Roman"/>
                        </a:rPr>
                        <a:t>alin raakapistemäärä valintakoejonossa (maksimipisteet 240)</a:t>
                      </a:r>
                    </a:p>
                    <a:p>
                      <a:pPr algn="ctr">
                        <a:lnSpc>
                          <a:spcPct val="115000"/>
                        </a:lnSpc>
                        <a:spcAft>
                          <a:spcPts val="0"/>
                        </a:spcAft>
                      </a:pPr>
                      <a:r>
                        <a:rPr lang="fi-FI" sz="1400" b="1">
                          <a:effectLst/>
                          <a:latin typeface="Arial    "/>
                          <a:cs typeface="Times New Roman"/>
                        </a:rPr>
                        <a:t>ENSIKERTALAISET </a:t>
                      </a:r>
                      <a:r>
                        <a:rPr lang="fi-FI" sz="1400" b="1">
                          <a:effectLst/>
                          <a:latin typeface="Arial    "/>
                          <a:ea typeface="Calibri" panose="020F0502020204030204" pitchFamily="34" charset="0"/>
                          <a:cs typeface="Times New Roman"/>
                        </a:rPr>
                        <a:t>2024</a:t>
                      </a:r>
                    </a:p>
                  </a:txBody>
                  <a:tcPr marL="48160" marR="48160" marT="0" marB="0">
                    <a:solidFill>
                      <a:srgbClr val="F3E8FC"/>
                    </a:solidFill>
                  </a:tcPr>
                </a:tc>
                <a:tc>
                  <a:txBody>
                    <a:bodyPr/>
                    <a:lstStyle/>
                    <a:p>
                      <a:pPr algn="ctr">
                        <a:lnSpc>
                          <a:spcPct val="115000"/>
                        </a:lnSpc>
                        <a:spcAft>
                          <a:spcPts val="0"/>
                        </a:spcAft>
                      </a:pPr>
                      <a:endParaRPr lang="fi-FI" sz="1400" b="1">
                        <a:effectLst/>
                        <a:latin typeface="Arial    "/>
                        <a:cs typeface="Times New Roman"/>
                      </a:endParaRPr>
                    </a:p>
                    <a:p>
                      <a:pPr algn="ctr">
                        <a:lnSpc>
                          <a:spcPct val="115000"/>
                        </a:lnSpc>
                        <a:spcAft>
                          <a:spcPts val="0"/>
                        </a:spcAft>
                      </a:pPr>
                      <a:r>
                        <a:rPr lang="fi-FI" sz="1400" b="1">
                          <a:effectLst/>
                          <a:latin typeface="Arial    "/>
                          <a:cs typeface="Times New Roman"/>
                        </a:rPr>
                        <a:t>prosenttiosuus maksimi pistemäärästä 2024</a:t>
                      </a:r>
                      <a:endParaRPr lang="fi-FI" sz="1400" b="1">
                        <a:effectLst/>
                        <a:latin typeface="Arial    "/>
                        <a:ea typeface="Calibri" panose="020F0502020204030204" pitchFamily="34" charset="0"/>
                        <a:cs typeface="Times New Roman"/>
                      </a:endParaRPr>
                    </a:p>
                  </a:txBody>
                  <a:tcPr marL="48160" marR="48160" marT="0" marB="0">
                    <a:solidFill>
                      <a:srgbClr val="F3E8FC"/>
                    </a:solidFill>
                  </a:tcPr>
                </a:tc>
                <a:extLst>
                  <a:ext uri="{0D108BD9-81ED-4DB2-BD59-A6C34878D82A}">
                    <a16:rowId xmlns:a16="http://schemas.microsoft.com/office/drawing/2014/main" val="10001"/>
                  </a:ext>
                </a:extLst>
              </a:tr>
              <a:tr h="287022">
                <a:tc>
                  <a:txBody>
                    <a:bodyPr/>
                    <a:lstStyle/>
                    <a:p>
                      <a:pPr algn="ctr">
                        <a:lnSpc>
                          <a:spcPct val="115000"/>
                        </a:lnSpc>
                        <a:spcAft>
                          <a:spcPts val="0"/>
                        </a:spcAft>
                      </a:pPr>
                      <a:r>
                        <a:rPr lang="fi-FI" sz="1400">
                          <a:effectLst/>
                          <a:latin typeface="Arial    "/>
                          <a:cs typeface="Times New Roman"/>
                        </a:rPr>
                        <a:t>Helsinki,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143.7</a:t>
                      </a: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1">
                          <a:effectLst/>
                          <a:latin typeface="Arial    "/>
                          <a:ea typeface="Calibri" panose="020F0502020204030204" pitchFamily="34" charset="0"/>
                          <a:cs typeface="Times New Roman"/>
                        </a:rPr>
                        <a:t>150,25/152,35</a:t>
                      </a: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64%</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2"/>
                  </a:ext>
                </a:extLst>
              </a:tr>
              <a:tr h="287022">
                <a:tc>
                  <a:txBody>
                    <a:bodyPr/>
                    <a:lstStyle/>
                    <a:p>
                      <a:pPr algn="ctr">
                        <a:lnSpc>
                          <a:spcPct val="115000"/>
                        </a:lnSpc>
                        <a:spcAft>
                          <a:spcPts val="0"/>
                        </a:spcAft>
                      </a:pPr>
                      <a:r>
                        <a:rPr lang="fi-FI" sz="1400">
                          <a:effectLst/>
                          <a:latin typeface="Arial    "/>
                          <a:cs typeface="Times New Roman"/>
                        </a:rPr>
                        <a:t>Helsinki, ruotsinkielinen</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125</a:t>
                      </a: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1">
                          <a:effectLst/>
                          <a:latin typeface="Arial    "/>
                          <a:cs typeface="Times New Roman"/>
                        </a:rPr>
                        <a:t>140,75</a:t>
                      </a:r>
                      <a:endParaRPr lang="fi-FI" sz="1400" b="1">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59%</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3"/>
                  </a:ext>
                </a:extLst>
              </a:tr>
              <a:tr h="287022">
                <a:tc>
                  <a:txBody>
                    <a:bodyPr/>
                    <a:lstStyle/>
                    <a:p>
                      <a:pPr algn="ctr">
                        <a:lnSpc>
                          <a:spcPct val="115000"/>
                        </a:lnSpc>
                        <a:spcAft>
                          <a:spcPts val="0"/>
                        </a:spcAft>
                      </a:pPr>
                      <a:r>
                        <a:rPr lang="fi-FI" sz="1400">
                          <a:effectLst/>
                          <a:latin typeface="Arial    "/>
                          <a:cs typeface="Times New Roman"/>
                        </a:rPr>
                        <a:t>Turku,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132,5</a:t>
                      </a: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1">
                          <a:effectLst/>
                          <a:latin typeface="Arial    "/>
                          <a:cs typeface="Times New Roman"/>
                        </a:rPr>
                        <a:t>142,55</a:t>
                      </a:r>
                      <a:endParaRPr lang="fi-FI" sz="1400" b="1">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59%</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4"/>
                  </a:ext>
                </a:extLst>
              </a:tr>
              <a:tr h="287022">
                <a:tc>
                  <a:txBody>
                    <a:bodyPr/>
                    <a:lstStyle/>
                    <a:p>
                      <a:pPr algn="ctr">
                        <a:lnSpc>
                          <a:spcPct val="115000"/>
                        </a:lnSpc>
                        <a:spcAft>
                          <a:spcPts val="0"/>
                        </a:spcAft>
                      </a:pPr>
                      <a:r>
                        <a:rPr lang="fi-FI" sz="1400">
                          <a:effectLst/>
                          <a:latin typeface="Arial    "/>
                          <a:cs typeface="Times New Roman"/>
                        </a:rPr>
                        <a:t>Tampere,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137</a:t>
                      </a: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1">
                          <a:effectLst/>
                          <a:latin typeface="Arial    "/>
                          <a:cs typeface="Times New Roman"/>
                        </a:rPr>
                        <a:t>145,75</a:t>
                      </a:r>
                      <a:endParaRPr lang="fi-FI" sz="1400" b="1">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61%</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5"/>
                  </a:ext>
                </a:extLst>
              </a:tr>
              <a:tr h="287022">
                <a:tc>
                  <a:txBody>
                    <a:bodyPr/>
                    <a:lstStyle/>
                    <a:p>
                      <a:pPr algn="ctr">
                        <a:lnSpc>
                          <a:spcPct val="115000"/>
                        </a:lnSpc>
                        <a:spcAft>
                          <a:spcPts val="0"/>
                        </a:spcAft>
                      </a:pPr>
                      <a:r>
                        <a:rPr lang="fi-FI" sz="1400">
                          <a:effectLst/>
                          <a:latin typeface="Arial    "/>
                          <a:cs typeface="Times New Roman"/>
                        </a:rPr>
                        <a:t>Kuopio,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125,25</a:t>
                      </a: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1">
                          <a:effectLst/>
                          <a:latin typeface="Arial    "/>
                          <a:cs typeface="Times New Roman"/>
                        </a:rPr>
                        <a:t>136,3</a:t>
                      </a:r>
                      <a:endParaRPr lang="fi-FI" sz="1400" b="1">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57%</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6"/>
                  </a:ext>
                </a:extLst>
              </a:tr>
              <a:tr h="287022">
                <a:tc>
                  <a:txBody>
                    <a:bodyPr/>
                    <a:lstStyle/>
                    <a:p>
                      <a:pPr algn="ctr">
                        <a:lnSpc>
                          <a:spcPct val="115000"/>
                        </a:lnSpc>
                        <a:spcAft>
                          <a:spcPts val="0"/>
                        </a:spcAft>
                      </a:pPr>
                      <a:r>
                        <a:rPr lang="fi-FI" sz="1400">
                          <a:effectLst/>
                          <a:latin typeface="Arial    "/>
                          <a:cs typeface="Times New Roman"/>
                        </a:rPr>
                        <a:t>Oulu, 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125,25</a:t>
                      </a: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r>
                        <a:rPr lang="fi-FI" sz="1400" b="1">
                          <a:effectLst/>
                          <a:latin typeface="Arial    "/>
                          <a:cs typeface="Times New Roman"/>
                        </a:rPr>
                        <a:t>135,6</a:t>
                      </a:r>
                      <a:endParaRPr lang="fi-FI" sz="1400" b="1">
                        <a:effectLst/>
                        <a:latin typeface="Arial    "/>
                        <a:ea typeface="Calibri" panose="020F0502020204030204" pitchFamily="34" charset="0"/>
                        <a:cs typeface="Times New Roman"/>
                      </a:endParaRPr>
                    </a:p>
                  </a:txBody>
                  <a:tcPr marL="48155" marR="48155" marT="0" marB="0" anchor="ctr">
                    <a:solidFill>
                      <a:srgbClr val="F3E8FC"/>
                    </a:solidFill>
                  </a:tcPr>
                </a:tc>
                <a:tc>
                  <a:txBody>
                    <a:bodyPr/>
                    <a:lstStyle/>
                    <a:p>
                      <a:pPr algn="ctr">
                        <a:lnSpc>
                          <a:spcPct val="115000"/>
                        </a:lnSpc>
                        <a:spcAft>
                          <a:spcPts val="0"/>
                        </a:spcAft>
                      </a:pPr>
                      <a:r>
                        <a:rPr lang="fi-FI" sz="1400">
                          <a:effectLst/>
                          <a:latin typeface="Arial    "/>
                          <a:cs typeface="Times New Roman"/>
                        </a:rPr>
                        <a:t>57%</a:t>
                      </a:r>
                      <a:endParaRPr lang="fi-FI" sz="1400">
                        <a:effectLst/>
                        <a:latin typeface="Arial    "/>
                        <a:ea typeface="Calibri" panose="020F0502020204030204" pitchFamily="34" charset="0"/>
                        <a:cs typeface="Times New Roman"/>
                      </a:endParaRPr>
                    </a:p>
                  </a:txBody>
                  <a:tcPr marL="48155" marR="48155" marT="0" marB="0">
                    <a:solidFill>
                      <a:srgbClr val="F3E8FC"/>
                    </a:solidFill>
                  </a:tcPr>
                </a:tc>
                <a:extLst>
                  <a:ext uri="{0D108BD9-81ED-4DB2-BD59-A6C34878D82A}">
                    <a16:rowId xmlns:a16="http://schemas.microsoft.com/office/drawing/2014/main" val="10007"/>
                  </a:ext>
                </a:extLst>
              </a:tr>
              <a:tr h="287022">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solidFill>
                      <a:srgbClr val="F3E8FC"/>
                    </a:solidFill>
                  </a:tcPr>
                </a:tc>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solidFill>
                      <a:srgbClr val="F3E8FC"/>
                    </a:solidFill>
                  </a:tcPr>
                </a:tc>
                <a:extLst>
                  <a:ext uri="{0D108BD9-81ED-4DB2-BD59-A6C34878D82A}">
                    <a16:rowId xmlns:a16="http://schemas.microsoft.com/office/drawing/2014/main" val="10008"/>
                  </a:ext>
                </a:extLst>
              </a:tr>
              <a:tr h="287022">
                <a:tc>
                  <a:txBody>
                    <a:bodyPr/>
                    <a:lstStyle/>
                    <a:p>
                      <a:pPr algn="ctr">
                        <a:lnSpc>
                          <a:spcPct val="115000"/>
                        </a:lnSpc>
                        <a:spcAft>
                          <a:spcPts val="0"/>
                        </a:spcAft>
                      </a:pPr>
                      <a:r>
                        <a:rPr lang="fi-FI" sz="1400">
                          <a:effectLst/>
                          <a:latin typeface="Arial    "/>
                          <a:cs typeface="Times New Roman"/>
                        </a:rPr>
                        <a:t>Helsinki, hammaslääketiede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108,5</a:t>
                      </a:r>
                      <a:endParaRPr lang="fi-FI" sz="1400" b="1">
                        <a:effectLst/>
                        <a:latin typeface="Arial    "/>
                        <a:ea typeface="Calibri" panose="020F0502020204030204" pitchFamily="34" charset="0"/>
                        <a:cs typeface="Times New Roman"/>
                      </a:endParaRPr>
                    </a:p>
                  </a:txBody>
                  <a:tcPr marL="48160" marR="48160" marT="0" marB="0" anchor="ctr">
                    <a:solidFill>
                      <a:schemeClr val="bg2"/>
                    </a:solidFill>
                  </a:tcPr>
                </a:tc>
                <a:tc>
                  <a:txBody>
                    <a:bodyPr/>
                    <a:lstStyle/>
                    <a:p>
                      <a:pPr algn="ctr">
                        <a:lnSpc>
                          <a:spcPct val="115000"/>
                        </a:lnSpc>
                        <a:spcAft>
                          <a:spcPts val="0"/>
                        </a:spcAft>
                      </a:pPr>
                      <a:r>
                        <a:rPr lang="fi-FI" sz="1400" b="1">
                          <a:effectLst/>
                          <a:latin typeface="Arial    "/>
                          <a:ea typeface="Calibri" panose="020F0502020204030204" pitchFamily="34" charset="0"/>
                          <a:cs typeface="Times New Roman"/>
                        </a:rPr>
                        <a:t>124,85</a:t>
                      </a:r>
                    </a:p>
                  </a:txBody>
                  <a:tcPr marL="48155" marR="48155" marT="0" marB="0" anchor="ctr">
                    <a:solidFill>
                      <a:schemeClr val="bg2"/>
                    </a:solidFill>
                  </a:tcPr>
                </a:tc>
                <a:tc>
                  <a:txBody>
                    <a:bodyPr/>
                    <a:lstStyle/>
                    <a:p>
                      <a:pPr algn="ctr">
                        <a:lnSpc>
                          <a:spcPct val="115000"/>
                        </a:lnSpc>
                        <a:spcAft>
                          <a:spcPts val="0"/>
                        </a:spcAft>
                      </a:pPr>
                      <a:r>
                        <a:rPr lang="fi-FI" sz="1400">
                          <a:effectLst/>
                          <a:latin typeface="Arial    "/>
                          <a:cs typeface="Times New Roman"/>
                        </a:rPr>
                        <a:t>52%</a:t>
                      </a:r>
                      <a:endParaRPr lang="fi-FI" sz="1400">
                        <a:effectLst/>
                        <a:latin typeface="Arial    "/>
                        <a:ea typeface="Calibri" panose="020F0502020204030204" pitchFamily="34" charset="0"/>
                        <a:cs typeface="Times New Roman"/>
                      </a:endParaRPr>
                    </a:p>
                  </a:txBody>
                  <a:tcPr marL="48155" marR="48155" marT="0" marB="0">
                    <a:solidFill>
                      <a:schemeClr val="bg2"/>
                    </a:solidFill>
                  </a:tcPr>
                </a:tc>
                <a:extLst>
                  <a:ext uri="{0D108BD9-81ED-4DB2-BD59-A6C34878D82A}">
                    <a16:rowId xmlns:a16="http://schemas.microsoft.com/office/drawing/2014/main" val="10009"/>
                  </a:ext>
                </a:extLst>
              </a:tr>
              <a:tr h="287022">
                <a:tc>
                  <a:txBody>
                    <a:bodyPr/>
                    <a:lstStyle/>
                    <a:p>
                      <a:pPr algn="ctr">
                        <a:lnSpc>
                          <a:spcPct val="115000"/>
                        </a:lnSpc>
                        <a:spcAft>
                          <a:spcPts val="0"/>
                        </a:spcAft>
                      </a:pPr>
                      <a:r>
                        <a:rPr lang="fi-FI" sz="1400">
                          <a:effectLst/>
                          <a:latin typeface="Arial    "/>
                          <a:cs typeface="Times New Roman"/>
                        </a:rPr>
                        <a:t>Turku, hammaslääketiede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106,75</a:t>
                      </a:r>
                      <a:endParaRPr lang="fi-FI" sz="1400" b="1">
                        <a:effectLst/>
                        <a:latin typeface="Arial    "/>
                        <a:ea typeface="Calibri" panose="020F0502020204030204" pitchFamily="34" charset="0"/>
                        <a:cs typeface="Times New Roman"/>
                      </a:endParaRPr>
                    </a:p>
                  </a:txBody>
                  <a:tcPr marL="48160" marR="48160" marT="0" marB="0" anchor="ctr">
                    <a:solidFill>
                      <a:schemeClr val="bg2"/>
                    </a:solidFill>
                  </a:tcPr>
                </a:tc>
                <a:tc>
                  <a:txBody>
                    <a:bodyPr/>
                    <a:lstStyle/>
                    <a:p>
                      <a:pPr algn="ctr">
                        <a:lnSpc>
                          <a:spcPct val="115000"/>
                        </a:lnSpc>
                        <a:spcAft>
                          <a:spcPts val="0"/>
                        </a:spcAft>
                      </a:pPr>
                      <a:r>
                        <a:rPr lang="fi-FI" sz="1400" b="1">
                          <a:effectLst/>
                          <a:latin typeface="Arial    "/>
                          <a:ea typeface="Calibri" panose="020F0502020204030204" pitchFamily="34" charset="0"/>
                          <a:cs typeface="Times New Roman"/>
                        </a:rPr>
                        <a:t>124,35</a:t>
                      </a:r>
                    </a:p>
                  </a:txBody>
                  <a:tcPr marL="48155" marR="48155" marT="0" marB="0" anchor="ctr">
                    <a:solidFill>
                      <a:schemeClr val="bg2"/>
                    </a:solidFill>
                  </a:tcPr>
                </a:tc>
                <a:tc>
                  <a:txBody>
                    <a:bodyPr/>
                    <a:lstStyle/>
                    <a:p>
                      <a:pPr algn="ctr">
                        <a:lnSpc>
                          <a:spcPct val="115000"/>
                        </a:lnSpc>
                        <a:spcAft>
                          <a:spcPts val="0"/>
                        </a:spcAft>
                      </a:pPr>
                      <a:r>
                        <a:rPr lang="fi-FI" sz="1400">
                          <a:effectLst/>
                          <a:latin typeface="Arial    "/>
                          <a:cs typeface="Times New Roman"/>
                        </a:rPr>
                        <a:t>52%</a:t>
                      </a:r>
                      <a:endParaRPr lang="fi-FI" sz="1400">
                        <a:effectLst/>
                        <a:latin typeface="Arial    "/>
                        <a:ea typeface="Calibri" panose="020F0502020204030204" pitchFamily="34" charset="0"/>
                        <a:cs typeface="Times New Roman"/>
                      </a:endParaRPr>
                    </a:p>
                  </a:txBody>
                  <a:tcPr marL="48155" marR="48155" marT="0" marB="0">
                    <a:solidFill>
                      <a:schemeClr val="bg2"/>
                    </a:solidFill>
                  </a:tcPr>
                </a:tc>
                <a:extLst>
                  <a:ext uri="{0D108BD9-81ED-4DB2-BD59-A6C34878D82A}">
                    <a16:rowId xmlns:a16="http://schemas.microsoft.com/office/drawing/2014/main" val="10010"/>
                  </a:ext>
                </a:extLst>
              </a:tr>
              <a:tr h="287022">
                <a:tc>
                  <a:txBody>
                    <a:bodyPr/>
                    <a:lstStyle/>
                    <a:p>
                      <a:pPr algn="ctr">
                        <a:lnSpc>
                          <a:spcPct val="115000"/>
                        </a:lnSpc>
                        <a:spcAft>
                          <a:spcPts val="0"/>
                        </a:spcAft>
                      </a:pPr>
                      <a:r>
                        <a:rPr lang="fi-FI" sz="1400">
                          <a:effectLst/>
                          <a:latin typeface="Arial    "/>
                          <a:cs typeface="Times New Roman"/>
                        </a:rPr>
                        <a:t>Kuopio, hammaslääketiede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103,5</a:t>
                      </a:r>
                      <a:endParaRPr lang="fi-FI" sz="1400" b="1">
                        <a:effectLst/>
                        <a:latin typeface="Arial    "/>
                        <a:ea typeface="Calibri" panose="020F0502020204030204" pitchFamily="34" charset="0"/>
                        <a:cs typeface="Times New Roman"/>
                      </a:endParaRPr>
                    </a:p>
                  </a:txBody>
                  <a:tcPr marL="48160" marR="48160" marT="0" marB="0" anchor="ctr">
                    <a:solidFill>
                      <a:schemeClr val="bg2"/>
                    </a:solidFill>
                  </a:tcPr>
                </a:tc>
                <a:tc>
                  <a:txBody>
                    <a:bodyPr/>
                    <a:lstStyle/>
                    <a:p>
                      <a:pPr algn="ctr">
                        <a:lnSpc>
                          <a:spcPct val="115000"/>
                        </a:lnSpc>
                        <a:spcAft>
                          <a:spcPts val="0"/>
                        </a:spcAft>
                      </a:pPr>
                      <a:r>
                        <a:rPr lang="fi-FI" sz="1400" b="1">
                          <a:effectLst/>
                          <a:latin typeface="Arial    "/>
                          <a:cs typeface="Times New Roman"/>
                        </a:rPr>
                        <a:t>120,75</a:t>
                      </a:r>
                      <a:endParaRPr lang="fi-FI" sz="1400" b="1">
                        <a:effectLst/>
                        <a:latin typeface="Arial    "/>
                        <a:ea typeface="Calibri" panose="020F0502020204030204" pitchFamily="34" charset="0"/>
                        <a:cs typeface="Times New Roman"/>
                      </a:endParaRPr>
                    </a:p>
                  </a:txBody>
                  <a:tcPr marL="48155" marR="48155" marT="0" marB="0" anchor="ctr">
                    <a:solidFill>
                      <a:schemeClr val="bg2"/>
                    </a:solidFill>
                  </a:tcPr>
                </a:tc>
                <a:tc>
                  <a:txBody>
                    <a:bodyPr/>
                    <a:lstStyle/>
                    <a:p>
                      <a:pPr algn="ctr">
                        <a:lnSpc>
                          <a:spcPct val="115000"/>
                        </a:lnSpc>
                        <a:spcAft>
                          <a:spcPts val="0"/>
                        </a:spcAft>
                      </a:pPr>
                      <a:r>
                        <a:rPr lang="fi-FI" sz="1400">
                          <a:effectLst/>
                          <a:latin typeface="Arial    "/>
                          <a:cs typeface="Times New Roman"/>
                        </a:rPr>
                        <a:t>50%</a:t>
                      </a:r>
                      <a:endParaRPr lang="fi-FI" sz="1400">
                        <a:effectLst/>
                        <a:latin typeface="Arial    "/>
                        <a:ea typeface="Calibri" panose="020F0502020204030204" pitchFamily="34" charset="0"/>
                        <a:cs typeface="Times New Roman"/>
                      </a:endParaRPr>
                    </a:p>
                  </a:txBody>
                  <a:tcPr marL="48155" marR="48155" marT="0" marB="0">
                    <a:solidFill>
                      <a:schemeClr val="bg2"/>
                    </a:solidFill>
                  </a:tcPr>
                </a:tc>
                <a:extLst>
                  <a:ext uri="{0D108BD9-81ED-4DB2-BD59-A6C34878D82A}">
                    <a16:rowId xmlns:a16="http://schemas.microsoft.com/office/drawing/2014/main" val="10011"/>
                  </a:ext>
                </a:extLst>
              </a:tr>
              <a:tr h="287022">
                <a:tc>
                  <a:txBody>
                    <a:bodyPr/>
                    <a:lstStyle/>
                    <a:p>
                      <a:pPr algn="ctr">
                        <a:lnSpc>
                          <a:spcPct val="115000"/>
                        </a:lnSpc>
                        <a:spcAft>
                          <a:spcPts val="0"/>
                        </a:spcAft>
                      </a:pPr>
                      <a:r>
                        <a:rPr lang="fi-FI" sz="1400">
                          <a:effectLst/>
                          <a:latin typeface="Arial    "/>
                          <a:cs typeface="Times New Roman"/>
                        </a:rPr>
                        <a:t>Oulu, hammaslääketiede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103,5</a:t>
                      </a:r>
                      <a:endParaRPr lang="fi-FI" sz="1400" b="1">
                        <a:effectLst/>
                        <a:latin typeface="Arial    "/>
                        <a:ea typeface="Calibri" panose="020F0502020204030204" pitchFamily="34" charset="0"/>
                        <a:cs typeface="Times New Roman"/>
                      </a:endParaRPr>
                    </a:p>
                  </a:txBody>
                  <a:tcPr marL="48160" marR="48160" marT="0" marB="0" anchor="ctr">
                    <a:solidFill>
                      <a:schemeClr val="bg2"/>
                    </a:solidFill>
                  </a:tcPr>
                </a:tc>
                <a:tc>
                  <a:txBody>
                    <a:bodyPr/>
                    <a:lstStyle/>
                    <a:p>
                      <a:pPr algn="ctr">
                        <a:lnSpc>
                          <a:spcPct val="115000"/>
                        </a:lnSpc>
                        <a:spcAft>
                          <a:spcPts val="0"/>
                        </a:spcAft>
                      </a:pPr>
                      <a:r>
                        <a:rPr lang="fi-FI" sz="1400" b="1">
                          <a:effectLst/>
                          <a:latin typeface="Arial    "/>
                          <a:cs typeface="Times New Roman"/>
                        </a:rPr>
                        <a:t>121</a:t>
                      </a:r>
                      <a:endParaRPr lang="fi-FI" sz="1400" b="1">
                        <a:effectLst/>
                        <a:latin typeface="Arial    "/>
                        <a:ea typeface="Calibri" panose="020F0502020204030204" pitchFamily="34" charset="0"/>
                        <a:cs typeface="Times New Roman"/>
                      </a:endParaRPr>
                    </a:p>
                  </a:txBody>
                  <a:tcPr marL="48155" marR="48155" marT="0" marB="0" anchor="ctr">
                    <a:solidFill>
                      <a:schemeClr val="bg2"/>
                    </a:solidFill>
                  </a:tcPr>
                </a:tc>
                <a:tc>
                  <a:txBody>
                    <a:bodyPr/>
                    <a:lstStyle/>
                    <a:p>
                      <a:pPr algn="ctr">
                        <a:lnSpc>
                          <a:spcPct val="115000"/>
                        </a:lnSpc>
                        <a:spcAft>
                          <a:spcPts val="0"/>
                        </a:spcAft>
                      </a:pPr>
                      <a:r>
                        <a:rPr lang="fi-FI" sz="1400">
                          <a:effectLst/>
                          <a:latin typeface="Arial    "/>
                          <a:cs typeface="Times New Roman"/>
                        </a:rPr>
                        <a:t>50%</a:t>
                      </a:r>
                      <a:endParaRPr lang="fi-FI" sz="1400">
                        <a:effectLst/>
                        <a:latin typeface="Arial    "/>
                        <a:ea typeface="Calibri" panose="020F0502020204030204" pitchFamily="34" charset="0"/>
                        <a:cs typeface="Times New Roman"/>
                      </a:endParaRPr>
                    </a:p>
                  </a:txBody>
                  <a:tcPr marL="48155" marR="48155" marT="0" marB="0">
                    <a:solidFill>
                      <a:schemeClr val="bg2"/>
                    </a:solidFill>
                  </a:tcPr>
                </a:tc>
                <a:extLst>
                  <a:ext uri="{0D108BD9-81ED-4DB2-BD59-A6C34878D82A}">
                    <a16:rowId xmlns:a16="http://schemas.microsoft.com/office/drawing/2014/main" val="10012"/>
                  </a:ext>
                </a:extLst>
              </a:tr>
              <a:tr h="287022">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endParaRPr lang="fi-FI" sz="1400" b="1">
                        <a:effectLst/>
                        <a:latin typeface="Arial    "/>
                        <a:ea typeface="Calibri" panose="020F0502020204030204" pitchFamily="34" charset="0"/>
                        <a:cs typeface="Times New Roman"/>
                      </a:endParaRPr>
                    </a:p>
                  </a:txBody>
                  <a:tcPr marL="48160" marR="48160" marT="0" marB="0" anchor="ctr">
                    <a:solidFill>
                      <a:srgbClr val="F3E8FC"/>
                    </a:solidFill>
                  </a:tcPr>
                </a:tc>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solidFill>
                      <a:srgbClr val="F3E8FC"/>
                    </a:solidFill>
                  </a:tcPr>
                </a:tc>
                <a:tc>
                  <a:txBody>
                    <a:bodyPr/>
                    <a:lstStyle/>
                    <a:p>
                      <a:pPr algn="ctr">
                        <a:lnSpc>
                          <a:spcPct val="115000"/>
                        </a:lnSpc>
                        <a:spcAft>
                          <a:spcPts val="0"/>
                        </a:spcAft>
                      </a:pPr>
                      <a:endParaRPr lang="fi-FI" sz="1400">
                        <a:effectLst/>
                        <a:latin typeface="Arial    "/>
                        <a:ea typeface="Calibri" panose="020F0502020204030204" pitchFamily="34" charset="0"/>
                        <a:cs typeface="Times New Roman"/>
                      </a:endParaRPr>
                    </a:p>
                  </a:txBody>
                  <a:tcPr marL="48160" marR="48160" marT="0" marB="0">
                    <a:solidFill>
                      <a:srgbClr val="F3E8FC"/>
                    </a:solidFill>
                  </a:tcPr>
                </a:tc>
                <a:extLst>
                  <a:ext uri="{0D108BD9-81ED-4DB2-BD59-A6C34878D82A}">
                    <a16:rowId xmlns:a16="http://schemas.microsoft.com/office/drawing/2014/main" val="10013"/>
                  </a:ext>
                </a:extLst>
              </a:tr>
              <a:tr h="287022">
                <a:tc>
                  <a:txBody>
                    <a:bodyPr/>
                    <a:lstStyle/>
                    <a:p>
                      <a:pPr algn="ctr">
                        <a:lnSpc>
                          <a:spcPct val="115000"/>
                        </a:lnSpc>
                        <a:spcAft>
                          <a:spcPts val="0"/>
                        </a:spcAft>
                      </a:pPr>
                      <a:r>
                        <a:rPr lang="fi-FI" sz="1400">
                          <a:effectLst/>
                          <a:latin typeface="Arial    "/>
                          <a:cs typeface="Times New Roman"/>
                        </a:rPr>
                        <a:t>Eläinlääketiede</a:t>
                      </a:r>
                      <a:endParaRPr lang="fi-FI" sz="1400">
                        <a:effectLst/>
                        <a:latin typeface="Arial    "/>
                        <a:ea typeface="Calibri" panose="020F0502020204030204" pitchFamily="34" charset="0"/>
                        <a:cs typeface="Times New Roman"/>
                      </a:endParaRPr>
                    </a:p>
                  </a:txBody>
                  <a:tcPr marL="48160" marR="48160" marT="0" marB="0" anchor="ctr"/>
                </a:tc>
                <a:tc>
                  <a:txBody>
                    <a:bodyPr/>
                    <a:lstStyle/>
                    <a:p>
                      <a:pPr algn="ctr">
                        <a:lnSpc>
                          <a:spcPct val="115000"/>
                        </a:lnSpc>
                        <a:spcAft>
                          <a:spcPts val="0"/>
                        </a:spcAft>
                      </a:pPr>
                      <a:r>
                        <a:rPr lang="fi-FI" sz="1400" b="1">
                          <a:effectLst/>
                          <a:latin typeface="Arial    "/>
                          <a:cs typeface="Times New Roman"/>
                        </a:rPr>
                        <a:t>131,75</a:t>
                      </a:r>
                      <a:endParaRPr lang="fi-FI" sz="1400" b="1">
                        <a:effectLst/>
                        <a:latin typeface="Arial    "/>
                        <a:ea typeface="Calibri" panose="020F0502020204030204" pitchFamily="34" charset="0"/>
                        <a:cs typeface="Times New Roman"/>
                      </a:endParaRPr>
                    </a:p>
                  </a:txBody>
                  <a:tcPr marL="48160" marR="48160" marT="0" marB="0" anchor="ctr">
                    <a:solidFill>
                      <a:schemeClr val="accent2"/>
                    </a:solidFill>
                  </a:tcPr>
                </a:tc>
                <a:tc>
                  <a:txBody>
                    <a:bodyPr/>
                    <a:lstStyle/>
                    <a:p>
                      <a:pPr algn="ctr">
                        <a:lnSpc>
                          <a:spcPct val="115000"/>
                        </a:lnSpc>
                        <a:spcAft>
                          <a:spcPts val="0"/>
                        </a:spcAft>
                      </a:pPr>
                      <a:r>
                        <a:rPr lang="fi-FI" sz="1400">
                          <a:effectLst/>
                          <a:latin typeface="Arial    "/>
                          <a:ea typeface="Calibri" panose="020F0502020204030204" pitchFamily="34" charset="0"/>
                          <a:cs typeface="Times New Roman"/>
                        </a:rPr>
                        <a:t>125,15</a:t>
                      </a:r>
                    </a:p>
                  </a:txBody>
                  <a:tcPr marL="48160" marR="48160" marT="0" marB="0">
                    <a:solidFill>
                      <a:schemeClr val="accent2"/>
                    </a:solidFill>
                  </a:tcPr>
                </a:tc>
                <a:tc>
                  <a:txBody>
                    <a:bodyPr/>
                    <a:lstStyle/>
                    <a:p>
                      <a:pPr algn="ctr">
                        <a:lnSpc>
                          <a:spcPct val="115000"/>
                        </a:lnSpc>
                        <a:spcAft>
                          <a:spcPts val="0"/>
                        </a:spcAft>
                      </a:pPr>
                      <a:r>
                        <a:rPr lang="fi-FI" sz="1400">
                          <a:effectLst/>
                          <a:latin typeface="Arial    "/>
                          <a:cs typeface="Times New Roman"/>
                        </a:rPr>
                        <a:t>52%</a:t>
                      </a:r>
                      <a:endParaRPr lang="fi-FI" sz="1400">
                        <a:effectLst/>
                        <a:latin typeface="Arial    "/>
                        <a:ea typeface="Calibri" panose="020F0502020204030204" pitchFamily="34" charset="0"/>
                        <a:cs typeface="Times New Roman"/>
                      </a:endParaRPr>
                    </a:p>
                  </a:txBody>
                  <a:tcPr marL="48160" marR="48160" marT="0" marB="0">
                    <a:solidFill>
                      <a:schemeClr val="accent2"/>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504181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BA914-DEBA-9A07-968D-0C17866C9866}"/>
            </a:ext>
          </a:extLst>
        </p:cNvPr>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25DCC3B-CB3F-7F8A-55C0-AAF640139D5E}"/>
              </a:ext>
            </a:extLst>
          </p:cNvPr>
          <p:cNvSpPr>
            <a:spLocks noGrp="1"/>
          </p:cNvSpPr>
          <p:nvPr>
            <p:ph sz="quarter" idx="10"/>
          </p:nvPr>
        </p:nvSpPr>
        <p:spPr>
          <a:xfrm>
            <a:off x="341313" y="1258634"/>
            <a:ext cx="5580094" cy="5206052"/>
          </a:xfrm>
        </p:spPr>
        <p:txBody>
          <a:bodyPr>
            <a:normAutofit/>
          </a:bodyPr>
          <a:lstStyle/>
          <a:p>
            <a:pPr>
              <a:lnSpc>
                <a:spcPct val="90000"/>
              </a:lnSpc>
            </a:pPr>
            <a:r>
              <a:rPr lang="fi-FI"/>
              <a:t>Opiskelupaikat</a:t>
            </a:r>
          </a:p>
          <a:p>
            <a:pPr lvl="1">
              <a:lnSpc>
                <a:spcPct val="90000"/>
              </a:lnSpc>
            </a:pPr>
            <a:r>
              <a:rPr lang="fi-FI" sz="1800"/>
              <a:t>Helsinki, Kuopio ja Åbo Akademi</a:t>
            </a:r>
          </a:p>
          <a:p>
            <a:pPr>
              <a:lnSpc>
                <a:spcPct val="90000"/>
              </a:lnSpc>
            </a:pPr>
            <a:r>
              <a:rPr lang="fi-FI"/>
              <a:t>Valintamenettely</a:t>
            </a:r>
          </a:p>
          <a:p>
            <a:pPr lvl="1">
              <a:lnSpc>
                <a:spcPct val="90000"/>
              </a:lnSpc>
            </a:pPr>
            <a:r>
              <a:rPr lang="fi-FI" sz="1800"/>
              <a:t>Samanaikaisesti voi hakea kaikkiin kohteisiin: ensisijaisesti proviisoriksi ja toissijaisesti farmaseutiksi</a:t>
            </a:r>
          </a:p>
          <a:p>
            <a:pPr lvl="1">
              <a:lnSpc>
                <a:spcPct val="90000"/>
              </a:lnSpc>
            </a:pPr>
            <a:r>
              <a:rPr lang="fi-FI" sz="1800"/>
              <a:t>Todistusvalinta ja valintakoevalinta</a:t>
            </a:r>
          </a:p>
          <a:p>
            <a:pPr lvl="1">
              <a:lnSpc>
                <a:spcPct val="90000"/>
              </a:lnSpc>
            </a:pPr>
            <a:r>
              <a:rPr lang="fi-FI" sz="1800"/>
              <a:t>Todistusvalinnalla 70%. Todistusvalinnassa pisteitä voi saada </a:t>
            </a:r>
            <a:r>
              <a:rPr lang="fi-FI" sz="1800" b="1"/>
              <a:t>kuudesta</a:t>
            </a:r>
            <a:r>
              <a:rPr lang="fi-FI" sz="1800"/>
              <a:t> aineesta: äidinkieli, kemia, biologia, matematiikka (pitkä tai lyhyt), yksi ainereaali sekä yksi kieli. Eniten pisteitä tuottavat aineet ovat pitkä matematiikka (36,1 p.), kemia (34), äidinkieli (33), biologia (32,3), lyhyt matematiikka/pitkä kieli (28,3), fysiikka (26,5).</a:t>
            </a:r>
          </a:p>
          <a:p>
            <a:pPr lvl="2">
              <a:lnSpc>
                <a:spcPct val="90000"/>
              </a:lnSpc>
            </a:pPr>
            <a:r>
              <a:rPr lang="fi-FI" sz="1800" b="1"/>
              <a:t>Kynnysehto: </a:t>
            </a:r>
            <a:r>
              <a:rPr lang="fi-FI" sz="1800" err="1"/>
              <a:t>Hki</a:t>
            </a:r>
            <a:r>
              <a:rPr lang="fi-FI" sz="1800"/>
              <a:t> ja Kuopio: kemia ja MAB tai MAA suoritettuna yo-kokeessa</a:t>
            </a:r>
          </a:p>
        </p:txBody>
      </p:sp>
      <p:pic>
        <p:nvPicPr>
          <p:cNvPr id="5" name="Kuva 4" descr="Kuva, joka sisältää kohteen henkilö, kannettava tietokone, sisä-, Työ&#10;&#10;Kuvaus luotu automaattisesti">
            <a:extLst>
              <a:ext uri="{FF2B5EF4-FFF2-40B4-BE49-F238E27FC236}">
                <a16:creationId xmlns:a16="http://schemas.microsoft.com/office/drawing/2014/main" id="{606B8CF9-FD69-0BCE-FD56-BDE0BF6E9125}"/>
              </a:ext>
            </a:extLst>
          </p:cNvPr>
          <p:cNvPicPr>
            <a:picLocks noChangeAspect="1"/>
          </p:cNvPicPr>
          <p:nvPr/>
        </p:nvPicPr>
        <p:blipFill>
          <a:blip r:embed="rId3"/>
          <a:srcRect l="18017" r="20465" b="1"/>
          <a:stretch/>
        </p:blipFill>
        <p:spPr>
          <a:xfrm>
            <a:off x="6094213" y="264160"/>
            <a:ext cx="5833625" cy="6329680"/>
          </a:xfrm>
          <a:prstGeom prst="roundRect">
            <a:avLst>
              <a:gd name="adj" fmla="val 3379"/>
            </a:avLst>
          </a:prstGeom>
          <a:noFill/>
        </p:spPr>
      </p:pic>
      <p:sp>
        <p:nvSpPr>
          <p:cNvPr id="12" name="Text Placeholder 3">
            <a:extLst>
              <a:ext uri="{FF2B5EF4-FFF2-40B4-BE49-F238E27FC236}">
                <a16:creationId xmlns:a16="http://schemas.microsoft.com/office/drawing/2014/main" id="{35BC0E43-07BC-9DB7-EBE7-A10C47A5F78A}"/>
              </a:ext>
            </a:extLst>
          </p:cNvPr>
          <p:cNvSpPr>
            <a:spLocks noGrp="1"/>
          </p:cNvSpPr>
          <p:nvPr>
            <p:ph type="body" sz="quarter" idx="15"/>
          </p:nvPr>
        </p:nvSpPr>
        <p:spPr>
          <a:xfrm>
            <a:off x="9223339" y="5915655"/>
            <a:ext cx="2771923" cy="694809"/>
          </a:xfrm>
        </p:spPr>
        <p:txBody>
          <a:bodyPr/>
          <a:lstStyle/>
          <a:p>
            <a:endParaRPr lang="en-US"/>
          </a:p>
        </p:txBody>
      </p:sp>
      <p:sp>
        <p:nvSpPr>
          <p:cNvPr id="2" name="Otsikko 1">
            <a:extLst>
              <a:ext uri="{FF2B5EF4-FFF2-40B4-BE49-F238E27FC236}">
                <a16:creationId xmlns:a16="http://schemas.microsoft.com/office/drawing/2014/main" id="{3EAE0430-BD2B-72B0-EAFE-F796C34B6797}"/>
              </a:ext>
            </a:extLst>
          </p:cNvPr>
          <p:cNvSpPr>
            <a:spLocks noGrp="1"/>
          </p:cNvSpPr>
          <p:nvPr>
            <p:ph type="title"/>
          </p:nvPr>
        </p:nvSpPr>
        <p:spPr>
          <a:xfrm>
            <a:off x="341049" y="300549"/>
            <a:ext cx="5580095" cy="799142"/>
          </a:xfrm>
        </p:spPr>
        <p:txBody>
          <a:bodyPr anchor="ctr">
            <a:normAutofit/>
          </a:bodyPr>
          <a:lstStyle/>
          <a:p>
            <a:r>
              <a:rPr lang="fi-FI"/>
              <a:t>Farmasia</a:t>
            </a:r>
          </a:p>
        </p:txBody>
      </p:sp>
    </p:spTree>
    <p:extLst>
      <p:ext uri="{BB962C8B-B14F-4D97-AF65-F5344CB8AC3E}">
        <p14:creationId xmlns:p14="http://schemas.microsoft.com/office/powerpoint/2010/main" val="1475793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C737D-48DC-C2B5-3770-4FC47301A59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104C907-D83F-F02B-A858-4D7443BCBA6D}"/>
              </a:ext>
            </a:extLst>
          </p:cNvPr>
          <p:cNvSpPr>
            <a:spLocks noGrp="1"/>
          </p:cNvSpPr>
          <p:nvPr>
            <p:ph type="title"/>
          </p:nvPr>
        </p:nvSpPr>
        <p:spPr>
          <a:xfrm>
            <a:off x="341049" y="365125"/>
            <a:ext cx="11457373" cy="657225"/>
          </a:xfrm>
        </p:spPr>
        <p:txBody>
          <a:bodyPr/>
          <a:lstStyle/>
          <a:p>
            <a:r>
              <a:rPr lang="fi-FI"/>
              <a:t>Farmasian pisterajoja</a:t>
            </a:r>
          </a:p>
        </p:txBody>
      </p:sp>
      <p:graphicFrame>
        <p:nvGraphicFramePr>
          <p:cNvPr id="3" name="Taulukko 9">
            <a:extLst>
              <a:ext uri="{FF2B5EF4-FFF2-40B4-BE49-F238E27FC236}">
                <a16:creationId xmlns:a16="http://schemas.microsoft.com/office/drawing/2014/main" id="{2001A6B7-47CF-0D70-42DE-1A2556F67E82}"/>
              </a:ext>
            </a:extLst>
          </p:cNvPr>
          <p:cNvGraphicFramePr>
            <a:graphicFrameLocks noGrp="1"/>
          </p:cNvGraphicFramePr>
          <p:nvPr>
            <p:extLst>
              <p:ext uri="{D42A27DB-BD31-4B8C-83A1-F6EECF244321}">
                <p14:modId xmlns:p14="http://schemas.microsoft.com/office/powerpoint/2010/main" val="2249629906"/>
              </p:ext>
            </p:extLst>
          </p:nvPr>
        </p:nvGraphicFramePr>
        <p:xfrm>
          <a:off x="341049" y="1244487"/>
          <a:ext cx="6025092" cy="2194560"/>
        </p:xfrm>
        <a:graphic>
          <a:graphicData uri="http://schemas.openxmlformats.org/drawingml/2006/table">
            <a:tbl>
              <a:tblPr firstRow="1" bandRow="1">
                <a:tableStyleId>{5C22544A-7EE6-4342-B048-85BDC9FD1C3A}</a:tableStyleId>
              </a:tblPr>
              <a:tblGrid>
                <a:gridCol w="2302480">
                  <a:extLst>
                    <a:ext uri="{9D8B030D-6E8A-4147-A177-3AD203B41FA5}">
                      <a16:colId xmlns:a16="http://schemas.microsoft.com/office/drawing/2014/main" val="3277441374"/>
                    </a:ext>
                  </a:extLst>
                </a:gridCol>
                <a:gridCol w="1714248">
                  <a:extLst>
                    <a:ext uri="{9D8B030D-6E8A-4147-A177-3AD203B41FA5}">
                      <a16:colId xmlns:a16="http://schemas.microsoft.com/office/drawing/2014/main" val="531910424"/>
                    </a:ext>
                  </a:extLst>
                </a:gridCol>
                <a:gridCol w="2008364">
                  <a:extLst>
                    <a:ext uri="{9D8B030D-6E8A-4147-A177-3AD203B41FA5}">
                      <a16:colId xmlns:a16="http://schemas.microsoft.com/office/drawing/2014/main" val="431003031"/>
                    </a:ext>
                  </a:extLst>
                </a:gridCol>
              </a:tblGrid>
              <a:tr h="302038">
                <a:tc gridSpan="3">
                  <a:txBody>
                    <a:bodyPr/>
                    <a:lstStyle/>
                    <a:p>
                      <a:r>
                        <a:rPr lang="fi-FI">
                          <a:latin typeface="Arial"/>
                        </a:rPr>
                        <a:t>Todistusvalinta pisterajat (max 190,2)</a:t>
                      </a:r>
                    </a:p>
                  </a:txBody>
                  <a:tcPr/>
                </a:tc>
                <a:tc hMerge="1">
                  <a:txBody>
                    <a:bodyPr/>
                    <a:lstStyle/>
                    <a:p>
                      <a:endParaRPr lang="fi-FI"/>
                    </a:p>
                  </a:txBody>
                  <a:tcPr/>
                </a:tc>
                <a:tc hMerge="1">
                  <a:txBody>
                    <a:bodyPr/>
                    <a:lstStyle/>
                    <a:p>
                      <a:endParaRPr lang="fi-FI">
                        <a:latin typeface="+mn-lt"/>
                      </a:endParaRPr>
                    </a:p>
                  </a:txBody>
                  <a:tcPr/>
                </a:tc>
                <a:extLst>
                  <a:ext uri="{0D108BD9-81ED-4DB2-BD59-A6C34878D82A}">
                    <a16:rowId xmlns:a16="http://schemas.microsoft.com/office/drawing/2014/main" val="273792270"/>
                  </a:ext>
                </a:extLst>
              </a:tr>
              <a:tr h="360000">
                <a:tc>
                  <a:txBody>
                    <a:bodyPr/>
                    <a:lstStyle/>
                    <a:p>
                      <a:r>
                        <a:rPr lang="fi-FI" b="1">
                          <a:latin typeface="Arial"/>
                        </a:rPr>
                        <a:t>Hakukohde</a:t>
                      </a:r>
                    </a:p>
                  </a:txBody>
                  <a:tcPr>
                    <a:solidFill>
                      <a:srgbClr val="F3E8FC"/>
                    </a:solidFill>
                  </a:tcPr>
                </a:tc>
                <a:tc>
                  <a:txBody>
                    <a:bodyPr/>
                    <a:lstStyle/>
                    <a:p>
                      <a:r>
                        <a:rPr lang="fi-FI" b="1">
                          <a:latin typeface="Arial"/>
                        </a:rPr>
                        <a:t>2024</a:t>
                      </a:r>
                    </a:p>
                  </a:txBody>
                  <a:tcPr>
                    <a:solidFill>
                      <a:srgbClr val="F3E8FC"/>
                    </a:solidFill>
                  </a:tcPr>
                </a:tc>
                <a:tc>
                  <a:txBody>
                    <a:bodyPr/>
                    <a:lstStyle/>
                    <a:p>
                      <a:r>
                        <a:rPr lang="fi-FI" b="1">
                          <a:latin typeface="Arial"/>
                        </a:rPr>
                        <a:t>2023</a:t>
                      </a:r>
                    </a:p>
                  </a:txBody>
                  <a:tcPr>
                    <a:solidFill>
                      <a:srgbClr val="F3E8FC"/>
                    </a:solidFill>
                  </a:tcPr>
                </a:tc>
                <a:extLst>
                  <a:ext uri="{0D108BD9-81ED-4DB2-BD59-A6C34878D82A}">
                    <a16:rowId xmlns:a16="http://schemas.microsoft.com/office/drawing/2014/main" val="1995468410"/>
                  </a:ext>
                </a:extLst>
              </a:tr>
              <a:tr h="360000">
                <a:tc>
                  <a:txBody>
                    <a:bodyPr/>
                    <a:lstStyle/>
                    <a:p>
                      <a:r>
                        <a:rPr lang="fi-FI">
                          <a:latin typeface="Arial"/>
                        </a:rPr>
                        <a:t>Hki proviisori</a:t>
                      </a:r>
                    </a:p>
                  </a:txBody>
                  <a:tcPr>
                    <a:solidFill>
                      <a:srgbClr val="F3E8FC"/>
                    </a:solidFill>
                  </a:tcPr>
                </a:tc>
                <a:tc>
                  <a:txBody>
                    <a:bodyPr/>
                    <a:lstStyle/>
                    <a:p>
                      <a:r>
                        <a:rPr lang="fi-FI">
                          <a:latin typeface="Arial"/>
                        </a:rPr>
                        <a:t>148,1/151,1</a:t>
                      </a:r>
                    </a:p>
                  </a:txBody>
                  <a:tcPr>
                    <a:solidFill>
                      <a:srgbClr val="F3E8FC"/>
                    </a:solidFill>
                  </a:tcPr>
                </a:tc>
                <a:tc>
                  <a:txBody>
                    <a:bodyPr/>
                    <a:lstStyle/>
                    <a:p>
                      <a:r>
                        <a:rPr lang="fi-FI">
                          <a:latin typeface="Arial"/>
                        </a:rPr>
                        <a:t>152,6</a:t>
                      </a:r>
                    </a:p>
                  </a:txBody>
                  <a:tcPr>
                    <a:solidFill>
                      <a:srgbClr val="F3E8FC"/>
                    </a:solidFill>
                  </a:tcPr>
                </a:tc>
                <a:extLst>
                  <a:ext uri="{0D108BD9-81ED-4DB2-BD59-A6C34878D82A}">
                    <a16:rowId xmlns:a16="http://schemas.microsoft.com/office/drawing/2014/main" val="1316575661"/>
                  </a:ext>
                </a:extLst>
              </a:tr>
              <a:tr h="360000">
                <a:tc>
                  <a:txBody>
                    <a:bodyPr/>
                    <a:lstStyle/>
                    <a:p>
                      <a:r>
                        <a:rPr lang="fi-FI">
                          <a:latin typeface="Arial"/>
                        </a:rPr>
                        <a:t>Hki farmaseutti</a:t>
                      </a:r>
                    </a:p>
                  </a:txBody>
                  <a:tcPr>
                    <a:solidFill>
                      <a:srgbClr val="F3E8FC"/>
                    </a:solidFill>
                  </a:tcPr>
                </a:tc>
                <a:tc>
                  <a:txBody>
                    <a:bodyPr/>
                    <a:lstStyle/>
                    <a:p>
                      <a:r>
                        <a:rPr lang="fi-FI">
                          <a:latin typeface="Arial"/>
                        </a:rPr>
                        <a:t>95,2/96,2</a:t>
                      </a:r>
                    </a:p>
                  </a:txBody>
                  <a:tcPr>
                    <a:solidFill>
                      <a:srgbClr val="F3E8FC"/>
                    </a:solidFill>
                  </a:tcPr>
                </a:tc>
                <a:tc>
                  <a:txBody>
                    <a:bodyPr/>
                    <a:lstStyle/>
                    <a:p>
                      <a:r>
                        <a:rPr lang="fi-FI">
                          <a:latin typeface="Arial"/>
                        </a:rPr>
                        <a:t>95,9</a:t>
                      </a:r>
                    </a:p>
                  </a:txBody>
                  <a:tcPr>
                    <a:solidFill>
                      <a:srgbClr val="F3E8FC"/>
                    </a:solidFill>
                  </a:tcPr>
                </a:tc>
                <a:extLst>
                  <a:ext uri="{0D108BD9-81ED-4DB2-BD59-A6C34878D82A}">
                    <a16:rowId xmlns:a16="http://schemas.microsoft.com/office/drawing/2014/main" val="1950730123"/>
                  </a:ext>
                </a:extLst>
              </a:tr>
              <a:tr h="360000">
                <a:tc>
                  <a:txBody>
                    <a:bodyPr/>
                    <a:lstStyle/>
                    <a:p>
                      <a:r>
                        <a:rPr lang="fi-FI">
                          <a:latin typeface="Arial"/>
                        </a:rPr>
                        <a:t>Kuopio proviisori</a:t>
                      </a:r>
                    </a:p>
                  </a:txBody>
                  <a:tcPr>
                    <a:solidFill>
                      <a:srgbClr val="F3E8FC"/>
                    </a:solidFill>
                  </a:tcPr>
                </a:tc>
                <a:tc>
                  <a:txBody>
                    <a:bodyPr/>
                    <a:lstStyle/>
                    <a:p>
                      <a:r>
                        <a:rPr lang="fi-FI">
                          <a:latin typeface="Arial"/>
                        </a:rPr>
                        <a:t>141,7</a:t>
                      </a:r>
                    </a:p>
                  </a:txBody>
                  <a:tcPr>
                    <a:solidFill>
                      <a:srgbClr val="F3E8FC"/>
                    </a:solidFill>
                  </a:tcPr>
                </a:tc>
                <a:tc>
                  <a:txBody>
                    <a:bodyPr/>
                    <a:lstStyle/>
                    <a:p>
                      <a:r>
                        <a:rPr lang="fi-FI">
                          <a:latin typeface="Arial"/>
                        </a:rPr>
                        <a:t>146,2</a:t>
                      </a:r>
                    </a:p>
                  </a:txBody>
                  <a:tcPr>
                    <a:solidFill>
                      <a:srgbClr val="F3E8FC"/>
                    </a:solidFill>
                  </a:tcPr>
                </a:tc>
                <a:extLst>
                  <a:ext uri="{0D108BD9-81ED-4DB2-BD59-A6C34878D82A}">
                    <a16:rowId xmlns:a16="http://schemas.microsoft.com/office/drawing/2014/main" val="3874562030"/>
                  </a:ext>
                </a:extLst>
              </a:tr>
              <a:tr h="360000">
                <a:tc>
                  <a:txBody>
                    <a:bodyPr/>
                    <a:lstStyle/>
                    <a:p>
                      <a:r>
                        <a:rPr lang="fi-FI">
                          <a:latin typeface="Arial"/>
                        </a:rPr>
                        <a:t>Kuopio farmaseutti</a:t>
                      </a:r>
                    </a:p>
                  </a:txBody>
                  <a:tcPr>
                    <a:solidFill>
                      <a:srgbClr val="F3E8FC"/>
                    </a:solidFill>
                  </a:tcPr>
                </a:tc>
                <a:tc>
                  <a:txBody>
                    <a:bodyPr/>
                    <a:lstStyle/>
                    <a:p>
                      <a:r>
                        <a:rPr lang="fi-FI">
                          <a:latin typeface="Arial"/>
                        </a:rPr>
                        <a:t>95,4/95,6</a:t>
                      </a:r>
                    </a:p>
                  </a:txBody>
                  <a:tcPr>
                    <a:solidFill>
                      <a:srgbClr val="F3E8FC"/>
                    </a:solidFill>
                  </a:tcPr>
                </a:tc>
                <a:tc>
                  <a:txBody>
                    <a:bodyPr/>
                    <a:lstStyle/>
                    <a:p>
                      <a:r>
                        <a:rPr lang="fi-FI">
                          <a:latin typeface="Arial"/>
                        </a:rPr>
                        <a:t>95,4</a:t>
                      </a:r>
                    </a:p>
                  </a:txBody>
                  <a:tcPr>
                    <a:solidFill>
                      <a:srgbClr val="F3E8FC"/>
                    </a:solidFill>
                  </a:tcPr>
                </a:tc>
                <a:extLst>
                  <a:ext uri="{0D108BD9-81ED-4DB2-BD59-A6C34878D82A}">
                    <a16:rowId xmlns:a16="http://schemas.microsoft.com/office/drawing/2014/main" val="3164625400"/>
                  </a:ext>
                </a:extLst>
              </a:tr>
            </a:tbl>
          </a:graphicData>
        </a:graphic>
      </p:graphicFrame>
      <p:graphicFrame>
        <p:nvGraphicFramePr>
          <p:cNvPr id="4" name="Taulukko 9">
            <a:extLst>
              <a:ext uri="{FF2B5EF4-FFF2-40B4-BE49-F238E27FC236}">
                <a16:creationId xmlns:a16="http://schemas.microsoft.com/office/drawing/2014/main" id="{5964009E-83A0-36D3-AD47-BC8B16B53F6D}"/>
              </a:ext>
            </a:extLst>
          </p:cNvPr>
          <p:cNvGraphicFramePr>
            <a:graphicFrameLocks noGrp="1"/>
          </p:cNvGraphicFramePr>
          <p:nvPr>
            <p:extLst>
              <p:ext uri="{D42A27DB-BD31-4B8C-83A1-F6EECF244321}">
                <p14:modId xmlns:p14="http://schemas.microsoft.com/office/powerpoint/2010/main" val="3920460725"/>
              </p:ext>
            </p:extLst>
          </p:nvPr>
        </p:nvGraphicFramePr>
        <p:xfrm>
          <a:off x="6896172" y="1234332"/>
          <a:ext cx="5210594" cy="2468880"/>
        </p:xfrm>
        <a:graphic>
          <a:graphicData uri="http://schemas.openxmlformats.org/drawingml/2006/table">
            <a:tbl>
              <a:tblPr firstRow="1" bandRow="1">
                <a:tableStyleId>{5C22544A-7EE6-4342-B048-85BDC9FD1C3A}</a:tableStyleId>
              </a:tblPr>
              <a:tblGrid>
                <a:gridCol w="1991221">
                  <a:extLst>
                    <a:ext uri="{9D8B030D-6E8A-4147-A177-3AD203B41FA5}">
                      <a16:colId xmlns:a16="http://schemas.microsoft.com/office/drawing/2014/main" val="3277441374"/>
                    </a:ext>
                  </a:extLst>
                </a:gridCol>
                <a:gridCol w="1598240">
                  <a:extLst>
                    <a:ext uri="{9D8B030D-6E8A-4147-A177-3AD203B41FA5}">
                      <a16:colId xmlns:a16="http://schemas.microsoft.com/office/drawing/2014/main" val="531910424"/>
                    </a:ext>
                  </a:extLst>
                </a:gridCol>
                <a:gridCol w="1621133">
                  <a:extLst>
                    <a:ext uri="{9D8B030D-6E8A-4147-A177-3AD203B41FA5}">
                      <a16:colId xmlns:a16="http://schemas.microsoft.com/office/drawing/2014/main" val="431003031"/>
                    </a:ext>
                  </a:extLst>
                </a:gridCol>
              </a:tblGrid>
              <a:tr h="325120">
                <a:tc gridSpan="3">
                  <a:txBody>
                    <a:bodyPr/>
                    <a:lstStyle/>
                    <a:p>
                      <a:r>
                        <a:rPr lang="fi-FI">
                          <a:latin typeface="Arial"/>
                        </a:rPr>
                        <a:t>Valintakoe pisterajat (max 40)</a:t>
                      </a:r>
                    </a:p>
                  </a:txBody>
                  <a:tcPr/>
                </a:tc>
                <a:tc hMerge="1">
                  <a:txBody>
                    <a:bodyPr/>
                    <a:lstStyle/>
                    <a:p>
                      <a:endParaRPr lang="fi-FI"/>
                    </a:p>
                  </a:txBody>
                  <a:tcPr/>
                </a:tc>
                <a:tc hMerge="1">
                  <a:txBody>
                    <a:bodyPr/>
                    <a:lstStyle/>
                    <a:p>
                      <a:endParaRPr lang="fi-FI">
                        <a:latin typeface="+mn-lt"/>
                      </a:endParaRPr>
                    </a:p>
                  </a:txBody>
                  <a:tcPr/>
                </a:tc>
                <a:extLst>
                  <a:ext uri="{0D108BD9-81ED-4DB2-BD59-A6C34878D82A}">
                    <a16:rowId xmlns:a16="http://schemas.microsoft.com/office/drawing/2014/main" val="273792270"/>
                  </a:ext>
                </a:extLst>
              </a:tr>
              <a:tr h="325120">
                <a:tc>
                  <a:txBody>
                    <a:bodyPr/>
                    <a:lstStyle/>
                    <a:p>
                      <a:r>
                        <a:rPr lang="fi-FI" b="1">
                          <a:latin typeface="Arial"/>
                        </a:rPr>
                        <a:t>Hakukohde</a:t>
                      </a:r>
                    </a:p>
                  </a:txBody>
                  <a:tcPr>
                    <a:solidFill>
                      <a:srgbClr val="F3E8FC"/>
                    </a:solidFill>
                  </a:tcPr>
                </a:tc>
                <a:tc>
                  <a:txBody>
                    <a:bodyPr/>
                    <a:lstStyle/>
                    <a:p>
                      <a:r>
                        <a:rPr lang="fi-FI" b="1">
                          <a:latin typeface="Arial"/>
                        </a:rPr>
                        <a:t>2024</a:t>
                      </a:r>
                      <a:endParaRPr lang="fi-FI" sz="1600" b="1">
                        <a:latin typeface="Arial"/>
                      </a:endParaRPr>
                    </a:p>
                  </a:txBody>
                  <a:tcPr>
                    <a:solidFill>
                      <a:srgbClr val="F3E8FC"/>
                    </a:solidFill>
                  </a:tcPr>
                </a:tc>
                <a:tc>
                  <a:txBody>
                    <a:bodyPr/>
                    <a:lstStyle/>
                    <a:p>
                      <a:r>
                        <a:rPr lang="fi-FI" b="1">
                          <a:latin typeface="Arial"/>
                        </a:rPr>
                        <a:t>2023</a:t>
                      </a:r>
                      <a:endParaRPr lang="fi-FI" sz="1600" b="1">
                        <a:latin typeface="Arial"/>
                      </a:endParaRPr>
                    </a:p>
                  </a:txBody>
                  <a:tcPr>
                    <a:solidFill>
                      <a:srgbClr val="F3E8FC"/>
                    </a:solidFill>
                  </a:tcPr>
                </a:tc>
                <a:extLst>
                  <a:ext uri="{0D108BD9-81ED-4DB2-BD59-A6C34878D82A}">
                    <a16:rowId xmlns:a16="http://schemas.microsoft.com/office/drawing/2014/main" val="1995468410"/>
                  </a:ext>
                </a:extLst>
              </a:tr>
              <a:tr h="325120">
                <a:tc>
                  <a:txBody>
                    <a:bodyPr/>
                    <a:lstStyle/>
                    <a:p>
                      <a:r>
                        <a:rPr lang="fi-FI">
                          <a:latin typeface="Arial"/>
                        </a:rPr>
                        <a:t>Hki proviisori</a:t>
                      </a:r>
                    </a:p>
                  </a:txBody>
                  <a:tcPr>
                    <a:solidFill>
                      <a:srgbClr val="F3E8FC"/>
                    </a:solidFill>
                  </a:tcPr>
                </a:tc>
                <a:tc>
                  <a:txBody>
                    <a:bodyPr/>
                    <a:lstStyle/>
                    <a:p>
                      <a:r>
                        <a:rPr lang="fi-FI">
                          <a:latin typeface="Arial"/>
                        </a:rPr>
                        <a:t>22,25/28,25</a:t>
                      </a:r>
                    </a:p>
                  </a:txBody>
                  <a:tcPr>
                    <a:solidFill>
                      <a:srgbClr val="F3E8FC"/>
                    </a:solidFill>
                  </a:tcPr>
                </a:tc>
                <a:tc>
                  <a:txBody>
                    <a:bodyPr/>
                    <a:lstStyle/>
                    <a:p>
                      <a:r>
                        <a:rPr lang="fi-FI">
                          <a:latin typeface="Arial"/>
                        </a:rPr>
                        <a:t>18,5</a:t>
                      </a:r>
                    </a:p>
                  </a:txBody>
                  <a:tcPr>
                    <a:solidFill>
                      <a:srgbClr val="F3E8FC"/>
                    </a:solidFill>
                  </a:tcPr>
                </a:tc>
                <a:extLst>
                  <a:ext uri="{0D108BD9-81ED-4DB2-BD59-A6C34878D82A}">
                    <a16:rowId xmlns:a16="http://schemas.microsoft.com/office/drawing/2014/main" val="1316575661"/>
                  </a:ext>
                </a:extLst>
              </a:tr>
              <a:tr h="325120">
                <a:tc>
                  <a:txBody>
                    <a:bodyPr/>
                    <a:lstStyle/>
                    <a:p>
                      <a:r>
                        <a:rPr lang="fi-FI">
                          <a:latin typeface="Arial"/>
                        </a:rPr>
                        <a:t>Hki farmaseutti</a:t>
                      </a:r>
                    </a:p>
                  </a:txBody>
                  <a:tcPr>
                    <a:solidFill>
                      <a:srgbClr val="F3E8FC"/>
                    </a:solidFill>
                  </a:tcPr>
                </a:tc>
                <a:tc>
                  <a:txBody>
                    <a:bodyPr/>
                    <a:lstStyle/>
                    <a:p>
                      <a:r>
                        <a:rPr lang="fi-FI">
                          <a:latin typeface="Arial"/>
                        </a:rPr>
                        <a:t>8,75/9</a:t>
                      </a:r>
                    </a:p>
                  </a:txBody>
                  <a:tcPr>
                    <a:solidFill>
                      <a:srgbClr val="F3E8FC"/>
                    </a:solidFill>
                  </a:tcPr>
                </a:tc>
                <a:tc>
                  <a:txBody>
                    <a:bodyPr/>
                    <a:lstStyle/>
                    <a:p>
                      <a:r>
                        <a:rPr lang="fi-FI">
                          <a:latin typeface="Arial"/>
                        </a:rPr>
                        <a:t>4</a:t>
                      </a:r>
                    </a:p>
                  </a:txBody>
                  <a:tcPr>
                    <a:solidFill>
                      <a:srgbClr val="F3E8FC"/>
                    </a:solidFill>
                  </a:tcPr>
                </a:tc>
                <a:extLst>
                  <a:ext uri="{0D108BD9-81ED-4DB2-BD59-A6C34878D82A}">
                    <a16:rowId xmlns:a16="http://schemas.microsoft.com/office/drawing/2014/main" val="1950730123"/>
                  </a:ext>
                </a:extLst>
              </a:tr>
              <a:tr h="325120">
                <a:tc>
                  <a:txBody>
                    <a:bodyPr/>
                    <a:lstStyle/>
                    <a:p>
                      <a:r>
                        <a:rPr lang="fi-FI">
                          <a:latin typeface="Arial"/>
                        </a:rPr>
                        <a:t>Kuopio proviisori</a:t>
                      </a:r>
                    </a:p>
                  </a:txBody>
                  <a:tcPr>
                    <a:solidFill>
                      <a:srgbClr val="F3E8FC"/>
                    </a:solidFill>
                  </a:tcPr>
                </a:tc>
                <a:tc>
                  <a:txBody>
                    <a:bodyPr/>
                    <a:lstStyle/>
                    <a:p>
                      <a:r>
                        <a:rPr lang="fi-FI">
                          <a:latin typeface="Arial"/>
                        </a:rPr>
                        <a:t>19,75/27,5</a:t>
                      </a:r>
                    </a:p>
                  </a:txBody>
                  <a:tcPr>
                    <a:solidFill>
                      <a:srgbClr val="F3E8FC"/>
                    </a:solidFill>
                  </a:tcPr>
                </a:tc>
                <a:tc>
                  <a:txBody>
                    <a:bodyPr/>
                    <a:lstStyle/>
                    <a:p>
                      <a:r>
                        <a:rPr lang="fi-FI">
                          <a:latin typeface="Arial"/>
                        </a:rPr>
                        <a:t>14,5</a:t>
                      </a:r>
                    </a:p>
                  </a:txBody>
                  <a:tcPr>
                    <a:solidFill>
                      <a:srgbClr val="F3E8FC"/>
                    </a:solidFill>
                  </a:tcPr>
                </a:tc>
                <a:extLst>
                  <a:ext uri="{0D108BD9-81ED-4DB2-BD59-A6C34878D82A}">
                    <a16:rowId xmlns:a16="http://schemas.microsoft.com/office/drawing/2014/main" val="3874562030"/>
                  </a:ext>
                </a:extLst>
              </a:tr>
              <a:tr h="568960">
                <a:tc>
                  <a:txBody>
                    <a:bodyPr/>
                    <a:lstStyle/>
                    <a:p>
                      <a:r>
                        <a:rPr lang="fi-FI">
                          <a:latin typeface="Arial"/>
                        </a:rPr>
                        <a:t>Kuopio farmaseutti</a:t>
                      </a:r>
                    </a:p>
                  </a:txBody>
                  <a:tcPr>
                    <a:solidFill>
                      <a:srgbClr val="F3E8FC"/>
                    </a:solidFill>
                  </a:tcPr>
                </a:tc>
                <a:tc>
                  <a:txBody>
                    <a:bodyPr/>
                    <a:lstStyle/>
                    <a:p>
                      <a:r>
                        <a:rPr lang="fi-FI">
                          <a:latin typeface="Arial"/>
                        </a:rPr>
                        <a:t>3,5</a:t>
                      </a:r>
                    </a:p>
                  </a:txBody>
                  <a:tcPr>
                    <a:solidFill>
                      <a:srgbClr val="F3E8FC"/>
                    </a:solidFill>
                  </a:tcPr>
                </a:tc>
                <a:tc>
                  <a:txBody>
                    <a:bodyPr/>
                    <a:lstStyle/>
                    <a:p>
                      <a:r>
                        <a:rPr lang="fi-FI">
                          <a:latin typeface="Arial"/>
                        </a:rPr>
                        <a:t>4,5</a:t>
                      </a:r>
                    </a:p>
                  </a:txBody>
                  <a:tcPr>
                    <a:solidFill>
                      <a:srgbClr val="F3E8FC"/>
                    </a:solidFill>
                  </a:tcPr>
                </a:tc>
                <a:extLst>
                  <a:ext uri="{0D108BD9-81ED-4DB2-BD59-A6C34878D82A}">
                    <a16:rowId xmlns:a16="http://schemas.microsoft.com/office/drawing/2014/main" val="3164625400"/>
                  </a:ext>
                </a:extLst>
              </a:tr>
            </a:tbl>
          </a:graphicData>
        </a:graphic>
      </p:graphicFrame>
      <p:graphicFrame>
        <p:nvGraphicFramePr>
          <p:cNvPr id="5" name="Taulukko 7">
            <a:extLst>
              <a:ext uri="{FF2B5EF4-FFF2-40B4-BE49-F238E27FC236}">
                <a16:creationId xmlns:a16="http://schemas.microsoft.com/office/drawing/2014/main" id="{16CCC9A9-14F2-03C0-41F8-70E4BC7FCD08}"/>
              </a:ext>
            </a:extLst>
          </p:cNvPr>
          <p:cNvGraphicFramePr>
            <a:graphicFrameLocks noGrp="1"/>
          </p:cNvGraphicFramePr>
          <p:nvPr>
            <p:extLst>
              <p:ext uri="{D42A27DB-BD31-4B8C-83A1-F6EECF244321}">
                <p14:modId xmlns:p14="http://schemas.microsoft.com/office/powerpoint/2010/main" val="2957455856"/>
              </p:ext>
            </p:extLst>
          </p:nvPr>
        </p:nvGraphicFramePr>
        <p:xfrm>
          <a:off x="341049" y="3756171"/>
          <a:ext cx="6330117" cy="2530698"/>
        </p:xfrm>
        <a:graphic>
          <a:graphicData uri="http://schemas.openxmlformats.org/drawingml/2006/table">
            <a:tbl>
              <a:tblPr firstRow="1" bandRow="1">
                <a:tableStyleId>{5C22544A-7EE6-4342-B048-85BDC9FD1C3A}</a:tableStyleId>
              </a:tblPr>
              <a:tblGrid>
                <a:gridCol w="3407088">
                  <a:extLst>
                    <a:ext uri="{9D8B030D-6E8A-4147-A177-3AD203B41FA5}">
                      <a16:colId xmlns:a16="http://schemas.microsoft.com/office/drawing/2014/main" val="1962796072"/>
                    </a:ext>
                  </a:extLst>
                </a:gridCol>
                <a:gridCol w="2923029">
                  <a:extLst>
                    <a:ext uri="{9D8B030D-6E8A-4147-A177-3AD203B41FA5}">
                      <a16:colId xmlns:a16="http://schemas.microsoft.com/office/drawing/2014/main" val="2515785071"/>
                    </a:ext>
                  </a:extLst>
                </a:gridCol>
              </a:tblGrid>
              <a:tr h="412333">
                <a:tc gridSpan="2">
                  <a:txBody>
                    <a:bodyPr/>
                    <a:lstStyle/>
                    <a:p>
                      <a:r>
                        <a:rPr lang="fi-FI" sz="1400" b="1">
                          <a:latin typeface="Arial"/>
                        </a:rPr>
                        <a:t>Esimerkkitodistus, jolla pääsi opiskelemaan farmaseutiksi Helsinkiin, yht 111,7 pistettä (suluissa proviisoriksi vaadittavat arvosanat)</a:t>
                      </a:r>
                      <a:endParaRPr lang="fi-FI" sz="1400">
                        <a:latin typeface="Arial"/>
                      </a:endParaRPr>
                    </a:p>
                  </a:txBody>
                  <a:tcPr/>
                </a:tc>
                <a:tc hMerge="1">
                  <a:txBody>
                    <a:bodyPr/>
                    <a:lstStyle/>
                    <a:p>
                      <a:endParaRPr lang="fi-FI"/>
                    </a:p>
                  </a:txBody>
                  <a:tcPr/>
                </a:tc>
                <a:extLst>
                  <a:ext uri="{0D108BD9-81ED-4DB2-BD59-A6C34878D82A}">
                    <a16:rowId xmlns:a16="http://schemas.microsoft.com/office/drawing/2014/main" val="3721102427"/>
                  </a:ext>
                </a:extLst>
              </a:tr>
              <a:tr h="335423">
                <a:tc>
                  <a:txBody>
                    <a:bodyPr/>
                    <a:lstStyle/>
                    <a:p>
                      <a:r>
                        <a:rPr lang="fi-FI" sz="1600">
                          <a:latin typeface="Arial"/>
                        </a:rPr>
                        <a:t>Äidinkieli</a:t>
                      </a:r>
                    </a:p>
                  </a:txBody>
                  <a:tcPr>
                    <a:solidFill>
                      <a:schemeClr val="bg2"/>
                    </a:solidFill>
                  </a:tcPr>
                </a:tc>
                <a:tc>
                  <a:txBody>
                    <a:bodyPr/>
                    <a:lstStyle/>
                    <a:p>
                      <a:r>
                        <a:rPr lang="fi-FI" sz="1600">
                          <a:latin typeface="Arial"/>
                        </a:rPr>
                        <a:t>M (E)</a:t>
                      </a:r>
                    </a:p>
                  </a:txBody>
                  <a:tcPr>
                    <a:solidFill>
                      <a:schemeClr val="bg2"/>
                    </a:solidFill>
                  </a:tcPr>
                </a:tc>
                <a:extLst>
                  <a:ext uri="{0D108BD9-81ED-4DB2-BD59-A6C34878D82A}">
                    <a16:rowId xmlns:a16="http://schemas.microsoft.com/office/drawing/2014/main" val="117036295"/>
                  </a:ext>
                </a:extLst>
              </a:tr>
              <a:tr h="335423">
                <a:tc>
                  <a:txBody>
                    <a:bodyPr/>
                    <a:lstStyle/>
                    <a:p>
                      <a:r>
                        <a:rPr lang="fi-FI" sz="1600">
                          <a:latin typeface="Arial"/>
                        </a:rPr>
                        <a:t>Biologia</a:t>
                      </a:r>
                    </a:p>
                  </a:txBody>
                  <a:tcPr>
                    <a:solidFill>
                      <a:schemeClr val="bg2"/>
                    </a:solidFill>
                  </a:tcPr>
                </a:tc>
                <a:tc>
                  <a:txBody>
                    <a:bodyPr/>
                    <a:lstStyle/>
                    <a:p>
                      <a:r>
                        <a:rPr lang="fi-FI" sz="1600">
                          <a:latin typeface="Arial"/>
                        </a:rPr>
                        <a:t>C (L)</a:t>
                      </a:r>
                    </a:p>
                  </a:txBody>
                  <a:tcPr>
                    <a:solidFill>
                      <a:schemeClr val="bg2"/>
                    </a:solidFill>
                  </a:tcPr>
                </a:tc>
                <a:extLst>
                  <a:ext uri="{0D108BD9-81ED-4DB2-BD59-A6C34878D82A}">
                    <a16:rowId xmlns:a16="http://schemas.microsoft.com/office/drawing/2014/main" val="118738108"/>
                  </a:ext>
                </a:extLst>
              </a:tr>
              <a:tr h="335423">
                <a:tc>
                  <a:txBody>
                    <a:bodyPr/>
                    <a:lstStyle/>
                    <a:p>
                      <a:r>
                        <a:rPr lang="fi-FI" sz="1600">
                          <a:latin typeface="Arial"/>
                        </a:rPr>
                        <a:t>Kemia</a:t>
                      </a:r>
                    </a:p>
                  </a:txBody>
                  <a:tcPr>
                    <a:solidFill>
                      <a:schemeClr val="bg2"/>
                    </a:solidFill>
                  </a:tcPr>
                </a:tc>
                <a:tc>
                  <a:txBody>
                    <a:bodyPr/>
                    <a:lstStyle/>
                    <a:p>
                      <a:r>
                        <a:rPr lang="fi-FI" sz="1600">
                          <a:latin typeface="Arial"/>
                        </a:rPr>
                        <a:t>M (E)</a:t>
                      </a:r>
                    </a:p>
                  </a:txBody>
                  <a:tcPr>
                    <a:solidFill>
                      <a:schemeClr val="bg2"/>
                    </a:solidFill>
                  </a:tcPr>
                </a:tc>
                <a:extLst>
                  <a:ext uri="{0D108BD9-81ED-4DB2-BD59-A6C34878D82A}">
                    <a16:rowId xmlns:a16="http://schemas.microsoft.com/office/drawing/2014/main" val="3465363914"/>
                  </a:ext>
                </a:extLst>
              </a:tr>
              <a:tr h="335423">
                <a:tc>
                  <a:txBody>
                    <a:bodyPr/>
                    <a:lstStyle/>
                    <a:p>
                      <a:r>
                        <a:rPr lang="fi-FI" sz="1600">
                          <a:latin typeface="Arial"/>
                        </a:rPr>
                        <a:t>MAB</a:t>
                      </a:r>
                    </a:p>
                  </a:txBody>
                  <a:tcPr>
                    <a:solidFill>
                      <a:schemeClr val="bg2"/>
                    </a:solidFill>
                  </a:tcPr>
                </a:tc>
                <a:tc>
                  <a:txBody>
                    <a:bodyPr/>
                    <a:lstStyle/>
                    <a:p>
                      <a:r>
                        <a:rPr lang="fi-FI" sz="1600">
                          <a:latin typeface="Arial"/>
                        </a:rPr>
                        <a:t>C (E)</a:t>
                      </a:r>
                    </a:p>
                  </a:txBody>
                  <a:tcPr>
                    <a:solidFill>
                      <a:schemeClr val="bg2"/>
                    </a:solidFill>
                  </a:tcPr>
                </a:tc>
                <a:extLst>
                  <a:ext uri="{0D108BD9-81ED-4DB2-BD59-A6C34878D82A}">
                    <a16:rowId xmlns:a16="http://schemas.microsoft.com/office/drawing/2014/main" val="2338810067"/>
                  </a:ext>
                </a:extLst>
              </a:tr>
              <a:tr h="335423">
                <a:tc>
                  <a:txBody>
                    <a:bodyPr/>
                    <a:lstStyle/>
                    <a:p>
                      <a:r>
                        <a:rPr lang="fi-FI" sz="1600">
                          <a:latin typeface="Arial"/>
                        </a:rPr>
                        <a:t>Historia</a:t>
                      </a:r>
                    </a:p>
                  </a:txBody>
                  <a:tcPr>
                    <a:solidFill>
                      <a:schemeClr val="bg2"/>
                    </a:solidFill>
                  </a:tcPr>
                </a:tc>
                <a:tc>
                  <a:txBody>
                    <a:bodyPr/>
                    <a:lstStyle/>
                    <a:p>
                      <a:r>
                        <a:rPr lang="fi-FI" sz="1600">
                          <a:latin typeface="Arial"/>
                        </a:rPr>
                        <a:t>M (E)</a:t>
                      </a:r>
                    </a:p>
                  </a:txBody>
                  <a:tcPr>
                    <a:solidFill>
                      <a:schemeClr val="bg2"/>
                    </a:solidFill>
                  </a:tcPr>
                </a:tc>
                <a:extLst>
                  <a:ext uri="{0D108BD9-81ED-4DB2-BD59-A6C34878D82A}">
                    <a16:rowId xmlns:a16="http://schemas.microsoft.com/office/drawing/2014/main" val="3657288998"/>
                  </a:ext>
                </a:extLst>
              </a:tr>
              <a:tr h="335423">
                <a:tc>
                  <a:txBody>
                    <a:bodyPr/>
                    <a:lstStyle/>
                    <a:p>
                      <a:r>
                        <a:rPr lang="fi-FI" sz="1600">
                          <a:latin typeface="Arial"/>
                        </a:rPr>
                        <a:t>Lyhyt kieli</a:t>
                      </a:r>
                    </a:p>
                  </a:txBody>
                  <a:tcPr>
                    <a:solidFill>
                      <a:schemeClr val="bg2"/>
                    </a:solidFill>
                  </a:tcPr>
                </a:tc>
                <a:tc>
                  <a:txBody>
                    <a:bodyPr/>
                    <a:lstStyle/>
                    <a:p>
                      <a:r>
                        <a:rPr lang="fi-FI" sz="1600">
                          <a:latin typeface="Arial"/>
                        </a:rPr>
                        <a:t>M (L)</a:t>
                      </a:r>
                    </a:p>
                  </a:txBody>
                  <a:tcPr>
                    <a:solidFill>
                      <a:schemeClr val="bg2"/>
                    </a:solidFill>
                  </a:tcPr>
                </a:tc>
                <a:extLst>
                  <a:ext uri="{0D108BD9-81ED-4DB2-BD59-A6C34878D82A}">
                    <a16:rowId xmlns:a16="http://schemas.microsoft.com/office/drawing/2014/main" val="349820349"/>
                  </a:ext>
                </a:extLst>
              </a:tr>
            </a:tbl>
          </a:graphicData>
        </a:graphic>
      </p:graphicFrame>
    </p:spTree>
    <p:extLst>
      <p:ext uri="{BB962C8B-B14F-4D97-AF65-F5344CB8AC3E}">
        <p14:creationId xmlns:p14="http://schemas.microsoft.com/office/powerpoint/2010/main" val="1062696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sisä-, henkilö, seinä, Lääketieteelliset välineet&#10;&#10;Kuvaus luotu automaattisesti">
            <a:extLst>
              <a:ext uri="{FF2B5EF4-FFF2-40B4-BE49-F238E27FC236}">
                <a16:creationId xmlns:a16="http://schemas.microsoft.com/office/drawing/2014/main" id="{1D62B610-E1A0-AC67-D8AD-F1102D120D33}"/>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8556790" y="264160"/>
            <a:ext cx="3371049" cy="6329680"/>
          </a:xfrm>
        </p:spPr>
      </p:pic>
      <p:sp>
        <p:nvSpPr>
          <p:cNvPr id="5" name="Otsikko 4">
            <a:extLst>
              <a:ext uri="{FF2B5EF4-FFF2-40B4-BE49-F238E27FC236}">
                <a16:creationId xmlns:a16="http://schemas.microsoft.com/office/drawing/2014/main" id="{6DF5AC79-3464-C0B6-E088-4C32ABCEEE1A}"/>
              </a:ext>
            </a:extLst>
          </p:cNvPr>
          <p:cNvSpPr>
            <a:spLocks noGrp="1"/>
          </p:cNvSpPr>
          <p:nvPr>
            <p:ph type="title"/>
          </p:nvPr>
        </p:nvSpPr>
        <p:spPr>
          <a:xfrm>
            <a:off x="341049" y="365125"/>
            <a:ext cx="8215741" cy="695757"/>
          </a:xfrm>
        </p:spPr>
        <p:txBody>
          <a:bodyPr>
            <a:normAutofit/>
          </a:bodyPr>
          <a:lstStyle/>
          <a:p>
            <a:r>
              <a:rPr lang="fi-FI"/>
              <a:t>Valintakoe B | 26.5.2025 klo 14-18.30</a:t>
            </a:r>
          </a:p>
        </p:txBody>
      </p:sp>
      <p:sp>
        <p:nvSpPr>
          <p:cNvPr id="6" name="Sisällön paikkamerkki 1">
            <a:extLst>
              <a:ext uri="{FF2B5EF4-FFF2-40B4-BE49-F238E27FC236}">
                <a16:creationId xmlns:a16="http://schemas.microsoft.com/office/drawing/2014/main" id="{B36F7995-5634-6536-A361-8E496886EB3C}"/>
              </a:ext>
            </a:extLst>
          </p:cNvPr>
          <p:cNvSpPr>
            <a:spLocks noGrp="1"/>
          </p:cNvSpPr>
          <p:nvPr>
            <p:ph sz="quarter" idx="10"/>
          </p:nvPr>
        </p:nvSpPr>
        <p:spPr>
          <a:xfrm>
            <a:off x="341047" y="1233861"/>
            <a:ext cx="8030331" cy="5166942"/>
          </a:xfrm>
        </p:spPr>
        <p:txBody>
          <a:bodyPr>
            <a:noAutofit/>
          </a:bodyPr>
          <a:lstStyle/>
          <a:p>
            <a:pPr>
              <a:spcBef>
                <a:spcPts val="0"/>
              </a:spcBef>
              <a:spcAft>
                <a:spcPts val="600"/>
              </a:spcAft>
            </a:pPr>
            <a:r>
              <a:rPr lang="fi-FI" sz="2400" b="0" i="0" u="none" strike="noStrike" baseline="0"/>
              <a:t>Kokeen rakenne ja kesto</a:t>
            </a:r>
          </a:p>
          <a:p>
            <a:pPr lvl="1">
              <a:spcBef>
                <a:spcPts val="0"/>
              </a:spcBef>
              <a:spcAft>
                <a:spcPts val="600"/>
              </a:spcAft>
            </a:pPr>
            <a:r>
              <a:rPr lang="fi-FI" sz="2200" b="0" i="0" u="none" strike="noStrike" baseline="0"/>
              <a:t>Valintakokeessa on kaikille </a:t>
            </a:r>
            <a:r>
              <a:rPr lang="fi-FI" sz="2200" b="1" i="0" u="none" strike="noStrike" baseline="0"/>
              <a:t>yhteinen osio </a:t>
            </a:r>
            <a:r>
              <a:rPr lang="fi-FI" sz="2200" b="0" i="0" u="none" strike="noStrike" baseline="0"/>
              <a:t>sekä yksi </a:t>
            </a:r>
            <a:r>
              <a:rPr lang="fi-FI" sz="2200" b="1" i="0" u="none" strike="noStrike" baseline="0"/>
              <a:t>eriytyvä osio</a:t>
            </a:r>
            <a:r>
              <a:rPr lang="fi-FI" sz="2200" b="0" i="0" u="none" strike="noStrike" baseline="0"/>
              <a:t>.</a:t>
            </a:r>
          </a:p>
          <a:p>
            <a:pPr lvl="1">
              <a:spcBef>
                <a:spcPts val="0"/>
              </a:spcBef>
              <a:spcAft>
                <a:spcPts val="600"/>
              </a:spcAft>
            </a:pPr>
            <a:r>
              <a:rPr lang="fi-FI" sz="2200" b="0" i="0" u="none" strike="noStrike" baseline="0"/>
              <a:t>Hakukohde voi käyttää pelkkää yhteistä osiota tai yhteisen osion lisäksi eriytyvää osiota. Hakija tekee kaikki ne koeosiot, jotka hänen valitsemansa hakukohteet edellyttävät.</a:t>
            </a:r>
          </a:p>
          <a:p>
            <a:pPr lvl="1">
              <a:spcBef>
                <a:spcPts val="0"/>
              </a:spcBef>
              <a:spcAft>
                <a:spcPts val="600"/>
              </a:spcAft>
            </a:pPr>
            <a:r>
              <a:rPr lang="fi-FI" sz="2200"/>
              <a:t>Kesto 3 tuntia tai 4,5 tuntia (lääketieteen alat)</a:t>
            </a:r>
          </a:p>
        </p:txBody>
      </p:sp>
      <p:pic>
        <p:nvPicPr>
          <p:cNvPr id="9" name="Kuva 8">
            <a:extLst>
              <a:ext uri="{FF2B5EF4-FFF2-40B4-BE49-F238E27FC236}">
                <a16:creationId xmlns:a16="http://schemas.microsoft.com/office/drawing/2014/main" id="{E6762D21-3D07-1BDF-4FD6-495B6BB5E95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1544922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409B3-9E06-E8A3-016E-45178CAF327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0B0CDFB-22E3-2338-7CC0-CF4310F95F12}"/>
              </a:ext>
            </a:extLst>
          </p:cNvPr>
          <p:cNvSpPr>
            <a:spLocks noGrp="1"/>
          </p:cNvSpPr>
          <p:nvPr>
            <p:ph type="title"/>
          </p:nvPr>
        </p:nvSpPr>
        <p:spPr/>
        <p:txBody>
          <a:bodyPr/>
          <a:lstStyle/>
          <a:p>
            <a:r>
              <a:rPr lang="fi-FI">
                <a:latin typeface="Arial"/>
                <a:cs typeface="Arial"/>
              </a:rPr>
              <a:t>Valintakoe B | Hakijamäärät</a:t>
            </a:r>
            <a:endParaRPr lang="fi-FI"/>
          </a:p>
        </p:txBody>
      </p:sp>
      <p:graphicFrame>
        <p:nvGraphicFramePr>
          <p:cNvPr id="4" name="Sisällön paikkamerkki 5">
            <a:extLst>
              <a:ext uri="{FF2B5EF4-FFF2-40B4-BE49-F238E27FC236}">
                <a16:creationId xmlns:a16="http://schemas.microsoft.com/office/drawing/2014/main" id="{A34B326A-06B6-A596-09EA-B93F6563DBC5}"/>
              </a:ext>
            </a:extLst>
          </p:cNvPr>
          <p:cNvGraphicFramePr>
            <a:graphicFrameLocks noGrp="1"/>
          </p:cNvGraphicFramePr>
          <p:nvPr>
            <p:ph sz="quarter" idx="10"/>
            <p:extLst>
              <p:ext uri="{D42A27DB-BD31-4B8C-83A1-F6EECF244321}">
                <p14:modId xmlns:p14="http://schemas.microsoft.com/office/powerpoint/2010/main" val="351727042"/>
              </p:ext>
            </p:extLst>
          </p:nvPr>
        </p:nvGraphicFramePr>
        <p:xfrm>
          <a:off x="223676" y="1615074"/>
          <a:ext cx="11457375" cy="3749040"/>
        </p:xfrm>
        <a:graphic>
          <a:graphicData uri="http://schemas.openxmlformats.org/drawingml/2006/table">
            <a:tbl>
              <a:tblPr firstRow="1" bandRow="1">
                <a:tableStyleId>{5C22544A-7EE6-4342-B048-85BDC9FD1C3A}</a:tableStyleId>
              </a:tblPr>
              <a:tblGrid>
                <a:gridCol w="1706992">
                  <a:extLst>
                    <a:ext uri="{9D8B030D-6E8A-4147-A177-3AD203B41FA5}">
                      <a16:colId xmlns:a16="http://schemas.microsoft.com/office/drawing/2014/main" val="3670471003"/>
                    </a:ext>
                  </a:extLst>
                </a:gridCol>
                <a:gridCol w="1566543">
                  <a:extLst>
                    <a:ext uri="{9D8B030D-6E8A-4147-A177-3AD203B41FA5}">
                      <a16:colId xmlns:a16="http://schemas.microsoft.com/office/drawing/2014/main" val="3982078733"/>
                    </a:ext>
                  </a:extLst>
                </a:gridCol>
                <a:gridCol w="1636768">
                  <a:extLst>
                    <a:ext uri="{9D8B030D-6E8A-4147-A177-3AD203B41FA5}">
                      <a16:colId xmlns:a16="http://schemas.microsoft.com/office/drawing/2014/main" val="4173387749"/>
                    </a:ext>
                  </a:extLst>
                </a:gridCol>
                <a:gridCol w="1636768">
                  <a:extLst>
                    <a:ext uri="{9D8B030D-6E8A-4147-A177-3AD203B41FA5}">
                      <a16:colId xmlns:a16="http://schemas.microsoft.com/office/drawing/2014/main" val="4048467726"/>
                    </a:ext>
                  </a:extLst>
                </a:gridCol>
                <a:gridCol w="1636768">
                  <a:extLst>
                    <a:ext uri="{9D8B030D-6E8A-4147-A177-3AD203B41FA5}">
                      <a16:colId xmlns:a16="http://schemas.microsoft.com/office/drawing/2014/main" val="4244496229"/>
                    </a:ext>
                  </a:extLst>
                </a:gridCol>
                <a:gridCol w="1636768">
                  <a:extLst>
                    <a:ext uri="{9D8B030D-6E8A-4147-A177-3AD203B41FA5}">
                      <a16:colId xmlns:a16="http://schemas.microsoft.com/office/drawing/2014/main" val="1855486361"/>
                    </a:ext>
                  </a:extLst>
                </a:gridCol>
                <a:gridCol w="1636768">
                  <a:extLst>
                    <a:ext uri="{9D8B030D-6E8A-4147-A177-3AD203B41FA5}">
                      <a16:colId xmlns:a16="http://schemas.microsoft.com/office/drawing/2014/main" val="2053729355"/>
                    </a:ext>
                  </a:extLst>
                </a:gridCol>
              </a:tblGrid>
              <a:tr h="0">
                <a:tc>
                  <a:txBody>
                    <a:bodyPr/>
                    <a:lstStyle/>
                    <a:p>
                      <a:r>
                        <a:rPr lang="fi-FI" sz="1600">
                          <a:latin typeface="Arial"/>
                        </a:rPr>
                        <a:t>Hakukohde</a:t>
                      </a:r>
                    </a:p>
                  </a:txBody>
                  <a:tcPr/>
                </a:tc>
                <a:tc>
                  <a:txBody>
                    <a:bodyPr/>
                    <a:lstStyle/>
                    <a:p>
                      <a:r>
                        <a:rPr lang="fi-FI" sz="1600">
                          <a:latin typeface="Arial"/>
                        </a:rPr>
                        <a:t>Ensisijaiset hakijat 2024</a:t>
                      </a:r>
                    </a:p>
                  </a:txBody>
                  <a:tcPr/>
                </a:tc>
                <a:tc>
                  <a:txBody>
                    <a:bodyPr/>
                    <a:lstStyle/>
                    <a:p>
                      <a:r>
                        <a:rPr lang="fi-FI" sz="1600">
                          <a:latin typeface="Arial"/>
                        </a:rPr>
                        <a:t>Kaikki hakijat 2024</a:t>
                      </a:r>
                    </a:p>
                  </a:txBody>
                  <a:tcPr/>
                </a:tc>
                <a:tc>
                  <a:txBody>
                    <a:bodyPr/>
                    <a:lstStyle/>
                    <a:p>
                      <a:r>
                        <a:rPr lang="fi-FI" sz="1600">
                          <a:latin typeface="Arial"/>
                        </a:rPr>
                        <a:t>Aloituspaikat 2024</a:t>
                      </a:r>
                    </a:p>
                  </a:txBody>
                  <a:tcPr/>
                </a:tc>
                <a:tc>
                  <a:txBody>
                    <a:bodyPr/>
                    <a:lstStyle/>
                    <a:p>
                      <a:r>
                        <a:rPr lang="fi-FI" sz="1600">
                          <a:latin typeface="Arial"/>
                        </a:rPr>
                        <a:t>Aloituspaikat valintakoe 2024</a:t>
                      </a:r>
                    </a:p>
                  </a:txBody>
                  <a:tcPr/>
                </a:tc>
                <a:tc>
                  <a:txBody>
                    <a:bodyPr/>
                    <a:lstStyle/>
                    <a:p>
                      <a:r>
                        <a:rPr lang="fi-FI" sz="1600">
                          <a:latin typeface="Arial"/>
                        </a:rPr>
                        <a:t>Aloituspaikat todistusvalinta 2024</a:t>
                      </a:r>
                    </a:p>
                  </a:txBody>
                  <a:tcPr/>
                </a:tc>
                <a:tc>
                  <a:txBody>
                    <a:bodyPr/>
                    <a:lstStyle/>
                    <a:p>
                      <a:r>
                        <a:rPr lang="fi-FI" sz="1600">
                          <a:latin typeface="Arial"/>
                        </a:rPr>
                        <a:t>Kokeisiin osallistuneet ARVIO! 2024</a:t>
                      </a:r>
                    </a:p>
                  </a:txBody>
                  <a:tcPr/>
                </a:tc>
                <a:extLst>
                  <a:ext uri="{0D108BD9-81ED-4DB2-BD59-A6C34878D82A}">
                    <a16:rowId xmlns:a16="http://schemas.microsoft.com/office/drawing/2014/main" val="4017588969"/>
                  </a:ext>
                </a:extLst>
              </a:tr>
              <a:tr h="0">
                <a:tc>
                  <a:txBody>
                    <a:bodyPr/>
                    <a:lstStyle/>
                    <a:p>
                      <a:r>
                        <a:rPr lang="fi-FI" sz="1600">
                          <a:latin typeface="Arial"/>
                        </a:rPr>
                        <a:t>Biokemia</a:t>
                      </a:r>
                    </a:p>
                  </a:txBody>
                  <a:tcPr>
                    <a:solidFill>
                      <a:srgbClr val="F3E8FC"/>
                    </a:solidFill>
                  </a:tcPr>
                </a:tc>
                <a:tc>
                  <a:txBody>
                    <a:bodyPr/>
                    <a:lstStyle/>
                    <a:p>
                      <a:r>
                        <a:rPr lang="fi-FI" sz="1600">
                          <a:latin typeface="Arial"/>
                        </a:rPr>
                        <a:t>402</a:t>
                      </a:r>
                    </a:p>
                  </a:txBody>
                  <a:tcPr>
                    <a:solidFill>
                      <a:srgbClr val="F3E8FC"/>
                    </a:solidFill>
                  </a:tcPr>
                </a:tc>
                <a:tc>
                  <a:txBody>
                    <a:bodyPr/>
                    <a:lstStyle/>
                    <a:p>
                      <a:r>
                        <a:rPr lang="fi-FI" sz="1600">
                          <a:latin typeface="Arial"/>
                        </a:rPr>
                        <a:t>2391</a:t>
                      </a:r>
                    </a:p>
                  </a:txBody>
                  <a:tcPr>
                    <a:solidFill>
                      <a:srgbClr val="F3E8FC"/>
                    </a:solidFill>
                  </a:tcPr>
                </a:tc>
                <a:tc>
                  <a:txBody>
                    <a:bodyPr/>
                    <a:lstStyle/>
                    <a:p>
                      <a:r>
                        <a:rPr lang="fi-FI" sz="1600">
                          <a:latin typeface="Arial"/>
                        </a:rPr>
                        <a:t>192</a:t>
                      </a:r>
                    </a:p>
                  </a:txBody>
                  <a:tcPr>
                    <a:solidFill>
                      <a:srgbClr val="F3E8FC"/>
                    </a:solidFill>
                  </a:tcPr>
                </a:tc>
                <a:tc>
                  <a:txBody>
                    <a:bodyPr/>
                    <a:lstStyle/>
                    <a:p>
                      <a:r>
                        <a:rPr lang="fi-FI" sz="1600">
                          <a:latin typeface="Arial"/>
                        </a:rPr>
                        <a:t>84</a:t>
                      </a:r>
                    </a:p>
                  </a:txBody>
                  <a:tcPr>
                    <a:solidFill>
                      <a:srgbClr val="F3E8FC"/>
                    </a:solidFill>
                  </a:tcPr>
                </a:tc>
                <a:tc>
                  <a:txBody>
                    <a:bodyPr/>
                    <a:lstStyle/>
                    <a:p>
                      <a:r>
                        <a:rPr lang="fi-FI" sz="1600">
                          <a:latin typeface="Arial"/>
                        </a:rPr>
                        <a:t>108</a:t>
                      </a:r>
                    </a:p>
                  </a:txBody>
                  <a:tcPr>
                    <a:solidFill>
                      <a:srgbClr val="F3E8FC"/>
                    </a:solidFill>
                  </a:tcPr>
                </a:tc>
                <a:tc>
                  <a:txBody>
                    <a:bodyPr/>
                    <a:lstStyle/>
                    <a:p>
                      <a:r>
                        <a:rPr lang="fi-FI" sz="1600">
                          <a:latin typeface="Arial"/>
                        </a:rPr>
                        <a:t>240</a:t>
                      </a:r>
                    </a:p>
                  </a:txBody>
                  <a:tcPr>
                    <a:solidFill>
                      <a:srgbClr val="F3E8FC"/>
                    </a:solidFill>
                  </a:tcPr>
                </a:tc>
                <a:extLst>
                  <a:ext uri="{0D108BD9-81ED-4DB2-BD59-A6C34878D82A}">
                    <a16:rowId xmlns:a16="http://schemas.microsoft.com/office/drawing/2014/main" val="3516454231"/>
                  </a:ext>
                </a:extLst>
              </a:tr>
              <a:tr h="0">
                <a:tc>
                  <a:txBody>
                    <a:bodyPr/>
                    <a:lstStyle/>
                    <a:p>
                      <a:r>
                        <a:rPr lang="fi-FI" sz="1600">
                          <a:latin typeface="Arial"/>
                        </a:rPr>
                        <a:t>Biolääketiede</a:t>
                      </a:r>
                    </a:p>
                  </a:txBody>
                  <a:tcPr>
                    <a:solidFill>
                      <a:srgbClr val="F3E8FC"/>
                    </a:solidFill>
                  </a:tcPr>
                </a:tc>
                <a:tc>
                  <a:txBody>
                    <a:bodyPr/>
                    <a:lstStyle/>
                    <a:p>
                      <a:r>
                        <a:rPr lang="fi-FI" sz="1600">
                          <a:latin typeface="Arial"/>
                        </a:rPr>
                        <a:t>219</a:t>
                      </a:r>
                    </a:p>
                  </a:txBody>
                  <a:tcPr>
                    <a:solidFill>
                      <a:srgbClr val="F3E8FC"/>
                    </a:solidFill>
                  </a:tcPr>
                </a:tc>
                <a:tc>
                  <a:txBody>
                    <a:bodyPr/>
                    <a:lstStyle/>
                    <a:p>
                      <a:r>
                        <a:rPr lang="fi-FI" sz="1600">
                          <a:latin typeface="Arial"/>
                        </a:rPr>
                        <a:t>1008</a:t>
                      </a:r>
                    </a:p>
                  </a:txBody>
                  <a:tcPr>
                    <a:solidFill>
                      <a:srgbClr val="F3E8FC"/>
                    </a:solidFill>
                  </a:tcPr>
                </a:tc>
                <a:tc>
                  <a:txBody>
                    <a:bodyPr/>
                    <a:lstStyle/>
                    <a:p>
                      <a:r>
                        <a:rPr lang="fi-FI" sz="1600">
                          <a:latin typeface="Arial"/>
                        </a:rPr>
                        <a:t>75</a:t>
                      </a:r>
                    </a:p>
                  </a:txBody>
                  <a:tcPr>
                    <a:solidFill>
                      <a:srgbClr val="F3E8FC"/>
                    </a:solidFill>
                  </a:tcPr>
                </a:tc>
                <a:tc>
                  <a:txBody>
                    <a:bodyPr/>
                    <a:lstStyle/>
                    <a:p>
                      <a:r>
                        <a:rPr lang="fi-FI" sz="1600">
                          <a:latin typeface="Arial"/>
                        </a:rPr>
                        <a:t>36</a:t>
                      </a:r>
                    </a:p>
                  </a:txBody>
                  <a:tcPr>
                    <a:solidFill>
                      <a:srgbClr val="F3E8FC"/>
                    </a:solidFill>
                  </a:tcPr>
                </a:tc>
                <a:tc>
                  <a:txBody>
                    <a:bodyPr/>
                    <a:lstStyle/>
                    <a:p>
                      <a:r>
                        <a:rPr lang="fi-FI" sz="1600">
                          <a:latin typeface="Arial"/>
                        </a:rPr>
                        <a:t>39</a:t>
                      </a:r>
                    </a:p>
                  </a:txBody>
                  <a:tcPr>
                    <a:solidFill>
                      <a:srgbClr val="F3E8FC"/>
                    </a:solidFill>
                  </a:tcPr>
                </a:tc>
                <a:tc>
                  <a:txBody>
                    <a:bodyPr/>
                    <a:lstStyle/>
                    <a:p>
                      <a:r>
                        <a:rPr lang="fi-FI" sz="1600">
                          <a:latin typeface="Arial"/>
                        </a:rPr>
                        <a:t>130</a:t>
                      </a:r>
                    </a:p>
                  </a:txBody>
                  <a:tcPr>
                    <a:solidFill>
                      <a:srgbClr val="F3E8FC"/>
                    </a:solidFill>
                  </a:tcPr>
                </a:tc>
                <a:extLst>
                  <a:ext uri="{0D108BD9-81ED-4DB2-BD59-A6C34878D82A}">
                    <a16:rowId xmlns:a16="http://schemas.microsoft.com/office/drawing/2014/main" val="3479793010"/>
                  </a:ext>
                </a:extLst>
              </a:tr>
              <a:tr h="0">
                <a:tc>
                  <a:txBody>
                    <a:bodyPr/>
                    <a:lstStyle/>
                    <a:p>
                      <a:r>
                        <a:rPr lang="fi-FI" sz="1600">
                          <a:latin typeface="Arial"/>
                        </a:rPr>
                        <a:t>Ravitsemustiede</a:t>
                      </a:r>
                    </a:p>
                  </a:txBody>
                  <a:tcPr>
                    <a:solidFill>
                      <a:srgbClr val="F3E8FC"/>
                    </a:solidFill>
                  </a:tcPr>
                </a:tc>
                <a:tc>
                  <a:txBody>
                    <a:bodyPr/>
                    <a:lstStyle/>
                    <a:p>
                      <a:r>
                        <a:rPr lang="fi-FI" sz="1600">
                          <a:latin typeface="Arial"/>
                        </a:rPr>
                        <a:t>324</a:t>
                      </a:r>
                    </a:p>
                  </a:txBody>
                  <a:tcPr>
                    <a:solidFill>
                      <a:srgbClr val="F3E8FC"/>
                    </a:solidFill>
                  </a:tcPr>
                </a:tc>
                <a:tc>
                  <a:txBody>
                    <a:bodyPr/>
                    <a:lstStyle/>
                    <a:p>
                      <a:r>
                        <a:rPr lang="fi-FI" sz="1600">
                          <a:latin typeface="Arial"/>
                        </a:rPr>
                        <a:t>582</a:t>
                      </a:r>
                    </a:p>
                  </a:txBody>
                  <a:tcPr>
                    <a:solidFill>
                      <a:srgbClr val="F3E8FC"/>
                    </a:solidFill>
                  </a:tcPr>
                </a:tc>
                <a:tc>
                  <a:txBody>
                    <a:bodyPr/>
                    <a:lstStyle/>
                    <a:p>
                      <a:r>
                        <a:rPr lang="fi-FI" sz="1600">
                          <a:latin typeface="Arial"/>
                        </a:rPr>
                        <a:t>35</a:t>
                      </a:r>
                    </a:p>
                  </a:txBody>
                  <a:tcPr>
                    <a:solidFill>
                      <a:srgbClr val="F3E8FC"/>
                    </a:solidFill>
                  </a:tcPr>
                </a:tc>
                <a:tc>
                  <a:txBody>
                    <a:bodyPr/>
                    <a:lstStyle/>
                    <a:p>
                      <a:r>
                        <a:rPr lang="fi-FI" sz="1600">
                          <a:latin typeface="Arial"/>
                        </a:rPr>
                        <a:t>21</a:t>
                      </a:r>
                    </a:p>
                  </a:txBody>
                  <a:tcPr>
                    <a:solidFill>
                      <a:srgbClr val="F3E8FC"/>
                    </a:solidFill>
                  </a:tcPr>
                </a:tc>
                <a:tc>
                  <a:txBody>
                    <a:bodyPr/>
                    <a:lstStyle/>
                    <a:p>
                      <a:r>
                        <a:rPr lang="fi-FI" sz="1600">
                          <a:latin typeface="Arial"/>
                        </a:rPr>
                        <a:t>14</a:t>
                      </a:r>
                    </a:p>
                  </a:txBody>
                  <a:tcPr>
                    <a:solidFill>
                      <a:srgbClr val="F3E8FC"/>
                    </a:solidFill>
                  </a:tcPr>
                </a:tc>
                <a:tc>
                  <a:txBody>
                    <a:bodyPr/>
                    <a:lstStyle/>
                    <a:p>
                      <a:r>
                        <a:rPr lang="fi-FI" sz="1600">
                          <a:latin typeface="Arial"/>
                        </a:rPr>
                        <a:t>190</a:t>
                      </a:r>
                    </a:p>
                  </a:txBody>
                  <a:tcPr>
                    <a:solidFill>
                      <a:srgbClr val="F3E8FC"/>
                    </a:solidFill>
                  </a:tcPr>
                </a:tc>
                <a:extLst>
                  <a:ext uri="{0D108BD9-81ED-4DB2-BD59-A6C34878D82A}">
                    <a16:rowId xmlns:a16="http://schemas.microsoft.com/office/drawing/2014/main" val="3983487711"/>
                  </a:ext>
                </a:extLst>
              </a:tr>
              <a:tr h="0">
                <a:tc>
                  <a:txBody>
                    <a:bodyPr/>
                    <a:lstStyle/>
                    <a:p>
                      <a:r>
                        <a:rPr lang="fi-FI" sz="1600">
                          <a:latin typeface="Arial"/>
                        </a:rPr>
                        <a:t>Farmasian ala</a:t>
                      </a:r>
                    </a:p>
                  </a:txBody>
                  <a:tcPr>
                    <a:solidFill>
                      <a:srgbClr val="F3E8FC"/>
                    </a:solidFill>
                  </a:tcPr>
                </a:tc>
                <a:tc>
                  <a:txBody>
                    <a:bodyPr/>
                    <a:lstStyle/>
                    <a:p>
                      <a:r>
                        <a:rPr lang="fi-FI" sz="1600">
                          <a:latin typeface="Arial"/>
                        </a:rPr>
                        <a:t>921</a:t>
                      </a:r>
                    </a:p>
                  </a:txBody>
                  <a:tcPr>
                    <a:solidFill>
                      <a:srgbClr val="F3E8FC"/>
                    </a:solidFill>
                  </a:tcPr>
                </a:tc>
                <a:tc>
                  <a:txBody>
                    <a:bodyPr/>
                    <a:lstStyle/>
                    <a:p>
                      <a:r>
                        <a:rPr lang="fi-FI" sz="1600">
                          <a:latin typeface="Arial"/>
                        </a:rPr>
                        <a:t>3462</a:t>
                      </a:r>
                    </a:p>
                  </a:txBody>
                  <a:tcPr>
                    <a:solidFill>
                      <a:srgbClr val="F3E8FC"/>
                    </a:solidFill>
                  </a:tcPr>
                </a:tc>
                <a:tc>
                  <a:txBody>
                    <a:bodyPr/>
                    <a:lstStyle/>
                    <a:p>
                      <a:r>
                        <a:rPr lang="fi-FI" sz="1600">
                          <a:latin typeface="Arial"/>
                        </a:rPr>
                        <a:t>395</a:t>
                      </a:r>
                    </a:p>
                  </a:txBody>
                  <a:tcPr>
                    <a:solidFill>
                      <a:srgbClr val="F3E8FC"/>
                    </a:solidFill>
                  </a:tcPr>
                </a:tc>
                <a:tc>
                  <a:txBody>
                    <a:bodyPr/>
                    <a:lstStyle/>
                    <a:p>
                      <a:r>
                        <a:rPr lang="fi-FI" sz="1600">
                          <a:latin typeface="Arial"/>
                        </a:rPr>
                        <a:t>119</a:t>
                      </a:r>
                    </a:p>
                  </a:txBody>
                  <a:tcPr>
                    <a:solidFill>
                      <a:srgbClr val="F3E8FC"/>
                    </a:solidFill>
                  </a:tcPr>
                </a:tc>
                <a:tc>
                  <a:txBody>
                    <a:bodyPr/>
                    <a:lstStyle/>
                    <a:p>
                      <a:r>
                        <a:rPr lang="fi-FI" sz="1600">
                          <a:latin typeface="Arial"/>
                        </a:rPr>
                        <a:t>276</a:t>
                      </a:r>
                    </a:p>
                  </a:txBody>
                  <a:tcPr>
                    <a:solidFill>
                      <a:srgbClr val="F3E8FC"/>
                    </a:solidFill>
                  </a:tcPr>
                </a:tc>
                <a:tc>
                  <a:txBody>
                    <a:bodyPr/>
                    <a:lstStyle/>
                    <a:p>
                      <a:r>
                        <a:rPr lang="fi-FI" sz="1600">
                          <a:latin typeface="Arial"/>
                        </a:rPr>
                        <a:t>550</a:t>
                      </a:r>
                    </a:p>
                  </a:txBody>
                  <a:tcPr>
                    <a:solidFill>
                      <a:srgbClr val="F3E8FC"/>
                    </a:solidFill>
                  </a:tcPr>
                </a:tc>
                <a:extLst>
                  <a:ext uri="{0D108BD9-81ED-4DB2-BD59-A6C34878D82A}">
                    <a16:rowId xmlns:a16="http://schemas.microsoft.com/office/drawing/2014/main" val="3943306575"/>
                  </a:ext>
                </a:extLst>
              </a:tr>
              <a:tr h="0">
                <a:tc>
                  <a:txBody>
                    <a:bodyPr/>
                    <a:lstStyle/>
                    <a:p>
                      <a:r>
                        <a:rPr lang="fi-FI" sz="1600">
                          <a:latin typeface="Arial"/>
                        </a:rPr>
                        <a:t>Eläinlääketiede</a:t>
                      </a:r>
                    </a:p>
                  </a:txBody>
                  <a:tcPr>
                    <a:solidFill>
                      <a:srgbClr val="F3E8FC"/>
                    </a:solidFill>
                  </a:tcPr>
                </a:tc>
                <a:tc>
                  <a:txBody>
                    <a:bodyPr/>
                    <a:lstStyle/>
                    <a:p>
                      <a:r>
                        <a:rPr lang="fi-FI" sz="1600">
                          <a:latin typeface="Arial"/>
                        </a:rPr>
                        <a:t>636</a:t>
                      </a:r>
                    </a:p>
                  </a:txBody>
                  <a:tcPr>
                    <a:solidFill>
                      <a:srgbClr val="F3E8FC"/>
                    </a:solidFill>
                  </a:tcPr>
                </a:tc>
                <a:tc>
                  <a:txBody>
                    <a:bodyPr/>
                    <a:lstStyle/>
                    <a:p>
                      <a:r>
                        <a:rPr lang="fi-FI" sz="1600">
                          <a:latin typeface="Arial"/>
                        </a:rPr>
                        <a:t>1491</a:t>
                      </a:r>
                    </a:p>
                  </a:txBody>
                  <a:tcPr>
                    <a:solidFill>
                      <a:srgbClr val="F3E8FC"/>
                    </a:solidFill>
                  </a:tcPr>
                </a:tc>
                <a:tc>
                  <a:txBody>
                    <a:bodyPr/>
                    <a:lstStyle/>
                    <a:p>
                      <a:r>
                        <a:rPr lang="fi-FI" sz="1600">
                          <a:latin typeface="Arial"/>
                        </a:rPr>
                        <a:t>70</a:t>
                      </a:r>
                    </a:p>
                  </a:txBody>
                  <a:tcPr>
                    <a:solidFill>
                      <a:srgbClr val="F3E8FC"/>
                    </a:solidFill>
                  </a:tcPr>
                </a:tc>
                <a:tc>
                  <a:txBody>
                    <a:bodyPr/>
                    <a:lstStyle/>
                    <a:p>
                      <a:r>
                        <a:rPr lang="fi-FI" sz="1600">
                          <a:latin typeface="Arial"/>
                        </a:rPr>
                        <a:t>34</a:t>
                      </a:r>
                    </a:p>
                  </a:txBody>
                  <a:tcPr>
                    <a:solidFill>
                      <a:srgbClr val="F3E8FC"/>
                    </a:solidFill>
                  </a:tcPr>
                </a:tc>
                <a:tc>
                  <a:txBody>
                    <a:bodyPr/>
                    <a:lstStyle/>
                    <a:p>
                      <a:r>
                        <a:rPr lang="fi-FI" sz="1600">
                          <a:latin typeface="Arial"/>
                        </a:rPr>
                        <a:t>36</a:t>
                      </a:r>
                    </a:p>
                  </a:txBody>
                  <a:tcPr>
                    <a:solidFill>
                      <a:srgbClr val="F3E8FC"/>
                    </a:solidFill>
                  </a:tcPr>
                </a:tc>
                <a:tc>
                  <a:txBody>
                    <a:bodyPr/>
                    <a:lstStyle/>
                    <a:p>
                      <a:r>
                        <a:rPr lang="fi-FI" sz="1600">
                          <a:latin typeface="Arial"/>
                        </a:rPr>
                        <a:t>445</a:t>
                      </a:r>
                    </a:p>
                  </a:txBody>
                  <a:tcPr>
                    <a:solidFill>
                      <a:srgbClr val="F3E8FC"/>
                    </a:solidFill>
                  </a:tcPr>
                </a:tc>
                <a:extLst>
                  <a:ext uri="{0D108BD9-81ED-4DB2-BD59-A6C34878D82A}">
                    <a16:rowId xmlns:a16="http://schemas.microsoft.com/office/drawing/2014/main" val="853158188"/>
                  </a:ext>
                </a:extLst>
              </a:tr>
              <a:tr h="0">
                <a:tc>
                  <a:txBody>
                    <a:bodyPr/>
                    <a:lstStyle/>
                    <a:p>
                      <a:r>
                        <a:rPr lang="fi-FI" sz="1600">
                          <a:latin typeface="Arial"/>
                        </a:rPr>
                        <a:t>Hammaslääke-tiede</a:t>
                      </a:r>
                    </a:p>
                  </a:txBody>
                  <a:tcPr>
                    <a:solidFill>
                      <a:srgbClr val="F3E8FC"/>
                    </a:solidFill>
                  </a:tcPr>
                </a:tc>
                <a:tc>
                  <a:txBody>
                    <a:bodyPr/>
                    <a:lstStyle/>
                    <a:p>
                      <a:r>
                        <a:rPr lang="fi-FI" sz="1600">
                          <a:latin typeface="Arial"/>
                        </a:rPr>
                        <a:t>1296</a:t>
                      </a:r>
                    </a:p>
                  </a:txBody>
                  <a:tcPr>
                    <a:solidFill>
                      <a:srgbClr val="F3E8FC"/>
                    </a:solidFill>
                  </a:tcPr>
                </a:tc>
                <a:tc>
                  <a:txBody>
                    <a:bodyPr/>
                    <a:lstStyle/>
                    <a:p>
                      <a:r>
                        <a:rPr lang="fi-FI" sz="1600">
                          <a:latin typeface="Arial"/>
                        </a:rPr>
                        <a:t>4233</a:t>
                      </a:r>
                    </a:p>
                  </a:txBody>
                  <a:tcPr>
                    <a:solidFill>
                      <a:srgbClr val="F3E8FC"/>
                    </a:solidFill>
                  </a:tcPr>
                </a:tc>
                <a:tc>
                  <a:txBody>
                    <a:bodyPr/>
                    <a:lstStyle/>
                    <a:p>
                      <a:r>
                        <a:rPr lang="fi-FI" sz="1600">
                          <a:latin typeface="Arial"/>
                        </a:rPr>
                        <a:t>193</a:t>
                      </a:r>
                    </a:p>
                  </a:txBody>
                  <a:tcPr>
                    <a:solidFill>
                      <a:srgbClr val="F3E8FC"/>
                    </a:solidFill>
                  </a:tcPr>
                </a:tc>
                <a:tc>
                  <a:txBody>
                    <a:bodyPr/>
                    <a:lstStyle/>
                    <a:p>
                      <a:r>
                        <a:rPr lang="fi-FI" sz="1600">
                          <a:latin typeface="Arial"/>
                        </a:rPr>
                        <a:t>93</a:t>
                      </a:r>
                    </a:p>
                  </a:txBody>
                  <a:tcPr>
                    <a:solidFill>
                      <a:srgbClr val="F3E8FC"/>
                    </a:solidFill>
                  </a:tcPr>
                </a:tc>
                <a:tc>
                  <a:txBody>
                    <a:bodyPr/>
                    <a:lstStyle/>
                    <a:p>
                      <a:r>
                        <a:rPr lang="fi-FI" sz="1600">
                          <a:latin typeface="Arial"/>
                        </a:rPr>
                        <a:t>100</a:t>
                      </a:r>
                    </a:p>
                  </a:txBody>
                  <a:tcPr>
                    <a:solidFill>
                      <a:srgbClr val="F3E8FC"/>
                    </a:solidFill>
                  </a:tcPr>
                </a:tc>
                <a:tc>
                  <a:txBody>
                    <a:bodyPr/>
                    <a:lstStyle/>
                    <a:p>
                      <a:r>
                        <a:rPr lang="fi-FI" sz="1600">
                          <a:latin typeface="Arial"/>
                        </a:rPr>
                        <a:t>905</a:t>
                      </a:r>
                    </a:p>
                  </a:txBody>
                  <a:tcPr>
                    <a:solidFill>
                      <a:srgbClr val="F3E8FC"/>
                    </a:solidFill>
                  </a:tcPr>
                </a:tc>
                <a:extLst>
                  <a:ext uri="{0D108BD9-81ED-4DB2-BD59-A6C34878D82A}">
                    <a16:rowId xmlns:a16="http://schemas.microsoft.com/office/drawing/2014/main" val="2690421137"/>
                  </a:ext>
                </a:extLst>
              </a:tr>
              <a:tr h="174557">
                <a:tc>
                  <a:txBody>
                    <a:bodyPr/>
                    <a:lstStyle/>
                    <a:p>
                      <a:r>
                        <a:rPr lang="fi-FI" sz="1600">
                          <a:latin typeface="Arial"/>
                        </a:rPr>
                        <a:t>Lääketiede</a:t>
                      </a:r>
                    </a:p>
                  </a:txBody>
                  <a:tcPr>
                    <a:solidFill>
                      <a:srgbClr val="F3E8FC"/>
                    </a:solidFill>
                  </a:tcPr>
                </a:tc>
                <a:tc>
                  <a:txBody>
                    <a:bodyPr/>
                    <a:lstStyle/>
                    <a:p>
                      <a:r>
                        <a:rPr lang="fi-FI" sz="1600">
                          <a:latin typeface="Arial"/>
                        </a:rPr>
                        <a:t>3666</a:t>
                      </a:r>
                    </a:p>
                  </a:txBody>
                  <a:tcPr>
                    <a:solidFill>
                      <a:srgbClr val="F3E8FC"/>
                    </a:solidFill>
                  </a:tcPr>
                </a:tc>
                <a:tc>
                  <a:txBody>
                    <a:bodyPr/>
                    <a:lstStyle/>
                    <a:p>
                      <a:r>
                        <a:rPr lang="fi-FI" sz="1600">
                          <a:latin typeface="Arial"/>
                        </a:rPr>
                        <a:t>16824</a:t>
                      </a:r>
                    </a:p>
                  </a:txBody>
                  <a:tcPr>
                    <a:solidFill>
                      <a:srgbClr val="F3E8FC"/>
                    </a:solidFill>
                  </a:tcPr>
                </a:tc>
                <a:tc>
                  <a:txBody>
                    <a:bodyPr/>
                    <a:lstStyle/>
                    <a:p>
                      <a:r>
                        <a:rPr lang="fi-FI" sz="1600">
                          <a:latin typeface="Arial"/>
                        </a:rPr>
                        <a:t>675</a:t>
                      </a:r>
                    </a:p>
                  </a:txBody>
                  <a:tcPr>
                    <a:solidFill>
                      <a:srgbClr val="F3E8FC"/>
                    </a:solidFill>
                  </a:tcPr>
                </a:tc>
                <a:tc>
                  <a:txBody>
                    <a:bodyPr/>
                    <a:lstStyle/>
                    <a:p>
                      <a:r>
                        <a:rPr lang="fi-FI" sz="1600">
                          <a:latin typeface="Arial"/>
                        </a:rPr>
                        <a:t>274</a:t>
                      </a:r>
                    </a:p>
                  </a:txBody>
                  <a:tcPr>
                    <a:solidFill>
                      <a:srgbClr val="F3E8FC"/>
                    </a:solidFill>
                  </a:tcPr>
                </a:tc>
                <a:tc>
                  <a:txBody>
                    <a:bodyPr/>
                    <a:lstStyle/>
                    <a:p>
                      <a:r>
                        <a:rPr lang="fi-FI" sz="1600">
                          <a:latin typeface="Arial"/>
                        </a:rPr>
                        <a:t>401</a:t>
                      </a:r>
                    </a:p>
                  </a:txBody>
                  <a:tcPr>
                    <a:solidFill>
                      <a:srgbClr val="F3E8FC"/>
                    </a:solidFill>
                  </a:tcPr>
                </a:tc>
                <a:tc>
                  <a:txBody>
                    <a:bodyPr/>
                    <a:lstStyle/>
                    <a:p>
                      <a:r>
                        <a:rPr lang="fi-FI" sz="1600">
                          <a:latin typeface="Arial"/>
                        </a:rPr>
                        <a:t>2560</a:t>
                      </a:r>
                    </a:p>
                  </a:txBody>
                  <a:tcPr>
                    <a:solidFill>
                      <a:srgbClr val="F3E8FC"/>
                    </a:solidFill>
                  </a:tcPr>
                </a:tc>
                <a:extLst>
                  <a:ext uri="{0D108BD9-81ED-4DB2-BD59-A6C34878D82A}">
                    <a16:rowId xmlns:a16="http://schemas.microsoft.com/office/drawing/2014/main" val="4202666015"/>
                  </a:ext>
                </a:extLst>
              </a:tr>
              <a:tr h="0">
                <a:tc>
                  <a:txBody>
                    <a:bodyPr/>
                    <a:lstStyle/>
                    <a:p>
                      <a:r>
                        <a:rPr lang="fi-FI" sz="1600" b="1">
                          <a:latin typeface="Arial"/>
                        </a:rPr>
                        <a:t>YHTEENSÄ</a:t>
                      </a:r>
                    </a:p>
                  </a:txBody>
                  <a:tcPr>
                    <a:solidFill>
                      <a:srgbClr val="D7B4F5"/>
                    </a:solidFill>
                  </a:tcPr>
                </a:tc>
                <a:tc>
                  <a:txBody>
                    <a:bodyPr/>
                    <a:lstStyle/>
                    <a:p>
                      <a:r>
                        <a:rPr lang="fi-FI" sz="1600" b="1">
                          <a:latin typeface="Arial"/>
                        </a:rPr>
                        <a:t>7464</a:t>
                      </a:r>
                    </a:p>
                  </a:txBody>
                  <a:tcPr>
                    <a:solidFill>
                      <a:srgbClr val="D7B4F5"/>
                    </a:solidFill>
                  </a:tcPr>
                </a:tc>
                <a:tc>
                  <a:txBody>
                    <a:bodyPr/>
                    <a:lstStyle/>
                    <a:p>
                      <a:r>
                        <a:rPr lang="fi-FI" sz="1600" b="1">
                          <a:latin typeface="Arial"/>
                        </a:rPr>
                        <a:t>29991</a:t>
                      </a:r>
                    </a:p>
                  </a:txBody>
                  <a:tcPr>
                    <a:solidFill>
                      <a:srgbClr val="D7B4F5"/>
                    </a:solidFill>
                  </a:tcPr>
                </a:tc>
                <a:tc>
                  <a:txBody>
                    <a:bodyPr/>
                    <a:lstStyle/>
                    <a:p>
                      <a:r>
                        <a:rPr lang="fi-FI" sz="1600" b="1">
                          <a:latin typeface="Arial"/>
                        </a:rPr>
                        <a:t>1635</a:t>
                      </a:r>
                    </a:p>
                  </a:txBody>
                  <a:tcPr>
                    <a:solidFill>
                      <a:srgbClr val="D7B4F5"/>
                    </a:solidFill>
                  </a:tcPr>
                </a:tc>
                <a:tc>
                  <a:txBody>
                    <a:bodyPr/>
                    <a:lstStyle/>
                    <a:p>
                      <a:r>
                        <a:rPr lang="fi-FI" sz="1600" b="1">
                          <a:latin typeface="Arial"/>
                        </a:rPr>
                        <a:t>661</a:t>
                      </a:r>
                    </a:p>
                  </a:txBody>
                  <a:tcPr>
                    <a:solidFill>
                      <a:srgbClr val="D7B4F5"/>
                    </a:solidFill>
                  </a:tcPr>
                </a:tc>
                <a:tc>
                  <a:txBody>
                    <a:bodyPr/>
                    <a:lstStyle/>
                    <a:p>
                      <a:r>
                        <a:rPr lang="fi-FI" sz="1600" b="1">
                          <a:latin typeface="Arial"/>
                        </a:rPr>
                        <a:t>974</a:t>
                      </a:r>
                    </a:p>
                  </a:txBody>
                  <a:tcPr>
                    <a:solidFill>
                      <a:srgbClr val="D7B4F5"/>
                    </a:solidFill>
                  </a:tcPr>
                </a:tc>
                <a:tc>
                  <a:txBody>
                    <a:bodyPr/>
                    <a:lstStyle/>
                    <a:p>
                      <a:r>
                        <a:rPr lang="fi-FI" sz="1600" b="1">
                          <a:latin typeface="Arial"/>
                        </a:rPr>
                        <a:t>5020</a:t>
                      </a:r>
                    </a:p>
                  </a:txBody>
                  <a:tcPr>
                    <a:solidFill>
                      <a:srgbClr val="D7B4F5"/>
                    </a:solidFill>
                  </a:tcPr>
                </a:tc>
                <a:extLst>
                  <a:ext uri="{0D108BD9-81ED-4DB2-BD59-A6C34878D82A}">
                    <a16:rowId xmlns:a16="http://schemas.microsoft.com/office/drawing/2014/main" val="3230865588"/>
                  </a:ext>
                </a:extLst>
              </a:tr>
            </a:tbl>
          </a:graphicData>
        </a:graphic>
      </p:graphicFrame>
      <p:sp>
        <p:nvSpPr>
          <p:cNvPr id="6" name="Tekstiruutu 5">
            <a:extLst>
              <a:ext uri="{FF2B5EF4-FFF2-40B4-BE49-F238E27FC236}">
                <a16:creationId xmlns:a16="http://schemas.microsoft.com/office/drawing/2014/main" id="{33365A71-13C5-BE26-4F89-48B35F37A58E}"/>
              </a:ext>
            </a:extLst>
          </p:cNvPr>
          <p:cNvSpPr txBox="1"/>
          <p:nvPr/>
        </p:nvSpPr>
        <p:spPr>
          <a:xfrm>
            <a:off x="8229600" y="414551"/>
            <a:ext cx="3787843" cy="646331"/>
          </a:xfrm>
          <a:prstGeom prst="rect">
            <a:avLst/>
          </a:prstGeom>
          <a:noFill/>
          <a:ln w="38100">
            <a:solidFill>
              <a:schemeClr val="tx1"/>
            </a:solidFill>
          </a:ln>
        </p:spPr>
        <p:txBody>
          <a:bodyPr wrap="square" lIns="91440" tIns="45720" rIns="91440" bIns="45720" rtlCol="0" anchor="t">
            <a:spAutoFit/>
          </a:bodyPr>
          <a:lstStyle/>
          <a:p>
            <a:r>
              <a:rPr lang="fi-FI">
                <a:latin typeface="Arial"/>
                <a:cs typeface="Arial"/>
              </a:rPr>
              <a:t>Arvioitu niin, että 60% ensisijaisista hakijoista osallistuu kokeeseen</a:t>
            </a:r>
          </a:p>
        </p:txBody>
      </p:sp>
      <p:sp>
        <p:nvSpPr>
          <p:cNvPr id="8" name="Nuoli: Oikea 7">
            <a:extLst>
              <a:ext uri="{FF2B5EF4-FFF2-40B4-BE49-F238E27FC236}">
                <a16:creationId xmlns:a16="http://schemas.microsoft.com/office/drawing/2014/main" id="{82ABEA74-6360-21C6-F031-623196255AF1}"/>
              </a:ext>
            </a:extLst>
          </p:cNvPr>
          <p:cNvSpPr/>
          <p:nvPr/>
        </p:nvSpPr>
        <p:spPr>
          <a:xfrm rot="5400000">
            <a:off x="10364137" y="1049062"/>
            <a:ext cx="490331" cy="513972"/>
          </a:xfrm>
          <a:prstGeom prst="rightArrow">
            <a:avLst>
              <a:gd name="adj1" fmla="val 32186"/>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441169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FD3CC-2126-A3A5-5FBE-A45BBB9E549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6288404-23BC-336A-7BC5-7A49E14EBF8A}"/>
              </a:ext>
            </a:extLst>
          </p:cNvPr>
          <p:cNvSpPr>
            <a:spLocks noGrp="1"/>
          </p:cNvSpPr>
          <p:nvPr>
            <p:ph type="title"/>
          </p:nvPr>
        </p:nvSpPr>
        <p:spPr>
          <a:xfrm>
            <a:off x="341049" y="365125"/>
            <a:ext cx="11457373" cy="657225"/>
          </a:xfrm>
        </p:spPr>
        <p:txBody>
          <a:bodyPr/>
          <a:lstStyle/>
          <a:p>
            <a:r>
              <a:rPr lang="fi-FI"/>
              <a:t>Valintakoe B</a:t>
            </a:r>
          </a:p>
        </p:txBody>
      </p:sp>
      <p:sp>
        <p:nvSpPr>
          <p:cNvPr id="7" name="Sisällön paikkamerkki 1">
            <a:extLst>
              <a:ext uri="{FF2B5EF4-FFF2-40B4-BE49-F238E27FC236}">
                <a16:creationId xmlns:a16="http://schemas.microsoft.com/office/drawing/2014/main" id="{17DC805C-06D8-5E57-7104-151642F98CC6}"/>
              </a:ext>
            </a:extLst>
          </p:cNvPr>
          <p:cNvSpPr>
            <a:spLocks noGrp="1"/>
          </p:cNvSpPr>
          <p:nvPr>
            <p:ph sz="quarter" idx="10"/>
          </p:nvPr>
        </p:nvSpPr>
        <p:spPr>
          <a:xfrm>
            <a:off x="231270" y="1049410"/>
            <a:ext cx="11567152" cy="5443465"/>
          </a:xfrm>
        </p:spPr>
        <p:txBody>
          <a:bodyPr vert="horz" lIns="91440" tIns="45720" rIns="91440" bIns="45720" rtlCol="0" anchor="t">
            <a:normAutofit lnSpcReduction="10000"/>
          </a:bodyPr>
          <a:lstStyle/>
          <a:p>
            <a:r>
              <a:rPr lang="fi-FI" sz="2400" u="none" strike="noStrike" baseline="0">
                <a:latin typeface="Arial    "/>
              </a:rPr>
              <a:t>Vaatimukset</a:t>
            </a:r>
          </a:p>
          <a:p>
            <a:pPr lvl="1"/>
            <a:r>
              <a:rPr lang="fi-FI" sz="2200" u="none" strike="noStrike" baseline="0">
                <a:latin typeface="Arial    "/>
              </a:rPr>
              <a:t>Valintakokeen </a:t>
            </a:r>
            <a:r>
              <a:rPr lang="fi-FI" sz="2200" b="1" u="none" strike="noStrike" baseline="0">
                <a:latin typeface="Arial    "/>
              </a:rPr>
              <a:t>B yhteinen osio (3 tuntia)</a:t>
            </a:r>
          </a:p>
          <a:p>
            <a:pPr lvl="2"/>
            <a:r>
              <a:rPr lang="fi-FI" sz="2000" u="none" strike="noStrike" baseline="0">
                <a:latin typeface="Arial    "/>
              </a:rPr>
              <a:t>Mittaa biologian ja kemian osaamista, l</a:t>
            </a:r>
            <a:r>
              <a:rPr lang="fi-FI" sz="2000">
                <a:latin typeface="Arial    "/>
              </a:rPr>
              <a:t>ukion opetussuunnitelman perusteiden mukaiset biologian ja kemian pakolliset sekä syventävät kurssit.</a:t>
            </a:r>
            <a:endParaRPr lang="fi-FI" sz="2000" u="none" strike="noStrike" baseline="0">
              <a:latin typeface="Arial    "/>
            </a:endParaRPr>
          </a:p>
          <a:p>
            <a:pPr lvl="1"/>
            <a:r>
              <a:rPr lang="fi-FI" sz="2200" u="none" strike="noStrike" baseline="0">
                <a:latin typeface="Arial    "/>
              </a:rPr>
              <a:t>Valintakokeen </a:t>
            </a:r>
            <a:r>
              <a:rPr lang="fi-FI" sz="2200" b="1" u="none" strike="noStrike" baseline="0">
                <a:latin typeface="Arial    "/>
              </a:rPr>
              <a:t>B eriytyvä osio (1,5 tuntia, lääketieteisiin hakevat)</a:t>
            </a:r>
          </a:p>
          <a:p>
            <a:pPr lvl="2"/>
            <a:r>
              <a:rPr lang="fi-FI" sz="2000" u="none" strike="noStrike" baseline="0">
                <a:latin typeface="Arial    "/>
              </a:rPr>
              <a:t>Mittaa fysiikan osaamista, </a:t>
            </a:r>
            <a:r>
              <a:rPr lang="fi-FI" sz="2000">
                <a:latin typeface="Arial    "/>
              </a:rPr>
              <a:t>lukion opetussuunnitelman perusteiden mukaiset fysiikan pakolliset sekä syventävät kurssit.</a:t>
            </a:r>
          </a:p>
          <a:p>
            <a:pPr lvl="1"/>
            <a:r>
              <a:rPr lang="fi-FI" sz="2200">
                <a:latin typeface="Arial    "/>
              </a:rPr>
              <a:t>Tehtävät vaativat fysiikan, kemian ja biologian tietojen soveltamista sekä kokeessa jaettavan aineiston hyödyntämistä</a:t>
            </a:r>
          </a:p>
          <a:p>
            <a:r>
              <a:rPr lang="fi-FI" sz="2400">
                <a:latin typeface="Arial    "/>
              </a:rPr>
              <a:t>Mitä uutta?</a:t>
            </a:r>
          </a:p>
          <a:p>
            <a:pPr lvl="1"/>
            <a:r>
              <a:rPr lang="fi-FI" sz="2200">
                <a:latin typeface="Arial    "/>
              </a:rPr>
              <a:t>”Valintakokeessa testataan tiedon ymmärtämistä, osaamisen soveltamista, kuvaajien tulkitsemistaitoja, </a:t>
            </a:r>
            <a:r>
              <a:rPr lang="fi-FI" sz="2200" b="1">
                <a:latin typeface="Arial    "/>
              </a:rPr>
              <a:t>matemaattis-loogista päättelyä ja ongelmanratkaisutaitoja.</a:t>
            </a:r>
            <a:r>
              <a:rPr lang="fi-FI" sz="2200">
                <a:latin typeface="Arial    "/>
              </a:rPr>
              <a:t> Kokeessa voi myös olla </a:t>
            </a:r>
            <a:r>
              <a:rPr lang="fi-FI" sz="2200" b="1">
                <a:latin typeface="Arial    "/>
              </a:rPr>
              <a:t>erillinen aineisto</a:t>
            </a:r>
            <a:r>
              <a:rPr lang="fi-FI" sz="2200">
                <a:latin typeface="Arial    "/>
              </a:rPr>
              <a:t> ja kokeeseen voi myös sisältyä (lyhyitä) aineistoja, joita hakijan tulee pystyä omaksumaan ja soveltamaan tehtäviin vastaamisessa.”</a:t>
            </a:r>
          </a:p>
          <a:p>
            <a:pPr marL="0" indent="0">
              <a:buNone/>
            </a:pPr>
            <a:endParaRPr lang="fi-FI">
              <a:latin typeface="Arial    "/>
            </a:endParaRPr>
          </a:p>
        </p:txBody>
      </p:sp>
    </p:spTree>
    <p:extLst>
      <p:ext uri="{BB962C8B-B14F-4D97-AF65-F5344CB8AC3E}">
        <p14:creationId xmlns:p14="http://schemas.microsoft.com/office/powerpoint/2010/main" val="295285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75D4F-05C6-FC5D-B168-5055E01217A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3635897-475B-D601-1466-153B544D84C5}"/>
              </a:ext>
            </a:extLst>
          </p:cNvPr>
          <p:cNvSpPr>
            <a:spLocks noGrp="1"/>
          </p:cNvSpPr>
          <p:nvPr>
            <p:ph type="title"/>
          </p:nvPr>
        </p:nvSpPr>
        <p:spPr/>
        <p:txBody>
          <a:bodyPr/>
          <a:lstStyle/>
          <a:p>
            <a:r>
              <a:rPr lang="fi-FI"/>
              <a:t>Eezy Valmennuskeskus</a:t>
            </a:r>
          </a:p>
        </p:txBody>
      </p:sp>
      <p:sp>
        <p:nvSpPr>
          <p:cNvPr id="3" name="Sisällön paikkamerkki 2">
            <a:extLst>
              <a:ext uri="{FF2B5EF4-FFF2-40B4-BE49-F238E27FC236}">
                <a16:creationId xmlns:a16="http://schemas.microsoft.com/office/drawing/2014/main" id="{0807AC47-F4B9-6964-08AA-46AFC715B8C1}"/>
              </a:ext>
            </a:extLst>
          </p:cNvPr>
          <p:cNvSpPr txBox="1">
            <a:spLocks/>
          </p:cNvSpPr>
          <p:nvPr/>
        </p:nvSpPr>
        <p:spPr>
          <a:xfrm>
            <a:off x="341048" y="1247571"/>
            <a:ext cx="11457373" cy="4543629"/>
          </a:xfrm>
          <a:prstGeom prst="rect">
            <a:avLst/>
          </a:prstGeom>
        </p:spPr>
        <p:txBody>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t>Perustettu vuonna 1975</a:t>
            </a:r>
          </a:p>
          <a:p>
            <a:r>
              <a:rPr lang="fi-FI" sz="2000"/>
              <a:t>Vuodesta 2021 lähtien osa Suomen laajinta työelämän asiantuntijatalo </a:t>
            </a:r>
            <a:r>
              <a:rPr lang="fi-FI" sz="2000" err="1"/>
              <a:t>Eezyä</a:t>
            </a:r>
            <a:endParaRPr lang="fi-FI" sz="2000"/>
          </a:p>
          <a:p>
            <a:r>
              <a:rPr lang="fi-FI" sz="2000"/>
              <a:t>Valmennuskurssit yliopistojen ja ammattikorkeakoulujen valintakokeisiin</a:t>
            </a:r>
          </a:p>
          <a:p>
            <a:r>
              <a:rPr lang="fi-FI" sz="2000"/>
              <a:t>Abikurssit ylioppilaskirjoituksiin</a:t>
            </a:r>
          </a:p>
          <a:p>
            <a:endParaRPr lang="fi-FI" sz="2000"/>
          </a:p>
          <a:p>
            <a:pPr marL="0" indent="0">
              <a:buNone/>
            </a:pPr>
            <a:r>
              <a:rPr lang="fi-FI" sz="2000" b="1"/>
              <a:t>Maksuttomat palvelut opiskelijoille:</a:t>
            </a:r>
          </a:p>
          <a:p>
            <a:pPr lvl="1"/>
            <a:r>
              <a:rPr lang="fi-FI" sz="1800"/>
              <a:t>Hakuoppaat</a:t>
            </a:r>
          </a:p>
          <a:p>
            <a:pPr lvl="1"/>
            <a:r>
              <a:rPr lang="fi-FI" sz="1800"/>
              <a:t>Hakuinfot</a:t>
            </a:r>
          </a:p>
          <a:p>
            <a:pPr lvl="1"/>
            <a:r>
              <a:rPr lang="fi-FI" sz="1800"/>
              <a:t>Analyysivideot valintakokeista</a:t>
            </a:r>
          </a:p>
          <a:p>
            <a:pPr lvl="1"/>
            <a:r>
              <a:rPr lang="fi-FI" sz="1800"/>
              <a:t>Ilmaiset </a:t>
            </a:r>
            <a:r>
              <a:rPr lang="fi-FI" sz="1800" err="1"/>
              <a:t>Free</a:t>
            </a:r>
            <a:r>
              <a:rPr lang="fi-FI" sz="1800"/>
              <a:t>-kurssit kolmelle eri alalle</a:t>
            </a:r>
          </a:p>
          <a:p>
            <a:pPr lvl="1"/>
            <a:r>
              <a:rPr lang="fi-FI" sz="1800"/>
              <a:t>Abinetti-kertauskurssit lukion </a:t>
            </a:r>
            <a:r>
              <a:rPr lang="fi-FI" sz="1800" err="1"/>
              <a:t>mafyke</a:t>
            </a:r>
            <a:r>
              <a:rPr lang="fi-FI" sz="1800"/>
              <a:t>-aineille</a:t>
            </a:r>
          </a:p>
        </p:txBody>
      </p:sp>
      <p:sp>
        <p:nvSpPr>
          <p:cNvPr id="4" name="Suorakulmio: Pyöristetyt kulmat 3">
            <a:extLst>
              <a:ext uri="{FF2B5EF4-FFF2-40B4-BE49-F238E27FC236}">
                <a16:creationId xmlns:a16="http://schemas.microsoft.com/office/drawing/2014/main" id="{7303D845-54E6-BB6A-CE8E-BFF8C9333B92}"/>
              </a:ext>
            </a:extLst>
          </p:cNvPr>
          <p:cNvSpPr/>
          <p:nvPr/>
        </p:nvSpPr>
        <p:spPr>
          <a:xfrm>
            <a:off x="341048" y="5931208"/>
            <a:ext cx="2903802"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a:solidFill>
                  <a:schemeClr val="tx1"/>
                </a:solidFill>
              </a:rPr>
              <a:t>valmennuskeskus.fi</a:t>
            </a:r>
          </a:p>
        </p:txBody>
      </p:sp>
    </p:spTree>
    <p:extLst>
      <p:ext uri="{BB962C8B-B14F-4D97-AF65-F5344CB8AC3E}">
        <p14:creationId xmlns:p14="http://schemas.microsoft.com/office/powerpoint/2010/main" val="4157566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3F9C3-2D4E-BE04-D799-D8BD6D84A74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6664372-A854-2C64-13CE-AA4C49F16877}"/>
              </a:ext>
            </a:extLst>
          </p:cNvPr>
          <p:cNvSpPr>
            <a:spLocks noGrp="1"/>
          </p:cNvSpPr>
          <p:nvPr>
            <p:ph type="title"/>
          </p:nvPr>
        </p:nvSpPr>
        <p:spPr>
          <a:xfrm>
            <a:off x="341049" y="365125"/>
            <a:ext cx="11457373" cy="657225"/>
          </a:xfrm>
        </p:spPr>
        <p:txBody>
          <a:bodyPr/>
          <a:lstStyle/>
          <a:p>
            <a:r>
              <a:rPr lang="fi-FI"/>
              <a:t>Valintakoe B, pisteiden jakautuminen </a:t>
            </a:r>
            <a:r>
              <a:rPr lang="fi-FI" err="1"/>
              <a:t>moduleittain</a:t>
            </a:r>
            <a:endParaRPr lang="fi-FI"/>
          </a:p>
        </p:txBody>
      </p:sp>
      <p:graphicFrame>
        <p:nvGraphicFramePr>
          <p:cNvPr id="5" name="Taulukko 4">
            <a:extLst>
              <a:ext uri="{FF2B5EF4-FFF2-40B4-BE49-F238E27FC236}">
                <a16:creationId xmlns:a16="http://schemas.microsoft.com/office/drawing/2014/main" id="{69BD7091-65AC-B661-7B4B-A573443230EF}"/>
              </a:ext>
            </a:extLst>
          </p:cNvPr>
          <p:cNvGraphicFramePr>
            <a:graphicFrameLocks noGrp="1"/>
          </p:cNvGraphicFramePr>
          <p:nvPr>
            <p:extLst>
              <p:ext uri="{D42A27DB-BD31-4B8C-83A1-F6EECF244321}">
                <p14:modId xmlns:p14="http://schemas.microsoft.com/office/powerpoint/2010/main" val="853380303"/>
              </p:ext>
            </p:extLst>
          </p:nvPr>
        </p:nvGraphicFramePr>
        <p:xfrm>
          <a:off x="358856" y="1278409"/>
          <a:ext cx="11136950" cy="3484890"/>
        </p:xfrm>
        <a:graphic>
          <a:graphicData uri="http://schemas.openxmlformats.org/drawingml/2006/table">
            <a:tbl>
              <a:tblPr>
                <a:tableStyleId>{21E4AEA4-8DFA-4A89-87EB-49C32662AFE0}</a:tableStyleId>
              </a:tblPr>
              <a:tblGrid>
                <a:gridCol w="5414374">
                  <a:extLst>
                    <a:ext uri="{9D8B030D-6E8A-4147-A177-3AD203B41FA5}">
                      <a16:colId xmlns:a16="http://schemas.microsoft.com/office/drawing/2014/main" val="2447241319"/>
                    </a:ext>
                  </a:extLst>
                </a:gridCol>
                <a:gridCol w="1048310">
                  <a:extLst>
                    <a:ext uri="{9D8B030D-6E8A-4147-A177-3AD203B41FA5}">
                      <a16:colId xmlns:a16="http://schemas.microsoft.com/office/drawing/2014/main" val="4130363808"/>
                    </a:ext>
                  </a:extLst>
                </a:gridCol>
                <a:gridCol w="1048310">
                  <a:extLst>
                    <a:ext uri="{9D8B030D-6E8A-4147-A177-3AD203B41FA5}">
                      <a16:colId xmlns:a16="http://schemas.microsoft.com/office/drawing/2014/main" val="601758133"/>
                    </a:ext>
                  </a:extLst>
                </a:gridCol>
                <a:gridCol w="1048310">
                  <a:extLst>
                    <a:ext uri="{9D8B030D-6E8A-4147-A177-3AD203B41FA5}">
                      <a16:colId xmlns:a16="http://schemas.microsoft.com/office/drawing/2014/main" val="2704071737"/>
                    </a:ext>
                  </a:extLst>
                </a:gridCol>
                <a:gridCol w="1288823">
                  <a:extLst>
                    <a:ext uri="{9D8B030D-6E8A-4147-A177-3AD203B41FA5}">
                      <a16:colId xmlns:a16="http://schemas.microsoft.com/office/drawing/2014/main" val="2858248447"/>
                    </a:ext>
                  </a:extLst>
                </a:gridCol>
                <a:gridCol w="1288823">
                  <a:extLst>
                    <a:ext uri="{9D8B030D-6E8A-4147-A177-3AD203B41FA5}">
                      <a16:colId xmlns:a16="http://schemas.microsoft.com/office/drawing/2014/main" val="3542394103"/>
                    </a:ext>
                  </a:extLst>
                </a:gridCol>
              </a:tblGrid>
              <a:tr h="774413">
                <a:tc>
                  <a:txBody>
                    <a:bodyPr/>
                    <a:lstStyle/>
                    <a:p>
                      <a:pPr algn="l" fontAlgn="b"/>
                      <a:r>
                        <a:rPr lang="fi-FI" sz="1500" b="1" i="0" u="none" strike="noStrike">
                          <a:solidFill>
                            <a:srgbClr val="000000"/>
                          </a:solidFill>
                          <a:effectLst/>
                          <a:latin typeface="Arial" panose="020B0604020202020204" pitchFamily="34" charset="0"/>
                          <a:cs typeface="Arial" panose="020B0604020202020204" pitchFamily="34" charset="0"/>
                        </a:rPr>
                        <a:t>BIOLOGIA</a:t>
                      </a: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Prosentti-osuus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2062914637"/>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1  Elämä ja evoluutio</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629644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2  Ekologian perusteet</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0,02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25732979"/>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3  Ihmisen vaikutukset ekosysteemeihin </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0,03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0968571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4  Solu ja perinnöllisyys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7,5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36,5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12010698"/>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5  Ihmisen biologia</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49,5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40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123,5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0,51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6296451"/>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Biologia 6  Biotekniikka ja sen sovellukset</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44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82777855"/>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240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1,00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3584000550"/>
                  </a:ext>
                </a:extLst>
              </a:tr>
            </a:tbl>
          </a:graphicData>
        </a:graphic>
      </p:graphicFrame>
      <p:sp>
        <p:nvSpPr>
          <p:cNvPr id="8" name="Suorakulmio: Pyöristetyt kulmat 7">
            <a:extLst>
              <a:ext uri="{FF2B5EF4-FFF2-40B4-BE49-F238E27FC236}">
                <a16:creationId xmlns:a16="http://schemas.microsoft.com/office/drawing/2014/main" id="{F8A4F706-F354-D345-75AC-A418068EC867}"/>
              </a:ext>
            </a:extLst>
          </p:cNvPr>
          <p:cNvSpPr/>
          <p:nvPr/>
        </p:nvSpPr>
        <p:spPr>
          <a:xfrm>
            <a:off x="358856" y="3219856"/>
            <a:ext cx="11136950" cy="1144986"/>
          </a:xfrm>
          <a:prstGeom prst="roundRect">
            <a:avLst>
              <a:gd name="adj" fmla="val 14898"/>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
        <p:nvSpPr>
          <p:cNvPr id="9" name="Tekstiruutu 8">
            <a:extLst>
              <a:ext uri="{FF2B5EF4-FFF2-40B4-BE49-F238E27FC236}">
                <a16:creationId xmlns:a16="http://schemas.microsoft.com/office/drawing/2014/main" id="{B44EAAF4-EF57-DB10-D9EB-EB71541B5C6B}"/>
              </a:ext>
            </a:extLst>
          </p:cNvPr>
          <p:cNvSpPr txBox="1"/>
          <p:nvPr/>
        </p:nvSpPr>
        <p:spPr>
          <a:xfrm>
            <a:off x="3560324" y="5158593"/>
            <a:ext cx="4737370" cy="519351"/>
          </a:xfrm>
          <a:prstGeom prst="roundRect">
            <a:avLst>
              <a:gd name="adj" fmla="val 50000"/>
            </a:avLst>
          </a:prstGeom>
          <a:noFill/>
          <a:ln w="38100">
            <a:solidFill>
              <a:schemeClr val="accent1"/>
            </a:solidFill>
          </a:ln>
        </p:spPr>
        <p:txBody>
          <a:bodyPr wrap="square" rtlCol="0">
            <a:spAutoFit/>
          </a:bodyPr>
          <a:lstStyle/>
          <a:p>
            <a:pPr algn="ctr"/>
            <a:r>
              <a:rPr lang="fi-FI"/>
              <a:t>Nämä neljä </a:t>
            </a:r>
            <a:r>
              <a:rPr lang="fi-FI" err="1"/>
              <a:t>modulia</a:t>
            </a:r>
            <a:r>
              <a:rPr lang="fi-FI"/>
              <a:t> 95 %</a:t>
            </a:r>
          </a:p>
        </p:txBody>
      </p:sp>
      <p:sp>
        <p:nvSpPr>
          <p:cNvPr id="3" name="Suorakulmio: Pyöristetyt kulmat 2">
            <a:extLst>
              <a:ext uri="{FF2B5EF4-FFF2-40B4-BE49-F238E27FC236}">
                <a16:creationId xmlns:a16="http://schemas.microsoft.com/office/drawing/2014/main" id="{E5377151-100A-E673-C42D-6408839052DA}"/>
              </a:ext>
            </a:extLst>
          </p:cNvPr>
          <p:cNvSpPr/>
          <p:nvPr/>
        </p:nvSpPr>
        <p:spPr>
          <a:xfrm>
            <a:off x="341049" y="2015119"/>
            <a:ext cx="11136950" cy="405685"/>
          </a:xfrm>
          <a:prstGeom prst="roundRect">
            <a:avLst>
              <a:gd name="adj" fmla="val 31890"/>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613284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DE2BA-C822-9FDF-C13E-9B6662EDF8B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37F6340-EA5A-28E7-345D-5B629B68305E}"/>
              </a:ext>
            </a:extLst>
          </p:cNvPr>
          <p:cNvSpPr>
            <a:spLocks noGrp="1"/>
          </p:cNvSpPr>
          <p:nvPr>
            <p:ph type="title"/>
          </p:nvPr>
        </p:nvSpPr>
        <p:spPr>
          <a:xfrm>
            <a:off x="341049" y="365125"/>
            <a:ext cx="11457373" cy="657225"/>
          </a:xfrm>
        </p:spPr>
        <p:txBody>
          <a:bodyPr/>
          <a:lstStyle/>
          <a:p>
            <a:r>
              <a:rPr lang="fi-FI"/>
              <a:t>Valintakoe B, pisteiden jakautuminen </a:t>
            </a:r>
            <a:r>
              <a:rPr lang="fi-FI" err="1"/>
              <a:t>moduleittain</a:t>
            </a:r>
            <a:endParaRPr lang="fi-FI"/>
          </a:p>
        </p:txBody>
      </p:sp>
      <p:graphicFrame>
        <p:nvGraphicFramePr>
          <p:cNvPr id="3" name="Taulukko 2">
            <a:extLst>
              <a:ext uri="{FF2B5EF4-FFF2-40B4-BE49-F238E27FC236}">
                <a16:creationId xmlns:a16="http://schemas.microsoft.com/office/drawing/2014/main" id="{D6CAB9D6-250E-DEB4-D98B-D0649F7BCC4F}"/>
              </a:ext>
            </a:extLst>
          </p:cNvPr>
          <p:cNvGraphicFramePr>
            <a:graphicFrameLocks noGrp="1"/>
          </p:cNvGraphicFramePr>
          <p:nvPr>
            <p:extLst>
              <p:ext uri="{D42A27DB-BD31-4B8C-83A1-F6EECF244321}">
                <p14:modId xmlns:p14="http://schemas.microsoft.com/office/powerpoint/2010/main" val="2945317815"/>
              </p:ext>
            </p:extLst>
          </p:nvPr>
        </p:nvGraphicFramePr>
        <p:xfrm>
          <a:off x="358856" y="1278409"/>
          <a:ext cx="11136950" cy="4259312"/>
        </p:xfrm>
        <a:graphic>
          <a:graphicData uri="http://schemas.openxmlformats.org/drawingml/2006/table">
            <a:tbl>
              <a:tblPr>
                <a:tableStyleId>{21E4AEA4-8DFA-4A89-87EB-49C32662AFE0}</a:tableStyleId>
              </a:tblPr>
              <a:tblGrid>
                <a:gridCol w="5414374">
                  <a:extLst>
                    <a:ext uri="{9D8B030D-6E8A-4147-A177-3AD203B41FA5}">
                      <a16:colId xmlns:a16="http://schemas.microsoft.com/office/drawing/2014/main" val="2447241319"/>
                    </a:ext>
                  </a:extLst>
                </a:gridCol>
                <a:gridCol w="1048310">
                  <a:extLst>
                    <a:ext uri="{9D8B030D-6E8A-4147-A177-3AD203B41FA5}">
                      <a16:colId xmlns:a16="http://schemas.microsoft.com/office/drawing/2014/main" val="4130363808"/>
                    </a:ext>
                  </a:extLst>
                </a:gridCol>
                <a:gridCol w="1048310">
                  <a:extLst>
                    <a:ext uri="{9D8B030D-6E8A-4147-A177-3AD203B41FA5}">
                      <a16:colId xmlns:a16="http://schemas.microsoft.com/office/drawing/2014/main" val="601758133"/>
                    </a:ext>
                  </a:extLst>
                </a:gridCol>
                <a:gridCol w="1048310">
                  <a:extLst>
                    <a:ext uri="{9D8B030D-6E8A-4147-A177-3AD203B41FA5}">
                      <a16:colId xmlns:a16="http://schemas.microsoft.com/office/drawing/2014/main" val="2704071737"/>
                    </a:ext>
                  </a:extLst>
                </a:gridCol>
                <a:gridCol w="1288823">
                  <a:extLst>
                    <a:ext uri="{9D8B030D-6E8A-4147-A177-3AD203B41FA5}">
                      <a16:colId xmlns:a16="http://schemas.microsoft.com/office/drawing/2014/main" val="2858248447"/>
                    </a:ext>
                  </a:extLst>
                </a:gridCol>
                <a:gridCol w="1288823">
                  <a:extLst>
                    <a:ext uri="{9D8B030D-6E8A-4147-A177-3AD203B41FA5}">
                      <a16:colId xmlns:a16="http://schemas.microsoft.com/office/drawing/2014/main" val="3542394103"/>
                    </a:ext>
                  </a:extLst>
                </a:gridCol>
              </a:tblGrid>
              <a:tr h="774413">
                <a:tc>
                  <a:txBody>
                    <a:bodyPr/>
                    <a:lstStyle/>
                    <a:p>
                      <a:pPr algn="l" fontAlgn="b"/>
                      <a:r>
                        <a:rPr lang="fi-FI" sz="1500" b="1" i="0" u="none" strike="noStrike">
                          <a:solidFill>
                            <a:srgbClr val="000000"/>
                          </a:solidFill>
                          <a:effectLst/>
                          <a:latin typeface="Arial" panose="020B0604020202020204" pitchFamily="34" charset="0"/>
                          <a:cs typeface="Arial" panose="020B0604020202020204" pitchFamily="34" charset="0"/>
                        </a:rPr>
                        <a:t>FYSIIKKA</a:t>
                      </a: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Prosentti-osuus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2062914637"/>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1 Fysiikka luonnontieteenä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0,01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629644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2 Fysiikka, ympäristö ja yhteiskunta</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0,00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25732979"/>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3 Energia ja lämpö</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14619365"/>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4 Voima ja liike</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30923106"/>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5 Jaksollinen liike ja aallot</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51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0,21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0968571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6 Sähkö</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50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0,21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12010698"/>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7 Sähkömagnetismi ja valo </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36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6296451"/>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Fysiikka 8 Aine, säteily ja kvantittuminen</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13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29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tc>
                  <a:txBody>
                    <a:bodyPr/>
                    <a:lstStyle/>
                    <a:p>
                      <a:pPr algn="ctr" fontAlgn="b"/>
                      <a:r>
                        <a:rPr lang="fi-FI" sz="1500" u="none" strike="noStrike">
                          <a:effectLst/>
                          <a:latin typeface="Arial" panose="020B0604020202020204" pitchFamily="34" charset="0"/>
                          <a:cs typeface="Arial" panose="020B0604020202020204" pitchFamily="34" charset="0"/>
                        </a:rPr>
                        <a:t>0,12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82777855"/>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240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1,00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3584000550"/>
                  </a:ext>
                </a:extLst>
              </a:tr>
            </a:tbl>
          </a:graphicData>
        </a:graphic>
      </p:graphicFrame>
    </p:spTree>
    <p:extLst>
      <p:ext uri="{BB962C8B-B14F-4D97-AF65-F5344CB8AC3E}">
        <p14:creationId xmlns:p14="http://schemas.microsoft.com/office/powerpoint/2010/main" val="4089777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D7897-E893-7C60-4877-D6F0210E2BE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CC89E08-E8F7-92EC-36C5-9C122B3A2D48}"/>
              </a:ext>
            </a:extLst>
          </p:cNvPr>
          <p:cNvSpPr>
            <a:spLocks noGrp="1"/>
          </p:cNvSpPr>
          <p:nvPr>
            <p:ph type="title"/>
          </p:nvPr>
        </p:nvSpPr>
        <p:spPr>
          <a:xfrm>
            <a:off x="341049" y="365125"/>
            <a:ext cx="11457373" cy="657225"/>
          </a:xfrm>
        </p:spPr>
        <p:txBody>
          <a:bodyPr/>
          <a:lstStyle/>
          <a:p>
            <a:r>
              <a:rPr lang="fi-FI"/>
              <a:t>Valintakoe B, pisteiden jakautuminen </a:t>
            </a:r>
            <a:r>
              <a:rPr lang="fi-FI" err="1"/>
              <a:t>moduleittain</a:t>
            </a:r>
            <a:endParaRPr lang="fi-FI"/>
          </a:p>
        </p:txBody>
      </p:sp>
      <p:graphicFrame>
        <p:nvGraphicFramePr>
          <p:cNvPr id="5" name="Taulukko 4">
            <a:extLst>
              <a:ext uri="{FF2B5EF4-FFF2-40B4-BE49-F238E27FC236}">
                <a16:creationId xmlns:a16="http://schemas.microsoft.com/office/drawing/2014/main" id="{6809CE64-2136-1307-604F-B72E4AE7C568}"/>
              </a:ext>
            </a:extLst>
          </p:cNvPr>
          <p:cNvGraphicFramePr>
            <a:graphicFrameLocks noGrp="1"/>
          </p:cNvGraphicFramePr>
          <p:nvPr>
            <p:extLst>
              <p:ext uri="{D42A27DB-BD31-4B8C-83A1-F6EECF244321}">
                <p14:modId xmlns:p14="http://schemas.microsoft.com/office/powerpoint/2010/main" val="1284147473"/>
              </p:ext>
            </p:extLst>
          </p:nvPr>
        </p:nvGraphicFramePr>
        <p:xfrm>
          <a:off x="358856" y="1278409"/>
          <a:ext cx="11136950" cy="3484890"/>
        </p:xfrm>
        <a:graphic>
          <a:graphicData uri="http://schemas.openxmlformats.org/drawingml/2006/table">
            <a:tbl>
              <a:tblPr>
                <a:tableStyleId>{21E4AEA4-8DFA-4A89-87EB-49C32662AFE0}</a:tableStyleId>
              </a:tblPr>
              <a:tblGrid>
                <a:gridCol w="5414374">
                  <a:extLst>
                    <a:ext uri="{9D8B030D-6E8A-4147-A177-3AD203B41FA5}">
                      <a16:colId xmlns:a16="http://schemas.microsoft.com/office/drawing/2014/main" val="2447241319"/>
                    </a:ext>
                  </a:extLst>
                </a:gridCol>
                <a:gridCol w="1048310">
                  <a:extLst>
                    <a:ext uri="{9D8B030D-6E8A-4147-A177-3AD203B41FA5}">
                      <a16:colId xmlns:a16="http://schemas.microsoft.com/office/drawing/2014/main" val="4130363808"/>
                    </a:ext>
                  </a:extLst>
                </a:gridCol>
                <a:gridCol w="1048310">
                  <a:extLst>
                    <a:ext uri="{9D8B030D-6E8A-4147-A177-3AD203B41FA5}">
                      <a16:colId xmlns:a16="http://schemas.microsoft.com/office/drawing/2014/main" val="601758133"/>
                    </a:ext>
                  </a:extLst>
                </a:gridCol>
                <a:gridCol w="1048310">
                  <a:extLst>
                    <a:ext uri="{9D8B030D-6E8A-4147-A177-3AD203B41FA5}">
                      <a16:colId xmlns:a16="http://schemas.microsoft.com/office/drawing/2014/main" val="2704071737"/>
                    </a:ext>
                  </a:extLst>
                </a:gridCol>
                <a:gridCol w="1288823">
                  <a:extLst>
                    <a:ext uri="{9D8B030D-6E8A-4147-A177-3AD203B41FA5}">
                      <a16:colId xmlns:a16="http://schemas.microsoft.com/office/drawing/2014/main" val="2858248447"/>
                    </a:ext>
                  </a:extLst>
                </a:gridCol>
                <a:gridCol w="1288823">
                  <a:extLst>
                    <a:ext uri="{9D8B030D-6E8A-4147-A177-3AD203B41FA5}">
                      <a16:colId xmlns:a16="http://schemas.microsoft.com/office/drawing/2014/main" val="3542394103"/>
                    </a:ext>
                  </a:extLst>
                </a:gridCol>
              </a:tblGrid>
              <a:tr h="774413">
                <a:tc>
                  <a:txBody>
                    <a:bodyPr/>
                    <a:lstStyle/>
                    <a:p>
                      <a:pPr algn="l" fontAlgn="b"/>
                      <a:r>
                        <a:rPr lang="fi-FI" sz="1500" b="1" i="0" u="none" strike="noStrike">
                          <a:solidFill>
                            <a:srgbClr val="000000"/>
                          </a:solidFill>
                          <a:effectLst/>
                          <a:latin typeface="Arial" panose="020B0604020202020204" pitchFamily="34" charset="0"/>
                          <a:cs typeface="Arial" panose="020B0604020202020204" pitchFamily="34" charset="0"/>
                        </a:rPr>
                        <a:t>KEMIA</a:t>
                      </a: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koe 22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Prosentti-osuus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ctr">
                    <a:solidFill>
                      <a:schemeClr val="accent2"/>
                    </a:solidFill>
                  </a:tcPr>
                </a:tc>
                <a:extLst>
                  <a:ext uri="{0D108BD9-81ED-4DB2-BD59-A6C34878D82A}">
                    <a16:rowId xmlns:a16="http://schemas.microsoft.com/office/drawing/2014/main" val="2062914637"/>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1 Kemia ja minä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0,03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4629644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2 Kemia ja kestävä tulevaisuus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0,07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025732979"/>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3 Molekyylit ja mallit</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6</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32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0,13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3809685713"/>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4 Kemiallinen reaktio</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41</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25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89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0,37</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712010698"/>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5 Kemiallinen energia ja kiertotalous</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9</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4</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15</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28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0,12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86296451"/>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Kemia 6 Kemiallinen tasapaino</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12</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33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23</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68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tc>
                  <a:txBody>
                    <a:bodyPr/>
                    <a:lstStyle/>
                    <a:p>
                      <a:pPr algn="ctr" fontAlgn="b"/>
                      <a:r>
                        <a:rPr lang="fi-FI" sz="1500" u="none" strike="noStrike">
                          <a:effectLst/>
                          <a:latin typeface="Arial" panose="020B0604020202020204" pitchFamily="34" charset="0"/>
                          <a:cs typeface="Arial" panose="020B0604020202020204" pitchFamily="34" charset="0"/>
                        </a:rPr>
                        <a:t>0,28</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3682777855"/>
                  </a:ext>
                </a:extLst>
              </a:tr>
              <a:tr h="387211">
                <a:tc>
                  <a:txBody>
                    <a:bodyPr/>
                    <a:lstStyle/>
                    <a:p>
                      <a:pPr algn="l" fontAlgn="b"/>
                      <a:r>
                        <a:rPr lang="fi-FI" sz="1500" u="none" strike="noStrike">
                          <a:effectLst/>
                          <a:latin typeface="Arial" panose="020B0604020202020204" pitchFamily="34" charset="0"/>
                          <a:cs typeface="Arial" panose="020B0604020202020204" pitchFamily="34" charset="0"/>
                        </a:rPr>
                        <a:t>yhteensä</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80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240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tc>
                  <a:txBody>
                    <a:bodyPr/>
                    <a:lstStyle/>
                    <a:p>
                      <a:pPr algn="ctr" fontAlgn="b"/>
                      <a:r>
                        <a:rPr lang="fi-FI" sz="1500" u="none" strike="noStrike">
                          <a:effectLst/>
                          <a:latin typeface="Arial" panose="020B0604020202020204" pitchFamily="34" charset="0"/>
                          <a:cs typeface="Arial" panose="020B0604020202020204" pitchFamily="34" charset="0"/>
                        </a:rPr>
                        <a:t>1,00</a:t>
                      </a:r>
                      <a:endParaRPr lang="fi-FI" sz="1500" b="0" i="0" u="none" strike="noStrike">
                        <a:solidFill>
                          <a:srgbClr val="000000"/>
                        </a:solidFill>
                        <a:effectLst/>
                        <a:latin typeface="Arial" panose="020B0604020202020204" pitchFamily="34" charset="0"/>
                        <a:cs typeface="Arial" panose="020B0604020202020204" pitchFamily="34" charset="0"/>
                      </a:endParaRPr>
                    </a:p>
                  </a:txBody>
                  <a:tcPr anchor="b">
                    <a:solidFill>
                      <a:schemeClr val="accent2"/>
                    </a:solidFill>
                  </a:tcPr>
                </a:tc>
                <a:extLst>
                  <a:ext uri="{0D108BD9-81ED-4DB2-BD59-A6C34878D82A}">
                    <a16:rowId xmlns:a16="http://schemas.microsoft.com/office/drawing/2014/main" val="3584000550"/>
                  </a:ext>
                </a:extLst>
              </a:tr>
            </a:tbl>
          </a:graphicData>
        </a:graphic>
      </p:graphicFrame>
      <p:sp>
        <p:nvSpPr>
          <p:cNvPr id="8" name="Suorakulmio: Pyöristetyt kulmat 7">
            <a:extLst>
              <a:ext uri="{FF2B5EF4-FFF2-40B4-BE49-F238E27FC236}">
                <a16:creationId xmlns:a16="http://schemas.microsoft.com/office/drawing/2014/main" id="{55C9A947-C571-C5DF-42F4-9F3D9567AB06}"/>
              </a:ext>
            </a:extLst>
          </p:cNvPr>
          <p:cNvSpPr/>
          <p:nvPr/>
        </p:nvSpPr>
        <p:spPr>
          <a:xfrm>
            <a:off x="358856" y="3968884"/>
            <a:ext cx="11136950" cy="405685"/>
          </a:xfrm>
          <a:prstGeom prst="roundRect">
            <a:avLst>
              <a:gd name="adj" fmla="val 31890"/>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
        <p:nvSpPr>
          <p:cNvPr id="9" name="Tekstiruutu 8">
            <a:extLst>
              <a:ext uri="{FF2B5EF4-FFF2-40B4-BE49-F238E27FC236}">
                <a16:creationId xmlns:a16="http://schemas.microsoft.com/office/drawing/2014/main" id="{43B1E6C9-7323-46E8-2442-C07D09D4A0FF}"/>
              </a:ext>
            </a:extLst>
          </p:cNvPr>
          <p:cNvSpPr txBox="1"/>
          <p:nvPr/>
        </p:nvSpPr>
        <p:spPr>
          <a:xfrm>
            <a:off x="3560324" y="5158593"/>
            <a:ext cx="4737370" cy="908864"/>
          </a:xfrm>
          <a:prstGeom prst="roundRect">
            <a:avLst>
              <a:gd name="adj" fmla="val 50000"/>
            </a:avLst>
          </a:prstGeom>
          <a:noFill/>
          <a:ln w="38100">
            <a:solidFill>
              <a:schemeClr val="accent1"/>
            </a:solidFill>
          </a:ln>
        </p:spPr>
        <p:txBody>
          <a:bodyPr wrap="square" rtlCol="0">
            <a:spAutoFit/>
          </a:bodyPr>
          <a:lstStyle/>
          <a:p>
            <a:pPr algn="ctr"/>
            <a:r>
              <a:rPr lang="fi-FI"/>
              <a:t>Nämä kaksi </a:t>
            </a:r>
            <a:r>
              <a:rPr lang="fi-FI" err="1"/>
              <a:t>modulia</a:t>
            </a:r>
            <a:r>
              <a:rPr lang="fi-FI"/>
              <a:t> 65 %,</a:t>
            </a:r>
          </a:p>
          <a:p>
            <a:pPr algn="ctr"/>
            <a:r>
              <a:rPr lang="fi-FI"/>
              <a:t>mutta myös </a:t>
            </a:r>
            <a:r>
              <a:rPr lang="fi-FI" err="1"/>
              <a:t>modulit</a:t>
            </a:r>
            <a:r>
              <a:rPr lang="fi-FI"/>
              <a:t> 1-3 osattava</a:t>
            </a:r>
          </a:p>
        </p:txBody>
      </p:sp>
      <p:sp>
        <p:nvSpPr>
          <p:cNvPr id="3" name="Suorakulmio: Pyöristetyt kulmat 2">
            <a:extLst>
              <a:ext uri="{FF2B5EF4-FFF2-40B4-BE49-F238E27FC236}">
                <a16:creationId xmlns:a16="http://schemas.microsoft.com/office/drawing/2014/main" id="{2B3E9CB7-E8A1-5052-478D-A07E68BFBB41}"/>
              </a:ext>
            </a:extLst>
          </p:cNvPr>
          <p:cNvSpPr/>
          <p:nvPr/>
        </p:nvSpPr>
        <p:spPr>
          <a:xfrm>
            <a:off x="341049" y="3226157"/>
            <a:ext cx="11136950" cy="405685"/>
          </a:xfrm>
          <a:prstGeom prst="roundRect">
            <a:avLst>
              <a:gd name="adj" fmla="val 31890"/>
            </a:avLst>
          </a:prstGeom>
          <a:noFill/>
          <a:ln w="2857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3339702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AFBFB-FB3F-4E51-7345-B3F0DAB34F6F}"/>
            </a:ext>
          </a:extLst>
        </p:cNvPr>
        <p:cNvGrpSpPr/>
        <p:nvPr/>
      </p:nvGrpSpPr>
      <p:grpSpPr>
        <a:xfrm>
          <a:off x="0" y="0"/>
          <a:ext cx="0" cy="0"/>
          <a:chOff x="0" y="0"/>
          <a:chExt cx="0" cy="0"/>
        </a:xfrm>
      </p:grpSpPr>
      <p:sp>
        <p:nvSpPr>
          <p:cNvPr id="7" name="Sisällön paikkamerkki 1">
            <a:extLst>
              <a:ext uri="{FF2B5EF4-FFF2-40B4-BE49-F238E27FC236}">
                <a16:creationId xmlns:a16="http://schemas.microsoft.com/office/drawing/2014/main" id="{43910648-D79A-71C1-7F0C-3A29ECEFF2B8}"/>
              </a:ext>
            </a:extLst>
          </p:cNvPr>
          <p:cNvSpPr>
            <a:spLocks noGrp="1"/>
          </p:cNvSpPr>
          <p:nvPr>
            <p:ph sz="quarter" idx="10"/>
          </p:nvPr>
        </p:nvSpPr>
        <p:spPr>
          <a:xfrm>
            <a:off x="263525" y="1109976"/>
            <a:ext cx="5580094" cy="4805679"/>
          </a:xfrm>
        </p:spPr>
        <p:txBody>
          <a:bodyPr vert="horz" lIns="91440" tIns="45720" rIns="91440" bIns="45720" rtlCol="0" anchor="t">
            <a:normAutofit fontScale="92500" lnSpcReduction="10000"/>
          </a:bodyPr>
          <a:lstStyle/>
          <a:p>
            <a:pPr>
              <a:lnSpc>
                <a:spcPct val="110000"/>
              </a:lnSpc>
              <a:spcBef>
                <a:spcPts val="0"/>
              </a:spcBef>
              <a:spcAft>
                <a:spcPts val="0"/>
              </a:spcAft>
            </a:pPr>
            <a:r>
              <a:rPr lang="fi-FI" sz="2400">
                <a:latin typeface="Arial    "/>
              </a:rPr>
              <a:t>Kokeessa huomioitavaa</a:t>
            </a:r>
          </a:p>
          <a:p>
            <a:pPr lvl="1">
              <a:lnSpc>
                <a:spcPct val="110000"/>
              </a:lnSpc>
              <a:spcBef>
                <a:spcPts val="0"/>
              </a:spcBef>
              <a:spcAft>
                <a:spcPts val="0"/>
              </a:spcAft>
            </a:pPr>
            <a:r>
              <a:rPr lang="fi-FI" sz="2200">
                <a:latin typeface="Arial    "/>
              </a:rPr>
              <a:t>Kokeen haasteena kokonaisuus (ajankäyttö, taktikointi)</a:t>
            </a:r>
          </a:p>
          <a:p>
            <a:pPr lvl="2">
              <a:lnSpc>
                <a:spcPct val="110000"/>
              </a:lnSpc>
              <a:spcBef>
                <a:spcPts val="0"/>
              </a:spcBef>
              <a:spcAft>
                <a:spcPts val="0"/>
              </a:spcAft>
            </a:pPr>
            <a:r>
              <a:rPr lang="fi-FI" sz="2200">
                <a:latin typeface="Arial    "/>
              </a:rPr>
              <a:t>Kevään 2024 kokeessa 24 tehtävää, noin 100 tehtäväkohtaa </a:t>
            </a:r>
          </a:p>
          <a:p>
            <a:pPr lvl="1">
              <a:lnSpc>
                <a:spcPct val="110000"/>
              </a:lnSpc>
              <a:spcBef>
                <a:spcPts val="0"/>
              </a:spcBef>
              <a:spcAft>
                <a:spcPts val="0"/>
              </a:spcAft>
            </a:pPr>
            <a:r>
              <a:rPr lang="fi-FI" sz="2200">
                <a:latin typeface="Arial    "/>
              </a:rPr>
              <a:t>Monipuoliset tehtävätyypit: monivalintatehtäviä, esseitä, </a:t>
            </a:r>
            <a:br>
              <a:rPr lang="fi-FI" sz="2200">
                <a:latin typeface="Arial    "/>
              </a:rPr>
            </a:br>
            <a:r>
              <a:rPr lang="fi-FI" sz="2200">
                <a:latin typeface="Arial    "/>
              </a:rPr>
              <a:t>määrittelytehtäviä, aineistotehtäviä, laskuja</a:t>
            </a:r>
          </a:p>
          <a:p>
            <a:pPr lvl="1">
              <a:lnSpc>
                <a:spcPct val="110000"/>
              </a:lnSpc>
              <a:spcBef>
                <a:spcPts val="0"/>
              </a:spcBef>
              <a:spcAft>
                <a:spcPts val="0"/>
              </a:spcAft>
            </a:pPr>
            <a:r>
              <a:rPr lang="fi-FI" sz="2200">
                <a:latin typeface="Arial    "/>
              </a:rPr>
              <a:t>Koejärjestelmän funktiolaskin</a:t>
            </a:r>
          </a:p>
          <a:p>
            <a:pPr lvl="1">
              <a:lnSpc>
                <a:spcPct val="110000"/>
              </a:lnSpc>
              <a:spcBef>
                <a:spcPts val="0"/>
              </a:spcBef>
              <a:spcAft>
                <a:spcPts val="0"/>
              </a:spcAft>
            </a:pPr>
            <a:r>
              <a:rPr lang="fi-FI" sz="2200">
                <a:latin typeface="Arial    "/>
              </a:rPr>
              <a:t>Kaavaliite </a:t>
            </a:r>
            <a:r>
              <a:rPr lang="fi-FI" sz="2200">
                <a:solidFill>
                  <a:srgbClr val="FF0000"/>
                </a:solidFill>
                <a:latin typeface="Arial    "/>
              </a:rPr>
              <a:t>(onko edelleen?)</a:t>
            </a:r>
          </a:p>
          <a:p>
            <a:pPr marL="457200" lvl="1" indent="0">
              <a:lnSpc>
                <a:spcPct val="110000"/>
              </a:lnSpc>
              <a:spcBef>
                <a:spcPts val="0"/>
              </a:spcBef>
              <a:spcAft>
                <a:spcPts val="0"/>
              </a:spcAft>
              <a:buNone/>
            </a:pPr>
            <a:endParaRPr lang="fi-FI" sz="2200">
              <a:latin typeface="Arial    "/>
            </a:endParaRPr>
          </a:p>
          <a:p>
            <a:pPr>
              <a:lnSpc>
                <a:spcPct val="110000"/>
              </a:lnSpc>
              <a:spcBef>
                <a:spcPts val="0"/>
              </a:spcBef>
              <a:spcAft>
                <a:spcPts val="0"/>
              </a:spcAft>
            </a:pPr>
            <a:r>
              <a:rPr lang="fi-FI" sz="2400">
                <a:latin typeface="Arial    "/>
              </a:rPr>
              <a:t>Vanhat valintakokeet: Lääketieteen alan vanhat valintakokeet (+ muut)</a:t>
            </a:r>
          </a:p>
          <a:p>
            <a:pPr marL="0" indent="0">
              <a:buNone/>
            </a:pPr>
            <a:endParaRPr lang="fi-FI">
              <a:latin typeface="Arial    "/>
            </a:endParaRPr>
          </a:p>
        </p:txBody>
      </p:sp>
      <p:sp>
        <p:nvSpPr>
          <p:cNvPr id="2" name="Otsikko 1">
            <a:extLst>
              <a:ext uri="{FF2B5EF4-FFF2-40B4-BE49-F238E27FC236}">
                <a16:creationId xmlns:a16="http://schemas.microsoft.com/office/drawing/2014/main" id="{F8F6F15F-1F30-BE9D-02DF-3A5AF5F2697B}"/>
              </a:ext>
            </a:extLst>
          </p:cNvPr>
          <p:cNvSpPr>
            <a:spLocks noGrp="1"/>
          </p:cNvSpPr>
          <p:nvPr>
            <p:ph type="title"/>
          </p:nvPr>
        </p:nvSpPr>
        <p:spPr/>
        <p:txBody>
          <a:bodyPr/>
          <a:lstStyle/>
          <a:p>
            <a:r>
              <a:rPr lang="fi-FI"/>
              <a:t>Valintakoe B</a:t>
            </a:r>
          </a:p>
        </p:txBody>
      </p:sp>
      <p:pic>
        <p:nvPicPr>
          <p:cNvPr id="5" name="Kuvan paikkamerkki 10">
            <a:extLst>
              <a:ext uri="{FF2B5EF4-FFF2-40B4-BE49-F238E27FC236}">
                <a16:creationId xmlns:a16="http://schemas.microsoft.com/office/drawing/2014/main" id="{A60A6313-7E65-CF5A-8FF1-72DA4B3F289C}"/>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413" y="263525"/>
            <a:ext cx="5834062" cy="6330950"/>
          </a:xfrm>
        </p:spPr>
      </p:pic>
      <p:sp>
        <p:nvSpPr>
          <p:cNvPr id="3" name="Tekstin paikkamerkki 3">
            <a:extLst>
              <a:ext uri="{FF2B5EF4-FFF2-40B4-BE49-F238E27FC236}">
                <a16:creationId xmlns:a16="http://schemas.microsoft.com/office/drawing/2014/main" id="{8F06CC71-D1FE-BB14-A060-5983404A2B0A}"/>
              </a:ext>
            </a:extLst>
          </p:cNvPr>
          <p:cNvSpPr>
            <a:spLocks noGrp="1"/>
          </p:cNvSpPr>
          <p:nvPr>
            <p:ph type="body" sz="quarter" idx="15"/>
          </p:nvPr>
        </p:nvSpPr>
        <p:spPr>
          <a:xfrm>
            <a:off x="9223339" y="5915655"/>
            <a:ext cx="2771923" cy="694809"/>
          </a:xfrm>
        </p:spPr>
        <p:txBody>
          <a:bodyPr/>
          <a:lstStyle/>
          <a:p>
            <a:endParaRPr lang="fi-FI"/>
          </a:p>
        </p:txBody>
      </p:sp>
    </p:spTree>
    <p:extLst>
      <p:ext uri="{BB962C8B-B14F-4D97-AF65-F5344CB8AC3E}">
        <p14:creationId xmlns:p14="http://schemas.microsoft.com/office/powerpoint/2010/main" val="3272281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44138A-DFFB-5380-2EBB-1AA7A9055CAB}"/>
              </a:ext>
            </a:extLst>
          </p:cNvPr>
          <p:cNvSpPr>
            <a:spLocks noGrp="1"/>
          </p:cNvSpPr>
          <p:nvPr>
            <p:ph type="title"/>
          </p:nvPr>
        </p:nvSpPr>
        <p:spPr/>
        <p:txBody>
          <a:bodyPr/>
          <a:lstStyle/>
          <a:p>
            <a:r>
              <a:rPr lang="fi-FI"/>
              <a:t>Valintakoe B minimipistemääriä</a:t>
            </a:r>
          </a:p>
        </p:txBody>
      </p:sp>
      <p:sp>
        <p:nvSpPr>
          <p:cNvPr id="3" name="Sisällön paikkamerkki 2">
            <a:extLst>
              <a:ext uri="{FF2B5EF4-FFF2-40B4-BE49-F238E27FC236}">
                <a16:creationId xmlns:a16="http://schemas.microsoft.com/office/drawing/2014/main" id="{77FC3C03-004C-64C0-6176-1B655C14667D}"/>
              </a:ext>
            </a:extLst>
          </p:cNvPr>
          <p:cNvSpPr>
            <a:spLocks noGrp="1"/>
          </p:cNvSpPr>
          <p:nvPr>
            <p:ph sz="quarter" idx="10"/>
          </p:nvPr>
        </p:nvSpPr>
        <p:spPr>
          <a:xfrm>
            <a:off x="353626" y="1205277"/>
            <a:ext cx="11444796" cy="5365644"/>
          </a:xfrm>
        </p:spPr>
        <p:txBody>
          <a:bodyPr>
            <a:normAutofit/>
          </a:bodyPr>
          <a:lstStyle/>
          <a:p>
            <a:r>
              <a:rPr lang="fi-FI" sz="2000" err="1">
                <a:latin typeface="Arial    "/>
              </a:rPr>
              <a:t>Hki</a:t>
            </a:r>
            <a:r>
              <a:rPr lang="fi-FI" sz="2000">
                <a:latin typeface="Arial    "/>
              </a:rPr>
              <a:t> molekyylibiotiede ja Tre bioteknologia ja biolääketieteen tekniikka sekä Tku ja Oulu biokemia: Sinun on mahdollista tulla hyväksytyksi vain, jos saat vähintään 70 % kaikkien kokeen suorittaneiden hakukohteen hakijoiden saamasta koepisteiden keskiarvosta.</a:t>
            </a:r>
          </a:p>
          <a:p>
            <a:r>
              <a:rPr lang="fi-FI" sz="2000">
                <a:latin typeface="Arial    "/>
              </a:rPr>
              <a:t>Proviisori ja farmaseutti </a:t>
            </a:r>
            <a:r>
              <a:rPr lang="fi-FI" sz="2000" err="1">
                <a:latin typeface="Arial    "/>
              </a:rPr>
              <a:t>Hki</a:t>
            </a:r>
            <a:r>
              <a:rPr lang="fi-FI" sz="2000">
                <a:latin typeface="Arial    "/>
              </a:rPr>
              <a:t> sekä proviisori Kuopio: Sinun on mahdollista tulla hyväksytyksi vain, jos saat vähintään</a:t>
            </a:r>
          </a:p>
          <a:p>
            <a:pPr lvl="1"/>
            <a:r>
              <a:rPr lang="fi-FI" sz="1800">
                <a:latin typeface="Arial    "/>
              </a:rPr>
              <a:t>10 % biologian tehtävien yhteenlasketuista maksimipisteistä ja</a:t>
            </a:r>
          </a:p>
          <a:p>
            <a:pPr lvl="1"/>
            <a:r>
              <a:rPr lang="fi-FI" sz="1800">
                <a:latin typeface="Arial    "/>
              </a:rPr>
              <a:t>10 % kemian tehtävien yhteenlasketuista maksimipisteistä.</a:t>
            </a:r>
          </a:p>
          <a:p>
            <a:r>
              <a:rPr lang="fi-FI" sz="2000">
                <a:latin typeface="Arial    "/>
              </a:rPr>
              <a:t>Farmaseutti Kuopio: </a:t>
            </a:r>
            <a:r>
              <a:rPr lang="fi-FI" sz="1800">
                <a:latin typeface="Arial    "/>
              </a:rPr>
              <a:t>Sinun on mahdollista tulla hyväksytyksi vain, jos saat vähintään</a:t>
            </a:r>
          </a:p>
          <a:p>
            <a:pPr lvl="1"/>
            <a:r>
              <a:rPr lang="fi-FI" sz="1800">
                <a:latin typeface="Arial    "/>
              </a:rPr>
              <a:t>7,5 % biologian tehtävien yhteenlasketuista maksimipisteistä ja</a:t>
            </a:r>
          </a:p>
          <a:p>
            <a:pPr lvl="1"/>
            <a:r>
              <a:rPr lang="fi-FI" sz="1800">
                <a:latin typeface="Arial    "/>
              </a:rPr>
              <a:t>7,5 % kemian tehtävien yhteenlasketuista maksimipisteistä.</a:t>
            </a:r>
          </a:p>
          <a:p>
            <a:r>
              <a:rPr lang="fi-FI" sz="2000">
                <a:latin typeface="Arial    "/>
              </a:rPr>
              <a:t>Biolääketiede Kuopio sekä biolääketiede ja lääkekehitys Tku: Valintakokeen hyväksytysti suorittaaksesi sinun on saatava biologian osiosta vähintään 60 % ja kemian osiosta vähintään 60 % kaikkien kokeen suorittaneiden biolääketieteen yhteisvalinnan hakijoiden ko. valintakoeosion pisteiden keskiarvosta.</a:t>
            </a:r>
          </a:p>
        </p:txBody>
      </p:sp>
    </p:spTree>
    <p:extLst>
      <p:ext uri="{BB962C8B-B14F-4D97-AF65-F5344CB8AC3E}">
        <p14:creationId xmlns:p14="http://schemas.microsoft.com/office/powerpoint/2010/main" val="64759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BF496-A39E-DC69-8B5D-9561C3369CFC}"/>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03710097-5419-598E-E0B9-4C12392B845C}"/>
              </a:ext>
            </a:extLst>
          </p:cNvPr>
          <p:cNvSpPr>
            <a:spLocks noGrp="1"/>
          </p:cNvSpPr>
          <p:nvPr>
            <p:ph sz="quarter" idx="10"/>
          </p:nvPr>
        </p:nvSpPr>
        <p:spPr>
          <a:xfrm>
            <a:off x="341313" y="1150374"/>
            <a:ext cx="5580094" cy="5443465"/>
          </a:xfrm>
        </p:spPr>
        <p:txBody>
          <a:bodyPr lIns="91440" tIns="45720" rIns="91440" bIns="45720" anchor="t"/>
          <a:lstStyle/>
          <a:p>
            <a:pPr marL="0" indent="0">
              <a:buNone/>
            </a:pPr>
            <a:r>
              <a:rPr lang="fi-FI" sz="2000" b="1">
                <a:latin typeface="Arial"/>
                <a:cs typeface="Arial"/>
              </a:rPr>
              <a:t>Valintakoetta C käyttävät koulutusalat</a:t>
            </a:r>
          </a:p>
          <a:p>
            <a:r>
              <a:rPr lang="fi-FI">
                <a:latin typeface="Arial"/>
                <a:cs typeface="Arial"/>
              </a:rPr>
              <a:t>biologia sekä ympäristö- / bio- / vesistötieteet</a:t>
            </a:r>
          </a:p>
          <a:p>
            <a:r>
              <a:rPr lang="fi-FI">
                <a:latin typeface="Arial"/>
                <a:cs typeface="Arial"/>
              </a:rPr>
              <a:t>elintarviketieteet</a:t>
            </a:r>
          </a:p>
          <a:p>
            <a:r>
              <a:rPr lang="fi-FI">
                <a:latin typeface="Arial"/>
                <a:cs typeface="Arial"/>
              </a:rPr>
              <a:t>geotieteet</a:t>
            </a:r>
          </a:p>
          <a:p>
            <a:r>
              <a:rPr lang="fi-FI">
                <a:latin typeface="Arial"/>
                <a:cs typeface="Arial"/>
              </a:rPr>
              <a:t>maantiede</a:t>
            </a:r>
          </a:p>
          <a:p>
            <a:r>
              <a:rPr lang="fi-FI">
                <a:latin typeface="Arial"/>
                <a:cs typeface="Arial"/>
              </a:rPr>
              <a:t>maataloustieteet</a:t>
            </a:r>
          </a:p>
          <a:p>
            <a:r>
              <a:rPr lang="fi-FI">
                <a:latin typeface="Arial"/>
                <a:cs typeface="Arial"/>
              </a:rPr>
              <a:t>metsätieteet</a:t>
            </a:r>
          </a:p>
        </p:txBody>
      </p:sp>
      <p:pic>
        <p:nvPicPr>
          <p:cNvPr id="11" name="Kuvan paikkamerkki 10">
            <a:extLst>
              <a:ext uri="{FF2B5EF4-FFF2-40B4-BE49-F238E27FC236}">
                <a16:creationId xmlns:a16="http://schemas.microsoft.com/office/drawing/2014/main" id="{84B1A9E7-2333-61DE-F540-70C966087A1A}"/>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33625" cy="6329680"/>
          </a:xfrm>
        </p:spPr>
      </p:pic>
      <p:sp>
        <p:nvSpPr>
          <p:cNvPr id="4" name="Tekstin paikkamerkki 3">
            <a:extLst>
              <a:ext uri="{FF2B5EF4-FFF2-40B4-BE49-F238E27FC236}">
                <a16:creationId xmlns:a16="http://schemas.microsoft.com/office/drawing/2014/main" id="{12E510BB-35DC-D81F-3257-89BF1585C9E5}"/>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3A496B0E-1285-3CE5-96A1-8D7DBA9672BB}"/>
              </a:ext>
            </a:extLst>
          </p:cNvPr>
          <p:cNvSpPr>
            <a:spLocks noGrp="1"/>
          </p:cNvSpPr>
          <p:nvPr>
            <p:ph type="title"/>
          </p:nvPr>
        </p:nvSpPr>
        <p:spPr>
          <a:xfrm>
            <a:off x="341049" y="365125"/>
            <a:ext cx="5580095" cy="696759"/>
          </a:xfrm>
        </p:spPr>
        <p:txBody>
          <a:bodyPr/>
          <a:lstStyle/>
          <a:p>
            <a:r>
              <a:rPr lang="fi-FI"/>
              <a:t>Valintakoe C</a:t>
            </a:r>
          </a:p>
        </p:txBody>
      </p:sp>
    </p:spTree>
    <p:extLst>
      <p:ext uri="{BB962C8B-B14F-4D97-AF65-F5344CB8AC3E}">
        <p14:creationId xmlns:p14="http://schemas.microsoft.com/office/powerpoint/2010/main" val="1050440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FEF7C-2D2A-2B6C-A470-AEE5F9F1C40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FF35713-36B7-A2AF-8D0C-ED5ECF0ADBE7}"/>
              </a:ext>
            </a:extLst>
          </p:cNvPr>
          <p:cNvSpPr>
            <a:spLocks noGrp="1"/>
          </p:cNvSpPr>
          <p:nvPr>
            <p:ph type="title"/>
          </p:nvPr>
        </p:nvSpPr>
        <p:spPr/>
        <p:txBody>
          <a:bodyPr/>
          <a:lstStyle/>
          <a:p>
            <a:r>
              <a:rPr lang="fi-FI"/>
              <a:t>Biologia</a:t>
            </a:r>
          </a:p>
        </p:txBody>
      </p:sp>
      <p:sp>
        <p:nvSpPr>
          <p:cNvPr id="3" name="Sisällön paikkamerkki 2">
            <a:extLst>
              <a:ext uri="{FF2B5EF4-FFF2-40B4-BE49-F238E27FC236}">
                <a16:creationId xmlns:a16="http://schemas.microsoft.com/office/drawing/2014/main" id="{818D77B4-8A36-5376-D73B-5B1DC999D089}"/>
              </a:ext>
            </a:extLst>
          </p:cNvPr>
          <p:cNvSpPr>
            <a:spLocks noGrp="1"/>
          </p:cNvSpPr>
          <p:nvPr>
            <p:ph sz="quarter" idx="10"/>
          </p:nvPr>
        </p:nvSpPr>
        <p:spPr/>
        <p:txBody>
          <a:bodyPr>
            <a:normAutofit/>
          </a:bodyPr>
          <a:lstStyle/>
          <a:p>
            <a:r>
              <a:rPr lang="fi-FI" sz="2400"/>
              <a:t>Opiskelupaikat</a:t>
            </a:r>
          </a:p>
          <a:p>
            <a:pPr lvl="1"/>
            <a:r>
              <a:rPr lang="fi-FI" sz="2200"/>
              <a:t>Helsinki, Oulu, Turku, Jyväskylä</a:t>
            </a:r>
          </a:p>
          <a:p>
            <a:r>
              <a:rPr lang="fi-FI" sz="2400"/>
              <a:t>Valintamenettely</a:t>
            </a:r>
          </a:p>
          <a:p>
            <a:pPr lvl="1"/>
            <a:r>
              <a:rPr lang="fi-FI" sz="2200"/>
              <a:t>Todistusvalinta ja valintakoevalinta</a:t>
            </a:r>
          </a:p>
          <a:p>
            <a:pPr lvl="1"/>
            <a:r>
              <a:rPr lang="fi-FI" sz="2200"/>
              <a:t>Todistusvalinnalla 51%. Pisteitä voi saada viidestä aineesta: äidinkieli, biologia, matematiikka (pitkä tai lyhyt) ja kaksi hakijalle parhaat pisteet tuottavaa ainetta. Eniten pisteitä tuottavat </a:t>
            </a:r>
            <a:br>
              <a:rPr lang="fi-FI" sz="2200"/>
            </a:br>
            <a:r>
              <a:rPr lang="fi-FI" sz="2200"/>
              <a:t>aineet ovat pitkä matematiikka (39,7p.), biologia (34), äidinkieli (33), </a:t>
            </a:r>
            <a:br>
              <a:rPr lang="fi-FI" sz="2200"/>
            </a:br>
            <a:r>
              <a:rPr lang="fi-FI" sz="2200"/>
              <a:t>fysiikka (31,7), lyhyt matematiikka/pitkä kieli (28,3)</a:t>
            </a:r>
          </a:p>
          <a:p>
            <a:pPr lvl="2"/>
            <a:r>
              <a:rPr lang="fi-FI" sz="2000" b="1"/>
              <a:t>Kynnysehto </a:t>
            </a:r>
            <a:r>
              <a:rPr lang="fi-FI" sz="2000" b="1" err="1"/>
              <a:t>Hki</a:t>
            </a:r>
            <a:r>
              <a:rPr lang="fi-FI" sz="2000"/>
              <a:t>: biologia C, kemia A</a:t>
            </a:r>
          </a:p>
        </p:txBody>
      </p:sp>
    </p:spTree>
    <p:extLst>
      <p:ext uri="{BB962C8B-B14F-4D97-AF65-F5344CB8AC3E}">
        <p14:creationId xmlns:p14="http://schemas.microsoft.com/office/powerpoint/2010/main" val="1634472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7E859-322A-6C73-BE53-D070F249485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C2A7980-7F42-1C5E-903A-6FAF0368CDEC}"/>
              </a:ext>
            </a:extLst>
          </p:cNvPr>
          <p:cNvSpPr>
            <a:spLocks noGrp="1"/>
          </p:cNvSpPr>
          <p:nvPr>
            <p:ph type="title"/>
          </p:nvPr>
        </p:nvSpPr>
        <p:spPr>
          <a:xfrm>
            <a:off x="341049" y="365125"/>
            <a:ext cx="11457373" cy="657225"/>
          </a:xfrm>
        </p:spPr>
        <p:txBody>
          <a:bodyPr/>
          <a:lstStyle/>
          <a:p>
            <a:r>
              <a:rPr lang="fi-FI"/>
              <a:t>Biologian pisterajoja</a:t>
            </a:r>
          </a:p>
        </p:txBody>
      </p:sp>
      <p:graphicFrame>
        <p:nvGraphicFramePr>
          <p:cNvPr id="3" name="Taulukko 9">
            <a:extLst>
              <a:ext uri="{FF2B5EF4-FFF2-40B4-BE49-F238E27FC236}">
                <a16:creationId xmlns:a16="http://schemas.microsoft.com/office/drawing/2014/main" id="{53C00617-76DB-DD53-0CD2-52A2AE5731B9}"/>
              </a:ext>
            </a:extLst>
          </p:cNvPr>
          <p:cNvGraphicFramePr>
            <a:graphicFrameLocks noGrp="1"/>
          </p:cNvGraphicFramePr>
          <p:nvPr>
            <p:extLst>
              <p:ext uri="{D42A27DB-BD31-4B8C-83A1-F6EECF244321}">
                <p14:modId xmlns:p14="http://schemas.microsoft.com/office/powerpoint/2010/main" val="3774908917"/>
              </p:ext>
            </p:extLst>
          </p:nvPr>
        </p:nvGraphicFramePr>
        <p:xfrm>
          <a:off x="472545" y="1541554"/>
          <a:ext cx="4922118" cy="2308161"/>
        </p:xfrm>
        <a:graphic>
          <a:graphicData uri="http://schemas.openxmlformats.org/drawingml/2006/table">
            <a:tbl>
              <a:tblPr firstRow="1" bandRow="1">
                <a:tableStyleId>{5C22544A-7EE6-4342-B048-85BDC9FD1C3A}</a:tableStyleId>
              </a:tblPr>
              <a:tblGrid>
                <a:gridCol w="1640706">
                  <a:extLst>
                    <a:ext uri="{9D8B030D-6E8A-4147-A177-3AD203B41FA5}">
                      <a16:colId xmlns:a16="http://schemas.microsoft.com/office/drawing/2014/main" val="3277441374"/>
                    </a:ext>
                  </a:extLst>
                </a:gridCol>
                <a:gridCol w="1640706">
                  <a:extLst>
                    <a:ext uri="{9D8B030D-6E8A-4147-A177-3AD203B41FA5}">
                      <a16:colId xmlns:a16="http://schemas.microsoft.com/office/drawing/2014/main" val="531910424"/>
                    </a:ext>
                  </a:extLst>
                </a:gridCol>
                <a:gridCol w="1640706">
                  <a:extLst>
                    <a:ext uri="{9D8B030D-6E8A-4147-A177-3AD203B41FA5}">
                      <a16:colId xmlns:a16="http://schemas.microsoft.com/office/drawing/2014/main" val="2825410661"/>
                    </a:ext>
                  </a:extLst>
                </a:gridCol>
              </a:tblGrid>
              <a:tr h="470821">
                <a:tc gridSpan="3">
                  <a:txBody>
                    <a:bodyPr/>
                    <a:lstStyle/>
                    <a:p>
                      <a:r>
                        <a:rPr lang="fi-FI">
                          <a:solidFill>
                            <a:schemeClr val="bg1"/>
                          </a:solidFill>
                          <a:latin typeface="Arial"/>
                        </a:rPr>
                        <a:t>Todistusvalinta pisterajat (max 166,7)</a:t>
                      </a:r>
                    </a:p>
                  </a:txBody>
                  <a:tcPr anchor="ctr"/>
                </a:tc>
                <a:tc hMerge="1">
                  <a:txBody>
                    <a:bodyPr/>
                    <a:lstStyle/>
                    <a:p>
                      <a:endParaRPr lang="fi-FI"/>
                    </a:p>
                  </a:txBody>
                  <a:tcPr/>
                </a:tc>
                <a:tc hMerge="1">
                  <a:txBody>
                    <a:bodyPr/>
                    <a:lstStyle/>
                    <a:p>
                      <a:endParaRPr lang="fi-FI">
                        <a:latin typeface="+mn-lt"/>
                      </a:endParaRPr>
                    </a:p>
                  </a:txBody>
                  <a:tcPr/>
                </a:tc>
                <a:extLst>
                  <a:ext uri="{0D108BD9-81ED-4DB2-BD59-A6C34878D82A}">
                    <a16:rowId xmlns:a16="http://schemas.microsoft.com/office/drawing/2014/main" val="273792270"/>
                  </a:ext>
                </a:extLst>
              </a:tr>
              <a:tr h="367895">
                <a:tc>
                  <a:txBody>
                    <a:bodyPr/>
                    <a:lstStyle/>
                    <a:p>
                      <a:pPr algn="l"/>
                      <a:r>
                        <a:rPr lang="fi-FI" b="1">
                          <a:solidFill>
                            <a:schemeClr val="tx1"/>
                          </a:solidFill>
                          <a:latin typeface="Arial"/>
                        </a:rPr>
                        <a:t>Hakukohde</a:t>
                      </a:r>
                    </a:p>
                  </a:txBody>
                  <a:tcPr anchor="ctr">
                    <a:solidFill>
                      <a:srgbClr val="F3E8FC"/>
                    </a:solidFill>
                  </a:tcPr>
                </a:tc>
                <a:tc>
                  <a:txBody>
                    <a:bodyPr/>
                    <a:lstStyle/>
                    <a:p>
                      <a:pPr algn="ctr"/>
                      <a:r>
                        <a:rPr lang="fi-FI" b="1">
                          <a:solidFill>
                            <a:schemeClr val="tx1"/>
                          </a:solidFill>
                          <a:latin typeface="Arial"/>
                        </a:rPr>
                        <a:t>2024</a:t>
                      </a:r>
                    </a:p>
                  </a:txBody>
                  <a:tcPr anchor="ctr">
                    <a:solidFill>
                      <a:srgbClr val="F3E8FC"/>
                    </a:solidFill>
                  </a:tcPr>
                </a:tc>
                <a:tc>
                  <a:txBody>
                    <a:bodyPr/>
                    <a:lstStyle/>
                    <a:p>
                      <a:pPr algn="ctr"/>
                      <a:r>
                        <a:rPr lang="fi-FI" b="1">
                          <a:solidFill>
                            <a:schemeClr val="tx1"/>
                          </a:solidFill>
                          <a:latin typeface="Arial"/>
                        </a:rPr>
                        <a:t>2023</a:t>
                      </a:r>
                    </a:p>
                  </a:txBody>
                  <a:tcPr anchor="ctr">
                    <a:solidFill>
                      <a:srgbClr val="F3E8FC"/>
                    </a:solidFill>
                  </a:tcPr>
                </a:tc>
                <a:extLst>
                  <a:ext uri="{0D108BD9-81ED-4DB2-BD59-A6C34878D82A}">
                    <a16:rowId xmlns:a16="http://schemas.microsoft.com/office/drawing/2014/main" val="1995468410"/>
                  </a:ext>
                </a:extLst>
              </a:tr>
              <a:tr h="367895">
                <a:tc>
                  <a:txBody>
                    <a:bodyPr/>
                    <a:lstStyle/>
                    <a:p>
                      <a:pPr algn="l"/>
                      <a:r>
                        <a:rPr lang="fi-FI">
                          <a:solidFill>
                            <a:schemeClr val="tx1"/>
                          </a:solidFill>
                          <a:latin typeface="Arial"/>
                        </a:rPr>
                        <a:t>Helsinki</a:t>
                      </a:r>
                    </a:p>
                  </a:txBody>
                  <a:tcPr anchor="ctr">
                    <a:solidFill>
                      <a:srgbClr val="F3E8FC"/>
                    </a:solidFill>
                  </a:tcPr>
                </a:tc>
                <a:tc>
                  <a:txBody>
                    <a:bodyPr/>
                    <a:lstStyle/>
                    <a:p>
                      <a:pPr algn="ctr"/>
                      <a:r>
                        <a:rPr lang="fi-FI">
                          <a:solidFill>
                            <a:schemeClr val="tx1"/>
                          </a:solidFill>
                          <a:latin typeface="Arial"/>
                        </a:rPr>
                        <a:t>131,4/143,5</a:t>
                      </a:r>
                    </a:p>
                  </a:txBody>
                  <a:tcPr anchor="ctr">
                    <a:solidFill>
                      <a:srgbClr val="F3E8FC"/>
                    </a:solidFill>
                  </a:tcPr>
                </a:tc>
                <a:tc>
                  <a:txBody>
                    <a:bodyPr/>
                    <a:lstStyle/>
                    <a:p>
                      <a:pPr algn="ctr"/>
                      <a:r>
                        <a:rPr lang="fi-FI">
                          <a:solidFill>
                            <a:schemeClr val="tx1"/>
                          </a:solidFill>
                          <a:latin typeface="Arial"/>
                        </a:rPr>
                        <a:t>130,3</a:t>
                      </a:r>
                    </a:p>
                  </a:txBody>
                  <a:tcPr anchor="ctr">
                    <a:solidFill>
                      <a:srgbClr val="F3E8FC"/>
                    </a:solidFill>
                  </a:tcPr>
                </a:tc>
                <a:extLst>
                  <a:ext uri="{0D108BD9-81ED-4DB2-BD59-A6C34878D82A}">
                    <a16:rowId xmlns:a16="http://schemas.microsoft.com/office/drawing/2014/main" val="1316575661"/>
                  </a:ext>
                </a:extLst>
              </a:tr>
              <a:tr h="367895">
                <a:tc>
                  <a:txBody>
                    <a:bodyPr/>
                    <a:lstStyle/>
                    <a:p>
                      <a:pPr algn="l"/>
                      <a:r>
                        <a:rPr lang="fi-FI">
                          <a:solidFill>
                            <a:schemeClr val="tx1"/>
                          </a:solidFill>
                          <a:latin typeface="Arial"/>
                        </a:rPr>
                        <a:t>Turku</a:t>
                      </a:r>
                    </a:p>
                  </a:txBody>
                  <a:tcPr anchor="ctr">
                    <a:solidFill>
                      <a:srgbClr val="F3E8FC"/>
                    </a:solidFill>
                  </a:tcPr>
                </a:tc>
                <a:tc>
                  <a:txBody>
                    <a:bodyPr/>
                    <a:lstStyle/>
                    <a:p>
                      <a:pPr algn="ctr"/>
                      <a:r>
                        <a:rPr lang="fi-FI">
                          <a:solidFill>
                            <a:schemeClr val="tx1"/>
                          </a:solidFill>
                          <a:latin typeface="Arial"/>
                        </a:rPr>
                        <a:t>123,4</a:t>
                      </a:r>
                    </a:p>
                  </a:txBody>
                  <a:tcPr anchor="ctr">
                    <a:solidFill>
                      <a:srgbClr val="F3E8FC"/>
                    </a:solidFill>
                  </a:tcPr>
                </a:tc>
                <a:tc>
                  <a:txBody>
                    <a:bodyPr/>
                    <a:lstStyle/>
                    <a:p>
                      <a:pPr algn="ctr"/>
                      <a:r>
                        <a:rPr lang="fi-FI">
                          <a:solidFill>
                            <a:schemeClr val="tx1"/>
                          </a:solidFill>
                          <a:latin typeface="Arial"/>
                        </a:rPr>
                        <a:t>129,4</a:t>
                      </a:r>
                    </a:p>
                  </a:txBody>
                  <a:tcPr anchor="ctr">
                    <a:solidFill>
                      <a:srgbClr val="F3E8FC"/>
                    </a:solidFill>
                  </a:tcPr>
                </a:tc>
                <a:extLst>
                  <a:ext uri="{0D108BD9-81ED-4DB2-BD59-A6C34878D82A}">
                    <a16:rowId xmlns:a16="http://schemas.microsoft.com/office/drawing/2014/main" val="1950730123"/>
                  </a:ext>
                </a:extLst>
              </a:tr>
              <a:tr h="351018">
                <a:tc>
                  <a:txBody>
                    <a:bodyPr/>
                    <a:lstStyle/>
                    <a:p>
                      <a:pPr algn="l"/>
                      <a:r>
                        <a:rPr lang="fi-FI">
                          <a:solidFill>
                            <a:schemeClr val="tx1"/>
                          </a:solidFill>
                          <a:latin typeface="Arial"/>
                        </a:rPr>
                        <a:t>Oulu</a:t>
                      </a:r>
                    </a:p>
                  </a:txBody>
                  <a:tcPr anchor="ctr">
                    <a:solidFill>
                      <a:srgbClr val="F3E8FC"/>
                    </a:solidFill>
                  </a:tcPr>
                </a:tc>
                <a:tc>
                  <a:txBody>
                    <a:bodyPr/>
                    <a:lstStyle/>
                    <a:p>
                      <a:pPr algn="ctr"/>
                      <a:r>
                        <a:rPr lang="fi-FI">
                          <a:solidFill>
                            <a:schemeClr val="tx1"/>
                          </a:solidFill>
                          <a:latin typeface="Arial"/>
                        </a:rPr>
                        <a:t>111,4</a:t>
                      </a:r>
                    </a:p>
                  </a:txBody>
                  <a:tcPr anchor="ctr">
                    <a:solidFill>
                      <a:srgbClr val="F3E8FC"/>
                    </a:solidFill>
                  </a:tcPr>
                </a:tc>
                <a:tc>
                  <a:txBody>
                    <a:bodyPr/>
                    <a:lstStyle/>
                    <a:p>
                      <a:pPr algn="ctr"/>
                      <a:r>
                        <a:rPr lang="fi-FI">
                          <a:solidFill>
                            <a:schemeClr val="tx1"/>
                          </a:solidFill>
                          <a:latin typeface="Arial"/>
                        </a:rPr>
                        <a:t>103,2</a:t>
                      </a:r>
                    </a:p>
                  </a:txBody>
                  <a:tcPr anchor="ctr">
                    <a:solidFill>
                      <a:srgbClr val="F3E8FC"/>
                    </a:solidFill>
                  </a:tcPr>
                </a:tc>
                <a:extLst>
                  <a:ext uri="{0D108BD9-81ED-4DB2-BD59-A6C34878D82A}">
                    <a16:rowId xmlns:a16="http://schemas.microsoft.com/office/drawing/2014/main" val="3874562030"/>
                  </a:ext>
                </a:extLst>
              </a:tr>
              <a:tr h="367895">
                <a:tc>
                  <a:txBody>
                    <a:bodyPr/>
                    <a:lstStyle/>
                    <a:p>
                      <a:pPr algn="l"/>
                      <a:r>
                        <a:rPr lang="fi-FI">
                          <a:solidFill>
                            <a:schemeClr val="tx1"/>
                          </a:solidFill>
                          <a:latin typeface="Arial"/>
                        </a:rPr>
                        <a:t>Jyväskylä</a:t>
                      </a:r>
                    </a:p>
                  </a:txBody>
                  <a:tcPr anchor="ctr">
                    <a:solidFill>
                      <a:srgbClr val="F3E8FC"/>
                    </a:solidFill>
                  </a:tcPr>
                </a:tc>
                <a:tc>
                  <a:txBody>
                    <a:bodyPr/>
                    <a:lstStyle/>
                    <a:p>
                      <a:pPr algn="ctr"/>
                      <a:r>
                        <a:rPr lang="fi-FI">
                          <a:solidFill>
                            <a:schemeClr val="tx1"/>
                          </a:solidFill>
                          <a:latin typeface="Arial"/>
                        </a:rPr>
                        <a:t>125,9</a:t>
                      </a:r>
                    </a:p>
                  </a:txBody>
                  <a:tcPr anchor="ctr">
                    <a:solidFill>
                      <a:srgbClr val="F3E8FC"/>
                    </a:solidFill>
                  </a:tcPr>
                </a:tc>
                <a:tc>
                  <a:txBody>
                    <a:bodyPr/>
                    <a:lstStyle/>
                    <a:p>
                      <a:pPr algn="ctr"/>
                      <a:r>
                        <a:rPr lang="fi-FI">
                          <a:solidFill>
                            <a:schemeClr val="tx1"/>
                          </a:solidFill>
                          <a:latin typeface="Arial"/>
                        </a:rPr>
                        <a:t>120,9</a:t>
                      </a:r>
                    </a:p>
                  </a:txBody>
                  <a:tcPr anchor="ctr">
                    <a:solidFill>
                      <a:srgbClr val="F3E8FC"/>
                    </a:solidFill>
                  </a:tcPr>
                </a:tc>
                <a:extLst>
                  <a:ext uri="{0D108BD9-81ED-4DB2-BD59-A6C34878D82A}">
                    <a16:rowId xmlns:a16="http://schemas.microsoft.com/office/drawing/2014/main" val="3164625400"/>
                  </a:ext>
                </a:extLst>
              </a:tr>
            </a:tbl>
          </a:graphicData>
        </a:graphic>
      </p:graphicFrame>
      <p:graphicFrame>
        <p:nvGraphicFramePr>
          <p:cNvPr id="4" name="Taulukko 3">
            <a:extLst>
              <a:ext uri="{FF2B5EF4-FFF2-40B4-BE49-F238E27FC236}">
                <a16:creationId xmlns:a16="http://schemas.microsoft.com/office/drawing/2014/main" id="{CEBED009-B97E-DAEE-F15F-85B4A24CC5F4}"/>
              </a:ext>
            </a:extLst>
          </p:cNvPr>
          <p:cNvGraphicFramePr>
            <a:graphicFrameLocks noGrp="1"/>
          </p:cNvGraphicFramePr>
          <p:nvPr>
            <p:extLst>
              <p:ext uri="{D42A27DB-BD31-4B8C-83A1-F6EECF244321}">
                <p14:modId xmlns:p14="http://schemas.microsoft.com/office/powerpoint/2010/main" val="3456354589"/>
              </p:ext>
            </p:extLst>
          </p:nvPr>
        </p:nvGraphicFramePr>
        <p:xfrm>
          <a:off x="472544" y="4213726"/>
          <a:ext cx="4482228" cy="2371605"/>
        </p:xfrm>
        <a:graphic>
          <a:graphicData uri="http://schemas.openxmlformats.org/drawingml/2006/table">
            <a:tbl>
              <a:tblPr firstRow="1" bandRow="1">
                <a:tableStyleId>{5C22544A-7EE6-4342-B048-85BDC9FD1C3A}</a:tableStyleId>
              </a:tblPr>
              <a:tblGrid>
                <a:gridCol w="2241114">
                  <a:extLst>
                    <a:ext uri="{9D8B030D-6E8A-4147-A177-3AD203B41FA5}">
                      <a16:colId xmlns:a16="http://schemas.microsoft.com/office/drawing/2014/main" val="3277441374"/>
                    </a:ext>
                  </a:extLst>
                </a:gridCol>
                <a:gridCol w="2241114">
                  <a:extLst>
                    <a:ext uri="{9D8B030D-6E8A-4147-A177-3AD203B41FA5}">
                      <a16:colId xmlns:a16="http://schemas.microsoft.com/office/drawing/2014/main" val="531910424"/>
                    </a:ext>
                  </a:extLst>
                </a:gridCol>
              </a:tblGrid>
              <a:tr h="542294">
                <a:tc gridSpan="2">
                  <a:txBody>
                    <a:bodyPr/>
                    <a:lstStyle/>
                    <a:p>
                      <a:r>
                        <a:rPr lang="fi-FI" sz="1400" b="1">
                          <a:latin typeface="Arial"/>
                        </a:rPr>
                        <a:t>Esimerkkitodistus, jolla pääsi opiskelemaan Ouluun ja Jyväskylään (yht 127,1 pistettä)</a:t>
                      </a:r>
                      <a:endParaRPr lang="fi-FI" sz="1400">
                        <a:latin typeface="Arial"/>
                      </a:endParaRPr>
                    </a:p>
                  </a:txBody>
                  <a:tcPr/>
                </a:tc>
                <a:tc hMerge="1">
                  <a:txBody>
                    <a:bodyPr/>
                    <a:lstStyle/>
                    <a:p>
                      <a:endParaRPr lang="fi-FI"/>
                    </a:p>
                  </a:txBody>
                  <a:tcPr/>
                </a:tc>
                <a:extLst>
                  <a:ext uri="{0D108BD9-81ED-4DB2-BD59-A6C34878D82A}">
                    <a16:rowId xmlns:a16="http://schemas.microsoft.com/office/drawing/2014/main" val="273792270"/>
                  </a:ext>
                </a:extLst>
              </a:tr>
              <a:tr h="318997">
                <a:tc>
                  <a:txBody>
                    <a:bodyPr/>
                    <a:lstStyle/>
                    <a:p>
                      <a:r>
                        <a:rPr lang="fi-FI" sz="1600" b="0">
                          <a:latin typeface="Arial"/>
                        </a:rPr>
                        <a:t>Äidinkieli</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1995468410"/>
                  </a:ext>
                </a:extLst>
              </a:tr>
              <a:tr h="318997">
                <a:tc>
                  <a:txBody>
                    <a:bodyPr/>
                    <a:lstStyle/>
                    <a:p>
                      <a:r>
                        <a:rPr lang="fi-FI" sz="1600" b="0">
                          <a:latin typeface="Arial"/>
                        </a:rPr>
                        <a:t>Biologia</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1316575661"/>
                  </a:ext>
                </a:extLst>
              </a:tr>
              <a:tr h="3189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002060"/>
                          </a:solidFill>
                          <a:effectLst/>
                          <a:uLnTx/>
                          <a:uFillTx/>
                          <a:latin typeface="Arial"/>
                          <a:ea typeface="+mn-ea"/>
                          <a:cs typeface="+mn-cs"/>
                        </a:rPr>
                        <a:t>MAB</a:t>
                      </a:r>
                    </a:p>
                  </a:txBody>
                  <a:tcPr anchor="ctr">
                    <a:solidFill>
                      <a:schemeClr val="bg2"/>
                    </a:solidFill>
                  </a:tcPr>
                </a:tc>
                <a:tc>
                  <a:txBody>
                    <a:bodyPr/>
                    <a:lstStyle/>
                    <a:p>
                      <a:r>
                        <a:rPr lang="fi-FI" sz="1600" b="0">
                          <a:latin typeface="Arial"/>
                        </a:rPr>
                        <a:t>L</a:t>
                      </a:r>
                    </a:p>
                  </a:txBody>
                  <a:tcPr anchor="ctr">
                    <a:solidFill>
                      <a:schemeClr val="bg2"/>
                    </a:solidFill>
                  </a:tcPr>
                </a:tc>
                <a:extLst>
                  <a:ext uri="{0D108BD9-81ED-4DB2-BD59-A6C34878D82A}">
                    <a16:rowId xmlns:a16="http://schemas.microsoft.com/office/drawing/2014/main" val="1950730123"/>
                  </a:ext>
                </a:extLst>
              </a:tr>
              <a:tr h="3206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rgbClr val="002060"/>
                          </a:solidFill>
                          <a:effectLst/>
                          <a:uLnTx/>
                          <a:uFillTx/>
                          <a:latin typeface="Arial"/>
                          <a:ea typeface="+mn-ea"/>
                          <a:cs typeface="+mn-cs"/>
                        </a:rPr>
                        <a:t>Maantiede</a:t>
                      </a:r>
                    </a:p>
                  </a:txBody>
                  <a:tcPr anchor="ctr">
                    <a:solidFill>
                      <a:schemeClr val="bg2"/>
                    </a:solidFill>
                  </a:tcPr>
                </a:tc>
                <a:tc>
                  <a:txBody>
                    <a:bodyPr/>
                    <a:lstStyle/>
                    <a:p>
                      <a:r>
                        <a:rPr lang="fi-FI" sz="1600" b="0">
                          <a:latin typeface="Arial"/>
                        </a:rPr>
                        <a:t>M</a:t>
                      </a:r>
                    </a:p>
                  </a:txBody>
                  <a:tcPr anchor="ctr">
                    <a:solidFill>
                      <a:schemeClr val="bg2"/>
                    </a:solidFill>
                  </a:tcPr>
                </a:tc>
                <a:extLst>
                  <a:ext uri="{0D108BD9-81ED-4DB2-BD59-A6C34878D82A}">
                    <a16:rowId xmlns:a16="http://schemas.microsoft.com/office/drawing/2014/main" val="3874562030"/>
                  </a:ext>
                </a:extLst>
              </a:tr>
              <a:tr h="488191">
                <a:tc>
                  <a:txBody>
                    <a:bodyPr/>
                    <a:lstStyle/>
                    <a:p>
                      <a:r>
                        <a:rPr lang="fi-FI" sz="1600" b="0">
                          <a:latin typeface="Arial"/>
                        </a:rPr>
                        <a:t>Pitkä kieli</a:t>
                      </a:r>
                    </a:p>
                  </a:txBody>
                  <a:tcPr anchor="ctr">
                    <a:solidFill>
                      <a:schemeClr val="bg2"/>
                    </a:solidFill>
                  </a:tcPr>
                </a:tc>
                <a:tc>
                  <a:txBody>
                    <a:bodyPr/>
                    <a:lstStyle/>
                    <a:p>
                      <a:r>
                        <a:rPr lang="fi-FI" sz="1600" b="0">
                          <a:latin typeface="Arial"/>
                        </a:rPr>
                        <a:t>L</a:t>
                      </a:r>
                    </a:p>
                  </a:txBody>
                  <a:tcPr anchor="ctr">
                    <a:solidFill>
                      <a:schemeClr val="bg2"/>
                    </a:solidFill>
                  </a:tcPr>
                </a:tc>
                <a:extLst>
                  <a:ext uri="{0D108BD9-81ED-4DB2-BD59-A6C34878D82A}">
                    <a16:rowId xmlns:a16="http://schemas.microsoft.com/office/drawing/2014/main" val="3164625400"/>
                  </a:ext>
                </a:extLst>
              </a:tr>
            </a:tbl>
          </a:graphicData>
        </a:graphic>
      </p:graphicFrame>
      <p:graphicFrame>
        <p:nvGraphicFramePr>
          <p:cNvPr id="5" name="Taulukko 9">
            <a:extLst>
              <a:ext uri="{FF2B5EF4-FFF2-40B4-BE49-F238E27FC236}">
                <a16:creationId xmlns:a16="http://schemas.microsoft.com/office/drawing/2014/main" id="{E4BEB5D8-288F-E27B-CDE9-FD5F85C43E5C}"/>
              </a:ext>
            </a:extLst>
          </p:cNvPr>
          <p:cNvGraphicFramePr>
            <a:graphicFrameLocks noGrp="1"/>
          </p:cNvGraphicFramePr>
          <p:nvPr>
            <p:extLst>
              <p:ext uri="{D42A27DB-BD31-4B8C-83A1-F6EECF244321}">
                <p14:modId xmlns:p14="http://schemas.microsoft.com/office/powerpoint/2010/main" val="4138589734"/>
              </p:ext>
            </p:extLst>
          </p:nvPr>
        </p:nvGraphicFramePr>
        <p:xfrm>
          <a:off x="6239586" y="1528985"/>
          <a:ext cx="5443031" cy="2343660"/>
        </p:xfrm>
        <a:graphic>
          <a:graphicData uri="http://schemas.openxmlformats.org/drawingml/2006/table">
            <a:tbl>
              <a:tblPr firstRow="1" bandRow="1">
                <a:tableStyleId>{F5AB1C69-6EDB-4FF4-983F-18BD219EF322}</a:tableStyleId>
              </a:tblPr>
              <a:tblGrid>
                <a:gridCol w="1555094">
                  <a:extLst>
                    <a:ext uri="{9D8B030D-6E8A-4147-A177-3AD203B41FA5}">
                      <a16:colId xmlns:a16="http://schemas.microsoft.com/office/drawing/2014/main" val="3277441374"/>
                    </a:ext>
                  </a:extLst>
                </a:gridCol>
                <a:gridCol w="2073594">
                  <a:extLst>
                    <a:ext uri="{9D8B030D-6E8A-4147-A177-3AD203B41FA5}">
                      <a16:colId xmlns:a16="http://schemas.microsoft.com/office/drawing/2014/main" val="531910424"/>
                    </a:ext>
                  </a:extLst>
                </a:gridCol>
                <a:gridCol w="1814343">
                  <a:extLst>
                    <a:ext uri="{9D8B030D-6E8A-4147-A177-3AD203B41FA5}">
                      <a16:colId xmlns:a16="http://schemas.microsoft.com/office/drawing/2014/main" val="3254854010"/>
                    </a:ext>
                  </a:extLst>
                </a:gridCol>
              </a:tblGrid>
              <a:tr h="514860">
                <a:tc gridSpan="3">
                  <a:txBody>
                    <a:bodyPr/>
                    <a:lstStyle/>
                    <a:p>
                      <a:r>
                        <a:rPr lang="fi-FI">
                          <a:solidFill>
                            <a:schemeClr val="bg1"/>
                          </a:solidFill>
                          <a:latin typeface="Arial    "/>
                        </a:rPr>
                        <a:t>Valintakoevalinta pisterajat </a:t>
                      </a:r>
                    </a:p>
                  </a:txBody>
                  <a:tcPr anchor="ctr">
                    <a:solidFill>
                      <a:srgbClr val="351F65"/>
                    </a:solidFill>
                  </a:tcPr>
                </a:tc>
                <a:tc hMerge="1">
                  <a:txBody>
                    <a:bodyPr/>
                    <a:lstStyle/>
                    <a:p>
                      <a:endParaRPr lang="fi-FI"/>
                    </a:p>
                  </a:txBody>
                  <a:tcPr/>
                </a:tc>
                <a:tc hMerge="1">
                  <a:txBody>
                    <a:bodyPr/>
                    <a:lstStyle/>
                    <a:p>
                      <a:endParaRPr lang="fi-FI">
                        <a:latin typeface="+mn-lt"/>
                      </a:endParaRPr>
                    </a:p>
                  </a:txBody>
                  <a:tcPr/>
                </a:tc>
                <a:extLst>
                  <a:ext uri="{0D108BD9-81ED-4DB2-BD59-A6C34878D82A}">
                    <a16:rowId xmlns:a16="http://schemas.microsoft.com/office/drawing/2014/main" val="273792270"/>
                  </a:ext>
                </a:extLst>
              </a:tr>
              <a:tr h="324000">
                <a:tc>
                  <a:txBody>
                    <a:bodyPr/>
                    <a:lstStyle/>
                    <a:p>
                      <a:r>
                        <a:rPr lang="fi-FI" b="1">
                          <a:solidFill>
                            <a:schemeClr val="tx1"/>
                          </a:solidFill>
                          <a:latin typeface="Arial    "/>
                        </a:rPr>
                        <a:t>Hakukohde</a:t>
                      </a:r>
                    </a:p>
                  </a:txBody>
                  <a:tcPr anchor="ctr">
                    <a:solidFill>
                      <a:srgbClr val="F3E8FC"/>
                    </a:solidFill>
                  </a:tcPr>
                </a:tc>
                <a:tc>
                  <a:txBody>
                    <a:bodyPr/>
                    <a:lstStyle/>
                    <a:p>
                      <a:pPr algn="ctr"/>
                      <a:r>
                        <a:rPr lang="fi-FI" b="1">
                          <a:solidFill>
                            <a:schemeClr val="tx1"/>
                          </a:solidFill>
                          <a:latin typeface="Arial    "/>
                        </a:rPr>
                        <a:t>2024 (max 199)</a:t>
                      </a:r>
                    </a:p>
                  </a:txBody>
                  <a:tcPr anchor="ctr">
                    <a:solidFill>
                      <a:srgbClr val="F3E8FC"/>
                    </a:solidFill>
                  </a:tcPr>
                </a:tc>
                <a:tc>
                  <a:txBody>
                    <a:bodyPr/>
                    <a:lstStyle/>
                    <a:p>
                      <a:pPr algn="ctr"/>
                      <a:r>
                        <a:rPr lang="fi-FI" b="1">
                          <a:solidFill>
                            <a:schemeClr val="tx1"/>
                          </a:solidFill>
                          <a:latin typeface="Arial    "/>
                        </a:rPr>
                        <a:t>2023</a:t>
                      </a:r>
                    </a:p>
                  </a:txBody>
                  <a:tcPr anchor="ctr">
                    <a:solidFill>
                      <a:srgbClr val="F3E8FC"/>
                    </a:solidFill>
                  </a:tcPr>
                </a:tc>
                <a:extLst>
                  <a:ext uri="{0D108BD9-81ED-4DB2-BD59-A6C34878D82A}">
                    <a16:rowId xmlns:a16="http://schemas.microsoft.com/office/drawing/2014/main" val="1995468410"/>
                  </a:ext>
                </a:extLst>
              </a:tr>
              <a:tr h="324000">
                <a:tc>
                  <a:txBody>
                    <a:bodyPr/>
                    <a:lstStyle/>
                    <a:p>
                      <a:r>
                        <a:rPr lang="fi-FI">
                          <a:solidFill>
                            <a:schemeClr val="tx1"/>
                          </a:solidFill>
                          <a:latin typeface="Arial    "/>
                        </a:rPr>
                        <a:t>Helsinki</a:t>
                      </a:r>
                    </a:p>
                  </a:txBody>
                  <a:tcPr anchor="ctr">
                    <a:solidFill>
                      <a:srgbClr val="F3E8FC"/>
                    </a:solidFill>
                  </a:tcPr>
                </a:tc>
                <a:tc>
                  <a:txBody>
                    <a:bodyPr/>
                    <a:lstStyle/>
                    <a:p>
                      <a:pPr algn="ctr"/>
                      <a:r>
                        <a:rPr lang="fi-FI">
                          <a:solidFill>
                            <a:schemeClr val="tx1"/>
                          </a:solidFill>
                          <a:latin typeface="Arial    "/>
                        </a:rPr>
                        <a:t>128,5</a:t>
                      </a:r>
                    </a:p>
                  </a:txBody>
                  <a:tcPr anchor="ctr">
                    <a:solidFill>
                      <a:srgbClr val="F3E8FC"/>
                    </a:solidFill>
                  </a:tcPr>
                </a:tc>
                <a:tc>
                  <a:txBody>
                    <a:bodyPr/>
                    <a:lstStyle/>
                    <a:p>
                      <a:pPr algn="ctr"/>
                      <a:r>
                        <a:rPr lang="fi-FI">
                          <a:solidFill>
                            <a:schemeClr val="tx1"/>
                          </a:solidFill>
                          <a:latin typeface="Arial    "/>
                        </a:rPr>
                        <a:t>124,5</a:t>
                      </a:r>
                    </a:p>
                  </a:txBody>
                  <a:tcPr anchor="ctr">
                    <a:solidFill>
                      <a:srgbClr val="F3E8FC"/>
                    </a:solidFill>
                  </a:tcPr>
                </a:tc>
                <a:extLst>
                  <a:ext uri="{0D108BD9-81ED-4DB2-BD59-A6C34878D82A}">
                    <a16:rowId xmlns:a16="http://schemas.microsoft.com/office/drawing/2014/main" val="1316575661"/>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u="none" strike="noStrike" kern="1200" cap="none" spc="0" normalizeH="0" baseline="0" noProof="0">
                          <a:ln>
                            <a:noFill/>
                          </a:ln>
                          <a:solidFill>
                            <a:schemeClr val="tx1"/>
                          </a:solidFill>
                          <a:effectLst/>
                          <a:uLnTx/>
                          <a:uFillTx/>
                          <a:latin typeface="Arial    "/>
                        </a:rPr>
                        <a:t>Turku</a:t>
                      </a:r>
                      <a:endParaRPr kumimoji="0" lang="fi-FI" sz="1800" b="0" i="0" u="none" strike="noStrike" kern="1200" cap="none" spc="0" normalizeH="0" baseline="0" noProof="0">
                        <a:ln>
                          <a:noFill/>
                        </a:ln>
                        <a:solidFill>
                          <a:schemeClr val="tx1"/>
                        </a:solidFill>
                        <a:effectLst/>
                        <a:uLnTx/>
                        <a:uFillTx/>
                        <a:latin typeface="Arial    "/>
                        <a:ea typeface="+mn-ea"/>
                        <a:cs typeface="+mn-cs"/>
                      </a:endParaRPr>
                    </a:p>
                  </a:txBody>
                  <a:tcPr anchor="ctr">
                    <a:solidFill>
                      <a:srgbClr val="F3E8FC"/>
                    </a:solidFill>
                  </a:tcPr>
                </a:tc>
                <a:tc>
                  <a:txBody>
                    <a:bodyPr/>
                    <a:lstStyle/>
                    <a:p>
                      <a:pPr algn="ctr"/>
                      <a:r>
                        <a:rPr lang="fi-FI">
                          <a:solidFill>
                            <a:schemeClr val="tx1"/>
                          </a:solidFill>
                          <a:latin typeface="Arial    "/>
                        </a:rPr>
                        <a:t>118</a:t>
                      </a:r>
                    </a:p>
                  </a:txBody>
                  <a:tcPr anchor="ctr">
                    <a:solidFill>
                      <a:srgbClr val="F3E8FC"/>
                    </a:solidFill>
                  </a:tcPr>
                </a:tc>
                <a:tc>
                  <a:txBody>
                    <a:bodyPr/>
                    <a:lstStyle/>
                    <a:p>
                      <a:pPr algn="ctr"/>
                      <a:r>
                        <a:rPr lang="fi-FI">
                          <a:solidFill>
                            <a:schemeClr val="tx1"/>
                          </a:solidFill>
                          <a:latin typeface="Arial    "/>
                        </a:rPr>
                        <a:t>111,5</a:t>
                      </a:r>
                    </a:p>
                  </a:txBody>
                  <a:tcPr anchor="ctr">
                    <a:solidFill>
                      <a:srgbClr val="F3E8FC"/>
                    </a:solidFill>
                  </a:tcPr>
                </a:tc>
                <a:extLst>
                  <a:ext uri="{0D108BD9-81ED-4DB2-BD59-A6C34878D82A}">
                    <a16:rowId xmlns:a16="http://schemas.microsoft.com/office/drawing/2014/main" val="195073012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u="none" strike="noStrike" kern="1200" cap="none" spc="0" normalizeH="0" baseline="0" noProof="0">
                          <a:ln>
                            <a:noFill/>
                          </a:ln>
                          <a:solidFill>
                            <a:schemeClr val="tx1"/>
                          </a:solidFill>
                          <a:effectLst/>
                          <a:uLnTx/>
                          <a:uFillTx/>
                          <a:latin typeface="Arial    "/>
                        </a:rPr>
                        <a:t>Oulu </a:t>
                      </a:r>
                      <a:endParaRPr kumimoji="0" lang="fi-FI" sz="1800" b="0" i="0" u="none" strike="noStrike" kern="1200" cap="none" spc="0" normalizeH="0" baseline="0" noProof="0">
                        <a:ln>
                          <a:noFill/>
                        </a:ln>
                        <a:solidFill>
                          <a:schemeClr val="tx1"/>
                        </a:solidFill>
                        <a:effectLst/>
                        <a:uLnTx/>
                        <a:uFillTx/>
                        <a:latin typeface="Arial    "/>
                        <a:ea typeface="+mn-ea"/>
                        <a:cs typeface="+mn-cs"/>
                      </a:endParaRPr>
                    </a:p>
                  </a:txBody>
                  <a:tcPr anchor="ctr">
                    <a:solidFill>
                      <a:srgbClr val="F3E8FC"/>
                    </a:solidFill>
                  </a:tcPr>
                </a:tc>
                <a:tc>
                  <a:txBody>
                    <a:bodyPr/>
                    <a:lstStyle/>
                    <a:p>
                      <a:pPr algn="ctr"/>
                      <a:r>
                        <a:rPr lang="fi-FI">
                          <a:solidFill>
                            <a:schemeClr val="tx1"/>
                          </a:solidFill>
                          <a:latin typeface="Arial    "/>
                        </a:rPr>
                        <a:t>98</a:t>
                      </a:r>
                    </a:p>
                  </a:txBody>
                  <a:tcPr anchor="ctr">
                    <a:solidFill>
                      <a:srgbClr val="F3E8FC"/>
                    </a:solidFill>
                  </a:tcPr>
                </a:tc>
                <a:tc>
                  <a:txBody>
                    <a:bodyPr/>
                    <a:lstStyle/>
                    <a:p>
                      <a:pPr algn="ctr"/>
                      <a:r>
                        <a:rPr lang="fi-FI">
                          <a:solidFill>
                            <a:schemeClr val="tx1"/>
                          </a:solidFill>
                          <a:latin typeface="Arial    "/>
                        </a:rPr>
                        <a:t>97,5</a:t>
                      </a:r>
                    </a:p>
                  </a:txBody>
                  <a:tcPr anchor="ctr">
                    <a:solidFill>
                      <a:srgbClr val="F3E8FC"/>
                    </a:solidFill>
                  </a:tcPr>
                </a:tc>
                <a:extLst>
                  <a:ext uri="{0D108BD9-81ED-4DB2-BD59-A6C34878D82A}">
                    <a16:rowId xmlns:a16="http://schemas.microsoft.com/office/drawing/2014/main" val="3874562030"/>
                  </a:ext>
                </a:extLst>
              </a:tr>
              <a:tr h="324000">
                <a:tc>
                  <a:txBody>
                    <a:bodyPr/>
                    <a:lstStyle/>
                    <a:p>
                      <a:r>
                        <a:rPr lang="fi-FI">
                          <a:solidFill>
                            <a:schemeClr val="tx1"/>
                          </a:solidFill>
                          <a:latin typeface="Arial    "/>
                        </a:rPr>
                        <a:t>Jyväskylä</a:t>
                      </a:r>
                    </a:p>
                  </a:txBody>
                  <a:tcPr anchor="ctr">
                    <a:solidFill>
                      <a:srgbClr val="F3E8FC"/>
                    </a:solidFill>
                  </a:tcPr>
                </a:tc>
                <a:tc>
                  <a:txBody>
                    <a:bodyPr/>
                    <a:lstStyle/>
                    <a:p>
                      <a:pPr algn="ctr"/>
                      <a:r>
                        <a:rPr lang="fi-FI">
                          <a:solidFill>
                            <a:schemeClr val="tx1"/>
                          </a:solidFill>
                          <a:latin typeface="Arial    "/>
                        </a:rPr>
                        <a:t>111</a:t>
                      </a:r>
                    </a:p>
                  </a:txBody>
                  <a:tcPr anchor="ctr">
                    <a:solidFill>
                      <a:srgbClr val="F3E8FC"/>
                    </a:solidFill>
                  </a:tcPr>
                </a:tc>
                <a:tc>
                  <a:txBody>
                    <a:bodyPr/>
                    <a:lstStyle/>
                    <a:p>
                      <a:pPr algn="ctr"/>
                      <a:r>
                        <a:rPr lang="fi-FI">
                          <a:solidFill>
                            <a:schemeClr val="tx1"/>
                          </a:solidFill>
                          <a:latin typeface="Arial    "/>
                        </a:rPr>
                        <a:t>107,5</a:t>
                      </a:r>
                    </a:p>
                  </a:txBody>
                  <a:tcPr anchor="ctr">
                    <a:solidFill>
                      <a:srgbClr val="F3E8FC"/>
                    </a:solidFill>
                  </a:tcPr>
                </a:tc>
                <a:extLst>
                  <a:ext uri="{0D108BD9-81ED-4DB2-BD59-A6C34878D82A}">
                    <a16:rowId xmlns:a16="http://schemas.microsoft.com/office/drawing/2014/main" val="3164625400"/>
                  </a:ext>
                </a:extLst>
              </a:tr>
            </a:tbl>
          </a:graphicData>
        </a:graphic>
      </p:graphicFrame>
    </p:spTree>
    <p:extLst>
      <p:ext uri="{BB962C8B-B14F-4D97-AF65-F5344CB8AC3E}">
        <p14:creationId xmlns:p14="http://schemas.microsoft.com/office/powerpoint/2010/main" val="3564555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83157-F79D-98BC-EBC5-F173ADDB561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5794562-8FB1-ADDC-EC0F-C4EE42BE079C}"/>
              </a:ext>
            </a:extLst>
          </p:cNvPr>
          <p:cNvSpPr>
            <a:spLocks noGrp="1"/>
          </p:cNvSpPr>
          <p:nvPr>
            <p:ph type="title"/>
          </p:nvPr>
        </p:nvSpPr>
        <p:spPr/>
        <p:txBody>
          <a:bodyPr/>
          <a:lstStyle/>
          <a:p>
            <a:r>
              <a:rPr lang="fi-FI"/>
              <a:t>Maantiede</a:t>
            </a:r>
          </a:p>
        </p:txBody>
      </p:sp>
      <p:sp>
        <p:nvSpPr>
          <p:cNvPr id="3" name="Sisällön paikkamerkki 2">
            <a:extLst>
              <a:ext uri="{FF2B5EF4-FFF2-40B4-BE49-F238E27FC236}">
                <a16:creationId xmlns:a16="http://schemas.microsoft.com/office/drawing/2014/main" id="{E22D68B9-BF9B-2EEB-F435-BA8CDE256EB8}"/>
              </a:ext>
            </a:extLst>
          </p:cNvPr>
          <p:cNvSpPr>
            <a:spLocks noGrp="1"/>
          </p:cNvSpPr>
          <p:nvPr>
            <p:ph sz="quarter" idx="10"/>
          </p:nvPr>
        </p:nvSpPr>
        <p:spPr/>
        <p:txBody>
          <a:bodyPr/>
          <a:lstStyle/>
          <a:p>
            <a:r>
              <a:rPr lang="fi-FI" sz="2400"/>
              <a:t>Opiskelupaikat</a:t>
            </a:r>
          </a:p>
          <a:p>
            <a:pPr lvl="1"/>
            <a:r>
              <a:rPr lang="fi-FI" sz="2200"/>
              <a:t>Helsinki, Oulu, Turku, Joensuu</a:t>
            </a:r>
          </a:p>
          <a:p>
            <a:r>
              <a:rPr lang="fi-FI" sz="2400"/>
              <a:t>Valintamenettely</a:t>
            </a:r>
          </a:p>
          <a:p>
            <a:pPr lvl="1"/>
            <a:r>
              <a:rPr lang="fi-FI" sz="2200"/>
              <a:t>Yhteisvalinta</a:t>
            </a:r>
          </a:p>
          <a:p>
            <a:pPr lvl="1"/>
            <a:r>
              <a:rPr lang="fi-FI" sz="2200"/>
              <a:t>Todistusvalinnalla 55-57%. Todistusvalinnassa pisteitä voi saada neljästä aineesta: Äidinkieli, maantiede ja kaksi hakijalle parhaat pisteet tuottavaa ainetta seuraavista: matematiikka (pitkä tai lyhyt), yksi ainereaali, yksi kieli. Eniten pisteitä tuottavat aineet ovat pitkä matematiikka (36,1 p.), maantiede (34), äidinkieli (33), lyhyt matematiikka/pitkä kieli (28,3), fysiikka (26,5).</a:t>
            </a:r>
          </a:p>
          <a:p>
            <a:pPr lvl="1"/>
            <a:r>
              <a:rPr lang="fi-FI" sz="2200" b="1"/>
              <a:t>HUOM Todistusvalinta koskee vain ensikertalaisia haettaessa Helsinkiin ja Joensuuhun </a:t>
            </a:r>
          </a:p>
        </p:txBody>
      </p:sp>
    </p:spTree>
    <p:extLst>
      <p:ext uri="{BB962C8B-B14F-4D97-AF65-F5344CB8AC3E}">
        <p14:creationId xmlns:p14="http://schemas.microsoft.com/office/powerpoint/2010/main" val="25096055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15CAB-2261-CD85-410B-8B805A99091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6AB75F3-6E2C-968B-2BBF-35540D6855E4}"/>
              </a:ext>
            </a:extLst>
          </p:cNvPr>
          <p:cNvSpPr>
            <a:spLocks noGrp="1"/>
          </p:cNvSpPr>
          <p:nvPr>
            <p:ph type="title"/>
          </p:nvPr>
        </p:nvSpPr>
        <p:spPr>
          <a:xfrm>
            <a:off x="341049" y="365125"/>
            <a:ext cx="11457373" cy="657225"/>
          </a:xfrm>
        </p:spPr>
        <p:txBody>
          <a:bodyPr/>
          <a:lstStyle/>
          <a:p>
            <a:r>
              <a:rPr lang="fi-FI"/>
              <a:t>Maantieteen pisterajoja</a:t>
            </a:r>
          </a:p>
        </p:txBody>
      </p:sp>
      <p:graphicFrame>
        <p:nvGraphicFramePr>
          <p:cNvPr id="3" name="Taulukko 9">
            <a:extLst>
              <a:ext uri="{FF2B5EF4-FFF2-40B4-BE49-F238E27FC236}">
                <a16:creationId xmlns:a16="http://schemas.microsoft.com/office/drawing/2014/main" id="{BAD0D9FC-F9A4-7AA6-2E30-75F981892C6E}"/>
              </a:ext>
            </a:extLst>
          </p:cNvPr>
          <p:cNvGraphicFramePr>
            <a:graphicFrameLocks noGrp="1"/>
          </p:cNvGraphicFramePr>
          <p:nvPr>
            <p:extLst>
              <p:ext uri="{D42A27DB-BD31-4B8C-83A1-F6EECF244321}">
                <p14:modId xmlns:p14="http://schemas.microsoft.com/office/powerpoint/2010/main" val="593311383"/>
              </p:ext>
            </p:extLst>
          </p:nvPr>
        </p:nvGraphicFramePr>
        <p:xfrm>
          <a:off x="346963" y="1268049"/>
          <a:ext cx="5722772" cy="2525760"/>
        </p:xfrm>
        <a:graphic>
          <a:graphicData uri="http://schemas.openxmlformats.org/drawingml/2006/table">
            <a:tbl>
              <a:tblPr firstRow="1" bandRow="1">
                <a:tableStyleId>{5C22544A-7EE6-4342-B048-85BDC9FD1C3A}</a:tableStyleId>
              </a:tblPr>
              <a:tblGrid>
                <a:gridCol w="2082251">
                  <a:extLst>
                    <a:ext uri="{9D8B030D-6E8A-4147-A177-3AD203B41FA5}">
                      <a16:colId xmlns:a16="http://schemas.microsoft.com/office/drawing/2014/main" val="3277441374"/>
                    </a:ext>
                  </a:extLst>
                </a:gridCol>
                <a:gridCol w="2082251">
                  <a:extLst>
                    <a:ext uri="{9D8B030D-6E8A-4147-A177-3AD203B41FA5}">
                      <a16:colId xmlns:a16="http://schemas.microsoft.com/office/drawing/2014/main" val="531910424"/>
                    </a:ext>
                  </a:extLst>
                </a:gridCol>
                <a:gridCol w="1558270">
                  <a:extLst>
                    <a:ext uri="{9D8B030D-6E8A-4147-A177-3AD203B41FA5}">
                      <a16:colId xmlns:a16="http://schemas.microsoft.com/office/drawing/2014/main" val="893669266"/>
                    </a:ext>
                  </a:extLst>
                </a:gridCol>
              </a:tblGrid>
              <a:tr h="271763">
                <a:tc gridSpan="3">
                  <a:txBody>
                    <a:bodyPr/>
                    <a:lstStyle/>
                    <a:p>
                      <a:r>
                        <a:rPr lang="fi-FI">
                          <a:latin typeface="Arial"/>
                        </a:rPr>
                        <a:t>Todistusvalinta pisterajat (max. 131,4p)</a:t>
                      </a:r>
                    </a:p>
                  </a:txBody>
                  <a:tcPr anchor="ctr"/>
                </a:tc>
                <a:tc hMerge="1">
                  <a:txBody>
                    <a:bodyPr/>
                    <a:lstStyle/>
                    <a:p>
                      <a:endParaRPr lang="fi-FI"/>
                    </a:p>
                  </a:txBody>
                  <a:tcPr/>
                </a:tc>
                <a:tc hMerge="1">
                  <a:txBody>
                    <a:bodyPr/>
                    <a:lstStyle/>
                    <a:p>
                      <a:endParaRPr lang="fi-FI">
                        <a:latin typeface="Bonnie Pro Bnd" panose="02000000000000000000" pitchFamily="50" charset="0"/>
                      </a:endParaRPr>
                    </a:p>
                  </a:txBody>
                  <a:tcPr/>
                </a:tc>
                <a:extLst>
                  <a:ext uri="{0D108BD9-81ED-4DB2-BD59-A6C34878D82A}">
                    <a16:rowId xmlns:a16="http://schemas.microsoft.com/office/drawing/2014/main" val="273792270"/>
                  </a:ext>
                </a:extLst>
              </a:tr>
              <a:tr h="432000">
                <a:tc>
                  <a:txBody>
                    <a:bodyPr/>
                    <a:lstStyle/>
                    <a:p>
                      <a:pPr algn="l"/>
                      <a:r>
                        <a:rPr lang="fi-FI" b="1">
                          <a:latin typeface="Arial"/>
                        </a:rPr>
                        <a:t>Hakukohde</a:t>
                      </a:r>
                    </a:p>
                  </a:txBody>
                  <a:tcPr anchor="ctr">
                    <a:solidFill>
                      <a:srgbClr val="F3E8FC"/>
                    </a:solidFill>
                  </a:tcPr>
                </a:tc>
                <a:tc>
                  <a:txBody>
                    <a:bodyPr/>
                    <a:lstStyle/>
                    <a:p>
                      <a:pPr algn="l"/>
                      <a:r>
                        <a:rPr lang="fi-FI" b="1">
                          <a:latin typeface="Arial"/>
                        </a:rPr>
                        <a:t>2024</a:t>
                      </a:r>
                    </a:p>
                  </a:txBody>
                  <a:tcPr anchor="ctr">
                    <a:solidFill>
                      <a:srgbClr val="F3E8FC"/>
                    </a:solidFill>
                  </a:tcPr>
                </a:tc>
                <a:tc>
                  <a:txBody>
                    <a:bodyPr/>
                    <a:lstStyle/>
                    <a:p>
                      <a:pPr algn="l"/>
                      <a:r>
                        <a:rPr lang="fi-FI" b="1">
                          <a:latin typeface="Arial"/>
                        </a:rPr>
                        <a:t>2023</a:t>
                      </a:r>
                    </a:p>
                  </a:txBody>
                  <a:tcPr anchor="ctr">
                    <a:solidFill>
                      <a:srgbClr val="F3E8FC"/>
                    </a:solidFill>
                  </a:tcPr>
                </a:tc>
                <a:extLst>
                  <a:ext uri="{0D108BD9-81ED-4DB2-BD59-A6C34878D82A}">
                    <a16:rowId xmlns:a16="http://schemas.microsoft.com/office/drawing/2014/main" val="1995468410"/>
                  </a:ext>
                </a:extLst>
              </a:tr>
              <a:tr h="432000">
                <a:tc>
                  <a:txBody>
                    <a:bodyPr/>
                    <a:lstStyle/>
                    <a:p>
                      <a:pPr algn="l"/>
                      <a:r>
                        <a:rPr lang="fi-FI">
                          <a:latin typeface="Arial"/>
                        </a:rPr>
                        <a:t>Helsinki</a:t>
                      </a:r>
                    </a:p>
                  </a:txBody>
                  <a:tcPr anchor="ctr">
                    <a:solidFill>
                      <a:srgbClr val="F3E8FC"/>
                    </a:solidFill>
                  </a:tcPr>
                </a:tc>
                <a:tc>
                  <a:txBody>
                    <a:bodyPr/>
                    <a:lstStyle/>
                    <a:p>
                      <a:pPr algn="l"/>
                      <a:r>
                        <a:rPr lang="fi-FI">
                          <a:latin typeface="Arial"/>
                        </a:rPr>
                        <a:t>103,9</a:t>
                      </a:r>
                    </a:p>
                  </a:txBody>
                  <a:tcPr anchor="ctr">
                    <a:solidFill>
                      <a:srgbClr val="F3E8FC"/>
                    </a:solidFill>
                  </a:tcPr>
                </a:tc>
                <a:tc>
                  <a:txBody>
                    <a:bodyPr/>
                    <a:lstStyle/>
                    <a:p>
                      <a:pPr algn="l"/>
                      <a:r>
                        <a:rPr lang="fi-FI">
                          <a:latin typeface="Arial"/>
                        </a:rPr>
                        <a:t>103,4</a:t>
                      </a:r>
                    </a:p>
                  </a:txBody>
                  <a:tcPr anchor="ctr">
                    <a:solidFill>
                      <a:srgbClr val="F3E8FC"/>
                    </a:solidFill>
                  </a:tcPr>
                </a:tc>
                <a:extLst>
                  <a:ext uri="{0D108BD9-81ED-4DB2-BD59-A6C34878D82A}">
                    <a16:rowId xmlns:a16="http://schemas.microsoft.com/office/drawing/2014/main" val="1316575661"/>
                  </a:ext>
                </a:extLst>
              </a:tr>
              <a:tr h="432000">
                <a:tc>
                  <a:txBody>
                    <a:bodyPr/>
                    <a:lstStyle/>
                    <a:p>
                      <a:pPr algn="l"/>
                      <a:r>
                        <a:rPr lang="fi-FI">
                          <a:latin typeface="Arial"/>
                        </a:rPr>
                        <a:t>Turku</a:t>
                      </a:r>
                    </a:p>
                  </a:txBody>
                  <a:tcPr anchor="ctr">
                    <a:solidFill>
                      <a:srgbClr val="F3E8FC"/>
                    </a:solidFill>
                  </a:tcPr>
                </a:tc>
                <a:tc>
                  <a:txBody>
                    <a:bodyPr/>
                    <a:lstStyle/>
                    <a:p>
                      <a:pPr algn="l"/>
                      <a:r>
                        <a:rPr lang="fi-FI">
                          <a:latin typeface="Arial"/>
                        </a:rPr>
                        <a:t>102,2</a:t>
                      </a:r>
                    </a:p>
                  </a:txBody>
                  <a:tcPr anchor="ctr">
                    <a:solidFill>
                      <a:srgbClr val="F3E8FC"/>
                    </a:solidFill>
                  </a:tcPr>
                </a:tc>
                <a:tc>
                  <a:txBody>
                    <a:bodyPr/>
                    <a:lstStyle/>
                    <a:p>
                      <a:pPr algn="l"/>
                      <a:r>
                        <a:rPr lang="fi-FI">
                          <a:latin typeface="Arial"/>
                        </a:rPr>
                        <a:t>103</a:t>
                      </a:r>
                    </a:p>
                  </a:txBody>
                  <a:tcPr anchor="ctr">
                    <a:solidFill>
                      <a:srgbClr val="F3E8FC"/>
                    </a:solidFill>
                  </a:tcPr>
                </a:tc>
                <a:extLst>
                  <a:ext uri="{0D108BD9-81ED-4DB2-BD59-A6C34878D82A}">
                    <a16:rowId xmlns:a16="http://schemas.microsoft.com/office/drawing/2014/main" val="1950730123"/>
                  </a:ext>
                </a:extLst>
              </a:tr>
              <a:tr h="432000">
                <a:tc>
                  <a:txBody>
                    <a:bodyPr/>
                    <a:lstStyle/>
                    <a:p>
                      <a:pPr algn="l"/>
                      <a:r>
                        <a:rPr lang="fi-FI">
                          <a:latin typeface="Arial"/>
                        </a:rPr>
                        <a:t>Oulu</a:t>
                      </a:r>
                    </a:p>
                  </a:txBody>
                  <a:tcPr anchor="ctr">
                    <a:solidFill>
                      <a:srgbClr val="F3E8FC"/>
                    </a:solidFill>
                  </a:tcPr>
                </a:tc>
                <a:tc>
                  <a:txBody>
                    <a:bodyPr/>
                    <a:lstStyle/>
                    <a:p>
                      <a:pPr algn="l"/>
                      <a:r>
                        <a:rPr lang="fi-FI">
                          <a:latin typeface="Arial"/>
                        </a:rPr>
                        <a:t>80,3</a:t>
                      </a:r>
                    </a:p>
                  </a:txBody>
                  <a:tcPr anchor="ctr">
                    <a:solidFill>
                      <a:srgbClr val="F3E8FC"/>
                    </a:solidFill>
                  </a:tcPr>
                </a:tc>
                <a:tc>
                  <a:txBody>
                    <a:bodyPr/>
                    <a:lstStyle/>
                    <a:p>
                      <a:pPr algn="l"/>
                      <a:r>
                        <a:rPr lang="fi-FI">
                          <a:latin typeface="Arial"/>
                        </a:rPr>
                        <a:t>86,2</a:t>
                      </a:r>
                    </a:p>
                  </a:txBody>
                  <a:tcPr anchor="ctr">
                    <a:solidFill>
                      <a:srgbClr val="F3E8FC"/>
                    </a:solidFill>
                  </a:tcPr>
                </a:tc>
                <a:extLst>
                  <a:ext uri="{0D108BD9-81ED-4DB2-BD59-A6C34878D82A}">
                    <a16:rowId xmlns:a16="http://schemas.microsoft.com/office/drawing/2014/main" val="3874562030"/>
                  </a:ext>
                </a:extLst>
              </a:tr>
              <a:tr h="432000">
                <a:tc>
                  <a:txBody>
                    <a:bodyPr/>
                    <a:lstStyle/>
                    <a:p>
                      <a:pPr algn="l"/>
                      <a:r>
                        <a:rPr lang="fi-FI">
                          <a:latin typeface="Arial"/>
                        </a:rPr>
                        <a:t>Joensuu</a:t>
                      </a:r>
                    </a:p>
                  </a:txBody>
                  <a:tcPr anchor="ctr">
                    <a:solidFill>
                      <a:srgbClr val="F3E8FC"/>
                    </a:solidFill>
                  </a:tcPr>
                </a:tc>
                <a:tc>
                  <a:txBody>
                    <a:bodyPr/>
                    <a:lstStyle/>
                    <a:p>
                      <a:pPr algn="l"/>
                      <a:r>
                        <a:rPr lang="fi-FI">
                          <a:latin typeface="Arial"/>
                        </a:rPr>
                        <a:t>77,7</a:t>
                      </a:r>
                    </a:p>
                  </a:txBody>
                  <a:tcPr anchor="ctr">
                    <a:solidFill>
                      <a:srgbClr val="F3E8FC"/>
                    </a:solidFill>
                  </a:tcPr>
                </a:tc>
                <a:tc>
                  <a:txBody>
                    <a:bodyPr/>
                    <a:lstStyle/>
                    <a:p>
                      <a:pPr algn="l"/>
                      <a:r>
                        <a:rPr lang="fi-FI">
                          <a:latin typeface="Arial"/>
                        </a:rPr>
                        <a:t>81,7</a:t>
                      </a:r>
                    </a:p>
                  </a:txBody>
                  <a:tcPr anchor="ctr">
                    <a:solidFill>
                      <a:srgbClr val="F3E8FC"/>
                    </a:solidFill>
                  </a:tcPr>
                </a:tc>
                <a:extLst>
                  <a:ext uri="{0D108BD9-81ED-4DB2-BD59-A6C34878D82A}">
                    <a16:rowId xmlns:a16="http://schemas.microsoft.com/office/drawing/2014/main" val="3164625400"/>
                  </a:ext>
                </a:extLst>
              </a:tr>
            </a:tbl>
          </a:graphicData>
        </a:graphic>
      </p:graphicFrame>
      <p:graphicFrame>
        <p:nvGraphicFramePr>
          <p:cNvPr id="4" name="Taulukko 3">
            <a:extLst>
              <a:ext uri="{FF2B5EF4-FFF2-40B4-BE49-F238E27FC236}">
                <a16:creationId xmlns:a16="http://schemas.microsoft.com/office/drawing/2014/main" id="{F9257780-7B8A-F766-238B-561C53BA22C4}"/>
              </a:ext>
            </a:extLst>
          </p:cNvPr>
          <p:cNvGraphicFramePr>
            <a:graphicFrameLocks noGrp="1"/>
          </p:cNvGraphicFramePr>
          <p:nvPr>
            <p:extLst>
              <p:ext uri="{D42A27DB-BD31-4B8C-83A1-F6EECF244321}">
                <p14:modId xmlns:p14="http://schemas.microsoft.com/office/powerpoint/2010/main" val="2021518434"/>
              </p:ext>
            </p:extLst>
          </p:nvPr>
        </p:nvGraphicFramePr>
        <p:xfrm>
          <a:off x="341048" y="4150055"/>
          <a:ext cx="4692842" cy="2238913"/>
        </p:xfrm>
        <a:graphic>
          <a:graphicData uri="http://schemas.openxmlformats.org/drawingml/2006/table">
            <a:tbl>
              <a:tblPr firstRow="1" bandRow="1">
                <a:tableStyleId>{5C22544A-7EE6-4342-B048-85BDC9FD1C3A}</a:tableStyleId>
              </a:tblPr>
              <a:tblGrid>
                <a:gridCol w="2346421">
                  <a:extLst>
                    <a:ext uri="{9D8B030D-6E8A-4147-A177-3AD203B41FA5}">
                      <a16:colId xmlns:a16="http://schemas.microsoft.com/office/drawing/2014/main" val="3277441374"/>
                    </a:ext>
                  </a:extLst>
                </a:gridCol>
                <a:gridCol w="2346421">
                  <a:extLst>
                    <a:ext uri="{9D8B030D-6E8A-4147-A177-3AD203B41FA5}">
                      <a16:colId xmlns:a16="http://schemas.microsoft.com/office/drawing/2014/main" val="531910424"/>
                    </a:ext>
                  </a:extLst>
                </a:gridCol>
              </a:tblGrid>
              <a:tr h="675229">
                <a:tc gridSpan="2">
                  <a:txBody>
                    <a:bodyPr/>
                    <a:lstStyle/>
                    <a:p>
                      <a:r>
                        <a:rPr lang="fi-FI" sz="1400" b="1">
                          <a:latin typeface="Arial"/>
                        </a:rPr>
                        <a:t>Esimerkkitodistus, jolla pääsi opiskelemaan Ouluun ja Joensuuhun (yht 100,3 pistettä)</a:t>
                      </a:r>
                      <a:endParaRPr lang="fi-FI" sz="1400">
                        <a:latin typeface="Arial"/>
                      </a:endParaRPr>
                    </a:p>
                  </a:txBody>
                  <a:tcPr/>
                </a:tc>
                <a:tc hMerge="1">
                  <a:txBody>
                    <a:bodyPr/>
                    <a:lstStyle/>
                    <a:p>
                      <a:endParaRPr lang="fi-FI"/>
                    </a:p>
                  </a:txBody>
                  <a:tcPr/>
                </a:tc>
                <a:extLst>
                  <a:ext uri="{0D108BD9-81ED-4DB2-BD59-A6C34878D82A}">
                    <a16:rowId xmlns:a16="http://schemas.microsoft.com/office/drawing/2014/main" val="273792270"/>
                  </a:ext>
                </a:extLst>
              </a:tr>
              <a:tr h="390921">
                <a:tc>
                  <a:txBody>
                    <a:bodyPr/>
                    <a:lstStyle/>
                    <a:p>
                      <a:r>
                        <a:rPr lang="fi-FI" sz="1600" b="0">
                          <a:latin typeface="Arial"/>
                        </a:rPr>
                        <a:t>Äidinkieli</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1995468410"/>
                  </a:ext>
                </a:extLst>
              </a:tr>
              <a:tr h="390921">
                <a:tc>
                  <a:txBody>
                    <a:bodyPr/>
                    <a:lstStyle/>
                    <a:p>
                      <a:r>
                        <a:rPr lang="fi-FI" sz="1600" b="0">
                          <a:latin typeface="Arial"/>
                        </a:rPr>
                        <a:t>Maantiede</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1316575661"/>
                  </a:ext>
                </a:extLst>
              </a:tr>
              <a:tr h="390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chemeClr val="tx1"/>
                          </a:solidFill>
                          <a:effectLst/>
                          <a:uLnTx/>
                          <a:uFillTx/>
                          <a:latin typeface="Arial"/>
                          <a:ea typeface="+mn-ea"/>
                          <a:cs typeface="+mn-cs"/>
                        </a:rPr>
                        <a:t>MAB</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1950730123"/>
                  </a:ext>
                </a:extLst>
              </a:tr>
              <a:tr h="390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schemeClr val="tx1"/>
                          </a:solidFill>
                          <a:effectLst/>
                          <a:uLnTx/>
                          <a:uFillTx/>
                          <a:latin typeface="Arial"/>
                          <a:ea typeface="+mn-ea"/>
                          <a:cs typeface="+mn-cs"/>
                        </a:rPr>
                        <a:t>Keskipitkä kieli</a:t>
                      </a:r>
                    </a:p>
                  </a:txBody>
                  <a:tcPr anchor="ctr">
                    <a:solidFill>
                      <a:schemeClr val="bg2"/>
                    </a:solidFill>
                  </a:tcPr>
                </a:tc>
                <a:tc>
                  <a:txBody>
                    <a:bodyPr/>
                    <a:lstStyle/>
                    <a:p>
                      <a:r>
                        <a:rPr lang="fi-FI" sz="1600" b="0">
                          <a:latin typeface="Arial"/>
                        </a:rPr>
                        <a:t>E</a:t>
                      </a:r>
                    </a:p>
                  </a:txBody>
                  <a:tcPr anchor="ctr">
                    <a:solidFill>
                      <a:schemeClr val="bg2"/>
                    </a:solidFill>
                  </a:tcPr>
                </a:tc>
                <a:extLst>
                  <a:ext uri="{0D108BD9-81ED-4DB2-BD59-A6C34878D82A}">
                    <a16:rowId xmlns:a16="http://schemas.microsoft.com/office/drawing/2014/main" val="3874562030"/>
                  </a:ext>
                </a:extLst>
              </a:tr>
            </a:tbl>
          </a:graphicData>
        </a:graphic>
      </p:graphicFrame>
      <p:graphicFrame>
        <p:nvGraphicFramePr>
          <p:cNvPr id="5" name="Taulukko 9">
            <a:extLst>
              <a:ext uri="{FF2B5EF4-FFF2-40B4-BE49-F238E27FC236}">
                <a16:creationId xmlns:a16="http://schemas.microsoft.com/office/drawing/2014/main" id="{8D7A1251-E1B2-9E50-5DD7-7375AD5A04B4}"/>
              </a:ext>
            </a:extLst>
          </p:cNvPr>
          <p:cNvGraphicFramePr>
            <a:graphicFrameLocks noGrp="1"/>
          </p:cNvGraphicFramePr>
          <p:nvPr>
            <p:extLst>
              <p:ext uri="{D42A27DB-BD31-4B8C-83A1-F6EECF244321}">
                <p14:modId xmlns:p14="http://schemas.microsoft.com/office/powerpoint/2010/main" val="3302696483"/>
              </p:ext>
            </p:extLst>
          </p:nvPr>
        </p:nvGraphicFramePr>
        <p:xfrm>
          <a:off x="6356697" y="1268049"/>
          <a:ext cx="5309577" cy="2560172"/>
        </p:xfrm>
        <a:graphic>
          <a:graphicData uri="http://schemas.openxmlformats.org/drawingml/2006/table">
            <a:tbl>
              <a:tblPr firstRow="1" bandRow="1">
                <a:tableStyleId>{F5AB1C69-6EDB-4FF4-983F-18BD219EF322}</a:tableStyleId>
              </a:tblPr>
              <a:tblGrid>
                <a:gridCol w="1769859">
                  <a:extLst>
                    <a:ext uri="{9D8B030D-6E8A-4147-A177-3AD203B41FA5}">
                      <a16:colId xmlns:a16="http://schemas.microsoft.com/office/drawing/2014/main" val="3277441374"/>
                    </a:ext>
                  </a:extLst>
                </a:gridCol>
                <a:gridCol w="1769859">
                  <a:extLst>
                    <a:ext uri="{9D8B030D-6E8A-4147-A177-3AD203B41FA5}">
                      <a16:colId xmlns:a16="http://schemas.microsoft.com/office/drawing/2014/main" val="531910424"/>
                    </a:ext>
                  </a:extLst>
                </a:gridCol>
                <a:gridCol w="1769859">
                  <a:extLst>
                    <a:ext uri="{9D8B030D-6E8A-4147-A177-3AD203B41FA5}">
                      <a16:colId xmlns:a16="http://schemas.microsoft.com/office/drawing/2014/main" val="342207076"/>
                    </a:ext>
                  </a:extLst>
                </a:gridCol>
              </a:tblGrid>
              <a:tr h="431846">
                <a:tc gridSpan="3">
                  <a:txBody>
                    <a:bodyPr/>
                    <a:lstStyle/>
                    <a:p>
                      <a:r>
                        <a:rPr lang="fi-FI">
                          <a:latin typeface="Arial"/>
                        </a:rPr>
                        <a:t>Valintakoevalinta pisterajat </a:t>
                      </a:r>
                    </a:p>
                  </a:txBody>
                  <a:tcPr anchor="ctr">
                    <a:solidFill>
                      <a:srgbClr val="351F65"/>
                    </a:solidFill>
                  </a:tcPr>
                </a:tc>
                <a:tc hMerge="1">
                  <a:txBody>
                    <a:bodyPr/>
                    <a:lstStyle/>
                    <a:p>
                      <a:endParaRPr lang="fi-FI"/>
                    </a:p>
                  </a:txBody>
                  <a:tcPr/>
                </a:tc>
                <a:tc hMerge="1">
                  <a:txBody>
                    <a:bodyPr/>
                    <a:lstStyle/>
                    <a:p>
                      <a:endParaRPr lang="fi-FI">
                        <a:latin typeface="Bonnie Pro Bnd" panose="02000000000000000000" pitchFamily="50" charset="0"/>
                      </a:endParaRPr>
                    </a:p>
                  </a:txBody>
                  <a:tcPr/>
                </a:tc>
                <a:extLst>
                  <a:ext uri="{0D108BD9-81ED-4DB2-BD59-A6C34878D82A}">
                    <a16:rowId xmlns:a16="http://schemas.microsoft.com/office/drawing/2014/main" val="273792270"/>
                  </a:ext>
                </a:extLst>
              </a:tr>
              <a:tr h="640080">
                <a:tc>
                  <a:txBody>
                    <a:bodyPr/>
                    <a:lstStyle/>
                    <a:p>
                      <a:pPr algn="l"/>
                      <a:r>
                        <a:rPr lang="fi-FI" b="1">
                          <a:latin typeface="Arial"/>
                        </a:rPr>
                        <a:t>Hakukohde</a:t>
                      </a:r>
                    </a:p>
                  </a:txBody>
                  <a:tcPr anchor="ctr">
                    <a:solidFill>
                      <a:srgbClr val="F3E8FC"/>
                    </a:solidFill>
                  </a:tcPr>
                </a:tc>
                <a:tc>
                  <a:txBody>
                    <a:bodyPr/>
                    <a:lstStyle/>
                    <a:p>
                      <a:pPr algn="ctr"/>
                      <a:r>
                        <a:rPr lang="fi-FI" b="1">
                          <a:latin typeface="Arial"/>
                        </a:rPr>
                        <a:t>2024 (max 180p)</a:t>
                      </a:r>
                    </a:p>
                  </a:txBody>
                  <a:tcPr anchor="ctr">
                    <a:solidFill>
                      <a:srgbClr val="F3E8FC"/>
                    </a:solidFill>
                  </a:tcPr>
                </a:tc>
                <a:tc>
                  <a:txBody>
                    <a:bodyPr/>
                    <a:lstStyle/>
                    <a:p>
                      <a:pPr algn="ctr"/>
                      <a:r>
                        <a:rPr lang="fi-FI" b="1">
                          <a:latin typeface="Arial"/>
                        </a:rPr>
                        <a:t>2023 (max 180p)</a:t>
                      </a:r>
                    </a:p>
                  </a:txBody>
                  <a:tcPr anchor="ctr">
                    <a:solidFill>
                      <a:srgbClr val="F3E8FC"/>
                    </a:solidFill>
                  </a:tcPr>
                </a:tc>
                <a:extLst>
                  <a:ext uri="{0D108BD9-81ED-4DB2-BD59-A6C34878D82A}">
                    <a16:rowId xmlns:a16="http://schemas.microsoft.com/office/drawing/2014/main" val="1995468410"/>
                  </a:ext>
                </a:extLst>
              </a:tr>
              <a:tr h="259456">
                <a:tc>
                  <a:txBody>
                    <a:bodyPr/>
                    <a:lstStyle/>
                    <a:p>
                      <a:pPr algn="l"/>
                      <a:r>
                        <a:rPr lang="fi-FI">
                          <a:latin typeface="Arial"/>
                        </a:rPr>
                        <a:t>Helsinki</a:t>
                      </a:r>
                    </a:p>
                  </a:txBody>
                  <a:tcPr anchor="ctr">
                    <a:solidFill>
                      <a:srgbClr val="F3E8FC"/>
                    </a:solidFill>
                  </a:tcPr>
                </a:tc>
                <a:tc>
                  <a:txBody>
                    <a:bodyPr/>
                    <a:lstStyle/>
                    <a:p>
                      <a:pPr algn="ctr"/>
                      <a:r>
                        <a:rPr lang="fi-FI">
                          <a:latin typeface="Arial"/>
                        </a:rPr>
                        <a:t>102</a:t>
                      </a:r>
                    </a:p>
                  </a:txBody>
                  <a:tcPr anchor="ctr">
                    <a:solidFill>
                      <a:srgbClr val="F3E8FC"/>
                    </a:solidFill>
                  </a:tcPr>
                </a:tc>
                <a:tc>
                  <a:txBody>
                    <a:bodyPr/>
                    <a:lstStyle/>
                    <a:p>
                      <a:pPr algn="ctr"/>
                      <a:r>
                        <a:rPr lang="fi-FI">
                          <a:latin typeface="Arial"/>
                        </a:rPr>
                        <a:t>106</a:t>
                      </a:r>
                    </a:p>
                  </a:txBody>
                  <a:tcPr anchor="ctr">
                    <a:solidFill>
                      <a:srgbClr val="F3E8FC"/>
                    </a:solidFill>
                  </a:tcPr>
                </a:tc>
                <a:extLst>
                  <a:ext uri="{0D108BD9-81ED-4DB2-BD59-A6C34878D82A}">
                    <a16:rowId xmlns:a16="http://schemas.microsoft.com/office/drawing/2014/main" val="1316575661"/>
                  </a:ext>
                </a:extLst>
              </a:tr>
              <a:tr h="324000">
                <a:tc>
                  <a:txBody>
                    <a:bodyPr/>
                    <a:lstStyle/>
                    <a:p>
                      <a:pPr algn="l"/>
                      <a:r>
                        <a:rPr lang="fi-FI">
                          <a:latin typeface="Arial"/>
                        </a:rPr>
                        <a:t>Turku</a:t>
                      </a:r>
                    </a:p>
                  </a:txBody>
                  <a:tcPr anchor="ctr">
                    <a:solidFill>
                      <a:srgbClr val="F3E8FC"/>
                    </a:solidFill>
                  </a:tcPr>
                </a:tc>
                <a:tc>
                  <a:txBody>
                    <a:bodyPr/>
                    <a:lstStyle/>
                    <a:p>
                      <a:pPr algn="ctr"/>
                      <a:r>
                        <a:rPr lang="fi-FI">
                          <a:latin typeface="Arial"/>
                        </a:rPr>
                        <a:t>103,5</a:t>
                      </a:r>
                    </a:p>
                  </a:txBody>
                  <a:tcPr anchor="ctr">
                    <a:solidFill>
                      <a:srgbClr val="F3E8FC"/>
                    </a:solidFill>
                  </a:tcPr>
                </a:tc>
                <a:tc>
                  <a:txBody>
                    <a:bodyPr/>
                    <a:lstStyle/>
                    <a:p>
                      <a:pPr algn="ctr"/>
                      <a:r>
                        <a:rPr lang="fi-FI">
                          <a:latin typeface="Arial"/>
                        </a:rPr>
                        <a:t>109</a:t>
                      </a:r>
                    </a:p>
                  </a:txBody>
                  <a:tcPr anchor="ctr">
                    <a:solidFill>
                      <a:srgbClr val="F3E8FC"/>
                    </a:solidFill>
                  </a:tcPr>
                </a:tc>
                <a:extLst>
                  <a:ext uri="{0D108BD9-81ED-4DB2-BD59-A6C34878D82A}">
                    <a16:rowId xmlns:a16="http://schemas.microsoft.com/office/drawing/2014/main" val="1950730123"/>
                  </a:ext>
                </a:extLst>
              </a:tr>
              <a:tr h="3909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u="none" strike="noStrike" kern="1200" cap="none" spc="0" normalizeH="0" baseline="0" noProof="0">
                          <a:ln>
                            <a:noFill/>
                          </a:ln>
                          <a:solidFill>
                            <a:srgbClr val="000000"/>
                          </a:solidFill>
                          <a:effectLst/>
                          <a:uLnTx/>
                          <a:uFillTx/>
                          <a:latin typeface="Arial"/>
                        </a:rPr>
                        <a:t>Oulu</a:t>
                      </a:r>
                      <a:endParaRPr kumimoji="0" lang="fi-FI" sz="1800" b="0" i="0" u="none" strike="noStrike" kern="1200" cap="none" spc="0" normalizeH="0" baseline="0" noProof="0">
                        <a:ln>
                          <a:noFill/>
                        </a:ln>
                        <a:solidFill>
                          <a:srgbClr val="000000"/>
                        </a:solidFill>
                        <a:effectLst/>
                        <a:uLnTx/>
                        <a:uFillTx/>
                        <a:latin typeface="Arial"/>
                        <a:ea typeface="+mn-ea"/>
                        <a:cs typeface="+mn-cs"/>
                      </a:endParaRPr>
                    </a:p>
                  </a:txBody>
                  <a:tcPr anchor="ctr">
                    <a:solidFill>
                      <a:srgbClr val="F3E8FC"/>
                    </a:solidFill>
                  </a:tcPr>
                </a:tc>
                <a:tc>
                  <a:txBody>
                    <a:bodyPr/>
                    <a:lstStyle/>
                    <a:p>
                      <a:pPr algn="ctr"/>
                      <a:r>
                        <a:rPr lang="fi-FI">
                          <a:latin typeface="Arial"/>
                        </a:rPr>
                        <a:t>81,5</a:t>
                      </a:r>
                    </a:p>
                  </a:txBody>
                  <a:tcPr anchor="ctr">
                    <a:solidFill>
                      <a:srgbClr val="F3E8FC"/>
                    </a:solidFill>
                  </a:tcPr>
                </a:tc>
                <a:tc>
                  <a:txBody>
                    <a:bodyPr/>
                    <a:lstStyle/>
                    <a:p>
                      <a:pPr algn="ctr"/>
                      <a:r>
                        <a:rPr lang="fi-FI">
                          <a:latin typeface="Arial"/>
                        </a:rPr>
                        <a:t>96</a:t>
                      </a:r>
                    </a:p>
                  </a:txBody>
                  <a:tcPr anchor="ctr">
                    <a:solidFill>
                      <a:srgbClr val="F3E8FC"/>
                    </a:solidFill>
                  </a:tcPr>
                </a:tc>
                <a:extLst>
                  <a:ext uri="{0D108BD9-81ED-4DB2-BD59-A6C34878D82A}">
                    <a16:rowId xmlns:a16="http://schemas.microsoft.com/office/drawing/2014/main" val="3874562030"/>
                  </a:ext>
                </a:extLst>
              </a:tr>
              <a:tr h="199866">
                <a:tc>
                  <a:txBody>
                    <a:bodyPr/>
                    <a:lstStyle/>
                    <a:p>
                      <a:pPr algn="l"/>
                      <a:r>
                        <a:rPr lang="fi-FI">
                          <a:latin typeface="Arial"/>
                        </a:rPr>
                        <a:t>Joensuu</a:t>
                      </a:r>
                    </a:p>
                  </a:txBody>
                  <a:tcPr anchor="ctr">
                    <a:solidFill>
                      <a:srgbClr val="F3E8FC"/>
                    </a:solidFill>
                  </a:tcPr>
                </a:tc>
                <a:tc>
                  <a:txBody>
                    <a:bodyPr/>
                    <a:lstStyle/>
                    <a:p>
                      <a:pPr algn="ctr"/>
                      <a:r>
                        <a:rPr lang="fi-FI">
                          <a:latin typeface="Arial"/>
                        </a:rPr>
                        <a:t>65</a:t>
                      </a:r>
                    </a:p>
                  </a:txBody>
                  <a:tcPr anchor="ctr">
                    <a:solidFill>
                      <a:srgbClr val="F3E8FC"/>
                    </a:solidFill>
                  </a:tcPr>
                </a:tc>
                <a:tc>
                  <a:txBody>
                    <a:bodyPr/>
                    <a:lstStyle/>
                    <a:p>
                      <a:pPr algn="ctr"/>
                      <a:r>
                        <a:rPr lang="fi-FI">
                          <a:latin typeface="Arial"/>
                        </a:rPr>
                        <a:t>79</a:t>
                      </a:r>
                    </a:p>
                  </a:txBody>
                  <a:tcPr anchor="ctr">
                    <a:solidFill>
                      <a:srgbClr val="F3E8FC"/>
                    </a:solidFill>
                  </a:tcPr>
                </a:tc>
                <a:extLst>
                  <a:ext uri="{0D108BD9-81ED-4DB2-BD59-A6C34878D82A}">
                    <a16:rowId xmlns:a16="http://schemas.microsoft.com/office/drawing/2014/main" val="3164625400"/>
                  </a:ext>
                </a:extLst>
              </a:tr>
            </a:tbl>
          </a:graphicData>
        </a:graphic>
      </p:graphicFrame>
    </p:spTree>
    <p:extLst>
      <p:ext uri="{BB962C8B-B14F-4D97-AF65-F5344CB8AC3E}">
        <p14:creationId xmlns:p14="http://schemas.microsoft.com/office/powerpoint/2010/main" val="2697200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06C7-C9AA-EF92-A8E9-B81CEA6D0C2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A40E3CE-A658-D210-C1ED-D88143B3532F}"/>
              </a:ext>
            </a:extLst>
          </p:cNvPr>
          <p:cNvSpPr>
            <a:spLocks noGrp="1"/>
          </p:cNvSpPr>
          <p:nvPr>
            <p:ph type="title"/>
          </p:nvPr>
        </p:nvSpPr>
        <p:spPr/>
        <p:txBody>
          <a:bodyPr/>
          <a:lstStyle/>
          <a:p>
            <a:r>
              <a:rPr lang="fi-FI"/>
              <a:t>Maksuttomat palvelut opinto-ohjaajille</a:t>
            </a:r>
          </a:p>
        </p:txBody>
      </p:sp>
      <p:sp>
        <p:nvSpPr>
          <p:cNvPr id="3" name="Sisällön paikkamerkki 2">
            <a:extLst>
              <a:ext uri="{FF2B5EF4-FFF2-40B4-BE49-F238E27FC236}">
                <a16:creationId xmlns:a16="http://schemas.microsoft.com/office/drawing/2014/main" id="{5EDC7184-3C62-35AB-FFEC-F0558EF7C5B1}"/>
              </a:ext>
            </a:extLst>
          </p:cNvPr>
          <p:cNvSpPr txBox="1">
            <a:spLocks/>
          </p:cNvSpPr>
          <p:nvPr/>
        </p:nvSpPr>
        <p:spPr>
          <a:xfrm>
            <a:off x="341048" y="1247571"/>
            <a:ext cx="11457373" cy="4543629"/>
          </a:xfrm>
          <a:prstGeom prst="rect">
            <a:avLst/>
          </a:prstGeom>
        </p:spPr>
        <p:txBody>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t>Opo-päivät</a:t>
            </a:r>
          </a:p>
          <a:p>
            <a:r>
              <a:rPr lang="fi-FI" sz="2000"/>
              <a:t>Oposivut Moodlessa:</a:t>
            </a:r>
          </a:p>
          <a:p>
            <a:pPr lvl="1"/>
            <a:endParaRPr lang="fi-FI" sz="2000"/>
          </a:p>
          <a:p>
            <a:pPr marL="914400" lvl="2" indent="0">
              <a:buNone/>
            </a:pPr>
            <a:r>
              <a:rPr lang="fi-FI" sz="1900" b="1"/>
              <a:t>Yhteistunnukset:</a:t>
            </a:r>
          </a:p>
          <a:p>
            <a:pPr lvl="3"/>
            <a:r>
              <a:rPr lang="fi-FI" sz="1800"/>
              <a:t>Käyttäjätunnus: </a:t>
            </a:r>
            <a:r>
              <a:rPr lang="fi-FI" sz="1800" err="1"/>
              <a:t>lopo.lopo</a:t>
            </a:r>
            <a:endParaRPr lang="fi-FI" sz="1800"/>
          </a:p>
          <a:p>
            <a:pPr lvl="3"/>
            <a:r>
              <a:rPr lang="fi-FI" sz="1800"/>
              <a:t>Salasana: Ohjaaja1+</a:t>
            </a:r>
          </a:p>
          <a:p>
            <a:pPr marL="457200" lvl="1" indent="0">
              <a:buNone/>
            </a:pPr>
            <a:endParaRPr lang="fi-FI" sz="2000"/>
          </a:p>
          <a:p>
            <a:pPr lvl="1"/>
            <a:r>
              <a:rPr lang="fi-FI" sz="2000"/>
              <a:t>Opo-päivään osallistuneille lähetetään myös henkilökohtaiset tunnukset</a:t>
            </a:r>
          </a:p>
          <a:p>
            <a:endParaRPr lang="fi-FI" sz="2000"/>
          </a:p>
          <a:p>
            <a:r>
              <a:rPr lang="fi-FI" sz="2000"/>
              <a:t>Jatko-opintoinfosarja</a:t>
            </a:r>
          </a:p>
          <a:p>
            <a:r>
              <a:rPr lang="fi-FI" sz="2000"/>
              <a:t>Hakuinfot</a:t>
            </a:r>
          </a:p>
          <a:p>
            <a:r>
              <a:rPr lang="fi-FI" sz="2000"/>
              <a:t>Opiskelijablogit</a:t>
            </a:r>
          </a:p>
        </p:txBody>
      </p:sp>
      <p:sp>
        <p:nvSpPr>
          <p:cNvPr id="4" name="Suorakulmio: Pyöristetyt kulmat 3">
            <a:extLst>
              <a:ext uri="{FF2B5EF4-FFF2-40B4-BE49-F238E27FC236}">
                <a16:creationId xmlns:a16="http://schemas.microsoft.com/office/drawing/2014/main" id="{54676F57-9789-0B85-1DE5-8FFB1CCCFA88}"/>
              </a:ext>
            </a:extLst>
          </p:cNvPr>
          <p:cNvSpPr/>
          <p:nvPr/>
        </p:nvSpPr>
        <p:spPr>
          <a:xfrm>
            <a:off x="946150" y="2197100"/>
            <a:ext cx="4356100" cy="1517650"/>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491979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D9F3C-86A7-BAB3-2885-7F2E4E9C82BC}"/>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103EA3A1-1EFC-7ABF-A472-D432CD6804CF}"/>
              </a:ext>
            </a:extLst>
          </p:cNvPr>
          <p:cNvSpPr>
            <a:spLocks noGrp="1"/>
          </p:cNvSpPr>
          <p:nvPr>
            <p:ph sz="quarter" idx="10"/>
          </p:nvPr>
        </p:nvSpPr>
        <p:spPr>
          <a:xfrm>
            <a:off x="341312" y="1281106"/>
            <a:ext cx="8148052" cy="5334000"/>
          </a:xfrm>
        </p:spPr>
        <p:txBody>
          <a:bodyPr>
            <a:normAutofit/>
          </a:bodyPr>
          <a:lstStyle/>
          <a:p>
            <a:pPr algn="l"/>
            <a:r>
              <a:rPr lang="fi-FI" sz="2400" b="0" i="0" u="none" strike="noStrike" baseline="0">
                <a:latin typeface="Arial    "/>
              </a:rPr>
              <a:t>Kokeen rakenne ja kesto</a:t>
            </a:r>
          </a:p>
          <a:p>
            <a:pPr lvl="1"/>
            <a:r>
              <a:rPr lang="fi-FI" sz="2200" b="0" i="0" u="none" strike="noStrike" baseline="0">
                <a:latin typeface="Arial    "/>
              </a:rPr>
              <a:t>Valintakokeessa on kaikille </a:t>
            </a:r>
            <a:r>
              <a:rPr lang="fi-FI" sz="2200" b="1" i="0" u="none" strike="noStrike" baseline="0">
                <a:latin typeface="Arial    "/>
              </a:rPr>
              <a:t>yhteinen osio </a:t>
            </a:r>
            <a:r>
              <a:rPr lang="fi-FI" sz="2200" b="0" i="0" u="none" strike="noStrike" baseline="0">
                <a:latin typeface="Arial    "/>
              </a:rPr>
              <a:t>sekä yksi </a:t>
            </a:r>
            <a:r>
              <a:rPr lang="fi-FI" sz="2200" b="1" i="0" u="none" strike="noStrike" baseline="0">
                <a:latin typeface="Arial    "/>
              </a:rPr>
              <a:t>eriytyvä osio</a:t>
            </a:r>
            <a:r>
              <a:rPr lang="fi-FI" sz="2200" b="0" i="0" u="none" strike="noStrike" baseline="0">
                <a:latin typeface="Arial    "/>
              </a:rPr>
              <a:t>.</a:t>
            </a:r>
          </a:p>
          <a:p>
            <a:pPr lvl="1"/>
            <a:r>
              <a:rPr lang="fi-FI" sz="2200" b="0" i="0" u="none" strike="noStrike" baseline="0">
                <a:latin typeface="Arial    "/>
              </a:rPr>
              <a:t>Hakukohde voi käyttää pelkkää yhteistä osiota tai yhteisen osion lisäksi eriytyvää osiota. Hakija tekee kaikki ne koeosiot, jotka hänen valitsemansa hakukohteet edellyttävät.</a:t>
            </a:r>
          </a:p>
          <a:p>
            <a:pPr lvl="1"/>
            <a:r>
              <a:rPr lang="fi-FI" sz="2200">
                <a:latin typeface="Arial    "/>
              </a:rPr>
              <a:t>Kokeessa on </a:t>
            </a:r>
            <a:r>
              <a:rPr lang="fi-FI" sz="2200" b="1">
                <a:latin typeface="Arial    "/>
              </a:rPr>
              <a:t>vain automaattitarkisteisia valintatehtäviä</a:t>
            </a:r>
          </a:p>
          <a:p>
            <a:pPr lvl="1"/>
            <a:r>
              <a:rPr lang="fi-FI" sz="2200">
                <a:latin typeface="Arial    "/>
              </a:rPr>
              <a:t>Kesto 2h15min - 3 tuntia</a:t>
            </a:r>
          </a:p>
        </p:txBody>
      </p:sp>
      <p:pic>
        <p:nvPicPr>
          <p:cNvPr id="7" name="Kuvan paikkamerkki 6" descr="Kuva, joka sisältää kohteen vaate, henkilö, sisä-, kannettava tietokone&#10;&#10;Kuvaus luotu automaattisesti">
            <a:extLst>
              <a:ext uri="{FF2B5EF4-FFF2-40B4-BE49-F238E27FC236}">
                <a16:creationId xmlns:a16="http://schemas.microsoft.com/office/drawing/2014/main" id="{3EC4C19A-E01B-0C10-3A20-003878E6973E}"/>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8556790" y="264160"/>
            <a:ext cx="3371049" cy="6329680"/>
          </a:xfrm>
        </p:spPr>
      </p:pic>
      <p:sp>
        <p:nvSpPr>
          <p:cNvPr id="4" name="Tekstin paikkamerkki 3">
            <a:extLst>
              <a:ext uri="{FF2B5EF4-FFF2-40B4-BE49-F238E27FC236}">
                <a16:creationId xmlns:a16="http://schemas.microsoft.com/office/drawing/2014/main" id="{F84B6839-E26F-A8B0-1DC0-90BC454AEA5C}"/>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5107AAFF-7387-F0D3-E0D4-289AF961267D}"/>
              </a:ext>
            </a:extLst>
          </p:cNvPr>
          <p:cNvSpPr>
            <a:spLocks noGrp="1"/>
          </p:cNvSpPr>
          <p:nvPr>
            <p:ph type="title"/>
          </p:nvPr>
        </p:nvSpPr>
        <p:spPr>
          <a:xfrm>
            <a:off x="341049" y="365125"/>
            <a:ext cx="8148315" cy="695757"/>
          </a:xfrm>
        </p:spPr>
        <p:txBody>
          <a:bodyPr>
            <a:normAutofit/>
          </a:bodyPr>
          <a:lstStyle/>
          <a:p>
            <a:r>
              <a:rPr lang="fi-FI"/>
              <a:t>Valintakoe C | 5.6.2025 klo 9-12</a:t>
            </a:r>
          </a:p>
        </p:txBody>
      </p:sp>
    </p:spTree>
    <p:extLst>
      <p:ext uri="{BB962C8B-B14F-4D97-AF65-F5344CB8AC3E}">
        <p14:creationId xmlns:p14="http://schemas.microsoft.com/office/powerpoint/2010/main" val="1589187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EC67C-917A-46B1-6518-8F80F5D698C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A587201-DB96-372F-FCC0-5C64CA987369}"/>
              </a:ext>
            </a:extLst>
          </p:cNvPr>
          <p:cNvSpPr>
            <a:spLocks noGrp="1"/>
          </p:cNvSpPr>
          <p:nvPr>
            <p:ph type="title"/>
          </p:nvPr>
        </p:nvSpPr>
        <p:spPr/>
        <p:txBody>
          <a:bodyPr/>
          <a:lstStyle/>
          <a:p>
            <a:r>
              <a:rPr lang="fi-FI">
                <a:latin typeface="Arial"/>
                <a:cs typeface="Arial"/>
              </a:rPr>
              <a:t>Valintakoe C | Hakijamäärät</a:t>
            </a:r>
            <a:endParaRPr lang="fi-FI"/>
          </a:p>
        </p:txBody>
      </p:sp>
      <p:graphicFrame>
        <p:nvGraphicFramePr>
          <p:cNvPr id="4" name="Sisällön paikkamerkki 5">
            <a:extLst>
              <a:ext uri="{FF2B5EF4-FFF2-40B4-BE49-F238E27FC236}">
                <a16:creationId xmlns:a16="http://schemas.microsoft.com/office/drawing/2014/main" id="{ADE37CED-2D34-9C48-66BB-34E62F36E25B}"/>
              </a:ext>
            </a:extLst>
          </p:cNvPr>
          <p:cNvGraphicFramePr>
            <a:graphicFrameLocks noGrp="1"/>
          </p:cNvGraphicFramePr>
          <p:nvPr>
            <p:ph sz="quarter" idx="10"/>
            <p:extLst>
              <p:ext uri="{D42A27DB-BD31-4B8C-83A1-F6EECF244321}">
                <p14:modId xmlns:p14="http://schemas.microsoft.com/office/powerpoint/2010/main" val="825890640"/>
              </p:ext>
            </p:extLst>
          </p:nvPr>
        </p:nvGraphicFramePr>
        <p:xfrm>
          <a:off x="223676" y="1615074"/>
          <a:ext cx="11457375" cy="3413760"/>
        </p:xfrm>
        <a:graphic>
          <a:graphicData uri="http://schemas.openxmlformats.org/drawingml/2006/table">
            <a:tbl>
              <a:tblPr firstRow="1" bandRow="1">
                <a:tableStyleId>{5C22544A-7EE6-4342-B048-85BDC9FD1C3A}</a:tableStyleId>
              </a:tblPr>
              <a:tblGrid>
                <a:gridCol w="1706992">
                  <a:extLst>
                    <a:ext uri="{9D8B030D-6E8A-4147-A177-3AD203B41FA5}">
                      <a16:colId xmlns:a16="http://schemas.microsoft.com/office/drawing/2014/main" val="3670471003"/>
                    </a:ext>
                  </a:extLst>
                </a:gridCol>
                <a:gridCol w="1566543">
                  <a:extLst>
                    <a:ext uri="{9D8B030D-6E8A-4147-A177-3AD203B41FA5}">
                      <a16:colId xmlns:a16="http://schemas.microsoft.com/office/drawing/2014/main" val="3982078733"/>
                    </a:ext>
                  </a:extLst>
                </a:gridCol>
                <a:gridCol w="1636768">
                  <a:extLst>
                    <a:ext uri="{9D8B030D-6E8A-4147-A177-3AD203B41FA5}">
                      <a16:colId xmlns:a16="http://schemas.microsoft.com/office/drawing/2014/main" val="4173387749"/>
                    </a:ext>
                  </a:extLst>
                </a:gridCol>
                <a:gridCol w="1636768">
                  <a:extLst>
                    <a:ext uri="{9D8B030D-6E8A-4147-A177-3AD203B41FA5}">
                      <a16:colId xmlns:a16="http://schemas.microsoft.com/office/drawing/2014/main" val="4048467726"/>
                    </a:ext>
                  </a:extLst>
                </a:gridCol>
                <a:gridCol w="1636768">
                  <a:extLst>
                    <a:ext uri="{9D8B030D-6E8A-4147-A177-3AD203B41FA5}">
                      <a16:colId xmlns:a16="http://schemas.microsoft.com/office/drawing/2014/main" val="4244496229"/>
                    </a:ext>
                  </a:extLst>
                </a:gridCol>
                <a:gridCol w="1636768">
                  <a:extLst>
                    <a:ext uri="{9D8B030D-6E8A-4147-A177-3AD203B41FA5}">
                      <a16:colId xmlns:a16="http://schemas.microsoft.com/office/drawing/2014/main" val="1855486361"/>
                    </a:ext>
                  </a:extLst>
                </a:gridCol>
                <a:gridCol w="1636768">
                  <a:extLst>
                    <a:ext uri="{9D8B030D-6E8A-4147-A177-3AD203B41FA5}">
                      <a16:colId xmlns:a16="http://schemas.microsoft.com/office/drawing/2014/main" val="2053729355"/>
                    </a:ext>
                  </a:extLst>
                </a:gridCol>
              </a:tblGrid>
              <a:tr h="0">
                <a:tc>
                  <a:txBody>
                    <a:bodyPr/>
                    <a:lstStyle/>
                    <a:p>
                      <a:r>
                        <a:rPr lang="fi-FI" sz="1600">
                          <a:latin typeface="Arial"/>
                        </a:rPr>
                        <a:t>Hakukohde</a:t>
                      </a:r>
                    </a:p>
                  </a:txBody>
                  <a:tcPr/>
                </a:tc>
                <a:tc>
                  <a:txBody>
                    <a:bodyPr/>
                    <a:lstStyle/>
                    <a:p>
                      <a:r>
                        <a:rPr lang="fi-FI" sz="1600">
                          <a:latin typeface="Arial"/>
                        </a:rPr>
                        <a:t>Ensisijaiset hakijat 2024</a:t>
                      </a:r>
                    </a:p>
                  </a:txBody>
                  <a:tcPr/>
                </a:tc>
                <a:tc>
                  <a:txBody>
                    <a:bodyPr/>
                    <a:lstStyle/>
                    <a:p>
                      <a:r>
                        <a:rPr lang="fi-FI" sz="1600">
                          <a:latin typeface="Arial"/>
                        </a:rPr>
                        <a:t>Kaikki hakijat 2040</a:t>
                      </a:r>
                    </a:p>
                  </a:txBody>
                  <a:tcPr/>
                </a:tc>
                <a:tc>
                  <a:txBody>
                    <a:bodyPr/>
                    <a:lstStyle/>
                    <a:p>
                      <a:r>
                        <a:rPr lang="fi-FI" sz="1600">
                          <a:latin typeface="Arial"/>
                        </a:rPr>
                        <a:t>Aloituspaikat 2024</a:t>
                      </a:r>
                    </a:p>
                  </a:txBody>
                  <a:tcPr/>
                </a:tc>
                <a:tc>
                  <a:txBody>
                    <a:bodyPr/>
                    <a:lstStyle/>
                    <a:p>
                      <a:r>
                        <a:rPr lang="fi-FI" sz="1600">
                          <a:latin typeface="Arial"/>
                        </a:rPr>
                        <a:t>Aloituspaikat valintakoe 2024</a:t>
                      </a:r>
                    </a:p>
                  </a:txBody>
                  <a:tcPr/>
                </a:tc>
                <a:tc>
                  <a:txBody>
                    <a:bodyPr/>
                    <a:lstStyle/>
                    <a:p>
                      <a:r>
                        <a:rPr lang="fi-FI" sz="1600">
                          <a:latin typeface="Arial"/>
                        </a:rPr>
                        <a:t>Aloituspaikat todistusvalinta 2024</a:t>
                      </a:r>
                    </a:p>
                  </a:txBody>
                  <a:tcPr/>
                </a:tc>
                <a:tc>
                  <a:txBody>
                    <a:bodyPr/>
                    <a:lstStyle/>
                    <a:p>
                      <a:r>
                        <a:rPr lang="fi-FI" sz="1600">
                          <a:latin typeface="Arial"/>
                        </a:rPr>
                        <a:t>Kokeisiin osallistuneet ARVIO! 2024</a:t>
                      </a:r>
                    </a:p>
                  </a:txBody>
                  <a:tcPr/>
                </a:tc>
                <a:extLst>
                  <a:ext uri="{0D108BD9-81ED-4DB2-BD59-A6C34878D82A}">
                    <a16:rowId xmlns:a16="http://schemas.microsoft.com/office/drawing/2014/main" val="4017588969"/>
                  </a:ext>
                </a:extLst>
              </a:tr>
              <a:tr h="0">
                <a:tc>
                  <a:txBody>
                    <a:bodyPr/>
                    <a:lstStyle/>
                    <a:p>
                      <a:r>
                        <a:rPr lang="fi-FI" sz="1600">
                          <a:latin typeface="Arial"/>
                        </a:rPr>
                        <a:t>Biologia</a:t>
                      </a:r>
                    </a:p>
                  </a:txBody>
                  <a:tcPr>
                    <a:solidFill>
                      <a:srgbClr val="F3E8FC"/>
                    </a:solidFill>
                  </a:tcPr>
                </a:tc>
                <a:tc>
                  <a:txBody>
                    <a:bodyPr/>
                    <a:lstStyle/>
                    <a:p>
                      <a:r>
                        <a:rPr lang="fi-FI" sz="1600">
                          <a:latin typeface="Arial"/>
                        </a:rPr>
                        <a:t>855</a:t>
                      </a:r>
                    </a:p>
                  </a:txBody>
                  <a:tcPr>
                    <a:solidFill>
                      <a:srgbClr val="F3E8FC"/>
                    </a:solidFill>
                  </a:tcPr>
                </a:tc>
                <a:tc>
                  <a:txBody>
                    <a:bodyPr/>
                    <a:lstStyle/>
                    <a:p>
                      <a:r>
                        <a:rPr lang="fi-FI" sz="1600">
                          <a:latin typeface="Arial"/>
                        </a:rPr>
                        <a:t>3528</a:t>
                      </a:r>
                    </a:p>
                  </a:txBody>
                  <a:tcPr>
                    <a:solidFill>
                      <a:srgbClr val="F3E8FC"/>
                    </a:solidFill>
                  </a:tcPr>
                </a:tc>
                <a:tc>
                  <a:txBody>
                    <a:bodyPr/>
                    <a:lstStyle/>
                    <a:p>
                      <a:r>
                        <a:rPr lang="fi-FI" sz="1600">
                          <a:latin typeface="Arial"/>
                        </a:rPr>
                        <a:t>241</a:t>
                      </a:r>
                    </a:p>
                  </a:txBody>
                  <a:tcPr>
                    <a:solidFill>
                      <a:srgbClr val="F3E8FC"/>
                    </a:solidFill>
                  </a:tcPr>
                </a:tc>
                <a:tc>
                  <a:txBody>
                    <a:bodyPr/>
                    <a:lstStyle/>
                    <a:p>
                      <a:r>
                        <a:rPr lang="fi-FI" sz="1600">
                          <a:latin typeface="Arial"/>
                        </a:rPr>
                        <a:t>113</a:t>
                      </a:r>
                    </a:p>
                  </a:txBody>
                  <a:tcPr>
                    <a:solidFill>
                      <a:srgbClr val="F3E8FC"/>
                    </a:solidFill>
                  </a:tcPr>
                </a:tc>
                <a:tc>
                  <a:txBody>
                    <a:bodyPr/>
                    <a:lstStyle/>
                    <a:p>
                      <a:r>
                        <a:rPr lang="fi-FI" sz="1600">
                          <a:latin typeface="Arial"/>
                        </a:rPr>
                        <a:t>128</a:t>
                      </a:r>
                    </a:p>
                  </a:txBody>
                  <a:tcPr>
                    <a:solidFill>
                      <a:srgbClr val="F3E8FC"/>
                    </a:solidFill>
                  </a:tcPr>
                </a:tc>
                <a:tc>
                  <a:txBody>
                    <a:bodyPr/>
                    <a:lstStyle/>
                    <a:p>
                      <a:r>
                        <a:rPr lang="fi-FI" sz="1600">
                          <a:latin typeface="Arial"/>
                        </a:rPr>
                        <a:t>513</a:t>
                      </a:r>
                    </a:p>
                  </a:txBody>
                  <a:tcPr>
                    <a:solidFill>
                      <a:srgbClr val="F3E8FC"/>
                    </a:solidFill>
                  </a:tcPr>
                </a:tc>
                <a:extLst>
                  <a:ext uri="{0D108BD9-81ED-4DB2-BD59-A6C34878D82A}">
                    <a16:rowId xmlns:a16="http://schemas.microsoft.com/office/drawing/2014/main" val="3516454231"/>
                  </a:ext>
                </a:extLst>
              </a:tr>
              <a:tr h="0">
                <a:tc>
                  <a:txBody>
                    <a:bodyPr/>
                    <a:lstStyle/>
                    <a:p>
                      <a:r>
                        <a:rPr lang="fi-FI" sz="1600">
                          <a:latin typeface="Arial"/>
                        </a:rPr>
                        <a:t>Ympäristö- ja biotieteet</a:t>
                      </a:r>
                    </a:p>
                  </a:txBody>
                  <a:tcPr>
                    <a:solidFill>
                      <a:srgbClr val="F3E8FC"/>
                    </a:solidFill>
                  </a:tcPr>
                </a:tc>
                <a:tc>
                  <a:txBody>
                    <a:bodyPr/>
                    <a:lstStyle/>
                    <a:p>
                      <a:r>
                        <a:rPr lang="fi-FI" sz="1600">
                          <a:latin typeface="Arial"/>
                        </a:rPr>
                        <a:t>117</a:t>
                      </a:r>
                    </a:p>
                  </a:txBody>
                  <a:tcPr>
                    <a:solidFill>
                      <a:srgbClr val="F3E8FC"/>
                    </a:solidFill>
                  </a:tcPr>
                </a:tc>
                <a:tc>
                  <a:txBody>
                    <a:bodyPr/>
                    <a:lstStyle/>
                    <a:p>
                      <a:r>
                        <a:rPr lang="fi-FI" sz="1600">
                          <a:latin typeface="Arial"/>
                        </a:rPr>
                        <a:t>636</a:t>
                      </a:r>
                    </a:p>
                  </a:txBody>
                  <a:tcPr>
                    <a:solidFill>
                      <a:srgbClr val="F3E8FC"/>
                    </a:solidFill>
                  </a:tcPr>
                </a:tc>
                <a:tc>
                  <a:txBody>
                    <a:bodyPr/>
                    <a:lstStyle/>
                    <a:p>
                      <a:r>
                        <a:rPr lang="fi-FI" sz="1600">
                          <a:latin typeface="Arial"/>
                        </a:rPr>
                        <a:t>118</a:t>
                      </a:r>
                    </a:p>
                  </a:txBody>
                  <a:tcPr>
                    <a:solidFill>
                      <a:srgbClr val="F3E8FC"/>
                    </a:solidFill>
                  </a:tcPr>
                </a:tc>
                <a:tc>
                  <a:txBody>
                    <a:bodyPr/>
                    <a:lstStyle/>
                    <a:p>
                      <a:r>
                        <a:rPr lang="fi-FI" sz="1600">
                          <a:latin typeface="Arial"/>
                        </a:rPr>
                        <a:t>25</a:t>
                      </a:r>
                    </a:p>
                  </a:txBody>
                  <a:tcPr>
                    <a:solidFill>
                      <a:srgbClr val="F3E8FC"/>
                    </a:solidFill>
                  </a:tcPr>
                </a:tc>
                <a:tc>
                  <a:txBody>
                    <a:bodyPr/>
                    <a:lstStyle/>
                    <a:p>
                      <a:r>
                        <a:rPr lang="fi-FI" sz="1600">
                          <a:latin typeface="Arial"/>
                        </a:rPr>
                        <a:t>93</a:t>
                      </a:r>
                    </a:p>
                  </a:txBody>
                  <a:tcPr>
                    <a:solidFill>
                      <a:srgbClr val="F3E8FC"/>
                    </a:solidFill>
                  </a:tcPr>
                </a:tc>
                <a:tc>
                  <a:txBody>
                    <a:bodyPr/>
                    <a:lstStyle/>
                    <a:p>
                      <a:r>
                        <a:rPr lang="fi-FI" sz="1600">
                          <a:latin typeface="Arial"/>
                        </a:rPr>
                        <a:t>70</a:t>
                      </a:r>
                    </a:p>
                  </a:txBody>
                  <a:tcPr>
                    <a:solidFill>
                      <a:srgbClr val="F3E8FC"/>
                    </a:solidFill>
                  </a:tcPr>
                </a:tc>
                <a:extLst>
                  <a:ext uri="{0D108BD9-81ED-4DB2-BD59-A6C34878D82A}">
                    <a16:rowId xmlns:a16="http://schemas.microsoft.com/office/drawing/2014/main" val="3479793010"/>
                  </a:ext>
                </a:extLst>
              </a:tr>
              <a:tr h="0">
                <a:tc>
                  <a:txBody>
                    <a:bodyPr/>
                    <a:lstStyle/>
                    <a:p>
                      <a:r>
                        <a:rPr lang="fi-FI" sz="1600">
                          <a:latin typeface="Arial"/>
                        </a:rPr>
                        <a:t>Elintarviketiede</a:t>
                      </a:r>
                    </a:p>
                  </a:txBody>
                  <a:tcPr>
                    <a:solidFill>
                      <a:srgbClr val="F3E8FC"/>
                    </a:solidFill>
                  </a:tcPr>
                </a:tc>
                <a:tc>
                  <a:txBody>
                    <a:bodyPr/>
                    <a:lstStyle/>
                    <a:p>
                      <a:r>
                        <a:rPr lang="fi-FI" sz="1600">
                          <a:latin typeface="Arial"/>
                        </a:rPr>
                        <a:t>93</a:t>
                      </a:r>
                    </a:p>
                  </a:txBody>
                  <a:tcPr>
                    <a:solidFill>
                      <a:srgbClr val="F3E8FC"/>
                    </a:solidFill>
                  </a:tcPr>
                </a:tc>
                <a:tc>
                  <a:txBody>
                    <a:bodyPr/>
                    <a:lstStyle/>
                    <a:p>
                      <a:r>
                        <a:rPr lang="fi-FI" sz="1600">
                          <a:latin typeface="Arial"/>
                        </a:rPr>
                        <a:t>393</a:t>
                      </a:r>
                    </a:p>
                  </a:txBody>
                  <a:tcPr>
                    <a:solidFill>
                      <a:srgbClr val="F3E8FC"/>
                    </a:solidFill>
                  </a:tcPr>
                </a:tc>
                <a:tc>
                  <a:txBody>
                    <a:bodyPr/>
                    <a:lstStyle/>
                    <a:p>
                      <a:r>
                        <a:rPr lang="fi-FI" sz="1600">
                          <a:latin typeface="Arial"/>
                        </a:rPr>
                        <a:t>64</a:t>
                      </a:r>
                    </a:p>
                  </a:txBody>
                  <a:tcPr>
                    <a:solidFill>
                      <a:srgbClr val="F3E8FC"/>
                    </a:solidFill>
                  </a:tcPr>
                </a:tc>
                <a:tc>
                  <a:txBody>
                    <a:bodyPr/>
                    <a:lstStyle/>
                    <a:p>
                      <a:r>
                        <a:rPr lang="fi-FI" sz="1600">
                          <a:latin typeface="Arial"/>
                        </a:rPr>
                        <a:t>31</a:t>
                      </a:r>
                    </a:p>
                  </a:txBody>
                  <a:tcPr>
                    <a:solidFill>
                      <a:srgbClr val="F3E8FC"/>
                    </a:solidFill>
                  </a:tcPr>
                </a:tc>
                <a:tc>
                  <a:txBody>
                    <a:bodyPr/>
                    <a:lstStyle/>
                    <a:p>
                      <a:r>
                        <a:rPr lang="fi-FI" sz="1600">
                          <a:latin typeface="Arial"/>
                        </a:rPr>
                        <a:t>33</a:t>
                      </a:r>
                    </a:p>
                  </a:txBody>
                  <a:tcPr>
                    <a:solidFill>
                      <a:srgbClr val="F3E8FC"/>
                    </a:solidFill>
                  </a:tcPr>
                </a:tc>
                <a:tc>
                  <a:txBody>
                    <a:bodyPr/>
                    <a:lstStyle/>
                    <a:p>
                      <a:r>
                        <a:rPr lang="fi-FI" sz="1600">
                          <a:latin typeface="Arial"/>
                        </a:rPr>
                        <a:t>56</a:t>
                      </a:r>
                    </a:p>
                  </a:txBody>
                  <a:tcPr>
                    <a:solidFill>
                      <a:srgbClr val="F3E8FC"/>
                    </a:solidFill>
                  </a:tcPr>
                </a:tc>
                <a:extLst>
                  <a:ext uri="{0D108BD9-81ED-4DB2-BD59-A6C34878D82A}">
                    <a16:rowId xmlns:a16="http://schemas.microsoft.com/office/drawing/2014/main" val="3983487711"/>
                  </a:ext>
                </a:extLst>
              </a:tr>
              <a:tr h="0">
                <a:tc>
                  <a:txBody>
                    <a:bodyPr/>
                    <a:lstStyle/>
                    <a:p>
                      <a:r>
                        <a:rPr lang="fi-FI" sz="1600">
                          <a:latin typeface="Arial"/>
                        </a:rPr>
                        <a:t>Maantiede</a:t>
                      </a:r>
                    </a:p>
                  </a:txBody>
                  <a:tcPr>
                    <a:solidFill>
                      <a:srgbClr val="F3E8FC"/>
                    </a:solidFill>
                  </a:tcPr>
                </a:tc>
                <a:tc>
                  <a:txBody>
                    <a:bodyPr/>
                    <a:lstStyle/>
                    <a:p>
                      <a:r>
                        <a:rPr lang="fi-FI" sz="1600">
                          <a:latin typeface="Arial"/>
                        </a:rPr>
                        <a:t>426</a:t>
                      </a:r>
                    </a:p>
                  </a:txBody>
                  <a:tcPr>
                    <a:solidFill>
                      <a:srgbClr val="F3E8FC"/>
                    </a:solidFill>
                  </a:tcPr>
                </a:tc>
                <a:tc>
                  <a:txBody>
                    <a:bodyPr/>
                    <a:lstStyle/>
                    <a:p>
                      <a:r>
                        <a:rPr lang="fi-FI" sz="1600">
                          <a:latin typeface="Arial"/>
                        </a:rPr>
                        <a:t>1584</a:t>
                      </a:r>
                    </a:p>
                  </a:txBody>
                  <a:tcPr>
                    <a:solidFill>
                      <a:srgbClr val="F3E8FC"/>
                    </a:solidFill>
                  </a:tcPr>
                </a:tc>
                <a:tc>
                  <a:txBody>
                    <a:bodyPr/>
                    <a:lstStyle/>
                    <a:p>
                      <a:r>
                        <a:rPr lang="fi-FI" sz="1600">
                          <a:latin typeface="Arial"/>
                        </a:rPr>
                        <a:t>181</a:t>
                      </a:r>
                    </a:p>
                  </a:txBody>
                  <a:tcPr>
                    <a:solidFill>
                      <a:srgbClr val="F3E8FC"/>
                    </a:solidFill>
                  </a:tcPr>
                </a:tc>
                <a:tc>
                  <a:txBody>
                    <a:bodyPr/>
                    <a:lstStyle/>
                    <a:p>
                      <a:r>
                        <a:rPr lang="fi-FI" sz="1600">
                          <a:latin typeface="Arial"/>
                        </a:rPr>
                        <a:t>79</a:t>
                      </a:r>
                    </a:p>
                  </a:txBody>
                  <a:tcPr>
                    <a:solidFill>
                      <a:srgbClr val="F3E8FC"/>
                    </a:solidFill>
                  </a:tcPr>
                </a:tc>
                <a:tc>
                  <a:txBody>
                    <a:bodyPr/>
                    <a:lstStyle/>
                    <a:p>
                      <a:r>
                        <a:rPr lang="fi-FI" sz="1600">
                          <a:latin typeface="Arial"/>
                        </a:rPr>
                        <a:t>102</a:t>
                      </a:r>
                    </a:p>
                  </a:txBody>
                  <a:tcPr>
                    <a:solidFill>
                      <a:srgbClr val="F3E8FC"/>
                    </a:solidFill>
                  </a:tcPr>
                </a:tc>
                <a:tc>
                  <a:txBody>
                    <a:bodyPr/>
                    <a:lstStyle/>
                    <a:p>
                      <a:r>
                        <a:rPr lang="fi-FI" sz="1600">
                          <a:latin typeface="Arial"/>
                        </a:rPr>
                        <a:t>255</a:t>
                      </a:r>
                    </a:p>
                  </a:txBody>
                  <a:tcPr>
                    <a:solidFill>
                      <a:srgbClr val="F3E8FC"/>
                    </a:solidFill>
                  </a:tcPr>
                </a:tc>
                <a:extLst>
                  <a:ext uri="{0D108BD9-81ED-4DB2-BD59-A6C34878D82A}">
                    <a16:rowId xmlns:a16="http://schemas.microsoft.com/office/drawing/2014/main" val="3943306575"/>
                  </a:ext>
                </a:extLst>
              </a:tr>
              <a:tr h="0">
                <a:tc>
                  <a:txBody>
                    <a:bodyPr/>
                    <a:lstStyle/>
                    <a:p>
                      <a:r>
                        <a:rPr lang="fi-FI" sz="1600">
                          <a:latin typeface="Arial"/>
                        </a:rPr>
                        <a:t>Geotieteet</a:t>
                      </a:r>
                    </a:p>
                  </a:txBody>
                  <a:tcPr>
                    <a:solidFill>
                      <a:srgbClr val="F3E8FC"/>
                    </a:solidFill>
                  </a:tcPr>
                </a:tc>
                <a:tc>
                  <a:txBody>
                    <a:bodyPr/>
                    <a:lstStyle/>
                    <a:p>
                      <a:r>
                        <a:rPr lang="fi-FI" sz="1600">
                          <a:latin typeface="Arial"/>
                        </a:rPr>
                        <a:t>174</a:t>
                      </a:r>
                    </a:p>
                  </a:txBody>
                  <a:tcPr>
                    <a:solidFill>
                      <a:srgbClr val="F3E8FC"/>
                    </a:solidFill>
                  </a:tcPr>
                </a:tc>
                <a:tc>
                  <a:txBody>
                    <a:bodyPr/>
                    <a:lstStyle/>
                    <a:p>
                      <a:r>
                        <a:rPr lang="fi-FI" sz="1600">
                          <a:latin typeface="Arial"/>
                        </a:rPr>
                        <a:t>789</a:t>
                      </a:r>
                    </a:p>
                  </a:txBody>
                  <a:tcPr>
                    <a:solidFill>
                      <a:srgbClr val="F3E8FC"/>
                    </a:solidFill>
                  </a:tcPr>
                </a:tc>
                <a:tc>
                  <a:txBody>
                    <a:bodyPr/>
                    <a:lstStyle/>
                    <a:p>
                      <a:r>
                        <a:rPr lang="fi-FI" sz="1600">
                          <a:latin typeface="Arial"/>
                        </a:rPr>
                        <a:t>87</a:t>
                      </a:r>
                    </a:p>
                  </a:txBody>
                  <a:tcPr>
                    <a:solidFill>
                      <a:srgbClr val="F3E8FC"/>
                    </a:solidFill>
                  </a:tcPr>
                </a:tc>
                <a:tc>
                  <a:txBody>
                    <a:bodyPr/>
                    <a:lstStyle/>
                    <a:p>
                      <a:r>
                        <a:rPr lang="fi-FI" sz="1600">
                          <a:latin typeface="Arial"/>
                        </a:rPr>
                        <a:t>33</a:t>
                      </a:r>
                    </a:p>
                  </a:txBody>
                  <a:tcPr>
                    <a:solidFill>
                      <a:srgbClr val="F3E8FC"/>
                    </a:solidFill>
                  </a:tcPr>
                </a:tc>
                <a:tc>
                  <a:txBody>
                    <a:bodyPr/>
                    <a:lstStyle/>
                    <a:p>
                      <a:r>
                        <a:rPr lang="fi-FI" sz="1600">
                          <a:latin typeface="Arial"/>
                        </a:rPr>
                        <a:t>54</a:t>
                      </a:r>
                    </a:p>
                  </a:txBody>
                  <a:tcPr>
                    <a:solidFill>
                      <a:srgbClr val="F3E8FC"/>
                    </a:solidFill>
                  </a:tcPr>
                </a:tc>
                <a:tc>
                  <a:txBody>
                    <a:bodyPr/>
                    <a:lstStyle/>
                    <a:p>
                      <a:r>
                        <a:rPr lang="fi-FI" sz="1600">
                          <a:latin typeface="Arial"/>
                        </a:rPr>
                        <a:t>104</a:t>
                      </a:r>
                    </a:p>
                  </a:txBody>
                  <a:tcPr>
                    <a:solidFill>
                      <a:srgbClr val="F3E8FC"/>
                    </a:solidFill>
                  </a:tcPr>
                </a:tc>
                <a:extLst>
                  <a:ext uri="{0D108BD9-81ED-4DB2-BD59-A6C34878D82A}">
                    <a16:rowId xmlns:a16="http://schemas.microsoft.com/office/drawing/2014/main" val="853158188"/>
                  </a:ext>
                </a:extLst>
              </a:tr>
              <a:tr h="0">
                <a:tc>
                  <a:txBody>
                    <a:bodyPr/>
                    <a:lstStyle/>
                    <a:p>
                      <a:r>
                        <a:rPr lang="fi-FI" sz="1600">
                          <a:latin typeface="Arial"/>
                        </a:rPr>
                        <a:t>Metsätiede</a:t>
                      </a:r>
                    </a:p>
                  </a:txBody>
                  <a:tcPr>
                    <a:solidFill>
                      <a:srgbClr val="F3E8FC"/>
                    </a:solidFill>
                  </a:tcPr>
                </a:tc>
                <a:tc>
                  <a:txBody>
                    <a:bodyPr/>
                    <a:lstStyle/>
                    <a:p>
                      <a:r>
                        <a:rPr lang="fi-FI" sz="1600">
                          <a:latin typeface="Arial"/>
                        </a:rPr>
                        <a:t>159</a:t>
                      </a:r>
                    </a:p>
                  </a:txBody>
                  <a:tcPr>
                    <a:solidFill>
                      <a:srgbClr val="F3E8FC"/>
                    </a:solidFill>
                  </a:tcPr>
                </a:tc>
                <a:tc>
                  <a:txBody>
                    <a:bodyPr/>
                    <a:lstStyle/>
                    <a:p>
                      <a:r>
                        <a:rPr lang="fi-FI" sz="1600">
                          <a:latin typeface="Arial"/>
                        </a:rPr>
                        <a:t>534</a:t>
                      </a:r>
                    </a:p>
                  </a:txBody>
                  <a:tcPr>
                    <a:solidFill>
                      <a:srgbClr val="F3E8FC"/>
                    </a:solidFill>
                  </a:tcPr>
                </a:tc>
                <a:tc>
                  <a:txBody>
                    <a:bodyPr/>
                    <a:lstStyle/>
                    <a:p>
                      <a:r>
                        <a:rPr lang="fi-FI" sz="1600">
                          <a:latin typeface="Arial"/>
                        </a:rPr>
                        <a:t>123</a:t>
                      </a:r>
                    </a:p>
                  </a:txBody>
                  <a:tcPr>
                    <a:solidFill>
                      <a:srgbClr val="F3E8FC"/>
                    </a:solidFill>
                  </a:tcPr>
                </a:tc>
                <a:tc>
                  <a:txBody>
                    <a:bodyPr/>
                    <a:lstStyle/>
                    <a:p>
                      <a:r>
                        <a:rPr lang="fi-FI" sz="1600">
                          <a:latin typeface="Arial"/>
                        </a:rPr>
                        <a:t>59</a:t>
                      </a:r>
                    </a:p>
                  </a:txBody>
                  <a:tcPr>
                    <a:solidFill>
                      <a:srgbClr val="F3E8FC"/>
                    </a:solidFill>
                  </a:tcPr>
                </a:tc>
                <a:tc>
                  <a:txBody>
                    <a:bodyPr/>
                    <a:lstStyle/>
                    <a:p>
                      <a:r>
                        <a:rPr lang="fi-FI" sz="1600">
                          <a:latin typeface="Arial"/>
                        </a:rPr>
                        <a:t>64</a:t>
                      </a:r>
                    </a:p>
                  </a:txBody>
                  <a:tcPr>
                    <a:solidFill>
                      <a:srgbClr val="F3E8FC"/>
                    </a:solidFill>
                  </a:tcPr>
                </a:tc>
                <a:tc>
                  <a:txBody>
                    <a:bodyPr/>
                    <a:lstStyle/>
                    <a:p>
                      <a:r>
                        <a:rPr lang="fi-FI" sz="1600">
                          <a:latin typeface="Arial"/>
                        </a:rPr>
                        <a:t>95</a:t>
                      </a:r>
                    </a:p>
                  </a:txBody>
                  <a:tcPr>
                    <a:solidFill>
                      <a:srgbClr val="F3E8FC"/>
                    </a:solidFill>
                  </a:tcPr>
                </a:tc>
                <a:extLst>
                  <a:ext uri="{0D108BD9-81ED-4DB2-BD59-A6C34878D82A}">
                    <a16:rowId xmlns:a16="http://schemas.microsoft.com/office/drawing/2014/main" val="2690421137"/>
                  </a:ext>
                </a:extLst>
              </a:tr>
              <a:tr h="0">
                <a:tc>
                  <a:txBody>
                    <a:bodyPr/>
                    <a:lstStyle/>
                    <a:p>
                      <a:r>
                        <a:rPr lang="fi-FI" sz="1600" b="1">
                          <a:latin typeface="Arial"/>
                        </a:rPr>
                        <a:t>YHTEENSÄ</a:t>
                      </a:r>
                    </a:p>
                  </a:txBody>
                  <a:tcPr>
                    <a:solidFill>
                      <a:srgbClr val="D7B4F5"/>
                    </a:solidFill>
                  </a:tcPr>
                </a:tc>
                <a:tc>
                  <a:txBody>
                    <a:bodyPr/>
                    <a:lstStyle/>
                    <a:p>
                      <a:r>
                        <a:rPr lang="fi-FI" sz="1600" b="1">
                          <a:latin typeface="Arial"/>
                        </a:rPr>
                        <a:t>1707</a:t>
                      </a:r>
                    </a:p>
                  </a:txBody>
                  <a:tcPr>
                    <a:solidFill>
                      <a:srgbClr val="D7B4F5"/>
                    </a:solidFill>
                  </a:tcPr>
                </a:tc>
                <a:tc>
                  <a:txBody>
                    <a:bodyPr/>
                    <a:lstStyle/>
                    <a:p>
                      <a:r>
                        <a:rPr lang="fi-FI" sz="1600" b="1">
                          <a:latin typeface="Arial"/>
                        </a:rPr>
                        <a:t>6828</a:t>
                      </a:r>
                    </a:p>
                  </a:txBody>
                  <a:tcPr>
                    <a:solidFill>
                      <a:srgbClr val="D7B4F5"/>
                    </a:solidFill>
                  </a:tcPr>
                </a:tc>
                <a:tc>
                  <a:txBody>
                    <a:bodyPr/>
                    <a:lstStyle/>
                    <a:p>
                      <a:r>
                        <a:rPr lang="fi-FI" sz="1600" b="1">
                          <a:latin typeface="Arial"/>
                        </a:rPr>
                        <a:t>696</a:t>
                      </a:r>
                    </a:p>
                  </a:txBody>
                  <a:tcPr>
                    <a:solidFill>
                      <a:srgbClr val="D7B4F5"/>
                    </a:solidFill>
                  </a:tcPr>
                </a:tc>
                <a:tc>
                  <a:txBody>
                    <a:bodyPr/>
                    <a:lstStyle/>
                    <a:p>
                      <a:r>
                        <a:rPr lang="fi-FI" sz="1600" b="1">
                          <a:latin typeface="Arial"/>
                        </a:rPr>
                        <a:t>315</a:t>
                      </a:r>
                    </a:p>
                  </a:txBody>
                  <a:tcPr>
                    <a:solidFill>
                      <a:srgbClr val="D7B4F5"/>
                    </a:solidFill>
                  </a:tcPr>
                </a:tc>
                <a:tc>
                  <a:txBody>
                    <a:bodyPr/>
                    <a:lstStyle/>
                    <a:p>
                      <a:r>
                        <a:rPr lang="fi-FI" sz="1600" b="1">
                          <a:latin typeface="Arial"/>
                        </a:rPr>
                        <a:t>381</a:t>
                      </a:r>
                    </a:p>
                  </a:txBody>
                  <a:tcPr>
                    <a:solidFill>
                      <a:srgbClr val="D7B4F5"/>
                    </a:solidFill>
                  </a:tcPr>
                </a:tc>
                <a:tc>
                  <a:txBody>
                    <a:bodyPr/>
                    <a:lstStyle/>
                    <a:p>
                      <a:r>
                        <a:rPr lang="fi-FI" sz="1600" b="1">
                          <a:latin typeface="Arial"/>
                        </a:rPr>
                        <a:t>1094</a:t>
                      </a:r>
                    </a:p>
                  </a:txBody>
                  <a:tcPr>
                    <a:solidFill>
                      <a:srgbClr val="D7B4F5"/>
                    </a:solidFill>
                  </a:tcPr>
                </a:tc>
                <a:extLst>
                  <a:ext uri="{0D108BD9-81ED-4DB2-BD59-A6C34878D82A}">
                    <a16:rowId xmlns:a16="http://schemas.microsoft.com/office/drawing/2014/main" val="3230865588"/>
                  </a:ext>
                </a:extLst>
              </a:tr>
            </a:tbl>
          </a:graphicData>
        </a:graphic>
      </p:graphicFrame>
      <p:sp>
        <p:nvSpPr>
          <p:cNvPr id="6" name="Tekstiruutu 5">
            <a:extLst>
              <a:ext uri="{FF2B5EF4-FFF2-40B4-BE49-F238E27FC236}">
                <a16:creationId xmlns:a16="http://schemas.microsoft.com/office/drawing/2014/main" id="{3611B03A-E817-E755-0E7A-FD5163F92F09}"/>
              </a:ext>
            </a:extLst>
          </p:cNvPr>
          <p:cNvSpPr txBox="1"/>
          <p:nvPr/>
        </p:nvSpPr>
        <p:spPr>
          <a:xfrm>
            <a:off x="8190689" y="414551"/>
            <a:ext cx="3787843" cy="646331"/>
          </a:xfrm>
          <a:prstGeom prst="rect">
            <a:avLst/>
          </a:prstGeom>
          <a:noFill/>
          <a:ln w="38100">
            <a:solidFill>
              <a:schemeClr val="tx1"/>
            </a:solidFill>
          </a:ln>
        </p:spPr>
        <p:txBody>
          <a:bodyPr wrap="square" lIns="91440" tIns="45720" rIns="91440" bIns="45720" rtlCol="0" anchor="t">
            <a:spAutoFit/>
          </a:bodyPr>
          <a:lstStyle/>
          <a:p>
            <a:r>
              <a:rPr lang="fi-FI">
                <a:latin typeface="Arial"/>
                <a:cs typeface="Arial"/>
              </a:rPr>
              <a:t>Arvioitu niin, että 60% ensisijaisista hakijoista osallistuu kokeeseen</a:t>
            </a:r>
          </a:p>
        </p:txBody>
      </p:sp>
      <p:sp>
        <p:nvSpPr>
          <p:cNvPr id="8" name="Nuoli: Oikea 7">
            <a:extLst>
              <a:ext uri="{FF2B5EF4-FFF2-40B4-BE49-F238E27FC236}">
                <a16:creationId xmlns:a16="http://schemas.microsoft.com/office/drawing/2014/main" id="{F54323E7-74C9-2394-6513-AC68E403EED2}"/>
              </a:ext>
            </a:extLst>
          </p:cNvPr>
          <p:cNvSpPr/>
          <p:nvPr/>
        </p:nvSpPr>
        <p:spPr>
          <a:xfrm rot="5400000">
            <a:off x="10364137" y="1049062"/>
            <a:ext cx="490331" cy="513972"/>
          </a:xfrm>
          <a:prstGeom prst="rightArrow">
            <a:avLst>
              <a:gd name="adj1" fmla="val 32186"/>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005515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A8C1-BE87-BE01-0855-DC84DBFD0F6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B1CE804-5D3A-FCD6-ACA0-528A32181B79}"/>
              </a:ext>
            </a:extLst>
          </p:cNvPr>
          <p:cNvSpPr>
            <a:spLocks noGrp="1"/>
          </p:cNvSpPr>
          <p:nvPr>
            <p:ph type="title"/>
          </p:nvPr>
        </p:nvSpPr>
        <p:spPr>
          <a:xfrm>
            <a:off x="255988" y="0"/>
            <a:ext cx="11457373" cy="695757"/>
          </a:xfrm>
        </p:spPr>
        <p:txBody>
          <a:bodyPr/>
          <a:lstStyle/>
          <a:p>
            <a:r>
              <a:rPr lang="fi-FI"/>
              <a:t>Valintakoe C</a:t>
            </a:r>
          </a:p>
        </p:txBody>
      </p:sp>
      <p:sp>
        <p:nvSpPr>
          <p:cNvPr id="3" name="Sisällön paikkamerkki 2">
            <a:extLst>
              <a:ext uri="{FF2B5EF4-FFF2-40B4-BE49-F238E27FC236}">
                <a16:creationId xmlns:a16="http://schemas.microsoft.com/office/drawing/2014/main" id="{85874257-A4D7-AC24-A78E-63A93D143555}"/>
              </a:ext>
            </a:extLst>
          </p:cNvPr>
          <p:cNvSpPr>
            <a:spLocks noGrp="1"/>
          </p:cNvSpPr>
          <p:nvPr>
            <p:ph sz="quarter" idx="10"/>
          </p:nvPr>
        </p:nvSpPr>
        <p:spPr>
          <a:xfrm>
            <a:off x="174646" y="659218"/>
            <a:ext cx="11457373" cy="5879805"/>
          </a:xfrm>
        </p:spPr>
        <p:txBody>
          <a:bodyPr>
            <a:normAutofit fontScale="77500" lnSpcReduction="20000"/>
          </a:bodyPr>
          <a:lstStyle/>
          <a:p>
            <a:pPr>
              <a:lnSpc>
                <a:spcPct val="120000"/>
              </a:lnSpc>
              <a:spcBef>
                <a:spcPts val="0"/>
              </a:spcBef>
              <a:spcAft>
                <a:spcPts val="0"/>
              </a:spcAft>
            </a:pPr>
            <a:r>
              <a:rPr lang="fi-FI" sz="3200" u="none" strike="noStrike" baseline="0">
                <a:latin typeface="Arial    "/>
              </a:rPr>
              <a:t>Vaatimukset</a:t>
            </a:r>
          </a:p>
          <a:p>
            <a:pPr lvl="1">
              <a:lnSpc>
                <a:spcPct val="120000"/>
              </a:lnSpc>
              <a:spcBef>
                <a:spcPts val="0"/>
              </a:spcBef>
              <a:spcAft>
                <a:spcPts val="0"/>
              </a:spcAft>
            </a:pPr>
            <a:r>
              <a:rPr lang="fi-FI" sz="2900" u="none" strike="noStrike" baseline="0">
                <a:latin typeface="Arial    "/>
              </a:rPr>
              <a:t>Valintakokeen </a:t>
            </a:r>
            <a:r>
              <a:rPr lang="fi-FI" sz="2900" b="1">
                <a:latin typeface="Arial    "/>
              </a:rPr>
              <a:t>C</a:t>
            </a:r>
            <a:r>
              <a:rPr lang="fi-FI" sz="2900" b="1" u="none" strike="noStrike" baseline="0">
                <a:latin typeface="Arial    "/>
              </a:rPr>
              <a:t> yhteinen osio (2h15min, 180 pistettä)</a:t>
            </a:r>
          </a:p>
          <a:p>
            <a:pPr lvl="2">
              <a:lnSpc>
                <a:spcPct val="120000"/>
              </a:lnSpc>
              <a:spcBef>
                <a:spcPts val="0"/>
              </a:spcBef>
              <a:spcAft>
                <a:spcPts val="0"/>
              </a:spcAft>
            </a:pPr>
            <a:r>
              <a:rPr lang="fi-FI" sz="2600" b="1" u="none" strike="noStrike" baseline="0">
                <a:latin typeface="Arial    "/>
              </a:rPr>
              <a:t>Kaikille yhteinen tehtävä (60 pistettä)</a:t>
            </a:r>
          </a:p>
          <a:p>
            <a:pPr lvl="3">
              <a:lnSpc>
                <a:spcPct val="120000"/>
              </a:lnSpc>
              <a:spcBef>
                <a:spcPts val="0"/>
              </a:spcBef>
              <a:spcAft>
                <a:spcPts val="0"/>
              </a:spcAft>
            </a:pPr>
            <a:r>
              <a:rPr lang="fi-FI" sz="2200" b="1" u="none" strike="noStrike" baseline="0">
                <a:latin typeface="Arial    "/>
              </a:rPr>
              <a:t>Kuvaajien ja taulukoiden tulkintataitoja testaava tehtäväkokonaisuus</a:t>
            </a:r>
            <a:r>
              <a:rPr lang="fi-FI" sz="2200" u="none" strike="noStrike" baseline="0">
                <a:latin typeface="Arial    "/>
              </a:rPr>
              <a:t>, johon kaikkien hakijoiden tulee vastata. Tehtävässä testataan yleisiä korkeakouluissa tarvittavia ajattelun ja päättelyn taitoja ja tietoja, joihin lukio yleisesti valmistaa, eikä tehtävä suoraan perustu mihinkään oppiaineeseen. </a:t>
            </a:r>
            <a:r>
              <a:rPr lang="fi-FI" sz="2200">
                <a:latin typeface="Arial    "/>
              </a:rPr>
              <a:t>Teemoja ovat esimerkiksi globaalimuutos, ruoantuotanto, energiakysymykset, kestävä kehitys ja luonnonvarat. </a:t>
            </a:r>
            <a:r>
              <a:rPr lang="fi-FI" sz="2200" u="none" strike="noStrike" baseline="0">
                <a:latin typeface="Arial    "/>
              </a:rPr>
              <a:t>Yhteisessä tehtävässä ja myös muissa koetehtävissä voi olla mukana </a:t>
            </a:r>
            <a:r>
              <a:rPr lang="fi-FI" sz="2200" b="1" u="none" strike="noStrike" baseline="0">
                <a:latin typeface="Arial    "/>
              </a:rPr>
              <a:t>matemaattisia osioita.</a:t>
            </a:r>
          </a:p>
          <a:p>
            <a:pPr lvl="2">
              <a:lnSpc>
                <a:spcPct val="120000"/>
              </a:lnSpc>
              <a:spcBef>
                <a:spcPts val="0"/>
              </a:spcBef>
              <a:spcAft>
                <a:spcPts val="0"/>
              </a:spcAft>
            </a:pPr>
            <a:r>
              <a:rPr lang="fi-FI" sz="2600" b="1" u="none" strike="noStrike" baseline="0">
                <a:latin typeface="Arial    "/>
              </a:rPr>
              <a:t>Valinnaiset tehtävät (kahteen vastataan, 60 pistettä / tehtävä)</a:t>
            </a:r>
          </a:p>
          <a:p>
            <a:pPr lvl="3">
              <a:lnSpc>
                <a:spcPct val="120000"/>
              </a:lnSpc>
              <a:spcBef>
                <a:spcPts val="0"/>
              </a:spcBef>
              <a:spcAft>
                <a:spcPts val="0"/>
              </a:spcAft>
            </a:pPr>
            <a:r>
              <a:rPr lang="fi-FI" sz="2200" u="none" strike="noStrike" baseline="0">
                <a:latin typeface="Arial    "/>
              </a:rPr>
              <a:t>Valintakokeen C valinnaiset tehtävät perustuvat kokeessa jaettavaan aineistoon sekä alla mainittuihin lukion opintojen sisältöihin (Lukion opetussuunnitelman perusteet 2019). Aineisto voi olla myös englanninkielistä.</a:t>
            </a:r>
          </a:p>
          <a:p>
            <a:pPr lvl="3">
              <a:lnSpc>
                <a:spcPct val="120000"/>
              </a:lnSpc>
              <a:spcBef>
                <a:spcPts val="0"/>
              </a:spcBef>
              <a:spcAft>
                <a:spcPts val="0"/>
              </a:spcAft>
            </a:pPr>
            <a:r>
              <a:rPr lang="fi-FI" sz="2200" b="1" u="none" strike="noStrike" baseline="0">
                <a:latin typeface="Arial    "/>
              </a:rPr>
              <a:t>Biologian perusteita mittaavassa tehtävässä</a:t>
            </a:r>
            <a:r>
              <a:rPr lang="fi-FI" sz="2200" u="none" strike="noStrike" baseline="0">
                <a:latin typeface="Arial    "/>
              </a:rPr>
              <a:t> on hyötyä, jos hakija hallitsee lukion pakollisten biologian opintojen sisällöt (</a:t>
            </a:r>
            <a:r>
              <a:rPr lang="fi-FI" sz="2200" u="none" strike="noStrike" baseline="0" err="1">
                <a:latin typeface="Arial    "/>
              </a:rPr>
              <a:t>modulit</a:t>
            </a:r>
            <a:r>
              <a:rPr lang="fi-FI" sz="2200" u="none" strike="noStrike" baseline="0">
                <a:latin typeface="Arial    "/>
              </a:rPr>
              <a:t> 1-3)</a:t>
            </a:r>
          </a:p>
          <a:p>
            <a:pPr lvl="3">
              <a:lnSpc>
                <a:spcPct val="120000"/>
              </a:lnSpc>
              <a:spcBef>
                <a:spcPts val="0"/>
              </a:spcBef>
              <a:spcAft>
                <a:spcPts val="0"/>
              </a:spcAft>
            </a:pPr>
            <a:r>
              <a:rPr lang="fi-FI" sz="2200" b="1" u="none" strike="noStrike" baseline="0">
                <a:latin typeface="Arial    "/>
              </a:rPr>
              <a:t>Luonnonmaantieteellisessä ja geotieteellisessä tehtävässä </a:t>
            </a:r>
            <a:r>
              <a:rPr lang="fi-FI" sz="2200" u="none" strike="noStrike" baseline="0">
                <a:latin typeface="Arial    "/>
              </a:rPr>
              <a:t>on hyötyä, jos hakija hallitsee lukion maantieteen opintojen sisältöjä</a:t>
            </a:r>
            <a:endParaRPr lang="fi-FI" sz="2200" b="1" u="none" strike="noStrike" baseline="0">
              <a:latin typeface="Arial    "/>
            </a:endParaRPr>
          </a:p>
          <a:p>
            <a:pPr lvl="3">
              <a:lnSpc>
                <a:spcPct val="120000"/>
              </a:lnSpc>
              <a:spcBef>
                <a:spcPts val="0"/>
              </a:spcBef>
              <a:spcAft>
                <a:spcPts val="0"/>
              </a:spcAft>
            </a:pPr>
            <a:r>
              <a:rPr lang="fi-FI" sz="2200" b="1" u="none" strike="noStrike" baseline="0">
                <a:latin typeface="Arial    "/>
              </a:rPr>
              <a:t>Yhteiskunta ja ympäristö –soveltavassa tehtävässä </a:t>
            </a:r>
            <a:r>
              <a:rPr lang="fi-FI" sz="2200" u="none" strike="noStrike" baseline="0">
                <a:latin typeface="Arial    "/>
              </a:rPr>
              <a:t>on hyötyä, jos hakija hallitsee lukion maantieteen opintojen sisältöjä</a:t>
            </a:r>
          </a:p>
          <a:p>
            <a:pPr lvl="3">
              <a:lnSpc>
                <a:spcPct val="120000"/>
              </a:lnSpc>
              <a:spcBef>
                <a:spcPts val="0"/>
              </a:spcBef>
              <a:spcAft>
                <a:spcPts val="0"/>
              </a:spcAft>
            </a:pPr>
            <a:r>
              <a:rPr lang="fi-FI" sz="2200" b="1" u="none" strike="noStrike" baseline="0">
                <a:latin typeface="Arial    "/>
              </a:rPr>
              <a:t>Kemian ja fysiikan perusteita mittaavassa tehtävässä </a:t>
            </a:r>
            <a:r>
              <a:rPr lang="fi-FI" sz="2200" u="none" strike="noStrike" baseline="0">
                <a:latin typeface="Arial    "/>
              </a:rPr>
              <a:t>on hyötyä, jos hakija hallitsee lukion pakollisten kemian ja fysiikan opintojen sisällöt (</a:t>
            </a:r>
            <a:r>
              <a:rPr lang="fi-FI" sz="2200" u="none" strike="noStrike" baseline="0" err="1">
                <a:latin typeface="Arial    "/>
              </a:rPr>
              <a:t>modulit</a:t>
            </a:r>
            <a:r>
              <a:rPr lang="fi-FI" sz="2200" u="none" strike="noStrike" baseline="0">
                <a:latin typeface="Arial    "/>
              </a:rPr>
              <a:t> 1-2)</a:t>
            </a:r>
          </a:p>
        </p:txBody>
      </p:sp>
    </p:spTree>
    <p:extLst>
      <p:ext uri="{BB962C8B-B14F-4D97-AF65-F5344CB8AC3E}">
        <p14:creationId xmlns:p14="http://schemas.microsoft.com/office/powerpoint/2010/main" val="3452260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203A1-BB6B-2D99-65ED-015F89F0751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8BA5360-3E23-F5B2-B21F-55A961A79325}"/>
              </a:ext>
            </a:extLst>
          </p:cNvPr>
          <p:cNvSpPr>
            <a:spLocks noGrp="1"/>
          </p:cNvSpPr>
          <p:nvPr>
            <p:ph type="title"/>
          </p:nvPr>
        </p:nvSpPr>
        <p:spPr>
          <a:xfrm>
            <a:off x="364845" y="381000"/>
            <a:ext cx="11457373" cy="695757"/>
          </a:xfrm>
        </p:spPr>
        <p:txBody>
          <a:bodyPr/>
          <a:lstStyle/>
          <a:p>
            <a:r>
              <a:rPr lang="fi-FI"/>
              <a:t>Valintakoe C</a:t>
            </a:r>
          </a:p>
        </p:txBody>
      </p:sp>
      <p:sp>
        <p:nvSpPr>
          <p:cNvPr id="3" name="Sisällön paikkamerkki 2">
            <a:extLst>
              <a:ext uri="{FF2B5EF4-FFF2-40B4-BE49-F238E27FC236}">
                <a16:creationId xmlns:a16="http://schemas.microsoft.com/office/drawing/2014/main" id="{BEE85EBD-5971-0E52-D867-5BF110E2E454}"/>
              </a:ext>
            </a:extLst>
          </p:cNvPr>
          <p:cNvSpPr>
            <a:spLocks noGrp="1"/>
          </p:cNvSpPr>
          <p:nvPr>
            <p:ph sz="quarter" idx="10"/>
          </p:nvPr>
        </p:nvSpPr>
        <p:spPr>
          <a:xfrm>
            <a:off x="898245" y="1072875"/>
            <a:ext cx="10425429" cy="5051477"/>
          </a:xfrm>
        </p:spPr>
        <p:txBody>
          <a:bodyPr>
            <a:normAutofit/>
          </a:bodyPr>
          <a:lstStyle/>
          <a:p>
            <a:pPr>
              <a:lnSpc>
                <a:spcPct val="120000"/>
              </a:lnSpc>
              <a:spcBef>
                <a:spcPts val="0"/>
              </a:spcBef>
              <a:spcAft>
                <a:spcPts val="0"/>
              </a:spcAft>
            </a:pPr>
            <a:r>
              <a:rPr lang="fi-FI" sz="2500" u="none" strike="noStrike" baseline="0">
                <a:latin typeface="Arial    "/>
              </a:rPr>
              <a:t>Vaatimukset jatkuu…</a:t>
            </a:r>
          </a:p>
          <a:p>
            <a:pPr lvl="1">
              <a:lnSpc>
                <a:spcPct val="120000"/>
              </a:lnSpc>
              <a:spcBef>
                <a:spcPts val="0"/>
              </a:spcBef>
              <a:spcAft>
                <a:spcPts val="0"/>
              </a:spcAft>
            </a:pPr>
            <a:r>
              <a:rPr lang="fi-FI" sz="2200" u="none" strike="noStrike" baseline="0">
                <a:latin typeface="Arial    "/>
              </a:rPr>
              <a:t>Valintakokeen </a:t>
            </a:r>
            <a:r>
              <a:rPr lang="fi-FI" sz="2200" b="1">
                <a:latin typeface="Arial    "/>
              </a:rPr>
              <a:t>C</a:t>
            </a:r>
            <a:r>
              <a:rPr lang="fi-FI" sz="2200" b="1" u="none" strike="noStrike" baseline="0">
                <a:latin typeface="Arial    "/>
              </a:rPr>
              <a:t> eriytyvä osio (45min, 60 pistettä)</a:t>
            </a:r>
          </a:p>
          <a:p>
            <a:pPr lvl="2">
              <a:lnSpc>
                <a:spcPct val="120000"/>
              </a:lnSpc>
              <a:spcBef>
                <a:spcPts val="0"/>
              </a:spcBef>
              <a:spcAft>
                <a:spcPts val="0"/>
              </a:spcAft>
            </a:pPr>
            <a:r>
              <a:rPr lang="fi-FI" sz="2000" u="none" strike="noStrike" baseline="0">
                <a:latin typeface="Arial    "/>
              </a:rPr>
              <a:t>Eriytyvän osion tehtävät perustuvat lukion biologian valtakunnallisten valinnaisten opintojen sisältöihin (</a:t>
            </a:r>
            <a:r>
              <a:rPr lang="fi-FI" sz="2000" u="none" strike="noStrike" baseline="0" err="1">
                <a:latin typeface="Arial    "/>
              </a:rPr>
              <a:t>modulit</a:t>
            </a:r>
            <a:r>
              <a:rPr lang="fi-FI" sz="2000" u="none" strike="noStrike" baseline="0">
                <a:latin typeface="Arial    "/>
              </a:rPr>
              <a:t> 4-6) sekä mahdolliseen kokeessa jaettavaan aineistoon. Aineisto voi olla myös englanninkielistä.</a:t>
            </a:r>
          </a:p>
          <a:p>
            <a:pPr marL="457200" lvl="1" indent="0">
              <a:lnSpc>
                <a:spcPct val="120000"/>
              </a:lnSpc>
              <a:spcBef>
                <a:spcPts val="0"/>
              </a:spcBef>
              <a:spcAft>
                <a:spcPts val="0"/>
              </a:spcAft>
              <a:buNone/>
            </a:pPr>
            <a:endParaRPr lang="fi-FI" sz="1800">
              <a:latin typeface="Arial    "/>
            </a:endParaRPr>
          </a:p>
          <a:p>
            <a:pPr>
              <a:lnSpc>
                <a:spcPct val="120000"/>
              </a:lnSpc>
              <a:spcBef>
                <a:spcPts val="0"/>
              </a:spcBef>
              <a:spcAft>
                <a:spcPts val="0"/>
              </a:spcAft>
            </a:pPr>
            <a:r>
              <a:rPr lang="fi-FI" sz="2500">
                <a:latin typeface="Arial    "/>
              </a:rPr>
              <a:t>Vanhat valintakokeet: hakukohteina olevien alojen vanhat valintakokeet valikoidusti</a:t>
            </a:r>
          </a:p>
        </p:txBody>
      </p:sp>
    </p:spTree>
    <p:extLst>
      <p:ext uri="{BB962C8B-B14F-4D97-AF65-F5344CB8AC3E}">
        <p14:creationId xmlns:p14="http://schemas.microsoft.com/office/powerpoint/2010/main" val="3313928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80138-09E0-190B-38BF-E6750205FB7E}"/>
            </a:ext>
          </a:extLst>
        </p:cNvPr>
        <p:cNvGrpSpPr/>
        <p:nvPr/>
      </p:nvGrpSpPr>
      <p:grpSpPr>
        <a:xfrm>
          <a:off x="0" y="0"/>
          <a:ext cx="0" cy="0"/>
          <a:chOff x="0" y="0"/>
          <a:chExt cx="0" cy="0"/>
        </a:xfrm>
      </p:grpSpPr>
      <p:sp>
        <p:nvSpPr>
          <p:cNvPr id="5" name="Otsikko 4">
            <a:extLst>
              <a:ext uri="{FF2B5EF4-FFF2-40B4-BE49-F238E27FC236}">
                <a16:creationId xmlns:a16="http://schemas.microsoft.com/office/drawing/2014/main" id="{0EE233CD-2FA8-1575-E0B2-7AAEF1B82353}"/>
              </a:ext>
            </a:extLst>
          </p:cNvPr>
          <p:cNvSpPr>
            <a:spLocks noGrp="1"/>
          </p:cNvSpPr>
          <p:nvPr>
            <p:ph type="title"/>
          </p:nvPr>
        </p:nvSpPr>
        <p:spPr/>
        <p:txBody>
          <a:bodyPr/>
          <a:lstStyle/>
          <a:p>
            <a:r>
              <a:rPr lang="fi-FI"/>
              <a:t>Valintakoe D</a:t>
            </a:r>
          </a:p>
        </p:txBody>
      </p:sp>
      <p:pic>
        <p:nvPicPr>
          <p:cNvPr id="8" name="Sisällön paikkamerkki 7" descr="Kuva, joka sisältää kohteen teksti, kuvakaappaus, Fontti&#10;&#10;Kuvaus luotu automaattisesti">
            <a:extLst>
              <a:ext uri="{FF2B5EF4-FFF2-40B4-BE49-F238E27FC236}">
                <a16:creationId xmlns:a16="http://schemas.microsoft.com/office/drawing/2014/main" id="{DA664C56-4A04-1C0B-AC1F-CA6A68B7E5C8}"/>
              </a:ext>
            </a:extLst>
          </p:cNvPr>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1101213" y="1130710"/>
            <a:ext cx="9547709" cy="4773855"/>
          </a:xfrm>
        </p:spPr>
      </p:pic>
    </p:spTree>
    <p:extLst>
      <p:ext uri="{BB962C8B-B14F-4D97-AF65-F5344CB8AC3E}">
        <p14:creationId xmlns:p14="http://schemas.microsoft.com/office/powerpoint/2010/main" val="4243232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78F42-C186-B98A-9BF5-EC9B9326845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B8EB926-293F-D580-17AC-4C1D49716F20}"/>
              </a:ext>
            </a:extLst>
          </p:cNvPr>
          <p:cNvSpPr>
            <a:spLocks noGrp="1"/>
          </p:cNvSpPr>
          <p:nvPr>
            <p:ph type="title"/>
          </p:nvPr>
        </p:nvSpPr>
        <p:spPr>
          <a:xfrm>
            <a:off x="341049" y="365125"/>
            <a:ext cx="11457373" cy="657225"/>
          </a:xfrm>
        </p:spPr>
        <p:txBody>
          <a:bodyPr/>
          <a:lstStyle/>
          <a:p>
            <a:r>
              <a:rPr lang="fi-FI"/>
              <a:t>Psykologia valintamenettely</a:t>
            </a:r>
          </a:p>
        </p:txBody>
      </p:sp>
      <p:sp>
        <p:nvSpPr>
          <p:cNvPr id="4" name="Sisällön paikkamerkki 1">
            <a:extLst>
              <a:ext uri="{FF2B5EF4-FFF2-40B4-BE49-F238E27FC236}">
                <a16:creationId xmlns:a16="http://schemas.microsoft.com/office/drawing/2014/main" id="{1955AF58-CAC2-A824-A655-D200027FCCC5}"/>
              </a:ext>
            </a:extLst>
          </p:cNvPr>
          <p:cNvSpPr>
            <a:spLocks noGrp="1"/>
          </p:cNvSpPr>
          <p:nvPr>
            <p:ph sz="quarter" idx="10"/>
          </p:nvPr>
        </p:nvSpPr>
        <p:spPr>
          <a:xfrm>
            <a:off x="341049" y="1133282"/>
            <a:ext cx="5452736" cy="5443465"/>
          </a:xfrm>
        </p:spPr>
        <p:txBody>
          <a:bodyPr>
            <a:normAutofit fontScale="92500" lnSpcReduction="10000"/>
          </a:bodyPr>
          <a:lstStyle/>
          <a:p>
            <a:r>
              <a:rPr lang="fi-FI" sz="2000"/>
              <a:t>70 % aloituspaikoista on varattu ensikertalaisille hakijoille</a:t>
            </a:r>
          </a:p>
          <a:p>
            <a:r>
              <a:rPr lang="fi-FI" sz="2000"/>
              <a:t>Yhteisvalinta</a:t>
            </a:r>
          </a:p>
          <a:p>
            <a:r>
              <a:rPr lang="fi-FI" sz="2000"/>
              <a:t>40 % valintakokeella</a:t>
            </a:r>
          </a:p>
          <a:p>
            <a:r>
              <a:rPr lang="fi-FI" sz="2000"/>
              <a:t>60 % todistusvalinta (ainoastaan ensikertalaiset hakijat) </a:t>
            </a:r>
          </a:p>
          <a:p>
            <a:r>
              <a:rPr lang="fi-FI" sz="2000"/>
              <a:t>Vuoteen 2025 asti </a:t>
            </a:r>
          </a:p>
          <a:p>
            <a:pPr lvl="1"/>
            <a:r>
              <a:rPr lang="fi-FI" sz="1800" b="1"/>
              <a:t>5 pisteytettävää ainetta: </a:t>
            </a:r>
            <a:r>
              <a:rPr lang="fi-FI" sz="1800"/>
              <a:t>äidinkieli, psykologia, matematiikka (pitkä tai lyhyt), ainereaali ja kieli</a:t>
            </a:r>
          </a:p>
          <a:p>
            <a:pPr lvl="1"/>
            <a:r>
              <a:rPr lang="fi-FI" sz="1800" b="1"/>
              <a:t>Parhaat pisteet </a:t>
            </a:r>
          </a:p>
          <a:p>
            <a:pPr lvl="2"/>
            <a:r>
              <a:rPr lang="fi-FI" sz="1700"/>
              <a:t>pitkä matematiikka (36,1 p.)</a:t>
            </a:r>
          </a:p>
          <a:p>
            <a:pPr lvl="2"/>
            <a:r>
              <a:rPr lang="fi-FI" sz="1700"/>
              <a:t>psykologia (34 p.)</a:t>
            </a:r>
          </a:p>
          <a:p>
            <a:pPr lvl="2"/>
            <a:r>
              <a:rPr lang="fi-FI" sz="1700"/>
              <a:t>äidinkieli (33 p.)</a:t>
            </a:r>
          </a:p>
          <a:p>
            <a:pPr lvl="2"/>
            <a:r>
              <a:rPr lang="fi-FI" sz="1700"/>
              <a:t>pitkä kieli tai lyhyt matematiikka (28,3 p.)</a:t>
            </a:r>
          </a:p>
          <a:p>
            <a:pPr lvl="2"/>
            <a:r>
              <a:rPr lang="fi-FI" sz="1700"/>
              <a:t>fysiikka (26,5 p.)</a:t>
            </a:r>
          </a:p>
          <a:p>
            <a:pPr lvl="2"/>
            <a:r>
              <a:rPr lang="fi-FI" sz="1700"/>
              <a:t>keskipitkä kieli (25 p.)</a:t>
            </a:r>
          </a:p>
          <a:p>
            <a:pPr lvl="2"/>
            <a:r>
              <a:rPr lang="fi-FI" sz="1700"/>
              <a:t>historia, uskonto / ET (24,5 p.)</a:t>
            </a:r>
          </a:p>
        </p:txBody>
      </p:sp>
      <p:graphicFrame>
        <p:nvGraphicFramePr>
          <p:cNvPr id="6" name="Taulukko 5">
            <a:extLst>
              <a:ext uri="{FF2B5EF4-FFF2-40B4-BE49-F238E27FC236}">
                <a16:creationId xmlns:a16="http://schemas.microsoft.com/office/drawing/2014/main" id="{3CB4D748-1818-6F65-E132-47058A5368FA}"/>
              </a:ext>
            </a:extLst>
          </p:cNvPr>
          <p:cNvGraphicFramePr>
            <a:graphicFrameLocks/>
          </p:cNvGraphicFramePr>
          <p:nvPr>
            <p:extLst>
              <p:ext uri="{D42A27DB-BD31-4B8C-83A1-F6EECF244321}">
                <p14:modId xmlns:p14="http://schemas.microsoft.com/office/powerpoint/2010/main" val="2160606578"/>
              </p:ext>
            </p:extLst>
          </p:nvPr>
        </p:nvGraphicFramePr>
        <p:xfrm>
          <a:off x="5784057" y="1022350"/>
          <a:ext cx="5550208" cy="4702370"/>
        </p:xfrm>
        <a:graphic>
          <a:graphicData uri="http://schemas.openxmlformats.org/drawingml/2006/table">
            <a:tbl>
              <a:tblPr firstRow="1" bandRow="1">
                <a:tableStyleId>{5C22544A-7EE6-4342-B048-85BDC9FD1C3A}</a:tableStyleId>
              </a:tblPr>
              <a:tblGrid>
                <a:gridCol w="3077841">
                  <a:extLst>
                    <a:ext uri="{9D8B030D-6E8A-4147-A177-3AD203B41FA5}">
                      <a16:colId xmlns:a16="http://schemas.microsoft.com/office/drawing/2014/main" val="2411617091"/>
                    </a:ext>
                  </a:extLst>
                </a:gridCol>
                <a:gridCol w="1196910">
                  <a:extLst>
                    <a:ext uri="{9D8B030D-6E8A-4147-A177-3AD203B41FA5}">
                      <a16:colId xmlns:a16="http://schemas.microsoft.com/office/drawing/2014/main" val="2181851387"/>
                    </a:ext>
                  </a:extLst>
                </a:gridCol>
                <a:gridCol w="1275457">
                  <a:extLst>
                    <a:ext uri="{9D8B030D-6E8A-4147-A177-3AD203B41FA5}">
                      <a16:colId xmlns:a16="http://schemas.microsoft.com/office/drawing/2014/main" val="1583310800"/>
                    </a:ext>
                  </a:extLst>
                </a:gridCol>
              </a:tblGrid>
              <a:tr h="873139">
                <a:tc>
                  <a:txBody>
                    <a:bodyPr/>
                    <a:lstStyle/>
                    <a:p>
                      <a:r>
                        <a:rPr lang="fi-FI" sz="1600">
                          <a:solidFill>
                            <a:schemeClr val="bg1"/>
                          </a:solidFill>
                          <a:latin typeface="+mn-lt"/>
                        </a:rPr>
                        <a:t>Opiskelupaikat</a:t>
                      </a:r>
                    </a:p>
                  </a:txBody>
                  <a:tcPr anchor="ctr"/>
                </a:tc>
                <a:tc>
                  <a:txBody>
                    <a:bodyPr/>
                    <a:lstStyle/>
                    <a:p>
                      <a:pPr algn="ctr"/>
                      <a:r>
                        <a:rPr lang="fi-FI" sz="1600">
                          <a:solidFill>
                            <a:schemeClr val="bg1"/>
                          </a:solidFill>
                          <a:latin typeface="+mn-lt"/>
                        </a:rPr>
                        <a:t>Aloitus-paikat 2024</a:t>
                      </a:r>
                    </a:p>
                  </a:txBody>
                  <a:tcPr anchor="ctr"/>
                </a:tc>
                <a:tc>
                  <a:txBody>
                    <a:bodyPr/>
                    <a:lstStyle/>
                    <a:p>
                      <a:pPr algn="ctr"/>
                      <a:r>
                        <a:rPr lang="fi-FI" sz="1600">
                          <a:solidFill>
                            <a:schemeClr val="bg1"/>
                          </a:solidFill>
                          <a:latin typeface="+mn-lt"/>
                        </a:rPr>
                        <a:t>Aloitus-paikat 2025</a:t>
                      </a:r>
                    </a:p>
                  </a:txBody>
                  <a:tcPr anchor="ctr"/>
                </a:tc>
                <a:extLst>
                  <a:ext uri="{0D108BD9-81ED-4DB2-BD59-A6C34878D82A}">
                    <a16:rowId xmlns:a16="http://schemas.microsoft.com/office/drawing/2014/main" val="2241481558"/>
                  </a:ext>
                </a:extLst>
              </a:tr>
              <a:tr h="535800">
                <a:tc>
                  <a:txBody>
                    <a:bodyPr/>
                    <a:lstStyle/>
                    <a:p>
                      <a:r>
                        <a:rPr lang="fi-FI" sz="1600">
                          <a:solidFill>
                            <a:schemeClr val="tx1"/>
                          </a:solidFill>
                        </a:rPr>
                        <a:t>Jyväskylän yliopisto</a:t>
                      </a:r>
                    </a:p>
                  </a:txBody>
                  <a:tcPr anchor="ctr">
                    <a:solidFill>
                      <a:srgbClr val="D7B4F5">
                        <a:alpha val="30196"/>
                      </a:srgbClr>
                    </a:solidFill>
                  </a:tcPr>
                </a:tc>
                <a:tc>
                  <a:txBody>
                    <a:bodyPr/>
                    <a:lstStyle/>
                    <a:p>
                      <a:pPr algn="ctr"/>
                      <a:r>
                        <a:rPr lang="fi-FI" sz="1600">
                          <a:solidFill>
                            <a:schemeClr val="tx1"/>
                          </a:solidFill>
                        </a:rPr>
                        <a:t>107</a:t>
                      </a:r>
                    </a:p>
                  </a:txBody>
                  <a:tcPr anchor="ctr">
                    <a:solidFill>
                      <a:srgbClr val="D7B4F5">
                        <a:alpha val="30196"/>
                      </a:srgbClr>
                    </a:solidFill>
                  </a:tcPr>
                </a:tc>
                <a:tc>
                  <a:txBody>
                    <a:bodyPr/>
                    <a:lstStyle/>
                    <a:p>
                      <a:pPr algn="ctr"/>
                      <a:r>
                        <a:rPr lang="fi-FI" sz="1600">
                          <a:solidFill>
                            <a:schemeClr val="tx1"/>
                          </a:solidFill>
                          <a:latin typeface="+mn-lt"/>
                        </a:rPr>
                        <a:t>107</a:t>
                      </a:r>
                    </a:p>
                  </a:txBody>
                  <a:tcPr anchor="ctr">
                    <a:solidFill>
                      <a:srgbClr val="D7B4F5">
                        <a:alpha val="30196"/>
                      </a:srgbClr>
                    </a:solidFill>
                  </a:tcPr>
                </a:tc>
                <a:extLst>
                  <a:ext uri="{0D108BD9-81ED-4DB2-BD59-A6C34878D82A}">
                    <a16:rowId xmlns:a16="http://schemas.microsoft.com/office/drawing/2014/main" val="2731975120"/>
                  </a:ext>
                </a:extLst>
              </a:tr>
              <a:tr h="535800">
                <a:tc>
                  <a:txBody>
                    <a:bodyPr/>
                    <a:lstStyle/>
                    <a:p>
                      <a:r>
                        <a:rPr lang="fi-FI" sz="1600">
                          <a:solidFill>
                            <a:schemeClr val="tx1"/>
                          </a:solidFill>
                        </a:rPr>
                        <a:t>Itä-Suomen yliopisto, Joensuu</a:t>
                      </a:r>
                    </a:p>
                  </a:txBody>
                  <a:tcPr anchor="ctr">
                    <a:solidFill>
                      <a:srgbClr val="D7B4F5">
                        <a:alpha val="30196"/>
                      </a:srgbClr>
                    </a:solidFill>
                  </a:tcPr>
                </a:tc>
                <a:tc>
                  <a:txBody>
                    <a:bodyPr/>
                    <a:lstStyle/>
                    <a:p>
                      <a:pPr algn="ctr"/>
                      <a:r>
                        <a:rPr lang="fi-FI" sz="1600">
                          <a:solidFill>
                            <a:schemeClr val="tx1"/>
                          </a:solidFill>
                        </a:rPr>
                        <a:t>60</a:t>
                      </a:r>
                    </a:p>
                  </a:txBody>
                  <a:tcPr anchor="ctr">
                    <a:solidFill>
                      <a:srgbClr val="D7B4F5">
                        <a:alpha val="30196"/>
                      </a:srgbClr>
                    </a:solidFill>
                  </a:tcPr>
                </a:tc>
                <a:tc>
                  <a:txBody>
                    <a:bodyPr/>
                    <a:lstStyle/>
                    <a:p>
                      <a:pPr algn="ctr"/>
                      <a:r>
                        <a:rPr lang="fi-FI" sz="1600">
                          <a:solidFill>
                            <a:schemeClr val="tx1"/>
                          </a:solidFill>
                          <a:latin typeface="+mn-lt"/>
                        </a:rPr>
                        <a:t>60</a:t>
                      </a:r>
                    </a:p>
                  </a:txBody>
                  <a:tcPr anchor="ctr">
                    <a:solidFill>
                      <a:srgbClr val="D7B4F5">
                        <a:alpha val="30196"/>
                      </a:srgbClr>
                    </a:solidFill>
                  </a:tcPr>
                </a:tc>
                <a:extLst>
                  <a:ext uri="{0D108BD9-81ED-4DB2-BD59-A6C34878D82A}">
                    <a16:rowId xmlns:a16="http://schemas.microsoft.com/office/drawing/2014/main" val="2609819336"/>
                  </a:ext>
                </a:extLst>
              </a:tr>
              <a:tr h="535800">
                <a:tc>
                  <a:txBody>
                    <a:bodyPr/>
                    <a:lstStyle/>
                    <a:p>
                      <a:r>
                        <a:rPr lang="fi-FI" sz="1600">
                          <a:solidFill>
                            <a:schemeClr val="tx1"/>
                          </a:solidFill>
                        </a:rPr>
                        <a:t>Helsingin yliopisto</a:t>
                      </a:r>
                    </a:p>
                  </a:txBody>
                  <a:tcPr anchor="ctr">
                    <a:solidFill>
                      <a:srgbClr val="D7B4F5">
                        <a:alpha val="30196"/>
                      </a:srgbClr>
                    </a:solidFill>
                  </a:tcPr>
                </a:tc>
                <a:tc>
                  <a:txBody>
                    <a:bodyPr/>
                    <a:lstStyle/>
                    <a:p>
                      <a:pPr algn="ctr"/>
                      <a:r>
                        <a:rPr lang="fi-FI" sz="1600">
                          <a:solidFill>
                            <a:schemeClr val="tx1"/>
                          </a:solidFill>
                        </a:rPr>
                        <a:t>50</a:t>
                      </a:r>
                    </a:p>
                  </a:txBody>
                  <a:tcPr anchor="ctr">
                    <a:solidFill>
                      <a:srgbClr val="D7B4F5">
                        <a:alpha val="30196"/>
                      </a:srgbClr>
                    </a:solidFill>
                  </a:tcPr>
                </a:tc>
                <a:tc>
                  <a:txBody>
                    <a:bodyPr/>
                    <a:lstStyle/>
                    <a:p>
                      <a:pPr algn="ctr"/>
                      <a:r>
                        <a:rPr lang="fi-FI" sz="1600">
                          <a:solidFill>
                            <a:schemeClr val="tx1"/>
                          </a:solidFill>
                          <a:latin typeface="+mn-lt"/>
                        </a:rPr>
                        <a:t>62</a:t>
                      </a:r>
                    </a:p>
                  </a:txBody>
                  <a:tcPr anchor="ctr">
                    <a:solidFill>
                      <a:srgbClr val="D7B4F5">
                        <a:alpha val="30196"/>
                      </a:srgbClr>
                    </a:solidFill>
                  </a:tcPr>
                </a:tc>
                <a:extLst>
                  <a:ext uri="{0D108BD9-81ED-4DB2-BD59-A6C34878D82A}">
                    <a16:rowId xmlns:a16="http://schemas.microsoft.com/office/drawing/2014/main" val="1034680399"/>
                  </a:ext>
                </a:extLst>
              </a:tr>
              <a:tr h="535800">
                <a:tc>
                  <a:txBody>
                    <a:bodyPr/>
                    <a:lstStyle/>
                    <a:p>
                      <a:r>
                        <a:rPr lang="fi-FI" sz="1600">
                          <a:solidFill>
                            <a:schemeClr val="tx1"/>
                          </a:solidFill>
                        </a:rPr>
                        <a:t>Tampereen yliopisto</a:t>
                      </a:r>
                    </a:p>
                  </a:txBody>
                  <a:tcPr anchor="ctr">
                    <a:solidFill>
                      <a:srgbClr val="D7B4F5">
                        <a:alpha val="30196"/>
                      </a:srgbClr>
                    </a:solidFill>
                  </a:tcPr>
                </a:tc>
                <a:tc>
                  <a:txBody>
                    <a:bodyPr/>
                    <a:lstStyle/>
                    <a:p>
                      <a:pPr algn="ctr"/>
                      <a:r>
                        <a:rPr lang="fi-FI" sz="1600">
                          <a:solidFill>
                            <a:schemeClr val="tx1"/>
                          </a:solidFill>
                        </a:rPr>
                        <a:t>42</a:t>
                      </a:r>
                    </a:p>
                  </a:txBody>
                  <a:tcPr anchor="ctr">
                    <a:solidFill>
                      <a:srgbClr val="D7B4F5">
                        <a:alpha val="30196"/>
                      </a:srgbClr>
                    </a:solidFill>
                  </a:tcPr>
                </a:tc>
                <a:tc>
                  <a:txBody>
                    <a:bodyPr/>
                    <a:lstStyle/>
                    <a:p>
                      <a:pPr algn="ctr"/>
                      <a:r>
                        <a:rPr lang="fi-FI" sz="1600">
                          <a:solidFill>
                            <a:schemeClr val="tx1"/>
                          </a:solidFill>
                          <a:latin typeface="+mn-lt"/>
                        </a:rPr>
                        <a:t>45</a:t>
                      </a:r>
                    </a:p>
                  </a:txBody>
                  <a:tcPr anchor="ctr">
                    <a:solidFill>
                      <a:srgbClr val="D7B4F5">
                        <a:alpha val="30196"/>
                      </a:srgbClr>
                    </a:solidFill>
                  </a:tcPr>
                </a:tc>
                <a:extLst>
                  <a:ext uri="{0D108BD9-81ED-4DB2-BD59-A6C34878D82A}">
                    <a16:rowId xmlns:a16="http://schemas.microsoft.com/office/drawing/2014/main" val="89149991"/>
                  </a:ext>
                </a:extLst>
              </a:tr>
              <a:tr h="535800">
                <a:tc>
                  <a:txBody>
                    <a:bodyPr/>
                    <a:lstStyle/>
                    <a:p>
                      <a:r>
                        <a:rPr lang="fi-FI" sz="1600">
                          <a:solidFill>
                            <a:schemeClr val="tx1"/>
                          </a:solidFill>
                        </a:rPr>
                        <a:t>Turun yliopisto</a:t>
                      </a:r>
                    </a:p>
                  </a:txBody>
                  <a:tcPr anchor="ctr">
                    <a:solidFill>
                      <a:srgbClr val="D7B4F5">
                        <a:alpha val="30196"/>
                      </a:srgbClr>
                    </a:solidFill>
                  </a:tcPr>
                </a:tc>
                <a:tc>
                  <a:txBody>
                    <a:bodyPr/>
                    <a:lstStyle/>
                    <a:p>
                      <a:pPr algn="ctr"/>
                      <a:r>
                        <a:rPr lang="fi-FI" sz="1600">
                          <a:solidFill>
                            <a:schemeClr val="tx1"/>
                          </a:solidFill>
                        </a:rPr>
                        <a:t>40</a:t>
                      </a:r>
                    </a:p>
                  </a:txBody>
                  <a:tcPr anchor="ctr">
                    <a:solidFill>
                      <a:srgbClr val="D7B4F5">
                        <a:alpha val="30196"/>
                      </a:srgbClr>
                    </a:solidFill>
                  </a:tcPr>
                </a:tc>
                <a:tc>
                  <a:txBody>
                    <a:bodyPr/>
                    <a:lstStyle/>
                    <a:p>
                      <a:pPr algn="ctr"/>
                      <a:r>
                        <a:rPr lang="fi-FI" sz="1600">
                          <a:solidFill>
                            <a:schemeClr val="tx1"/>
                          </a:solidFill>
                          <a:latin typeface="+mn-lt"/>
                        </a:rPr>
                        <a:t>40</a:t>
                      </a:r>
                    </a:p>
                  </a:txBody>
                  <a:tcPr anchor="ctr">
                    <a:solidFill>
                      <a:srgbClr val="D7B4F5">
                        <a:alpha val="30196"/>
                      </a:srgbClr>
                    </a:solidFill>
                  </a:tcPr>
                </a:tc>
                <a:extLst>
                  <a:ext uri="{0D108BD9-81ED-4DB2-BD59-A6C34878D82A}">
                    <a16:rowId xmlns:a16="http://schemas.microsoft.com/office/drawing/2014/main" val="1894678894"/>
                  </a:ext>
                </a:extLst>
              </a:tr>
              <a:tr h="535800">
                <a:tc>
                  <a:txBody>
                    <a:bodyPr/>
                    <a:lstStyle/>
                    <a:p>
                      <a:r>
                        <a:rPr lang="fi-FI" sz="1600">
                          <a:solidFill>
                            <a:schemeClr val="tx1"/>
                          </a:solidFill>
                        </a:rPr>
                        <a:t>Oulun yliopisto</a:t>
                      </a:r>
                    </a:p>
                  </a:txBody>
                  <a:tcPr anchor="ctr">
                    <a:solidFill>
                      <a:srgbClr val="D7B4F5">
                        <a:alpha val="30196"/>
                      </a:srgbClr>
                    </a:solidFill>
                  </a:tcPr>
                </a:tc>
                <a:tc>
                  <a:txBody>
                    <a:bodyPr/>
                    <a:lstStyle/>
                    <a:p>
                      <a:pPr algn="ctr"/>
                      <a:r>
                        <a:rPr lang="fi-FI" sz="1600">
                          <a:solidFill>
                            <a:schemeClr val="tx1"/>
                          </a:solidFill>
                        </a:rPr>
                        <a:t>40</a:t>
                      </a:r>
                    </a:p>
                  </a:txBody>
                  <a:tcPr anchor="ctr">
                    <a:solidFill>
                      <a:srgbClr val="D7B4F5">
                        <a:alpha val="30196"/>
                      </a:srgbClr>
                    </a:solidFill>
                  </a:tcPr>
                </a:tc>
                <a:tc>
                  <a:txBody>
                    <a:bodyPr/>
                    <a:lstStyle/>
                    <a:p>
                      <a:pPr algn="ctr"/>
                      <a:r>
                        <a:rPr lang="fi-FI" sz="1600">
                          <a:solidFill>
                            <a:schemeClr val="tx1"/>
                          </a:solidFill>
                          <a:latin typeface="+mn-lt"/>
                        </a:rPr>
                        <a:t>40</a:t>
                      </a:r>
                    </a:p>
                  </a:txBody>
                  <a:tcPr anchor="ctr">
                    <a:solidFill>
                      <a:srgbClr val="D7B4F5">
                        <a:alpha val="30196"/>
                      </a:srgbClr>
                    </a:solidFill>
                  </a:tcPr>
                </a:tc>
                <a:extLst>
                  <a:ext uri="{0D108BD9-81ED-4DB2-BD59-A6C34878D82A}">
                    <a16:rowId xmlns:a16="http://schemas.microsoft.com/office/drawing/2014/main" val="1420357605"/>
                  </a:ext>
                </a:extLst>
              </a:tr>
              <a:tr h="614431">
                <a:tc>
                  <a:txBody>
                    <a:bodyPr/>
                    <a:lstStyle/>
                    <a:p>
                      <a:r>
                        <a:rPr lang="fi-FI" sz="1600">
                          <a:solidFill>
                            <a:schemeClr val="tx1"/>
                          </a:solidFill>
                        </a:rPr>
                        <a:t>Helsingin yliopisto, soveltava psykologia</a:t>
                      </a:r>
                    </a:p>
                  </a:txBody>
                  <a:tcPr anchor="ctr">
                    <a:solidFill>
                      <a:srgbClr val="D7B4F5">
                        <a:alpha val="30196"/>
                      </a:srgbClr>
                    </a:solidFill>
                  </a:tcPr>
                </a:tc>
                <a:tc>
                  <a:txBody>
                    <a:bodyPr/>
                    <a:lstStyle/>
                    <a:p>
                      <a:pPr algn="ctr"/>
                      <a:r>
                        <a:rPr lang="fi-FI" sz="1600">
                          <a:solidFill>
                            <a:schemeClr val="tx1"/>
                          </a:solidFill>
                        </a:rPr>
                        <a:t>80</a:t>
                      </a:r>
                    </a:p>
                  </a:txBody>
                  <a:tcPr anchor="ctr">
                    <a:solidFill>
                      <a:srgbClr val="D7B4F5">
                        <a:alpha val="30196"/>
                      </a:srgbClr>
                    </a:solidFill>
                  </a:tcPr>
                </a:tc>
                <a:tc>
                  <a:txBody>
                    <a:bodyPr/>
                    <a:lstStyle/>
                    <a:p>
                      <a:pPr algn="ctr"/>
                      <a:r>
                        <a:rPr lang="fi-FI" sz="1600">
                          <a:solidFill>
                            <a:schemeClr val="tx1"/>
                          </a:solidFill>
                          <a:latin typeface="+mn-lt"/>
                        </a:rPr>
                        <a:t>80</a:t>
                      </a:r>
                    </a:p>
                  </a:txBody>
                  <a:tcPr anchor="ctr">
                    <a:solidFill>
                      <a:srgbClr val="D7B4F5">
                        <a:alpha val="30196"/>
                      </a:srgbClr>
                    </a:solidFill>
                  </a:tcPr>
                </a:tc>
                <a:extLst>
                  <a:ext uri="{0D108BD9-81ED-4DB2-BD59-A6C34878D82A}">
                    <a16:rowId xmlns:a16="http://schemas.microsoft.com/office/drawing/2014/main" val="129991450"/>
                  </a:ext>
                </a:extLst>
              </a:tr>
            </a:tbl>
          </a:graphicData>
        </a:graphic>
      </p:graphicFrame>
      <p:sp>
        <p:nvSpPr>
          <p:cNvPr id="7" name="Suorakulmio: Pyöristetyt kulmat 6">
            <a:extLst>
              <a:ext uri="{FF2B5EF4-FFF2-40B4-BE49-F238E27FC236}">
                <a16:creationId xmlns:a16="http://schemas.microsoft.com/office/drawing/2014/main" id="{2FE19E43-6554-1E8C-B465-76D4F435246D}"/>
              </a:ext>
            </a:extLst>
          </p:cNvPr>
          <p:cNvSpPr/>
          <p:nvPr/>
        </p:nvSpPr>
        <p:spPr>
          <a:xfrm rot="21441044">
            <a:off x="7001778" y="5606510"/>
            <a:ext cx="2906354" cy="385139"/>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a:solidFill>
                  <a:schemeClr val="tx1"/>
                </a:solidFill>
              </a:rPr>
              <a:t>ei psykologin pätevyyttä</a:t>
            </a:r>
          </a:p>
        </p:txBody>
      </p:sp>
    </p:spTree>
    <p:extLst>
      <p:ext uri="{BB962C8B-B14F-4D97-AF65-F5344CB8AC3E}">
        <p14:creationId xmlns:p14="http://schemas.microsoft.com/office/powerpoint/2010/main" val="3592971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D1D5D-7D56-4102-0346-A54083BB206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2C651D3-DFF5-08E6-4B03-C6D6F2D0DBDF}"/>
              </a:ext>
            </a:extLst>
          </p:cNvPr>
          <p:cNvSpPr>
            <a:spLocks noGrp="1"/>
          </p:cNvSpPr>
          <p:nvPr>
            <p:ph type="title"/>
          </p:nvPr>
        </p:nvSpPr>
        <p:spPr>
          <a:xfrm>
            <a:off x="341049" y="365125"/>
            <a:ext cx="11457373" cy="657225"/>
          </a:xfrm>
        </p:spPr>
        <p:txBody>
          <a:bodyPr/>
          <a:lstStyle/>
          <a:p>
            <a:r>
              <a:rPr lang="fi-FI"/>
              <a:t>Psykologia todistusvalinnan pisterajat</a:t>
            </a:r>
          </a:p>
        </p:txBody>
      </p:sp>
      <p:sp>
        <p:nvSpPr>
          <p:cNvPr id="4" name="Sisällön paikkamerkki 1">
            <a:extLst>
              <a:ext uri="{FF2B5EF4-FFF2-40B4-BE49-F238E27FC236}">
                <a16:creationId xmlns:a16="http://schemas.microsoft.com/office/drawing/2014/main" id="{BA525916-56BE-7FBB-645C-15004BDD2482}"/>
              </a:ext>
            </a:extLst>
          </p:cNvPr>
          <p:cNvSpPr>
            <a:spLocks noGrp="1"/>
          </p:cNvSpPr>
          <p:nvPr>
            <p:ph sz="quarter" idx="10"/>
          </p:nvPr>
        </p:nvSpPr>
        <p:spPr>
          <a:xfrm>
            <a:off x="341049" y="1133282"/>
            <a:ext cx="5854652" cy="5443465"/>
          </a:xfrm>
        </p:spPr>
        <p:txBody>
          <a:bodyPr>
            <a:normAutofit/>
          </a:bodyPr>
          <a:lstStyle/>
          <a:p>
            <a:r>
              <a:rPr lang="fi-FI" sz="2000"/>
              <a:t>Todistusvalinnan maksimipistemäärä: 157,9 p.</a:t>
            </a:r>
            <a:endParaRPr lang="fi-FI" sz="1700"/>
          </a:p>
        </p:txBody>
      </p:sp>
      <p:graphicFrame>
        <p:nvGraphicFramePr>
          <p:cNvPr id="6" name="Taulukko 5">
            <a:extLst>
              <a:ext uri="{FF2B5EF4-FFF2-40B4-BE49-F238E27FC236}">
                <a16:creationId xmlns:a16="http://schemas.microsoft.com/office/drawing/2014/main" id="{3D07D7D0-EAB9-F32B-871E-0A00D989BB82}"/>
              </a:ext>
            </a:extLst>
          </p:cNvPr>
          <p:cNvGraphicFramePr>
            <a:graphicFrameLocks/>
          </p:cNvGraphicFramePr>
          <p:nvPr>
            <p:extLst>
              <p:ext uri="{D42A27DB-BD31-4B8C-83A1-F6EECF244321}">
                <p14:modId xmlns:p14="http://schemas.microsoft.com/office/powerpoint/2010/main" val="726655855"/>
              </p:ext>
            </p:extLst>
          </p:nvPr>
        </p:nvGraphicFramePr>
        <p:xfrm>
          <a:off x="341049" y="1915735"/>
          <a:ext cx="6435764" cy="4256465"/>
        </p:xfrm>
        <a:graphic>
          <a:graphicData uri="http://schemas.openxmlformats.org/drawingml/2006/table">
            <a:tbl>
              <a:tblPr firstRow="1" bandRow="1">
                <a:tableStyleId>{5C22544A-7EE6-4342-B048-85BDC9FD1C3A}</a:tableStyleId>
              </a:tblPr>
              <a:tblGrid>
                <a:gridCol w="2058614">
                  <a:extLst>
                    <a:ext uri="{9D8B030D-6E8A-4147-A177-3AD203B41FA5}">
                      <a16:colId xmlns:a16="http://schemas.microsoft.com/office/drawing/2014/main" val="2411617091"/>
                    </a:ext>
                  </a:extLst>
                </a:gridCol>
                <a:gridCol w="875430">
                  <a:extLst>
                    <a:ext uri="{9D8B030D-6E8A-4147-A177-3AD203B41FA5}">
                      <a16:colId xmlns:a16="http://schemas.microsoft.com/office/drawing/2014/main" val="422835986"/>
                    </a:ext>
                  </a:extLst>
                </a:gridCol>
                <a:gridCol w="875430">
                  <a:extLst>
                    <a:ext uri="{9D8B030D-6E8A-4147-A177-3AD203B41FA5}">
                      <a16:colId xmlns:a16="http://schemas.microsoft.com/office/drawing/2014/main" val="2181851387"/>
                    </a:ext>
                  </a:extLst>
                </a:gridCol>
                <a:gridCol w="875430">
                  <a:extLst>
                    <a:ext uri="{9D8B030D-6E8A-4147-A177-3AD203B41FA5}">
                      <a16:colId xmlns:a16="http://schemas.microsoft.com/office/drawing/2014/main" val="1583310800"/>
                    </a:ext>
                  </a:extLst>
                </a:gridCol>
                <a:gridCol w="875430">
                  <a:extLst>
                    <a:ext uri="{9D8B030D-6E8A-4147-A177-3AD203B41FA5}">
                      <a16:colId xmlns:a16="http://schemas.microsoft.com/office/drawing/2014/main" val="166176716"/>
                    </a:ext>
                  </a:extLst>
                </a:gridCol>
                <a:gridCol w="875430">
                  <a:extLst>
                    <a:ext uri="{9D8B030D-6E8A-4147-A177-3AD203B41FA5}">
                      <a16:colId xmlns:a16="http://schemas.microsoft.com/office/drawing/2014/main" val="962328204"/>
                    </a:ext>
                  </a:extLst>
                </a:gridCol>
              </a:tblGrid>
              <a:tr h="553569">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2020</a:t>
                      </a:r>
                    </a:p>
                  </a:txBody>
                  <a:tcPr anchor="ctr"/>
                </a:tc>
                <a:tc>
                  <a:txBody>
                    <a:bodyPr/>
                    <a:lstStyle/>
                    <a:p>
                      <a:pPr algn="ctr"/>
                      <a:r>
                        <a:rPr lang="fi-FI" sz="1600">
                          <a:solidFill>
                            <a:schemeClr val="bg1"/>
                          </a:solidFill>
                          <a:latin typeface="Arial    "/>
                        </a:rPr>
                        <a:t>2021</a:t>
                      </a:r>
                    </a:p>
                  </a:txBody>
                  <a:tcPr anchor="ctr"/>
                </a:tc>
                <a:tc>
                  <a:txBody>
                    <a:bodyPr/>
                    <a:lstStyle/>
                    <a:p>
                      <a:pPr algn="ctr"/>
                      <a:r>
                        <a:rPr lang="fi-FI" sz="1600">
                          <a:solidFill>
                            <a:schemeClr val="bg1"/>
                          </a:solidFill>
                          <a:latin typeface="Arial    "/>
                        </a:rPr>
                        <a:t>2022</a:t>
                      </a:r>
                    </a:p>
                  </a:txBody>
                  <a:tcPr anchor="ctr"/>
                </a:tc>
                <a:tc>
                  <a:txBody>
                    <a:bodyPr/>
                    <a:lstStyle/>
                    <a:p>
                      <a:pPr algn="ctr"/>
                      <a:r>
                        <a:rPr lang="fi-FI" sz="1600">
                          <a:solidFill>
                            <a:schemeClr val="bg1"/>
                          </a:solidFill>
                          <a:latin typeface="Arial    "/>
                        </a:rPr>
                        <a:t>2023</a:t>
                      </a:r>
                    </a:p>
                  </a:txBody>
                  <a:tcPr anchor="ctr"/>
                </a:tc>
                <a:tc>
                  <a:txBody>
                    <a:bodyPr/>
                    <a:lstStyle/>
                    <a:p>
                      <a:pPr algn="ctr"/>
                      <a:r>
                        <a:rPr lang="fi-FI" sz="1600">
                          <a:solidFill>
                            <a:schemeClr val="bg1"/>
                          </a:solidFill>
                          <a:latin typeface="Arial    "/>
                        </a:rPr>
                        <a:t>2024</a:t>
                      </a:r>
                    </a:p>
                  </a:txBody>
                  <a:tcPr anchor="ctr"/>
                </a:tc>
                <a:extLst>
                  <a:ext uri="{0D108BD9-81ED-4DB2-BD59-A6C34878D82A}">
                    <a16:rowId xmlns:a16="http://schemas.microsoft.com/office/drawing/2014/main" val="2241481558"/>
                  </a:ext>
                </a:extLst>
              </a:tr>
              <a:tr h="484559">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algn="ctr"/>
                      <a:r>
                        <a:rPr lang="fi-FI" sz="1600">
                          <a:solidFill>
                            <a:schemeClr val="tx1"/>
                          </a:solidFill>
                          <a:latin typeface="Arial    "/>
                        </a:rPr>
                        <a:t>137,1</a:t>
                      </a:r>
                    </a:p>
                  </a:txBody>
                  <a:tcPr anchor="ctr">
                    <a:solidFill>
                      <a:srgbClr val="D7B4F5">
                        <a:alpha val="30196"/>
                      </a:srgbClr>
                    </a:solidFill>
                  </a:tcPr>
                </a:tc>
                <a:tc>
                  <a:txBody>
                    <a:bodyPr/>
                    <a:lstStyle/>
                    <a:p>
                      <a:pPr algn="ctr"/>
                      <a:r>
                        <a:rPr lang="fi-FI" sz="1600">
                          <a:solidFill>
                            <a:schemeClr val="tx1"/>
                          </a:solidFill>
                          <a:latin typeface="Arial    "/>
                        </a:rPr>
                        <a:t>137,5</a:t>
                      </a:r>
                    </a:p>
                  </a:txBody>
                  <a:tcPr anchor="ctr">
                    <a:solidFill>
                      <a:srgbClr val="D7B4F5">
                        <a:alpha val="30196"/>
                      </a:srgbClr>
                    </a:solidFill>
                  </a:tcPr>
                </a:tc>
                <a:tc>
                  <a:txBody>
                    <a:bodyPr/>
                    <a:lstStyle/>
                    <a:p>
                      <a:pPr algn="ctr"/>
                      <a:r>
                        <a:rPr lang="fi-FI" sz="1600">
                          <a:solidFill>
                            <a:schemeClr val="tx1"/>
                          </a:solidFill>
                          <a:latin typeface="Arial    "/>
                        </a:rPr>
                        <a:t>139,2</a:t>
                      </a:r>
                    </a:p>
                  </a:txBody>
                  <a:tcPr anchor="ctr">
                    <a:solidFill>
                      <a:srgbClr val="D7B4F5">
                        <a:alpha val="30196"/>
                      </a:srgbClr>
                    </a:solidFill>
                  </a:tcPr>
                </a:tc>
                <a:tc>
                  <a:txBody>
                    <a:bodyPr/>
                    <a:lstStyle/>
                    <a:p>
                      <a:pPr algn="ctr"/>
                      <a:r>
                        <a:rPr lang="fi-FI" sz="1600">
                          <a:solidFill>
                            <a:schemeClr val="tx1"/>
                          </a:solidFill>
                          <a:latin typeface="Arial    "/>
                        </a:rPr>
                        <a:t>140,2</a:t>
                      </a:r>
                    </a:p>
                  </a:txBody>
                  <a:tcPr anchor="ctr">
                    <a:solidFill>
                      <a:srgbClr val="D7B4F5">
                        <a:alpha val="30196"/>
                      </a:srgbClr>
                    </a:solidFill>
                  </a:tcPr>
                </a:tc>
                <a:tc>
                  <a:txBody>
                    <a:bodyPr/>
                    <a:lstStyle/>
                    <a:p>
                      <a:pPr algn="ctr"/>
                      <a:r>
                        <a:rPr lang="fi-FI" sz="1600">
                          <a:solidFill>
                            <a:schemeClr val="tx1"/>
                          </a:solidFill>
                          <a:latin typeface="Arial    "/>
                        </a:rPr>
                        <a:t>139,3</a:t>
                      </a:r>
                    </a:p>
                  </a:txBody>
                  <a:tcPr anchor="ctr">
                    <a:solidFill>
                      <a:srgbClr val="D7B4F5">
                        <a:alpha val="30196"/>
                      </a:srgbClr>
                    </a:solidFill>
                  </a:tcPr>
                </a:tc>
                <a:extLst>
                  <a:ext uri="{0D108BD9-81ED-4DB2-BD59-A6C34878D82A}">
                    <a16:rowId xmlns:a16="http://schemas.microsoft.com/office/drawing/2014/main" val="2731975120"/>
                  </a:ext>
                </a:extLst>
              </a:tr>
              <a:tr h="484559">
                <a:tc>
                  <a:txBody>
                    <a:bodyPr/>
                    <a:lstStyle/>
                    <a:p>
                      <a:r>
                        <a:rPr lang="fi-FI" sz="1600">
                          <a:solidFill>
                            <a:schemeClr val="tx1"/>
                          </a:solidFill>
                          <a:latin typeface="Arial    "/>
                        </a:rPr>
                        <a:t>Tampereen yliopisto</a:t>
                      </a:r>
                    </a:p>
                  </a:txBody>
                  <a:tcPr anchor="ctr">
                    <a:solidFill>
                      <a:srgbClr val="D7B4F5">
                        <a:alpha val="30196"/>
                      </a:srgbClr>
                    </a:solidFill>
                  </a:tcPr>
                </a:tc>
                <a:tc>
                  <a:txBody>
                    <a:bodyPr/>
                    <a:lstStyle/>
                    <a:p>
                      <a:pPr algn="ctr"/>
                      <a:r>
                        <a:rPr lang="fi-FI" sz="1600">
                          <a:solidFill>
                            <a:schemeClr val="tx1"/>
                          </a:solidFill>
                          <a:latin typeface="Arial    "/>
                        </a:rPr>
                        <a:t>132,5</a:t>
                      </a:r>
                    </a:p>
                  </a:txBody>
                  <a:tcPr anchor="ctr">
                    <a:solidFill>
                      <a:srgbClr val="D7B4F5">
                        <a:alpha val="30196"/>
                      </a:srgbClr>
                    </a:solidFill>
                  </a:tcPr>
                </a:tc>
                <a:tc>
                  <a:txBody>
                    <a:bodyPr/>
                    <a:lstStyle/>
                    <a:p>
                      <a:pPr algn="ctr"/>
                      <a:r>
                        <a:rPr lang="fi-FI" sz="1600">
                          <a:solidFill>
                            <a:schemeClr val="tx1"/>
                          </a:solidFill>
                          <a:latin typeface="Arial    "/>
                        </a:rPr>
                        <a:t>136,5</a:t>
                      </a:r>
                    </a:p>
                  </a:txBody>
                  <a:tcPr anchor="ctr">
                    <a:solidFill>
                      <a:srgbClr val="D7B4F5">
                        <a:alpha val="30196"/>
                      </a:srgbClr>
                    </a:solidFill>
                  </a:tcPr>
                </a:tc>
                <a:tc>
                  <a:txBody>
                    <a:bodyPr/>
                    <a:lstStyle/>
                    <a:p>
                      <a:pPr algn="ctr"/>
                      <a:r>
                        <a:rPr lang="fi-FI" sz="1600">
                          <a:solidFill>
                            <a:schemeClr val="tx1"/>
                          </a:solidFill>
                          <a:latin typeface="Arial    "/>
                        </a:rPr>
                        <a:t>136,6</a:t>
                      </a:r>
                    </a:p>
                  </a:txBody>
                  <a:tcPr anchor="ctr">
                    <a:solidFill>
                      <a:srgbClr val="D7B4F5">
                        <a:alpha val="30196"/>
                      </a:srgbClr>
                    </a:solidFill>
                  </a:tcPr>
                </a:tc>
                <a:tc>
                  <a:txBody>
                    <a:bodyPr/>
                    <a:lstStyle/>
                    <a:p>
                      <a:pPr algn="ctr"/>
                      <a:r>
                        <a:rPr lang="fi-FI" sz="1600">
                          <a:solidFill>
                            <a:schemeClr val="tx1"/>
                          </a:solidFill>
                          <a:latin typeface="Arial    "/>
                        </a:rPr>
                        <a:t>137</a:t>
                      </a:r>
                    </a:p>
                  </a:txBody>
                  <a:tcPr anchor="ctr">
                    <a:solidFill>
                      <a:srgbClr val="D7B4F5">
                        <a:alpha val="30196"/>
                      </a:srgbClr>
                    </a:solidFill>
                  </a:tcPr>
                </a:tc>
                <a:tc>
                  <a:txBody>
                    <a:bodyPr/>
                    <a:lstStyle/>
                    <a:p>
                      <a:pPr algn="ctr"/>
                      <a:r>
                        <a:rPr lang="fi-FI" sz="1600">
                          <a:solidFill>
                            <a:schemeClr val="tx1"/>
                          </a:solidFill>
                          <a:latin typeface="Arial    "/>
                        </a:rPr>
                        <a:t>136</a:t>
                      </a:r>
                    </a:p>
                  </a:txBody>
                  <a:tcPr anchor="ctr">
                    <a:solidFill>
                      <a:srgbClr val="D7B4F5">
                        <a:alpha val="30196"/>
                      </a:srgbClr>
                    </a:solidFill>
                  </a:tcPr>
                </a:tc>
                <a:extLst>
                  <a:ext uri="{0D108BD9-81ED-4DB2-BD59-A6C34878D82A}">
                    <a16:rowId xmlns:a16="http://schemas.microsoft.com/office/drawing/2014/main" val="2609819336"/>
                  </a:ext>
                </a:extLst>
              </a:tr>
              <a:tr h="484559">
                <a:tc>
                  <a:txBody>
                    <a:bodyPr/>
                    <a:lstStyle/>
                    <a:p>
                      <a:r>
                        <a:rPr lang="fi-FI" sz="1600">
                          <a:solidFill>
                            <a:schemeClr val="tx1"/>
                          </a:solidFill>
                          <a:latin typeface="Arial    "/>
                        </a:rPr>
                        <a:t>Turun yliopisto</a:t>
                      </a:r>
                    </a:p>
                  </a:txBody>
                  <a:tcPr anchor="ctr">
                    <a:solidFill>
                      <a:srgbClr val="D7B4F5">
                        <a:alpha val="30196"/>
                      </a:srgbClr>
                    </a:solidFill>
                  </a:tcPr>
                </a:tc>
                <a:tc>
                  <a:txBody>
                    <a:bodyPr/>
                    <a:lstStyle/>
                    <a:p>
                      <a:pPr algn="ctr"/>
                      <a:r>
                        <a:rPr lang="fi-FI" sz="1600">
                          <a:solidFill>
                            <a:schemeClr val="tx1"/>
                          </a:solidFill>
                          <a:latin typeface="Arial    "/>
                        </a:rPr>
                        <a:t>134</a:t>
                      </a:r>
                    </a:p>
                  </a:txBody>
                  <a:tcPr anchor="ctr">
                    <a:solidFill>
                      <a:srgbClr val="D7B4F5">
                        <a:alpha val="30196"/>
                      </a:srgbClr>
                    </a:solidFill>
                  </a:tcPr>
                </a:tc>
                <a:tc>
                  <a:txBody>
                    <a:bodyPr/>
                    <a:lstStyle/>
                    <a:p>
                      <a:pPr algn="ctr"/>
                      <a:r>
                        <a:rPr lang="fi-FI" sz="1600">
                          <a:solidFill>
                            <a:schemeClr val="tx1"/>
                          </a:solidFill>
                          <a:latin typeface="Arial    "/>
                        </a:rPr>
                        <a:t>134</a:t>
                      </a:r>
                    </a:p>
                  </a:txBody>
                  <a:tcPr anchor="ctr">
                    <a:solidFill>
                      <a:srgbClr val="D7B4F5">
                        <a:alpha val="30196"/>
                      </a:srgbClr>
                    </a:solidFill>
                  </a:tcPr>
                </a:tc>
                <a:tc>
                  <a:txBody>
                    <a:bodyPr/>
                    <a:lstStyle/>
                    <a:p>
                      <a:pPr algn="ctr"/>
                      <a:r>
                        <a:rPr lang="fi-FI" sz="1600">
                          <a:solidFill>
                            <a:schemeClr val="tx1"/>
                          </a:solidFill>
                          <a:latin typeface="Arial    "/>
                        </a:rPr>
                        <a:t>136,5</a:t>
                      </a:r>
                    </a:p>
                  </a:txBody>
                  <a:tcPr anchor="ctr">
                    <a:solidFill>
                      <a:srgbClr val="D7B4F5">
                        <a:alpha val="30196"/>
                      </a:srgbClr>
                    </a:solidFill>
                  </a:tcPr>
                </a:tc>
                <a:tc>
                  <a:txBody>
                    <a:bodyPr/>
                    <a:lstStyle/>
                    <a:p>
                      <a:pPr algn="ctr"/>
                      <a:r>
                        <a:rPr lang="fi-FI" sz="1600">
                          <a:solidFill>
                            <a:schemeClr val="tx1"/>
                          </a:solidFill>
                          <a:latin typeface="Arial    "/>
                        </a:rPr>
                        <a:t>136,9</a:t>
                      </a:r>
                    </a:p>
                  </a:txBody>
                  <a:tcPr anchor="ctr">
                    <a:solidFill>
                      <a:srgbClr val="D7B4F5">
                        <a:alpha val="30196"/>
                      </a:srgbClr>
                    </a:solidFill>
                  </a:tcPr>
                </a:tc>
                <a:tc>
                  <a:txBody>
                    <a:bodyPr/>
                    <a:lstStyle/>
                    <a:p>
                      <a:pPr algn="ctr"/>
                      <a:r>
                        <a:rPr lang="fi-FI" sz="1600">
                          <a:solidFill>
                            <a:schemeClr val="tx1"/>
                          </a:solidFill>
                          <a:latin typeface="Arial    "/>
                        </a:rPr>
                        <a:t>134,2</a:t>
                      </a:r>
                    </a:p>
                  </a:txBody>
                  <a:tcPr anchor="ctr">
                    <a:solidFill>
                      <a:srgbClr val="D7B4F5">
                        <a:alpha val="30196"/>
                      </a:srgbClr>
                    </a:solidFill>
                  </a:tcPr>
                </a:tc>
                <a:extLst>
                  <a:ext uri="{0D108BD9-81ED-4DB2-BD59-A6C34878D82A}">
                    <a16:rowId xmlns:a16="http://schemas.microsoft.com/office/drawing/2014/main" val="1034680399"/>
                  </a:ext>
                </a:extLst>
              </a:tr>
              <a:tr h="484559">
                <a:tc>
                  <a:txBody>
                    <a:bodyPr/>
                    <a:lstStyle/>
                    <a:p>
                      <a:r>
                        <a:rPr lang="fi-FI" sz="1600">
                          <a:solidFill>
                            <a:schemeClr val="tx1"/>
                          </a:solidFill>
                          <a:latin typeface="Arial    "/>
                        </a:rPr>
                        <a:t>Jyväskylän yliopisto</a:t>
                      </a:r>
                    </a:p>
                  </a:txBody>
                  <a:tcPr anchor="ctr">
                    <a:solidFill>
                      <a:srgbClr val="D7B4F5">
                        <a:alpha val="30196"/>
                      </a:srgbClr>
                    </a:solidFill>
                  </a:tcPr>
                </a:tc>
                <a:tc>
                  <a:txBody>
                    <a:bodyPr/>
                    <a:lstStyle/>
                    <a:p>
                      <a:pPr algn="ctr"/>
                      <a:r>
                        <a:rPr lang="fi-FI" sz="1600">
                          <a:solidFill>
                            <a:schemeClr val="tx1"/>
                          </a:solidFill>
                          <a:latin typeface="Arial    "/>
                        </a:rPr>
                        <a:t>130,3</a:t>
                      </a:r>
                    </a:p>
                  </a:txBody>
                  <a:tcPr anchor="ctr">
                    <a:solidFill>
                      <a:srgbClr val="D7B4F5">
                        <a:alpha val="30196"/>
                      </a:srgbClr>
                    </a:solidFill>
                  </a:tcPr>
                </a:tc>
                <a:tc>
                  <a:txBody>
                    <a:bodyPr/>
                    <a:lstStyle/>
                    <a:p>
                      <a:pPr algn="ctr"/>
                      <a:r>
                        <a:rPr lang="fi-FI" sz="1600">
                          <a:solidFill>
                            <a:schemeClr val="tx1"/>
                          </a:solidFill>
                          <a:latin typeface="Arial    "/>
                        </a:rPr>
                        <a:t>129,8</a:t>
                      </a:r>
                    </a:p>
                  </a:txBody>
                  <a:tcPr anchor="ctr">
                    <a:solidFill>
                      <a:srgbClr val="D7B4F5">
                        <a:alpha val="30196"/>
                      </a:srgbClr>
                    </a:solidFill>
                  </a:tcPr>
                </a:tc>
                <a:tc>
                  <a:txBody>
                    <a:bodyPr/>
                    <a:lstStyle/>
                    <a:p>
                      <a:pPr algn="ctr"/>
                      <a:r>
                        <a:rPr lang="fi-FI" sz="1600">
                          <a:solidFill>
                            <a:schemeClr val="tx1"/>
                          </a:solidFill>
                          <a:latin typeface="Arial    "/>
                        </a:rPr>
                        <a:t>127,8</a:t>
                      </a:r>
                    </a:p>
                  </a:txBody>
                  <a:tcPr anchor="ctr">
                    <a:solidFill>
                      <a:srgbClr val="D7B4F5">
                        <a:alpha val="30196"/>
                      </a:srgbClr>
                    </a:solidFill>
                  </a:tcPr>
                </a:tc>
                <a:tc>
                  <a:txBody>
                    <a:bodyPr/>
                    <a:lstStyle/>
                    <a:p>
                      <a:pPr algn="ctr"/>
                      <a:r>
                        <a:rPr lang="fi-FI" sz="1600">
                          <a:solidFill>
                            <a:schemeClr val="tx1"/>
                          </a:solidFill>
                          <a:latin typeface="Arial    "/>
                        </a:rPr>
                        <a:t>130,6</a:t>
                      </a:r>
                    </a:p>
                  </a:txBody>
                  <a:tcPr anchor="ctr">
                    <a:solidFill>
                      <a:srgbClr val="D7B4F5">
                        <a:alpha val="30196"/>
                      </a:srgbClr>
                    </a:solidFill>
                  </a:tcPr>
                </a:tc>
                <a:tc>
                  <a:txBody>
                    <a:bodyPr/>
                    <a:lstStyle/>
                    <a:p>
                      <a:pPr algn="ctr"/>
                      <a:r>
                        <a:rPr lang="fi-FI" sz="1600">
                          <a:solidFill>
                            <a:schemeClr val="tx1"/>
                          </a:solidFill>
                          <a:latin typeface="Arial    "/>
                        </a:rPr>
                        <a:t>129,8</a:t>
                      </a:r>
                    </a:p>
                  </a:txBody>
                  <a:tcPr anchor="ctr">
                    <a:solidFill>
                      <a:srgbClr val="D7B4F5">
                        <a:alpha val="30196"/>
                      </a:srgbClr>
                    </a:solidFill>
                  </a:tcPr>
                </a:tc>
                <a:extLst>
                  <a:ext uri="{0D108BD9-81ED-4DB2-BD59-A6C34878D82A}">
                    <a16:rowId xmlns:a16="http://schemas.microsoft.com/office/drawing/2014/main" val="89149991"/>
                  </a:ext>
                </a:extLst>
              </a:tr>
              <a:tr h="484559">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solidFill>
                            <a:schemeClr val="tx1"/>
                          </a:solidFill>
                          <a:latin typeface="Arial    "/>
                        </a:rPr>
                        <a:t>-</a:t>
                      </a:r>
                    </a:p>
                  </a:txBody>
                  <a:tcPr anchor="ctr">
                    <a:solidFill>
                      <a:srgbClr val="D7B4F5">
                        <a:alpha val="30196"/>
                      </a:srgbClr>
                    </a:solidFill>
                  </a:tcPr>
                </a:tc>
                <a:tc>
                  <a:txBody>
                    <a:bodyPr/>
                    <a:lstStyle/>
                    <a:p>
                      <a:pPr algn="ctr"/>
                      <a:r>
                        <a:rPr lang="fi-FI" sz="1600">
                          <a:solidFill>
                            <a:schemeClr val="tx1"/>
                          </a:solidFill>
                          <a:latin typeface="Arial    "/>
                        </a:rPr>
                        <a:t>127,8</a:t>
                      </a:r>
                    </a:p>
                  </a:txBody>
                  <a:tcPr anchor="ctr">
                    <a:solidFill>
                      <a:srgbClr val="D7B4F5">
                        <a:alpha val="30196"/>
                      </a:srgbClr>
                    </a:solidFill>
                  </a:tcPr>
                </a:tc>
                <a:tc>
                  <a:txBody>
                    <a:bodyPr/>
                    <a:lstStyle/>
                    <a:p>
                      <a:pPr algn="ctr"/>
                      <a:r>
                        <a:rPr lang="fi-FI" sz="1600">
                          <a:solidFill>
                            <a:schemeClr val="tx1"/>
                          </a:solidFill>
                          <a:latin typeface="Arial    "/>
                        </a:rPr>
                        <a:t>127,9</a:t>
                      </a:r>
                    </a:p>
                  </a:txBody>
                  <a:tcPr anchor="ctr">
                    <a:solidFill>
                      <a:srgbClr val="D7B4F5">
                        <a:alpha val="30196"/>
                      </a:srgbClr>
                    </a:solidFill>
                  </a:tcPr>
                </a:tc>
                <a:tc>
                  <a:txBody>
                    <a:bodyPr/>
                    <a:lstStyle/>
                    <a:p>
                      <a:pPr algn="ctr"/>
                      <a:r>
                        <a:rPr lang="fi-FI" sz="1600">
                          <a:solidFill>
                            <a:schemeClr val="tx1"/>
                          </a:solidFill>
                          <a:latin typeface="Arial    "/>
                        </a:rPr>
                        <a:t>130,9</a:t>
                      </a:r>
                    </a:p>
                  </a:txBody>
                  <a:tcPr anchor="ctr">
                    <a:solidFill>
                      <a:srgbClr val="D7B4F5">
                        <a:alpha val="30196"/>
                      </a:srgbClr>
                    </a:solidFill>
                  </a:tcPr>
                </a:tc>
                <a:tc>
                  <a:txBody>
                    <a:bodyPr/>
                    <a:lstStyle/>
                    <a:p>
                      <a:pPr algn="ctr"/>
                      <a:r>
                        <a:rPr lang="fi-FI" sz="1600">
                          <a:solidFill>
                            <a:schemeClr val="tx1"/>
                          </a:solidFill>
                          <a:latin typeface="Arial    "/>
                        </a:rPr>
                        <a:t>128,7</a:t>
                      </a:r>
                    </a:p>
                  </a:txBody>
                  <a:tcPr anchor="ctr">
                    <a:solidFill>
                      <a:srgbClr val="D7B4F5">
                        <a:alpha val="30196"/>
                      </a:srgbClr>
                    </a:solidFill>
                  </a:tcPr>
                </a:tc>
                <a:extLst>
                  <a:ext uri="{0D108BD9-81ED-4DB2-BD59-A6C34878D82A}">
                    <a16:rowId xmlns:a16="http://schemas.microsoft.com/office/drawing/2014/main" val="1894678894"/>
                  </a:ext>
                </a:extLst>
              </a:tr>
              <a:tr h="649165">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solidFill>
                            <a:schemeClr val="tx1"/>
                          </a:solidFill>
                          <a:latin typeface="Arial    "/>
                        </a:rPr>
                        <a:t>127,8</a:t>
                      </a:r>
                    </a:p>
                  </a:txBody>
                  <a:tcPr anchor="ctr">
                    <a:solidFill>
                      <a:srgbClr val="D7B4F5">
                        <a:alpha val="30196"/>
                      </a:srgbClr>
                    </a:solidFill>
                  </a:tcPr>
                </a:tc>
                <a:tc>
                  <a:txBody>
                    <a:bodyPr/>
                    <a:lstStyle/>
                    <a:p>
                      <a:pPr algn="ctr"/>
                      <a:r>
                        <a:rPr lang="fi-FI" sz="1600">
                          <a:solidFill>
                            <a:schemeClr val="tx1"/>
                          </a:solidFill>
                          <a:latin typeface="Arial    "/>
                        </a:rPr>
                        <a:t>126,4 </a:t>
                      </a:r>
                    </a:p>
                  </a:txBody>
                  <a:tcPr anchor="ctr">
                    <a:solidFill>
                      <a:srgbClr val="D7B4F5">
                        <a:alpha val="30196"/>
                      </a:srgbClr>
                    </a:solidFill>
                  </a:tcPr>
                </a:tc>
                <a:tc>
                  <a:txBody>
                    <a:bodyPr/>
                    <a:lstStyle/>
                    <a:p>
                      <a:pPr algn="ctr"/>
                      <a:r>
                        <a:rPr lang="fi-FI" sz="1600">
                          <a:solidFill>
                            <a:schemeClr val="tx1"/>
                          </a:solidFill>
                          <a:latin typeface="Arial    "/>
                        </a:rPr>
                        <a:t>125,1</a:t>
                      </a:r>
                    </a:p>
                  </a:txBody>
                  <a:tcPr anchor="ctr">
                    <a:solidFill>
                      <a:srgbClr val="D7B4F5">
                        <a:alpha val="30196"/>
                      </a:srgbClr>
                    </a:solidFill>
                  </a:tcPr>
                </a:tc>
                <a:tc>
                  <a:txBody>
                    <a:bodyPr/>
                    <a:lstStyle/>
                    <a:p>
                      <a:pPr algn="ctr"/>
                      <a:r>
                        <a:rPr lang="fi-FI" sz="1600">
                          <a:solidFill>
                            <a:schemeClr val="tx1"/>
                          </a:solidFill>
                          <a:latin typeface="Arial    "/>
                        </a:rPr>
                        <a:t>128,5</a:t>
                      </a:r>
                    </a:p>
                  </a:txBody>
                  <a:tcPr anchor="ctr">
                    <a:solidFill>
                      <a:srgbClr val="D7B4F5">
                        <a:alpha val="30196"/>
                      </a:srgbClr>
                    </a:solidFill>
                  </a:tcPr>
                </a:tc>
                <a:tc>
                  <a:txBody>
                    <a:bodyPr/>
                    <a:lstStyle/>
                    <a:p>
                      <a:pPr algn="ctr"/>
                      <a:r>
                        <a:rPr lang="fi-FI" sz="1600">
                          <a:solidFill>
                            <a:schemeClr val="tx1"/>
                          </a:solidFill>
                          <a:latin typeface="Arial    "/>
                        </a:rPr>
                        <a:t>125,8</a:t>
                      </a:r>
                    </a:p>
                  </a:txBody>
                  <a:tcPr anchor="ctr">
                    <a:solidFill>
                      <a:srgbClr val="D7B4F5">
                        <a:alpha val="30196"/>
                      </a:srgbClr>
                    </a:solidFill>
                  </a:tcPr>
                </a:tc>
                <a:extLst>
                  <a:ext uri="{0D108BD9-81ED-4DB2-BD59-A6C34878D82A}">
                    <a16:rowId xmlns:a16="http://schemas.microsoft.com/office/drawing/2014/main" val="1420357605"/>
                  </a:ext>
                </a:extLst>
              </a:tr>
              <a:tr h="630936">
                <a:tc>
                  <a:txBody>
                    <a:bodyPr/>
                    <a:lstStyle/>
                    <a:p>
                      <a:r>
                        <a:rPr lang="fi-FI" sz="1600">
                          <a:solidFill>
                            <a:schemeClr val="tx1"/>
                          </a:solidFill>
                          <a:latin typeface="Arial    "/>
                        </a:rPr>
                        <a:t>Helsingin yliopisto,</a:t>
                      </a:r>
                    </a:p>
                    <a:p>
                      <a:r>
                        <a:rPr lang="fi-FI" sz="1600">
                          <a:solidFill>
                            <a:schemeClr val="tx1"/>
                          </a:solidFill>
                          <a:latin typeface="Arial    "/>
                        </a:rPr>
                        <a:t>soveltava psykologia</a:t>
                      </a:r>
                    </a:p>
                  </a:txBody>
                  <a:tcPr anchor="ctr">
                    <a:solidFill>
                      <a:srgbClr val="D7B4F5">
                        <a:alpha val="30196"/>
                      </a:srgbClr>
                    </a:solidFill>
                  </a:tcPr>
                </a:tc>
                <a:tc>
                  <a:txBody>
                    <a:bodyPr/>
                    <a:lstStyle/>
                    <a:p>
                      <a:pPr algn="ctr"/>
                      <a:r>
                        <a:rPr lang="fi-FI" sz="1600">
                          <a:solidFill>
                            <a:schemeClr val="tx1"/>
                          </a:solidFill>
                          <a:latin typeface="Arial    "/>
                        </a:rPr>
                        <a:t>-</a:t>
                      </a:r>
                    </a:p>
                  </a:txBody>
                  <a:tcPr anchor="ctr">
                    <a:solidFill>
                      <a:srgbClr val="D7B4F5">
                        <a:alpha val="30196"/>
                      </a:srgbClr>
                    </a:solidFill>
                  </a:tcPr>
                </a:tc>
                <a:tc>
                  <a:txBody>
                    <a:bodyPr/>
                    <a:lstStyle/>
                    <a:p>
                      <a:pPr algn="ctr"/>
                      <a:r>
                        <a:rPr lang="fi-FI" sz="1600">
                          <a:solidFill>
                            <a:schemeClr val="tx1"/>
                          </a:solidFill>
                          <a:latin typeface="Arial    "/>
                        </a:rPr>
                        <a:t>-</a:t>
                      </a:r>
                    </a:p>
                  </a:txBody>
                  <a:tcPr anchor="ctr">
                    <a:solidFill>
                      <a:srgbClr val="D7B4F5">
                        <a:alpha val="30196"/>
                      </a:srgbClr>
                    </a:solidFill>
                  </a:tcPr>
                </a:tc>
                <a:tc>
                  <a:txBody>
                    <a:bodyPr/>
                    <a:lstStyle/>
                    <a:p>
                      <a:pPr algn="ctr"/>
                      <a:r>
                        <a:rPr lang="fi-FI" sz="1600">
                          <a:solidFill>
                            <a:schemeClr val="tx1"/>
                          </a:solidFill>
                          <a:latin typeface="Arial    "/>
                        </a:rPr>
                        <a:t>-</a:t>
                      </a:r>
                    </a:p>
                  </a:txBody>
                  <a:tcPr anchor="ctr">
                    <a:solidFill>
                      <a:srgbClr val="D7B4F5">
                        <a:alpha val="30196"/>
                      </a:srgbClr>
                    </a:solidFill>
                  </a:tcPr>
                </a:tc>
                <a:tc>
                  <a:txBody>
                    <a:bodyPr/>
                    <a:lstStyle/>
                    <a:p>
                      <a:pPr algn="ctr"/>
                      <a:r>
                        <a:rPr lang="fi-FI" sz="1600">
                          <a:solidFill>
                            <a:schemeClr val="tx1"/>
                          </a:solidFill>
                          <a:latin typeface="Arial    "/>
                        </a:rPr>
                        <a:t>-</a:t>
                      </a:r>
                    </a:p>
                  </a:txBody>
                  <a:tcPr anchor="ctr">
                    <a:solidFill>
                      <a:srgbClr val="D7B4F5">
                        <a:alpha val="30196"/>
                      </a:srgbClr>
                    </a:solidFill>
                  </a:tcPr>
                </a:tc>
                <a:tc>
                  <a:txBody>
                    <a:bodyPr/>
                    <a:lstStyle/>
                    <a:p>
                      <a:pPr algn="ctr"/>
                      <a:r>
                        <a:rPr lang="fi-FI" sz="1600">
                          <a:solidFill>
                            <a:schemeClr val="tx1"/>
                          </a:solidFill>
                          <a:latin typeface="Arial    "/>
                        </a:rPr>
                        <a:t>120</a:t>
                      </a:r>
                    </a:p>
                  </a:txBody>
                  <a:tcPr anchor="ctr">
                    <a:solidFill>
                      <a:srgbClr val="D7B4F5">
                        <a:alpha val="30196"/>
                      </a:srgbClr>
                    </a:solidFill>
                  </a:tcPr>
                </a:tc>
                <a:extLst>
                  <a:ext uri="{0D108BD9-81ED-4DB2-BD59-A6C34878D82A}">
                    <a16:rowId xmlns:a16="http://schemas.microsoft.com/office/drawing/2014/main" val="129991450"/>
                  </a:ext>
                </a:extLst>
              </a:tr>
            </a:tbl>
          </a:graphicData>
        </a:graphic>
      </p:graphicFrame>
      <p:sp>
        <p:nvSpPr>
          <p:cNvPr id="3" name="Tekstiruutu 2">
            <a:extLst>
              <a:ext uri="{FF2B5EF4-FFF2-40B4-BE49-F238E27FC236}">
                <a16:creationId xmlns:a16="http://schemas.microsoft.com/office/drawing/2014/main" id="{7C7A2A5A-B6C7-C46C-BE64-B04D3202916F}"/>
              </a:ext>
            </a:extLst>
          </p:cNvPr>
          <p:cNvSpPr txBox="1"/>
          <p:nvPr/>
        </p:nvSpPr>
        <p:spPr>
          <a:xfrm>
            <a:off x="7118628" y="1240641"/>
            <a:ext cx="2905589" cy="2026087"/>
          </a:xfrm>
          <a:prstGeom prst="roundRect">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fi-FI"/>
              <a:t>Äidinkieli L</a:t>
            </a:r>
          </a:p>
          <a:p>
            <a:pPr marL="285750" indent="-285750">
              <a:buFont typeface="Arial" panose="020B0604020202020204" pitchFamily="34" charset="0"/>
              <a:buChar char="•"/>
            </a:pPr>
            <a:r>
              <a:rPr lang="fi-FI"/>
              <a:t>Psykologia L</a:t>
            </a:r>
          </a:p>
          <a:p>
            <a:pPr marL="285750" indent="-285750">
              <a:buFont typeface="Arial" panose="020B0604020202020204" pitchFamily="34" charset="0"/>
              <a:buChar char="•"/>
            </a:pPr>
            <a:r>
              <a:rPr lang="fi-FI"/>
              <a:t>Pitkä matematiikka E</a:t>
            </a:r>
          </a:p>
          <a:p>
            <a:pPr marL="285750" indent="-285750">
              <a:buFont typeface="Arial" panose="020B0604020202020204" pitchFamily="34" charset="0"/>
              <a:buChar char="•"/>
            </a:pPr>
            <a:r>
              <a:rPr lang="fi-FI"/>
              <a:t>Pitkä kieli E</a:t>
            </a:r>
          </a:p>
          <a:p>
            <a:pPr marL="285750" indent="-285750">
              <a:buFont typeface="Arial" panose="020B0604020202020204" pitchFamily="34" charset="0"/>
              <a:buChar char="•"/>
            </a:pPr>
            <a:r>
              <a:rPr lang="fi-FI"/>
              <a:t>Historia E</a:t>
            </a:r>
          </a:p>
          <a:p>
            <a:pPr>
              <a:spcBef>
                <a:spcPts val="600"/>
              </a:spcBef>
            </a:pPr>
            <a:r>
              <a:rPr lang="fi-FI"/>
              <a:t>➡ </a:t>
            </a:r>
            <a:r>
              <a:rPr lang="fi-FI" b="1"/>
              <a:t>Yht. 141 pistettä</a:t>
            </a:r>
          </a:p>
        </p:txBody>
      </p:sp>
      <p:sp>
        <p:nvSpPr>
          <p:cNvPr id="5" name="Tekstiruutu 4">
            <a:extLst>
              <a:ext uri="{FF2B5EF4-FFF2-40B4-BE49-F238E27FC236}">
                <a16:creationId xmlns:a16="http://schemas.microsoft.com/office/drawing/2014/main" id="{49711FF3-9DD4-9ADA-4AB9-38F8CBC022B5}"/>
              </a:ext>
            </a:extLst>
          </p:cNvPr>
          <p:cNvSpPr txBox="1"/>
          <p:nvPr/>
        </p:nvSpPr>
        <p:spPr>
          <a:xfrm>
            <a:off x="7118628" y="3591272"/>
            <a:ext cx="2905589" cy="2026087"/>
          </a:xfrm>
          <a:prstGeom prst="roundRect">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fi-FI"/>
              <a:t>Äidinkieli E</a:t>
            </a:r>
          </a:p>
          <a:p>
            <a:pPr marL="285750" indent="-285750">
              <a:buFont typeface="Arial" panose="020B0604020202020204" pitchFamily="34" charset="0"/>
              <a:buChar char="•"/>
            </a:pPr>
            <a:r>
              <a:rPr lang="fi-FI"/>
              <a:t>Psykologia L</a:t>
            </a:r>
          </a:p>
          <a:p>
            <a:pPr marL="285750" indent="-285750">
              <a:buFont typeface="Arial" panose="020B0604020202020204" pitchFamily="34" charset="0"/>
              <a:buChar char="•"/>
            </a:pPr>
            <a:r>
              <a:rPr lang="fi-FI"/>
              <a:t>Pitkä matematiikka M</a:t>
            </a:r>
          </a:p>
          <a:p>
            <a:pPr marL="285750" indent="-285750">
              <a:buFont typeface="Arial" panose="020B0604020202020204" pitchFamily="34" charset="0"/>
              <a:buChar char="•"/>
            </a:pPr>
            <a:r>
              <a:rPr lang="fi-FI"/>
              <a:t>Pitkä kieli E</a:t>
            </a:r>
          </a:p>
          <a:p>
            <a:pPr marL="285750" indent="-285750">
              <a:buFont typeface="Arial" panose="020B0604020202020204" pitchFamily="34" charset="0"/>
              <a:buChar char="•"/>
            </a:pPr>
            <a:r>
              <a:rPr lang="fi-FI"/>
              <a:t>Historia E</a:t>
            </a:r>
          </a:p>
          <a:p>
            <a:pPr>
              <a:spcBef>
                <a:spcPts val="600"/>
              </a:spcBef>
            </a:pPr>
            <a:r>
              <a:rPr lang="fi-FI"/>
              <a:t>➡ </a:t>
            </a:r>
            <a:r>
              <a:rPr lang="fi-FI" b="1"/>
              <a:t>Yht. 129,5 pistettä</a:t>
            </a:r>
          </a:p>
        </p:txBody>
      </p:sp>
      <p:sp>
        <p:nvSpPr>
          <p:cNvPr id="8" name="Tekstiruutu 7">
            <a:extLst>
              <a:ext uri="{FF2B5EF4-FFF2-40B4-BE49-F238E27FC236}">
                <a16:creationId xmlns:a16="http://schemas.microsoft.com/office/drawing/2014/main" id="{CBC5E7A3-2907-C798-CED6-564F60FEAED1}"/>
              </a:ext>
            </a:extLst>
          </p:cNvPr>
          <p:cNvSpPr txBox="1"/>
          <p:nvPr/>
        </p:nvSpPr>
        <p:spPr>
          <a:xfrm>
            <a:off x="10205674" y="1591964"/>
            <a:ext cx="1685163" cy="1323439"/>
          </a:xfrm>
          <a:prstGeom prst="rect">
            <a:avLst/>
          </a:prstGeom>
          <a:noFill/>
        </p:spPr>
        <p:txBody>
          <a:bodyPr wrap="square">
            <a:spAutoFit/>
          </a:bodyPr>
          <a:lstStyle/>
          <a:p>
            <a:r>
              <a:rPr lang="fi-FI" sz="1600">
                <a:latin typeface="+mj-lt"/>
              </a:rPr>
              <a:t>Tällä todistuksella olisi hyväksytty kaikkiin yliopistoihin </a:t>
            </a:r>
          </a:p>
        </p:txBody>
      </p:sp>
      <p:sp>
        <p:nvSpPr>
          <p:cNvPr id="9" name="Tekstiruutu 8">
            <a:extLst>
              <a:ext uri="{FF2B5EF4-FFF2-40B4-BE49-F238E27FC236}">
                <a16:creationId xmlns:a16="http://schemas.microsoft.com/office/drawing/2014/main" id="{E726779C-94C7-F461-D473-615967873665}"/>
              </a:ext>
            </a:extLst>
          </p:cNvPr>
          <p:cNvSpPr txBox="1"/>
          <p:nvPr/>
        </p:nvSpPr>
        <p:spPr>
          <a:xfrm>
            <a:off x="10153171" y="3429000"/>
            <a:ext cx="1790168" cy="2554545"/>
          </a:xfrm>
          <a:prstGeom prst="rect">
            <a:avLst/>
          </a:prstGeom>
          <a:noFill/>
        </p:spPr>
        <p:txBody>
          <a:bodyPr wrap="square">
            <a:spAutoFit/>
          </a:bodyPr>
          <a:lstStyle/>
          <a:p>
            <a:r>
              <a:rPr lang="fi-FI" sz="1600">
                <a:latin typeface="+mj-lt"/>
              </a:rPr>
              <a:t>Tällä todistuksella olisi hyväksytty Itä-Suomen, Oulun ja Jyväskylän yliopistoon sekä soveltavan psykologian koulutukseen Helsinkiin</a:t>
            </a:r>
          </a:p>
        </p:txBody>
      </p:sp>
    </p:spTree>
    <p:extLst>
      <p:ext uri="{BB962C8B-B14F-4D97-AF65-F5344CB8AC3E}">
        <p14:creationId xmlns:p14="http://schemas.microsoft.com/office/powerpoint/2010/main" val="2216260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7B632-8FE0-6D4A-FA86-E009269F4D0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8594B79-B710-C62B-372F-9426CA26A98C}"/>
              </a:ext>
            </a:extLst>
          </p:cNvPr>
          <p:cNvSpPr>
            <a:spLocks noGrp="1"/>
          </p:cNvSpPr>
          <p:nvPr>
            <p:ph type="title"/>
          </p:nvPr>
        </p:nvSpPr>
        <p:spPr>
          <a:xfrm>
            <a:off x="341049" y="365125"/>
            <a:ext cx="11457373" cy="657225"/>
          </a:xfrm>
        </p:spPr>
        <p:txBody>
          <a:bodyPr/>
          <a:lstStyle/>
          <a:p>
            <a:r>
              <a:rPr lang="fi-FI"/>
              <a:t>Psykologia valintakoevalinnan pisterajat</a:t>
            </a:r>
          </a:p>
        </p:txBody>
      </p:sp>
      <p:graphicFrame>
        <p:nvGraphicFramePr>
          <p:cNvPr id="6" name="Taulukko 5">
            <a:extLst>
              <a:ext uri="{FF2B5EF4-FFF2-40B4-BE49-F238E27FC236}">
                <a16:creationId xmlns:a16="http://schemas.microsoft.com/office/drawing/2014/main" id="{D2717E05-7240-80EB-6C0F-B921AAA36B40}"/>
              </a:ext>
            </a:extLst>
          </p:cNvPr>
          <p:cNvGraphicFramePr>
            <a:graphicFrameLocks/>
          </p:cNvGraphicFramePr>
          <p:nvPr>
            <p:extLst>
              <p:ext uri="{D42A27DB-BD31-4B8C-83A1-F6EECF244321}">
                <p14:modId xmlns:p14="http://schemas.microsoft.com/office/powerpoint/2010/main" val="1957196661"/>
              </p:ext>
            </p:extLst>
          </p:nvPr>
        </p:nvGraphicFramePr>
        <p:xfrm>
          <a:off x="404423" y="1292410"/>
          <a:ext cx="6820329" cy="4737198"/>
        </p:xfrm>
        <a:graphic>
          <a:graphicData uri="http://schemas.openxmlformats.org/drawingml/2006/table">
            <a:tbl>
              <a:tblPr firstRow="1" bandRow="1">
                <a:tableStyleId>{5C22544A-7EE6-4342-B048-85BDC9FD1C3A}</a:tableStyleId>
              </a:tblPr>
              <a:tblGrid>
                <a:gridCol w="2298616">
                  <a:extLst>
                    <a:ext uri="{9D8B030D-6E8A-4147-A177-3AD203B41FA5}">
                      <a16:colId xmlns:a16="http://schemas.microsoft.com/office/drawing/2014/main" val="2411617091"/>
                    </a:ext>
                  </a:extLst>
                </a:gridCol>
                <a:gridCol w="2431574">
                  <a:extLst>
                    <a:ext uri="{9D8B030D-6E8A-4147-A177-3AD203B41FA5}">
                      <a16:colId xmlns:a16="http://schemas.microsoft.com/office/drawing/2014/main" val="166176716"/>
                    </a:ext>
                  </a:extLst>
                </a:gridCol>
                <a:gridCol w="2090139">
                  <a:extLst>
                    <a:ext uri="{9D8B030D-6E8A-4147-A177-3AD203B41FA5}">
                      <a16:colId xmlns:a16="http://schemas.microsoft.com/office/drawing/2014/main" val="962328204"/>
                    </a:ext>
                  </a:extLst>
                </a:gridCol>
              </a:tblGrid>
              <a:tr h="553569">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2023</a:t>
                      </a:r>
                    </a:p>
                    <a:p>
                      <a:pPr algn="ctr"/>
                      <a:r>
                        <a:rPr lang="fi-FI" sz="1600">
                          <a:solidFill>
                            <a:schemeClr val="bg1"/>
                          </a:solidFill>
                          <a:latin typeface="Arial    "/>
                        </a:rPr>
                        <a:t>(max. 111 p.)</a:t>
                      </a:r>
                    </a:p>
                  </a:txBody>
                  <a:tcPr anchor="ctr"/>
                </a:tc>
                <a:tc>
                  <a:txBody>
                    <a:bodyPr/>
                    <a:lstStyle/>
                    <a:p>
                      <a:pPr algn="ctr"/>
                      <a:r>
                        <a:rPr lang="fi-FI" sz="1600">
                          <a:solidFill>
                            <a:schemeClr val="bg1"/>
                          </a:solidFill>
                          <a:latin typeface="Arial    "/>
                        </a:rPr>
                        <a:t>2024</a:t>
                      </a:r>
                    </a:p>
                    <a:p>
                      <a:pPr algn="ctr"/>
                      <a:r>
                        <a:rPr lang="fi-FI" sz="1600">
                          <a:solidFill>
                            <a:schemeClr val="bg1"/>
                          </a:solidFill>
                          <a:latin typeface="Arial    "/>
                        </a:rPr>
                        <a:t>(max. 109,9 p.)</a:t>
                      </a:r>
                    </a:p>
                  </a:txBody>
                  <a:tcPr anchor="ctr"/>
                </a:tc>
                <a:extLst>
                  <a:ext uri="{0D108BD9-81ED-4DB2-BD59-A6C34878D82A}">
                    <a16:rowId xmlns:a16="http://schemas.microsoft.com/office/drawing/2014/main" val="2241481558"/>
                  </a:ext>
                </a:extLst>
              </a:tr>
              <a:tr h="484559">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algn="ctr"/>
                      <a:r>
                        <a:rPr lang="fi-FI" sz="1600">
                          <a:solidFill>
                            <a:schemeClr val="tx1"/>
                          </a:solidFill>
                          <a:latin typeface="Arial    "/>
                          <a:cs typeface="Arial"/>
                        </a:rPr>
                        <a:t>86,70</a:t>
                      </a:r>
                    </a:p>
                  </a:txBody>
                  <a:tcPr anchor="ctr">
                    <a:solidFill>
                      <a:srgbClr val="D7B4F5">
                        <a:alpha val="30196"/>
                      </a:srgbClr>
                    </a:solidFill>
                  </a:tcPr>
                </a:tc>
                <a:tc>
                  <a:txBody>
                    <a:bodyPr/>
                    <a:lstStyle/>
                    <a:p>
                      <a:pPr algn="ctr"/>
                      <a:r>
                        <a:rPr lang="fi-FI" sz="1600">
                          <a:solidFill>
                            <a:schemeClr val="tx1"/>
                          </a:solidFill>
                          <a:latin typeface="Arial    "/>
                          <a:cs typeface="Arial"/>
                        </a:rPr>
                        <a:t>85,6</a:t>
                      </a:r>
                    </a:p>
                  </a:txBody>
                  <a:tcPr anchor="ctr">
                    <a:solidFill>
                      <a:srgbClr val="D7B4F5">
                        <a:alpha val="30196"/>
                      </a:srgbClr>
                    </a:solidFill>
                  </a:tcPr>
                </a:tc>
                <a:extLst>
                  <a:ext uri="{0D108BD9-81ED-4DB2-BD59-A6C34878D82A}">
                    <a16:rowId xmlns:a16="http://schemas.microsoft.com/office/drawing/2014/main" val="2731975120"/>
                  </a:ext>
                </a:extLst>
              </a:tr>
              <a:tr h="484559">
                <a:tc>
                  <a:txBody>
                    <a:bodyPr/>
                    <a:lstStyle/>
                    <a:p>
                      <a:r>
                        <a:rPr lang="fi-FI" sz="1600">
                          <a:solidFill>
                            <a:schemeClr val="tx1"/>
                          </a:solidFill>
                          <a:latin typeface="Arial    "/>
                        </a:rPr>
                        <a:t>Tampereen yliopisto</a:t>
                      </a:r>
                    </a:p>
                  </a:txBody>
                  <a:tcPr anchor="ctr">
                    <a:solidFill>
                      <a:srgbClr val="D7B4F5">
                        <a:alpha val="30196"/>
                      </a:srgbClr>
                    </a:solidFill>
                  </a:tcPr>
                </a:tc>
                <a:tc>
                  <a:txBody>
                    <a:bodyPr/>
                    <a:lstStyle/>
                    <a:p>
                      <a:pPr algn="ctr"/>
                      <a:r>
                        <a:rPr lang="fi-FI" sz="1600">
                          <a:solidFill>
                            <a:schemeClr val="tx1"/>
                          </a:solidFill>
                          <a:latin typeface="Arial    "/>
                          <a:cs typeface="Arial"/>
                        </a:rPr>
                        <a:t>83,05</a:t>
                      </a:r>
                    </a:p>
                  </a:txBody>
                  <a:tcPr anchor="ctr">
                    <a:solidFill>
                      <a:srgbClr val="D7B4F5">
                        <a:alpha val="30196"/>
                      </a:srgbClr>
                    </a:solidFill>
                  </a:tcPr>
                </a:tc>
                <a:tc>
                  <a:txBody>
                    <a:bodyPr/>
                    <a:lstStyle/>
                    <a:p>
                      <a:pPr algn="ctr"/>
                      <a:r>
                        <a:rPr lang="fi-FI" sz="1600">
                          <a:solidFill>
                            <a:schemeClr val="tx1"/>
                          </a:solidFill>
                          <a:latin typeface="Arial    "/>
                          <a:cs typeface="Arial"/>
                        </a:rPr>
                        <a:t>82,3</a:t>
                      </a:r>
                    </a:p>
                  </a:txBody>
                  <a:tcPr anchor="ctr">
                    <a:solidFill>
                      <a:srgbClr val="D7B4F5">
                        <a:alpha val="30196"/>
                      </a:srgbClr>
                    </a:solidFill>
                  </a:tcPr>
                </a:tc>
                <a:extLst>
                  <a:ext uri="{0D108BD9-81ED-4DB2-BD59-A6C34878D82A}">
                    <a16:rowId xmlns:a16="http://schemas.microsoft.com/office/drawing/2014/main" val="2609819336"/>
                  </a:ext>
                </a:extLst>
              </a:tr>
              <a:tr h="484559">
                <a:tc>
                  <a:txBody>
                    <a:bodyPr/>
                    <a:lstStyle/>
                    <a:p>
                      <a:r>
                        <a:rPr lang="fi-FI" sz="1600">
                          <a:solidFill>
                            <a:schemeClr val="tx1"/>
                          </a:solidFill>
                          <a:latin typeface="Arial    "/>
                        </a:rPr>
                        <a:t>Turun yliopisto</a:t>
                      </a:r>
                    </a:p>
                  </a:txBody>
                  <a:tcPr anchor="ctr">
                    <a:solidFill>
                      <a:srgbClr val="D7B4F5">
                        <a:alpha val="30196"/>
                      </a:srgbClr>
                    </a:solidFill>
                  </a:tcPr>
                </a:tc>
                <a:tc>
                  <a:txBody>
                    <a:bodyPr/>
                    <a:lstStyle/>
                    <a:p>
                      <a:pPr algn="ctr"/>
                      <a:r>
                        <a:rPr lang="fi-FI" sz="1600">
                          <a:solidFill>
                            <a:schemeClr val="tx1"/>
                          </a:solidFill>
                          <a:latin typeface="Arial    "/>
                          <a:cs typeface="Arial"/>
                        </a:rPr>
                        <a:t>82,6</a:t>
                      </a:r>
                    </a:p>
                  </a:txBody>
                  <a:tcPr anchor="ctr">
                    <a:solidFill>
                      <a:srgbClr val="F3E8FC"/>
                    </a:solidFill>
                  </a:tcPr>
                </a:tc>
                <a:tc>
                  <a:txBody>
                    <a:bodyPr/>
                    <a:lstStyle/>
                    <a:p>
                      <a:pPr algn="ctr"/>
                      <a:r>
                        <a:rPr lang="fi-FI" sz="1600">
                          <a:solidFill>
                            <a:schemeClr val="tx1"/>
                          </a:solidFill>
                          <a:latin typeface="Arial    "/>
                          <a:cs typeface="Arial"/>
                        </a:rPr>
                        <a:t>81,7</a:t>
                      </a:r>
                    </a:p>
                  </a:txBody>
                  <a:tcPr anchor="ctr">
                    <a:solidFill>
                      <a:srgbClr val="D7B4F5">
                        <a:alpha val="30196"/>
                      </a:srgbClr>
                    </a:solidFill>
                  </a:tcPr>
                </a:tc>
                <a:extLst>
                  <a:ext uri="{0D108BD9-81ED-4DB2-BD59-A6C34878D82A}">
                    <a16:rowId xmlns:a16="http://schemas.microsoft.com/office/drawing/2014/main" val="1034680399"/>
                  </a:ext>
                </a:extLst>
              </a:tr>
              <a:tr h="484559">
                <a:tc>
                  <a:txBody>
                    <a:bodyPr/>
                    <a:lstStyle/>
                    <a:p>
                      <a:r>
                        <a:rPr lang="fi-FI" sz="1600">
                          <a:solidFill>
                            <a:schemeClr val="tx1"/>
                          </a:solidFill>
                          <a:latin typeface="Arial    "/>
                        </a:rPr>
                        <a:t>Jyväskylän yliopisto</a:t>
                      </a:r>
                    </a:p>
                  </a:txBody>
                  <a:tcPr anchor="ctr">
                    <a:solidFill>
                      <a:srgbClr val="D7B4F5">
                        <a:alpha val="30196"/>
                      </a:srgbClr>
                    </a:solidFill>
                  </a:tcPr>
                </a:tc>
                <a:tc>
                  <a:txBody>
                    <a:bodyPr/>
                    <a:lstStyle/>
                    <a:p>
                      <a:pPr algn="ctr"/>
                      <a:r>
                        <a:rPr lang="fi-FI" sz="1600">
                          <a:solidFill>
                            <a:schemeClr val="tx1"/>
                          </a:solidFill>
                          <a:latin typeface="Arial    "/>
                          <a:cs typeface="Arial"/>
                        </a:rPr>
                        <a:t>79,2</a:t>
                      </a:r>
                    </a:p>
                  </a:txBody>
                  <a:tcPr anchor="ctr">
                    <a:solidFill>
                      <a:srgbClr val="D7B4F5">
                        <a:alpha val="30196"/>
                      </a:srgbClr>
                    </a:solidFill>
                  </a:tcPr>
                </a:tc>
                <a:tc>
                  <a:txBody>
                    <a:bodyPr/>
                    <a:lstStyle/>
                    <a:p>
                      <a:pPr algn="ctr"/>
                      <a:r>
                        <a:rPr lang="fi-FI" sz="1600">
                          <a:solidFill>
                            <a:schemeClr val="tx1"/>
                          </a:solidFill>
                          <a:latin typeface="Arial    "/>
                          <a:cs typeface="Arial"/>
                        </a:rPr>
                        <a:t>78,5</a:t>
                      </a:r>
                    </a:p>
                  </a:txBody>
                  <a:tcPr anchor="ctr">
                    <a:solidFill>
                      <a:srgbClr val="D7B4F5">
                        <a:alpha val="30196"/>
                      </a:srgbClr>
                    </a:solidFill>
                  </a:tcPr>
                </a:tc>
                <a:extLst>
                  <a:ext uri="{0D108BD9-81ED-4DB2-BD59-A6C34878D82A}">
                    <a16:rowId xmlns:a16="http://schemas.microsoft.com/office/drawing/2014/main" val="89149991"/>
                  </a:ext>
                </a:extLst>
              </a:tr>
              <a:tr h="484559">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solidFill>
                            <a:schemeClr val="tx1"/>
                          </a:solidFill>
                          <a:latin typeface="Arial    "/>
                          <a:cs typeface="Arial"/>
                        </a:rPr>
                        <a:t>77,7 / 79,1 </a:t>
                      </a:r>
                      <a:r>
                        <a:rPr lang="fi-FI" sz="1600" kern="1200">
                          <a:solidFill>
                            <a:schemeClr val="tx1"/>
                          </a:solidFill>
                          <a:effectLst/>
                          <a:latin typeface="Arial    "/>
                          <a:ea typeface="+mn-ea"/>
                          <a:cs typeface="Arial"/>
                        </a:rPr>
                        <a:t>(ensikertalaiset / kaikki hakijat)</a:t>
                      </a:r>
                      <a:endParaRPr lang="fi-FI" sz="1600">
                        <a:solidFill>
                          <a:schemeClr val="tx1"/>
                        </a:solidFill>
                        <a:latin typeface="Arial    "/>
                        <a:cs typeface="Arial"/>
                      </a:endParaRPr>
                    </a:p>
                  </a:txBody>
                  <a:tcPr anchor="ctr">
                    <a:solidFill>
                      <a:srgbClr val="D7B4F5">
                        <a:alpha val="30196"/>
                      </a:srgbClr>
                    </a:solidFill>
                  </a:tcPr>
                </a:tc>
                <a:tc>
                  <a:txBody>
                    <a:bodyPr/>
                    <a:lstStyle/>
                    <a:p>
                      <a:pPr algn="ctr"/>
                      <a:r>
                        <a:rPr lang="fi-FI" sz="1600">
                          <a:solidFill>
                            <a:schemeClr val="tx1"/>
                          </a:solidFill>
                          <a:latin typeface="Arial    "/>
                          <a:cs typeface="Arial"/>
                        </a:rPr>
                        <a:t>76,6</a:t>
                      </a:r>
                    </a:p>
                  </a:txBody>
                  <a:tcPr anchor="ctr">
                    <a:solidFill>
                      <a:srgbClr val="D7B4F5">
                        <a:alpha val="30196"/>
                      </a:srgbClr>
                    </a:solidFill>
                  </a:tcPr>
                </a:tc>
                <a:extLst>
                  <a:ext uri="{0D108BD9-81ED-4DB2-BD59-A6C34878D82A}">
                    <a16:rowId xmlns:a16="http://schemas.microsoft.com/office/drawing/2014/main" val="1894678894"/>
                  </a:ext>
                </a:extLst>
              </a:tr>
              <a:tr h="733427">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solidFill>
                            <a:schemeClr val="tx1"/>
                          </a:solidFill>
                          <a:latin typeface="Arial    "/>
                          <a:cs typeface="Arial"/>
                        </a:rPr>
                        <a:t>76,7</a:t>
                      </a:r>
                    </a:p>
                  </a:txBody>
                  <a:tcPr anchor="ctr">
                    <a:solidFill>
                      <a:srgbClr val="D7B4F5">
                        <a:alpha val="30196"/>
                      </a:srgbClr>
                    </a:solidFill>
                  </a:tcPr>
                </a:tc>
                <a:tc>
                  <a:txBody>
                    <a:bodyPr/>
                    <a:lstStyle/>
                    <a:p>
                      <a:pPr algn="ctr"/>
                      <a:r>
                        <a:rPr lang="fi-FI" sz="1600">
                          <a:solidFill>
                            <a:schemeClr val="tx1"/>
                          </a:solidFill>
                          <a:latin typeface="Arial    "/>
                          <a:cs typeface="Arial"/>
                        </a:rPr>
                        <a:t>76,3</a:t>
                      </a:r>
                    </a:p>
                  </a:txBody>
                  <a:tcPr anchor="ctr">
                    <a:solidFill>
                      <a:srgbClr val="D7B4F5">
                        <a:alpha val="30196"/>
                      </a:srgbClr>
                    </a:solidFill>
                  </a:tcPr>
                </a:tc>
                <a:extLst>
                  <a:ext uri="{0D108BD9-81ED-4DB2-BD59-A6C34878D82A}">
                    <a16:rowId xmlns:a16="http://schemas.microsoft.com/office/drawing/2014/main" val="1420357605"/>
                  </a:ext>
                </a:extLst>
              </a:tr>
              <a:tr h="663455">
                <a:tc>
                  <a:txBody>
                    <a:bodyPr/>
                    <a:lstStyle/>
                    <a:p>
                      <a:r>
                        <a:rPr lang="fi-FI" sz="1600">
                          <a:solidFill>
                            <a:schemeClr val="tx1"/>
                          </a:solidFill>
                          <a:latin typeface="Arial    "/>
                        </a:rPr>
                        <a:t>Helsingin yliopisto,</a:t>
                      </a:r>
                    </a:p>
                    <a:p>
                      <a:r>
                        <a:rPr lang="fi-FI" sz="1600">
                          <a:solidFill>
                            <a:schemeClr val="tx1"/>
                          </a:solidFill>
                          <a:latin typeface="Arial    "/>
                        </a:rPr>
                        <a:t>soveltava psykologia</a:t>
                      </a:r>
                    </a:p>
                  </a:txBody>
                  <a:tcPr anchor="ctr">
                    <a:solidFill>
                      <a:srgbClr val="D7B4F5">
                        <a:alpha val="30196"/>
                      </a:srgbClr>
                    </a:solidFill>
                  </a:tcPr>
                </a:tc>
                <a:tc>
                  <a:txBody>
                    <a:bodyPr/>
                    <a:lstStyle/>
                    <a:p>
                      <a:pPr algn="ctr"/>
                      <a:endParaRPr lang="fi-FI" sz="1600">
                        <a:solidFill>
                          <a:schemeClr val="tx1"/>
                        </a:solidFill>
                        <a:latin typeface="Arial    "/>
                        <a:cs typeface="Arial"/>
                      </a:endParaRPr>
                    </a:p>
                  </a:txBody>
                  <a:tcPr anchor="ctr">
                    <a:solidFill>
                      <a:srgbClr val="D7B4F5">
                        <a:alpha val="30196"/>
                      </a:srgbClr>
                    </a:solidFill>
                  </a:tcPr>
                </a:tc>
                <a:tc>
                  <a:txBody>
                    <a:bodyPr/>
                    <a:lstStyle/>
                    <a:p>
                      <a:pPr algn="ctr"/>
                      <a:r>
                        <a:rPr lang="fi-FI" sz="1600">
                          <a:solidFill>
                            <a:schemeClr val="tx1"/>
                          </a:solidFill>
                          <a:latin typeface="Arial    "/>
                          <a:cs typeface="Arial"/>
                        </a:rPr>
                        <a:t>72,5</a:t>
                      </a:r>
                    </a:p>
                  </a:txBody>
                  <a:tcPr anchor="ctr">
                    <a:solidFill>
                      <a:srgbClr val="D7B4F5">
                        <a:alpha val="30196"/>
                      </a:srgbClr>
                    </a:solidFill>
                  </a:tcPr>
                </a:tc>
                <a:extLst>
                  <a:ext uri="{0D108BD9-81ED-4DB2-BD59-A6C34878D82A}">
                    <a16:rowId xmlns:a16="http://schemas.microsoft.com/office/drawing/2014/main" val="129991450"/>
                  </a:ext>
                </a:extLst>
              </a:tr>
            </a:tbl>
          </a:graphicData>
        </a:graphic>
      </p:graphicFrame>
      <p:sp>
        <p:nvSpPr>
          <p:cNvPr id="11" name="Tekstiruutu 10">
            <a:extLst>
              <a:ext uri="{FF2B5EF4-FFF2-40B4-BE49-F238E27FC236}">
                <a16:creationId xmlns:a16="http://schemas.microsoft.com/office/drawing/2014/main" id="{A2953345-5AFE-64AD-6B71-43CFC0B723B5}"/>
              </a:ext>
            </a:extLst>
          </p:cNvPr>
          <p:cNvSpPr txBox="1"/>
          <p:nvPr/>
        </p:nvSpPr>
        <p:spPr>
          <a:xfrm>
            <a:off x="7544292" y="2593602"/>
            <a:ext cx="4306660" cy="2308324"/>
          </a:xfrm>
          <a:prstGeom prst="rect">
            <a:avLst/>
          </a:prstGeom>
          <a:noFill/>
        </p:spPr>
        <p:txBody>
          <a:bodyPr wrap="square">
            <a:spAutoFit/>
          </a:bodyPr>
          <a:lstStyle/>
          <a:p>
            <a:pPr marL="285750" indent="-285750">
              <a:buFont typeface="Arial" panose="020B0604020202020204" pitchFamily="34" charset="0"/>
              <a:buChar char="•"/>
            </a:pPr>
            <a:r>
              <a:rPr lang="fi-FI">
                <a:latin typeface="+mj-lt"/>
              </a:rPr>
              <a:t>Valintakokeessa alun perin 118 pistettä, mutta 2023 6 tehtävää ja 2024 7 tehtävää poistettiin arvostelusta &gt; Tyypillistä!</a:t>
            </a:r>
          </a:p>
          <a:p>
            <a:endParaRPr lang="fi-FI">
              <a:latin typeface="+mj-lt"/>
            </a:endParaRPr>
          </a:p>
          <a:p>
            <a:pPr marL="285750" indent="-285750">
              <a:buFont typeface="Arial" panose="020B0604020202020204" pitchFamily="34" charset="0"/>
              <a:buChar char="•"/>
            </a:pPr>
            <a:r>
              <a:rPr lang="fi-FI">
                <a:latin typeface="+mj-lt"/>
              </a:rPr>
              <a:t>2024: ensikertalaisuudella ei merkitystä sisäänpääsyn kannalta</a:t>
            </a:r>
          </a:p>
          <a:p>
            <a:endParaRPr lang="fi-FI">
              <a:latin typeface="+mj-lt"/>
            </a:endParaRPr>
          </a:p>
        </p:txBody>
      </p:sp>
    </p:spTree>
    <p:extLst>
      <p:ext uri="{BB962C8B-B14F-4D97-AF65-F5344CB8AC3E}">
        <p14:creationId xmlns:p14="http://schemas.microsoft.com/office/powerpoint/2010/main" val="12801240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ABED6-5216-8E00-AD6A-FBEF8D92ACB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95A1301-8745-58FC-2B2D-66C2FC149970}"/>
              </a:ext>
            </a:extLst>
          </p:cNvPr>
          <p:cNvSpPr>
            <a:spLocks noGrp="1"/>
          </p:cNvSpPr>
          <p:nvPr>
            <p:ph type="title"/>
          </p:nvPr>
        </p:nvSpPr>
        <p:spPr>
          <a:xfrm>
            <a:off x="341049" y="365125"/>
            <a:ext cx="11457373" cy="657225"/>
          </a:xfrm>
        </p:spPr>
        <p:txBody>
          <a:bodyPr/>
          <a:lstStyle/>
          <a:p>
            <a:r>
              <a:rPr lang="fi-FI"/>
              <a:t>Logopedia valintamenettely</a:t>
            </a:r>
          </a:p>
        </p:txBody>
      </p:sp>
      <p:sp>
        <p:nvSpPr>
          <p:cNvPr id="4" name="Sisällön paikkamerkki 1">
            <a:extLst>
              <a:ext uri="{FF2B5EF4-FFF2-40B4-BE49-F238E27FC236}">
                <a16:creationId xmlns:a16="http://schemas.microsoft.com/office/drawing/2014/main" id="{7F2776ED-ED96-1CA4-CD8C-643E1DA1B230}"/>
              </a:ext>
            </a:extLst>
          </p:cNvPr>
          <p:cNvSpPr>
            <a:spLocks noGrp="1"/>
          </p:cNvSpPr>
          <p:nvPr>
            <p:ph sz="quarter" idx="10"/>
          </p:nvPr>
        </p:nvSpPr>
        <p:spPr>
          <a:xfrm>
            <a:off x="341048" y="1133282"/>
            <a:ext cx="6098253" cy="5359593"/>
          </a:xfrm>
        </p:spPr>
        <p:txBody>
          <a:bodyPr>
            <a:normAutofit fontScale="92500" lnSpcReduction="10000"/>
          </a:bodyPr>
          <a:lstStyle/>
          <a:p>
            <a:r>
              <a:rPr lang="fi-FI" sz="2400"/>
              <a:t>70 % aloituspaikoista on varattu ensikertalaisille hakijoille</a:t>
            </a:r>
          </a:p>
          <a:p>
            <a:r>
              <a:rPr lang="fi-FI" sz="2400"/>
              <a:t>Yhteisvalinta</a:t>
            </a:r>
          </a:p>
          <a:p>
            <a:r>
              <a:rPr lang="fi-FI" sz="2400"/>
              <a:t>51 % todistusvalinta</a:t>
            </a:r>
          </a:p>
          <a:p>
            <a:r>
              <a:rPr lang="fi-FI" sz="2400"/>
              <a:t>Vuoteen 2025 asti</a:t>
            </a:r>
          </a:p>
          <a:p>
            <a:pPr lvl="1"/>
            <a:r>
              <a:rPr lang="fi-FI" sz="2000" b="1"/>
              <a:t>5 pisteytettävää ainetta: </a:t>
            </a:r>
            <a:r>
              <a:rPr lang="fi-FI" sz="2000"/>
              <a:t>äidinkieli, matematiikka (pitkä tai lyhyt), 2 </a:t>
            </a:r>
            <a:r>
              <a:rPr lang="fi-FI" sz="2000" err="1"/>
              <a:t>ainereaalia</a:t>
            </a:r>
            <a:r>
              <a:rPr lang="fi-FI" sz="2000"/>
              <a:t> ja 1 kieli</a:t>
            </a:r>
          </a:p>
          <a:p>
            <a:pPr lvl="1"/>
            <a:r>
              <a:rPr lang="fi-FI" sz="2000" b="1"/>
              <a:t>Kynnysehto:</a:t>
            </a:r>
            <a:r>
              <a:rPr lang="fi-FI" sz="2000"/>
              <a:t> äidinkieli M (säilyy jatkossakin)</a:t>
            </a:r>
            <a:endParaRPr lang="fi-FI" sz="1800"/>
          </a:p>
          <a:p>
            <a:pPr lvl="1"/>
            <a:r>
              <a:rPr lang="fi-FI" sz="2000" b="1"/>
              <a:t>Parhaat pisteet: </a:t>
            </a:r>
          </a:p>
          <a:p>
            <a:pPr lvl="2"/>
            <a:r>
              <a:rPr lang="fi-FI" sz="1800"/>
              <a:t>pitkä matematiikka (36,1 p.)</a:t>
            </a:r>
          </a:p>
          <a:p>
            <a:pPr lvl="2"/>
            <a:r>
              <a:rPr lang="fi-FI" sz="1800"/>
              <a:t>äidinkieli (33 p.)</a:t>
            </a:r>
          </a:p>
          <a:p>
            <a:pPr lvl="2"/>
            <a:r>
              <a:rPr lang="fi-FI" sz="1800"/>
              <a:t>pitkä kieli tai lyhyt matematiikka (28,3 p.)</a:t>
            </a:r>
          </a:p>
          <a:p>
            <a:pPr lvl="2"/>
            <a:r>
              <a:rPr lang="fi-FI" sz="1800"/>
              <a:t>fysiikka (26,5 p.)</a:t>
            </a:r>
          </a:p>
          <a:p>
            <a:pPr lvl="2"/>
            <a:r>
              <a:rPr lang="fi-FI" sz="1800"/>
              <a:t>keskipitkä kieli (25 p.)</a:t>
            </a:r>
          </a:p>
          <a:p>
            <a:pPr lvl="2"/>
            <a:r>
              <a:rPr lang="fi-FI" sz="1800"/>
              <a:t>historia, uskonto / ET (24,5 p.)</a:t>
            </a:r>
          </a:p>
        </p:txBody>
      </p:sp>
      <p:graphicFrame>
        <p:nvGraphicFramePr>
          <p:cNvPr id="6" name="Taulukko 5">
            <a:extLst>
              <a:ext uri="{FF2B5EF4-FFF2-40B4-BE49-F238E27FC236}">
                <a16:creationId xmlns:a16="http://schemas.microsoft.com/office/drawing/2014/main" id="{72C7FF54-7B57-EFB0-0A76-31D8363A2211}"/>
              </a:ext>
            </a:extLst>
          </p:cNvPr>
          <p:cNvGraphicFramePr>
            <a:graphicFrameLocks/>
          </p:cNvGraphicFramePr>
          <p:nvPr>
            <p:extLst>
              <p:ext uri="{D42A27DB-BD31-4B8C-83A1-F6EECF244321}">
                <p14:modId xmlns:p14="http://schemas.microsoft.com/office/powerpoint/2010/main" val="2952666450"/>
              </p:ext>
            </p:extLst>
          </p:nvPr>
        </p:nvGraphicFramePr>
        <p:xfrm>
          <a:off x="6842671" y="1275405"/>
          <a:ext cx="4679354" cy="4060986"/>
        </p:xfrm>
        <a:graphic>
          <a:graphicData uri="http://schemas.openxmlformats.org/drawingml/2006/table">
            <a:tbl>
              <a:tblPr firstRow="1" bandRow="1">
                <a:tableStyleId>{5C22544A-7EE6-4342-B048-85BDC9FD1C3A}</a:tableStyleId>
              </a:tblPr>
              <a:tblGrid>
                <a:gridCol w="2528690">
                  <a:extLst>
                    <a:ext uri="{9D8B030D-6E8A-4147-A177-3AD203B41FA5}">
                      <a16:colId xmlns:a16="http://schemas.microsoft.com/office/drawing/2014/main" val="2411617091"/>
                    </a:ext>
                  </a:extLst>
                </a:gridCol>
                <a:gridCol w="1075332">
                  <a:extLst>
                    <a:ext uri="{9D8B030D-6E8A-4147-A177-3AD203B41FA5}">
                      <a16:colId xmlns:a16="http://schemas.microsoft.com/office/drawing/2014/main" val="2181851387"/>
                    </a:ext>
                  </a:extLst>
                </a:gridCol>
                <a:gridCol w="1075332">
                  <a:extLst>
                    <a:ext uri="{9D8B030D-6E8A-4147-A177-3AD203B41FA5}">
                      <a16:colId xmlns:a16="http://schemas.microsoft.com/office/drawing/2014/main" val="1583310800"/>
                    </a:ext>
                  </a:extLst>
                </a:gridCol>
              </a:tblGrid>
              <a:tr h="1022460">
                <a:tc>
                  <a:txBody>
                    <a:bodyPr/>
                    <a:lstStyle/>
                    <a:p>
                      <a:r>
                        <a:rPr lang="fi-FI" sz="1600">
                          <a:solidFill>
                            <a:schemeClr val="bg1"/>
                          </a:solidFill>
                          <a:latin typeface="Arial    "/>
                        </a:rPr>
                        <a:t>Opiskelupaikat</a:t>
                      </a:r>
                    </a:p>
                  </a:txBody>
                  <a:tcPr anchor="ctr"/>
                </a:tc>
                <a:tc>
                  <a:txBody>
                    <a:bodyPr/>
                    <a:lstStyle/>
                    <a:p>
                      <a:pPr algn="ctr"/>
                      <a:r>
                        <a:rPr lang="fi-FI" sz="1600">
                          <a:solidFill>
                            <a:schemeClr val="bg1"/>
                          </a:solidFill>
                          <a:latin typeface="Arial    "/>
                        </a:rPr>
                        <a:t>Aloitus-paikat 2024</a:t>
                      </a:r>
                    </a:p>
                  </a:txBody>
                  <a:tcPr anchor="ctr"/>
                </a:tc>
                <a:tc>
                  <a:txBody>
                    <a:bodyPr/>
                    <a:lstStyle/>
                    <a:p>
                      <a:pPr algn="ctr"/>
                      <a:r>
                        <a:rPr lang="fi-FI" sz="1600">
                          <a:solidFill>
                            <a:schemeClr val="bg1"/>
                          </a:solidFill>
                          <a:latin typeface="Arial    "/>
                        </a:rPr>
                        <a:t>Aloitus-paikat 2025</a:t>
                      </a:r>
                    </a:p>
                  </a:txBody>
                  <a:tcPr anchor="ctr"/>
                </a:tc>
                <a:extLst>
                  <a:ext uri="{0D108BD9-81ED-4DB2-BD59-A6C34878D82A}">
                    <a16:rowId xmlns:a16="http://schemas.microsoft.com/office/drawing/2014/main" val="2241481558"/>
                  </a:ext>
                </a:extLst>
              </a:tr>
              <a:tr h="599115">
                <a:tc>
                  <a:txBody>
                    <a:bodyPr/>
                    <a:lstStyle/>
                    <a:p>
                      <a:r>
                        <a:rPr lang="fi-FI" sz="1600">
                          <a:solidFill>
                            <a:schemeClr val="tx1"/>
                          </a:solidFill>
                          <a:latin typeface="Arial    "/>
                        </a:rPr>
                        <a:t>Turun yliopisto</a:t>
                      </a:r>
                    </a:p>
                  </a:txBody>
                  <a:tcPr anchor="ctr">
                    <a:solidFill>
                      <a:srgbClr val="D7B4F5">
                        <a:alpha val="30196"/>
                      </a:srgbClr>
                    </a:solidFill>
                  </a:tcPr>
                </a:tc>
                <a:tc>
                  <a:txBody>
                    <a:bodyPr/>
                    <a:lstStyle/>
                    <a:p>
                      <a:pPr algn="ctr"/>
                      <a:r>
                        <a:rPr lang="fi-FI" sz="1600">
                          <a:solidFill>
                            <a:schemeClr val="tx1"/>
                          </a:solidFill>
                          <a:latin typeface="Arial    "/>
                        </a:rPr>
                        <a:t>33</a:t>
                      </a:r>
                    </a:p>
                  </a:txBody>
                  <a:tcPr anchor="ctr">
                    <a:solidFill>
                      <a:srgbClr val="D7B4F5">
                        <a:alpha val="30196"/>
                      </a:srgbClr>
                    </a:solidFill>
                  </a:tcPr>
                </a:tc>
                <a:tc>
                  <a:txBody>
                    <a:bodyPr/>
                    <a:lstStyle/>
                    <a:p>
                      <a:pPr algn="ctr"/>
                      <a:r>
                        <a:rPr lang="fi-FI" sz="1600">
                          <a:solidFill>
                            <a:schemeClr val="tx1"/>
                          </a:solidFill>
                          <a:latin typeface="Arial    "/>
                        </a:rPr>
                        <a:t>28</a:t>
                      </a:r>
                    </a:p>
                  </a:txBody>
                  <a:tcPr anchor="ctr">
                    <a:solidFill>
                      <a:srgbClr val="D7B4F5">
                        <a:alpha val="30196"/>
                      </a:srgbClr>
                    </a:solidFill>
                  </a:tcPr>
                </a:tc>
                <a:extLst>
                  <a:ext uri="{0D108BD9-81ED-4DB2-BD59-A6C34878D82A}">
                    <a16:rowId xmlns:a16="http://schemas.microsoft.com/office/drawing/2014/main" val="2731975120"/>
                  </a:ext>
                </a:extLst>
              </a:tr>
              <a:tr h="642066">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solidFill>
                            <a:schemeClr val="tx1"/>
                          </a:solidFill>
                          <a:latin typeface="Arial    "/>
                        </a:rPr>
                        <a:t>28</a:t>
                      </a:r>
                    </a:p>
                  </a:txBody>
                  <a:tcPr anchor="ctr">
                    <a:solidFill>
                      <a:srgbClr val="D7B4F5">
                        <a:alpha val="30196"/>
                      </a:srgbClr>
                    </a:solidFill>
                  </a:tcPr>
                </a:tc>
                <a:tc>
                  <a:txBody>
                    <a:bodyPr/>
                    <a:lstStyle/>
                    <a:p>
                      <a:pPr algn="ctr"/>
                      <a:r>
                        <a:rPr lang="fi-FI" sz="1600">
                          <a:solidFill>
                            <a:schemeClr val="tx1"/>
                          </a:solidFill>
                          <a:latin typeface="Arial    "/>
                        </a:rPr>
                        <a:t>28</a:t>
                      </a:r>
                    </a:p>
                  </a:txBody>
                  <a:tcPr anchor="ctr">
                    <a:solidFill>
                      <a:srgbClr val="D7B4F5">
                        <a:alpha val="30196"/>
                      </a:srgbClr>
                    </a:solidFill>
                  </a:tcPr>
                </a:tc>
                <a:extLst>
                  <a:ext uri="{0D108BD9-81ED-4DB2-BD59-A6C34878D82A}">
                    <a16:rowId xmlns:a16="http://schemas.microsoft.com/office/drawing/2014/main" val="2609819336"/>
                  </a:ext>
                </a:extLst>
              </a:tr>
              <a:tr h="599115">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algn="ctr"/>
                      <a:r>
                        <a:rPr lang="fi-FI" sz="1600">
                          <a:solidFill>
                            <a:schemeClr val="tx1"/>
                          </a:solidFill>
                          <a:latin typeface="Arial    "/>
                        </a:rPr>
                        <a:t>27</a:t>
                      </a:r>
                    </a:p>
                  </a:txBody>
                  <a:tcPr anchor="ctr">
                    <a:solidFill>
                      <a:srgbClr val="D7B4F5">
                        <a:alpha val="30196"/>
                      </a:srgbClr>
                    </a:solidFill>
                  </a:tcPr>
                </a:tc>
                <a:tc>
                  <a:txBody>
                    <a:bodyPr/>
                    <a:lstStyle/>
                    <a:p>
                      <a:pPr algn="ctr"/>
                      <a:r>
                        <a:rPr lang="fi-FI" sz="1600">
                          <a:solidFill>
                            <a:schemeClr val="tx1"/>
                          </a:solidFill>
                          <a:latin typeface="Arial    "/>
                        </a:rPr>
                        <a:t>32</a:t>
                      </a:r>
                    </a:p>
                  </a:txBody>
                  <a:tcPr anchor="ctr">
                    <a:solidFill>
                      <a:srgbClr val="D7B4F5">
                        <a:alpha val="30196"/>
                      </a:srgbClr>
                    </a:solidFill>
                  </a:tcPr>
                </a:tc>
                <a:extLst>
                  <a:ext uri="{0D108BD9-81ED-4DB2-BD59-A6C34878D82A}">
                    <a16:rowId xmlns:a16="http://schemas.microsoft.com/office/drawing/2014/main" val="1034680399"/>
                  </a:ext>
                </a:extLst>
              </a:tr>
              <a:tr h="599115">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solidFill>
                            <a:schemeClr val="tx1"/>
                          </a:solidFill>
                          <a:latin typeface="Arial    "/>
                        </a:rPr>
                        <a:t>26</a:t>
                      </a:r>
                    </a:p>
                  </a:txBody>
                  <a:tcPr anchor="ctr">
                    <a:solidFill>
                      <a:srgbClr val="D7B4F5">
                        <a:alpha val="30196"/>
                      </a:srgbClr>
                    </a:solidFill>
                  </a:tcPr>
                </a:tc>
                <a:tc>
                  <a:txBody>
                    <a:bodyPr/>
                    <a:lstStyle/>
                    <a:p>
                      <a:pPr algn="ctr"/>
                      <a:r>
                        <a:rPr lang="fi-FI" sz="1600">
                          <a:solidFill>
                            <a:schemeClr val="tx1"/>
                          </a:solidFill>
                          <a:latin typeface="Arial    "/>
                        </a:rPr>
                        <a:t>26</a:t>
                      </a:r>
                    </a:p>
                  </a:txBody>
                  <a:tcPr anchor="ctr">
                    <a:solidFill>
                      <a:srgbClr val="D7B4F5">
                        <a:alpha val="30196"/>
                      </a:srgbClr>
                    </a:solidFill>
                  </a:tcPr>
                </a:tc>
                <a:extLst>
                  <a:ext uri="{0D108BD9-81ED-4DB2-BD59-A6C34878D82A}">
                    <a16:rowId xmlns:a16="http://schemas.microsoft.com/office/drawing/2014/main" val="89149991"/>
                  </a:ext>
                </a:extLst>
              </a:tr>
              <a:tr h="599115">
                <a:tc>
                  <a:txBody>
                    <a:bodyPr/>
                    <a:lstStyle/>
                    <a:p>
                      <a:r>
                        <a:rPr lang="fi-FI" sz="1600">
                          <a:solidFill>
                            <a:schemeClr val="tx1"/>
                          </a:solidFill>
                          <a:latin typeface="Arial    "/>
                        </a:rPr>
                        <a:t>Tampereen yliopisto</a:t>
                      </a:r>
                    </a:p>
                  </a:txBody>
                  <a:tcPr anchor="ctr">
                    <a:solidFill>
                      <a:srgbClr val="D7B4F5">
                        <a:alpha val="30196"/>
                      </a:srgbClr>
                    </a:solidFill>
                  </a:tcPr>
                </a:tc>
                <a:tc>
                  <a:txBody>
                    <a:bodyPr/>
                    <a:lstStyle/>
                    <a:p>
                      <a:pPr algn="ctr"/>
                      <a:r>
                        <a:rPr lang="fi-FI" sz="1600">
                          <a:solidFill>
                            <a:schemeClr val="tx1"/>
                          </a:solidFill>
                          <a:latin typeface="Arial    "/>
                        </a:rPr>
                        <a:t>20</a:t>
                      </a:r>
                    </a:p>
                  </a:txBody>
                  <a:tcPr anchor="ctr">
                    <a:solidFill>
                      <a:srgbClr val="D7B4F5">
                        <a:alpha val="30196"/>
                      </a:srgbClr>
                    </a:solidFill>
                  </a:tcPr>
                </a:tc>
                <a:tc>
                  <a:txBody>
                    <a:bodyPr/>
                    <a:lstStyle/>
                    <a:p>
                      <a:pPr algn="ctr"/>
                      <a:r>
                        <a:rPr lang="fi-FI" sz="1600">
                          <a:solidFill>
                            <a:schemeClr val="tx1"/>
                          </a:solidFill>
                          <a:latin typeface="Arial    "/>
                        </a:rPr>
                        <a:t>25</a:t>
                      </a:r>
                    </a:p>
                  </a:txBody>
                  <a:tcPr anchor="ctr">
                    <a:solidFill>
                      <a:srgbClr val="D7B4F5">
                        <a:alpha val="30196"/>
                      </a:srgbClr>
                    </a:solidFill>
                  </a:tcPr>
                </a:tc>
                <a:extLst>
                  <a:ext uri="{0D108BD9-81ED-4DB2-BD59-A6C34878D82A}">
                    <a16:rowId xmlns:a16="http://schemas.microsoft.com/office/drawing/2014/main" val="1894678894"/>
                  </a:ext>
                </a:extLst>
              </a:tr>
            </a:tbl>
          </a:graphicData>
        </a:graphic>
      </p:graphicFrame>
    </p:spTree>
    <p:extLst>
      <p:ext uri="{BB962C8B-B14F-4D97-AF65-F5344CB8AC3E}">
        <p14:creationId xmlns:p14="http://schemas.microsoft.com/office/powerpoint/2010/main" val="29700778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3D1A5-2A11-1A38-EB9A-A7B270661EB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80B5470-3160-5169-4B34-9C96378ABA49}"/>
              </a:ext>
            </a:extLst>
          </p:cNvPr>
          <p:cNvSpPr>
            <a:spLocks noGrp="1"/>
          </p:cNvSpPr>
          <p:nvPr>
            <p:ph type="title"/>
          </p:nvPr>
        </p:nvSpPr>
        <p:spPr>
          <a:xfrm>
            <a:off x="341049" y="365125"/>
            <a:ext cx="11457373" cy="657225"/>
          </a:xfrm>
        </p:spPr>
        <p:txBody>
          <a:bodyPr/>
          <a:lstStyle/>
          <a:p>
            <a:r>
              <a:rPr lang="fi-FI"/>
              <a:t>Logopedia todistusvalinnan pisterajat</a:t>
            </a:r>
          </a:p>
        </p:txBody>
      </p:sp>
      <p:sp>
        <p:nvSpPr>
          <p:cNvPr id="4" name="Sisällön paikkamerkki 1">
            <a:extLst>
              <a:ext uri="{FF2B5EF4-FFF2-40B4-BE49-F238E27FC236}">
                <a16:creationId xmlns:a16="http://schemas.microsoft.com/office/drawing/2014/main" id="{D32E9702-EB94-8021-302E-D67AE2138F49}"/>
              </a:ext>
            </a:extLst>
          </p:cNvPr>
          <p:cNvSpPr>
            <a:spLocks noGrp="1"/>
          </p:cNvSpPr>
          <p:nvPr>
            <p:ph sz="quarter" idx="10"/>
          </p:nvPr>
        </p:nvSpPr>
        <p:spPr>
          <a:xfrm>
            <a:off x="341049" y="1133282"/>
            <a:ext cx="5854652" cy="5443465"/>
          </a:xfrm>
        </p:spPr>
        <p:txBody>
          <a:bodyPr>
            <a:normAutofit/>
          </a:bodyPr>
          <a:lstStyle/>
          <a:p>
            <a:r>
              <a:rPr lang="fi-FI" sz="2000"/>
              <a:t>Todistusvalinnan maksimipistemäärä: 148,4 p.</a:t>
            </a:r>
            <a:endParaRPr lang="fi-FI" sz="1700"/>
          </a:p>
        </p:txBody>
      </p:sp>
      <p:graphicFrame>
        <p:nvGraphicFramePr>
          <p:cNvPr id="6" name="Taulukko 5">
            <a:extLst>
              <a:ext uri="{FF2B5EF4-FFF2-40B4-BE49-F238E27FC236}">
                <a16:creationId xmlns:a16="http://schemas.microsoft.com/office/drawing/2014/main" id="{BD2D7C5E-8E58-ABCB-CF53-0DCEEFC92FC5}"/>
              </a:ext>
            </a:extLst>
          </p:cNvPr>
          <p:cNvGraphicFramePr>
            <a:graphicFrameLocks/>
          </p:cNvGraphicFramePr>
          <p:nvPr>
            <p:extLst>
              <p:ext uri="{D42A27DB-BD31-4B8C-83A1-F6EECF244321}">
                <p14:modId xmlns:p14="http://schemas.microsoft.com/office/powerpoint/2010/main" val="3413036963"/>
              </p:ext>
            </p:extLst>
          </p:nvPr>
        </p:nvGraphicFramePr>
        <p:xfrm>
          <a:off x="341049" y="1842583"/>
          <a:ext cx="6607939" cy="3914429"/>
        </p:xfrm>
        <a:graphic>
          <a:graphicData uri="http://schemas.openxmlformats.org/drawingml/2006/table">
            <a:tbl>
              <a:tblPr firstRow="1" bandRow="1">
                <a:tableStyleId>{5C22544A-7EE6-4342-B048-85BDC9FD1C3A}</a:tableStyleId>
              </a:tblPr>
              <a:tblGrid>
                <a:gridCol w="1378387">
                  <a:extLst>
                    <a:ext uri="{9D8B030D-6E8A-4147-A177-3AD203B41FA5}">
                      <a16:colId xmlns:a16="http://schemas.microsoft.com/office/drawing/2014/main" val="2411617091"/>
                    </a:ext>
                  </a:extLst>
                </a:gridCol>
                <a:gridCol w="871592">
                  <a:extLst>
                    <a:ext uri="{9D8B030D-6E8A-4147-A177-3AD203B41FA5}">
                      <a16:colId xmlns:a16="http://schemas.microsoft.com/office/drawing/2014/main" val="422835986"/>
                    </a:ext>
                  </a:extLst>
                </a:gridCol>
                <a:gridCol w="871592">
                  <a:extLst>
                    <a:ext uri="{9D8B030D-6E8A-4147-A177-3AD203B41FA5}">
                      <a16:colId xmlns:a16="http://schemas.microsoft.com/office/drawing/2014/main" val="2181851387"/>
                    </a:ext>
                  </a:extLst>
                </a:gridCol>
                <a:gridCol w="871592">
                  <a:extLst>
                    <a:ext uri="{9D8B030D-6E8A-4147-A177-3AD203B41FA5}">
                      <a16:colId xmlns:a16="http://schemas.microsoft.com/office/drawing/2014/main" val="1583310800"/>
                    </a:ext>
                  </a:extLst>
                </a:gridCol>
                <a:gridCol w="871592">
                  <a:extLst>
                    <a:ext uri="{9D8B030D-6E8A-4147-A177-3AD203B41FA5}">
                      <a16:colId xmlns:a16="http://schemas.microsoft.com/office/drawing/2014/main" val="166176716"/>
                    </a:ext>
                  </a:extLst>
                </a:gridCol>
                <a:gridCol w="871592">
                  <a:extLst>
                    <a:ext uri="{9D8B030D-6E8A-4147-A177-3AD203B41FA5}">
                      <a16:colId xmlns:a16="http://schemas.microsoft.com/office/drawing/2014/main" val="962328204"/>
                    </a:ext>
                  </a:extLst>
                </a:gridCol>
                <a:gridCol w="871592">
                  <a:extLst>
                    <a:ext uri="{9D8B030D-6E8A-4147-A177-3AD203B41FA5}">
                      <a16:colId xmlns:a16="http://schemas.microsoft.com/office/drawing/2014/main" val="2542999975"/>
                    </a:ext>
                  </a:extLst>
                </a:gridCol>
              </a:tblGrid>
              <a:tr h="592623">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2022</a:t>
                      </a:r>
                    </a:p>
                    <a:p>
                      <a:pPr algn="ctr"/>
                      <a:r>
                        <a:rPr lang="fi-FI" sz="800" b="0">
                          <a:solidFill>
                            <a:schemeClr val="bg1"/>
                          </a:solidFill>
                          <a:latin typeface="Arial    "/>
                        </a:rPr>
                        <a:t>Ensikertalaiset</a:t>
                      </a:r>
                    </a:p>
                  </a:txBody>
                  <a:tcPr anchor="ctr"/>
                </a:tc>
                <a:tc>
                  <a:txBody>
                    <a:bodyPr/>
                    <a:lstStyle/>
                    <a:p>
                      <a:pPr algn="ctr"/>
                      <a:r>
                        <a:rPr lang="fi-FI" sz="1600">
                          <a:solidFill>
                            <a:schemeClr val="bg1"/>
                          </a:solidFill>
                          <a:latin typeface="Arial    "/>
                        </a:rPr>
                        <a:t>2022</a:t>
                      </a:r>
                    </a:p>
                    <a:p>
                      <a:pPr algn="ctr"/>
                      <a:r>
                        <a:rPr lang="fi-FI" sz="1400" b="0">
                          <a:solidFill>
                            <a:schemeClr val="bg1"/>
                          </a:solidFill>
                          <a:latin typeface="Arial    "/>
                        </a:rPr>
                        <a:t>Kaikki</a:t>
                      </a:r>
                    </a:p>
                  </a:txBody>
                  <a:tcPr anchor="ctr"/>
                </a:tc>
                <a:tc>
                  <a:txBody>
                    <a:bodyPr/>
                    <a:lstStyle/>
                    <a:p>
                      <a:pPr algn="ctr"/>
                      <a:r>
                        <a:rPr lang="fi-FI" sz="1600">
                          <a:solidFill>
                            <a:schemeClr val="bg1"/>
                          </a:solidFill>
                          <a:latin typeface="Arial    "/>
                        </a:rPr>
                        <a:t>2023</a:t>
                      </a:r>
                    </a:p>
                    <a:p>
                      <a:pPr algn="ctr"/>
                      <a:r>
                        <a:rPr lang="fi-FI" sz="800" b="0">
                          <a:solidFill>
                            <a:schemeClr val="bg1"/>
                          </a:solidFill>
                          <a:latin typeface="Arial    "/>
                        </a:rPr>
                        <a:t>Ensikertalaiset</a:t>
                      </a:r>
                    </a:p>
                  </a:txBody>
                  <a:tcPr anchor="ctr"/>
                </a:tc>
                <a:tc>
                  <a:txBody>
                    <a:bodyPr/>
                    <a:lstStyle/>
                    <a:p>
                      <a:pPr algn="ctr"/>
                      <a:r>
                        <a:rPr lang="fi-FI" sz="1600">
                          <a:solidFill>
                            <a:schemeClr val="bg1"/>
                          </a:solidFill>
                          <a:latin typeface="Arial    "/>
                        </a:rPr>
                        <a:t>2023</a:t>
                      </a:r>
                    </a:p>
                    <a:p>
                      <a:pPr algn="ctr"/>
                      <a:r>
                        <a:rPr lang="fi-FI" sz="1400" b="0">
                          <a:solidFill>
                            <a:schemeClr val="bg1"/>
                          </a:solidFill>
                          <a:latin typeface="Arial    "/>
                        </a:rPr>
                        <a:t>Kaikki</a:t>
                      </a:r>
                    </a:p>
                  </a:txBody>
                  <a:tcPr anchor="ctr"/>
                </a:tc>
                <a:tc>
                  <a:txBody>
                    <a:bodyPr/>
                    <a:lstStyle/>
                    <a:p>
                      <a:pPr algn="ctr"/>
                      <a:r>
                        <a:rPr lang="fi-FI" sz="1600">
                          <a:solidFill>
                            <a:schemeClr val="bg1"/>
                          </a:solidFill>
                          <a:latin typeface="Arial    "/>
                        </a:rPr>
                        <a:t>2024</a:t>
                      </a:r>
                    </a:p>
                    <a:p>
                      <a:pPr algn="ctr"/>
                      <a:r>
                        <a:rPr lang="fi-FI" sz="800" b="0">
                          <a:solidFill>
                            <a:schemeClr val="bg1"/>
                          </a:solidFill>
                          <a:latin typeface="Arial    "/>
                        </a:rPr>
                        <a:t>Ensikertalaiset</a:t>
                      </a:r>
                    </a:p>
                  </a:txBody>
                  <a:tcPr anchor="ctr"/>
                </a:tc>
                <a:tc>
                  <a:txBody>
                    <a:bodyPr/>
                    <a:lstStyle/>
                    <a:p>
                      <a:pPr algn="ctr"/>
                      <a:r>
                        <a:rPr lang="fi-FI" sz="1600">
                          <a:solidFill>
                            <a:schemeClr val="bg1"/>
                          </a:solidFill>
                          <a:latin typeface="Arial    "/>
                        </a:rPr>
                        <a:t>2024</a:t>
                      </a:r>
                    </a:p>
                    <a:p>
                      <a:pPr algn="ctr"/>
                      <a:r>
                        <a:rPr lang="fi-FI" sz="1400" b="0">
                          <a:solidFill>
                            <a:schemeClr val="bg1"/>
                          </a:solidFill>
                          <a:latin typeface="Arial    "/>
                        </a:rPr>
                        <a:t>Kaikki </a:t>
                      </a:r>
                    </a:p>
                  </a:txBody>
                  <a:tcPr anchor="ctr"/>
                </a:tc>
                <a:extLst>
                  <a:ext uri="{0D108BD9-81ED-4DB2-BD59-A6C34878D82A}">
                    <a16:rowId xmlns:a16="http://schemas.microsoft.com/office/drawing/2014/main" val="2241481558"/>
                  </a:ext>
                </a:extLst>
              </a:tr>
              <a:tr h="608218">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b="0">
                          <a:solidFill>
                            <a:schemeClr val="tx1"/>
                          </a:solidFill>
                          <a:latin typeface="Arial    "/>
                        </a:rPr>
                        <a:t>114</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b="0">
                          <a:solidFill>
                            <a:schemeClr val="tx1"/>
                          </a:solidFill>
                          <a:latin typeface="Arial    "/>
                        </a:rPr>
                        <a:t>120,3</a:t>
                      </a:r>
                    </a:p>
                  </a:txBody>
                  <a:tcPr anchor="ctr">
                    <a:solidFill>
                      <a:srgbClr val="D7B4F5">
                        <a:alpha val="30196"/>
                      </a:srgbClr>
                    </a:solidFill>
                  </a:tcPr>
                </a:tc>
                <a:tc>
                  <a:txBody>
                    <a:bodyPr/>
                    <a:lstStyle/>
                    <a:p>
                      <a:pPr algn="ctr"/>
                      <a:r>
                        <a:rPr lang="fi-FI" sz="1600">
                          <a:solidFill>
                            <a:schemeClr val="tx1"/>
                          </a:solidFill>
                          <a:latin typeface="Arial    "/>
                        </a:rPr>
                        <a:t>114,5</a:t>
                      </a:r>
                    </a:p>
                  </a:txBody>
                  <a:tcPr anchor="ctr">
                    <a:solidFill>
                      <a:srgbClr val="D4B59E">
                        <a:alpha val="30196"/>
                      </a:srgbClr>
                    </a:solidFill>
                  </a:tcPr>
                </a:tc>
                <a:tc>
                  <a:txBody>
                    <a:bodyPr/>
                    <a:lstStyle/>
                    <a:p>
                      <a:pPr algn="ctr"/>
                      <a:r>
                        <a:rPr lang="fi-FI" sz="1600">
                          <a:solidFill>
                            <a:schemeClr val="tx1"/>
                          </a:solidFill>
                          <a:latin typeface="Arial    "/>
                        </a:rPr>
                        <a:t>119</a:t>
                      </a:r>
                    </a:p>
                  </a:txBody>
                  <a:tcPr anchor="ctr">
                    <a:solidFill>
                      <a:srgbClr val="D4B59E">
                        <a:alpha val="30196"/>
                      </a:srgbClr>
                    </a:solidFill>
                  </a:tcPr>
                </a:tc>
                <a:tc>
                  <a:txBody>
                    <a:bodyPr/>
                    <a:lstStyle/>
                    <a:p>
                      <a:pPr algn="ctr"/>
                      <a:r>
                        <a:rPr lang="fi-FI" sz="1600">
                          <a:solidFill>
                            <a:schemeClr val="tx1"/>
                          </a:solidFill>
                          <a:latin typeface="Arial    "/>
                        </a:rPr>
                        <a:t>116,2</a:t>
                      </a:r>
                    </a:p>
                  </a:txBody>
                  <a:tcPr anchor="ctr">
                    <a:solidFill>
                      <a:srgbClr val="D7B4F5">
                        <a:alpha val="30196"/>
                      </a:srgbClr>
                    </a:solidFill>
                  </a:tcPr>
                </a:tc>
                <a:tc>
                  <a:txBody>
                    <a:bodyPr/>
                    <a:lstStyle/>
                    <a:p>
                      <a:pPr algn="ctr"/>
                      <a:r>
                        <a:rPr lang="fi-FI" sz="1600">
                          <a:solidFill>
                            <a:schemeClr val="tx1"/>
                          </a:solidFill>
                          <a:latin typeface="Arial    "/>
                        </a:rPr>
                        <a:t>130,3</a:t>
                      </a:r>
                    </a:p>
                  </a:txBody>
                  <a:tcPr anchor="ctr">
                    <a:solidFill>
                      <a:srgbClr val="D7B4F5">
                        <a:alpha val="30196"/>
                      </a:srgbClr>
                    </a:solidFill>
                  </a:tcPr>
                </a:tc>
                <a:extLst>
                  <a:ext uri="{0D108BD9-81ED-4DB2-BD59-A6C34878D82A}">
                    <a16:rowId xmlns:a16="http://schemas.microsoft.com/office/drawing/2014/main" val="2731975120"/>
                  </a:ext>
                </a:extLst>
              </a:tr>
              <a:tr h="608218">
                <a:tc>
                  <a:txBody>
                    <a:bodyPr/>
                    <a:lstStyle/>
                    <a:p>
                      <a:r>
                        <a:rPr lang="fi-FI" sz="1600">
                          <a:solidFill>
                            <a:schemeClr val="tx1"/>
                          </a:solidFill>
                          <a:latin typeface="Arial    "/>
                        </a:rPr>
                        <a:t>Tampereen yliopisto</a:t>
                      </a:r>
                    </a:p>
                  </a:txBody>
                  <a:tcPr anchor="ctr">
                    <a:solidFill>
                      <a:srgbClr val="D7B4F5">
                        <a:alpha val="30196"/>
                      </a:srgbClr>
                    </a:solidFill>
                  </a:tcPr>
                </a:tc>
                <a:tc>
                  <a:txBody>
                    <a:bodyPr/>
                    <a:lstStyle/>
                    <a:p>
                      <a:pPr algn="ctr"/>
                      <a:r>
                        <a:rPr lang="fi-FI" sz="1600">
                          <a:solidFill>
                            <a:schemeClr val="tx1"/>
                          </a:solidFill>
                          <a:latin typeface="Arial    "/>
                        </a:rPr>
                        <a:t>112,6</a:t>
                      </a:r>
                    </a:p>
                  </a:txBody>
                  <a:tcPr anchor="ctr">
                    <a:solidFill>
                      <a:srgbClr val="D7B4F5">
                        <a:alpha val="30196"/>
                      </a:srgbClr>
                    </a:solidFill>
                  </a:tcPr>
                </a:tc>
                <a:tc>
                  <a:txBody>
                    <a:bodyPr/>
                    <a:lstStyle/>
                    <a:p>
                      <a:pPr algn="ctr"/>
                      <a:r>
                        <a:rPr lang="fi-FI" sz="1600">
                          <a:solidFill>
                            <a:schemeClr val="tx1"/>
                          </a:solidFill>
                          <a:latin typeface="Arial    "/>
                        </a:rPr>
                        <a:t>112,9</a:t>
                      </a:r>
                    </a:p>
                  </a:txBody>
                  <a:tcPr anchor="ctr">
                    <a:solidFill>
                      <a:srgbClr val="D7B4F5">
                        <a:alpha val="30196"/>
                      </a:srgbClr>
                    </a:solidFill>
                  </a:tcPr>
                </a:tc>
                <a:tc>
                  <a:txBody>
                    <a:bodyPr/>
                    <a:lstStyle/>
                    <a:p>
                      <a:pPr algn="ctr"/>
                      <a:r>
                        <a:rPr lang="fi-FI" sz="1600">
                          <a:solidFill>
                            <a:schemeClr val="tx1"/>
                          </a:solidFill>
                          <a:latin typeface="Arial    "/>
                        </a:rPr>
                        <a:t>117,6</a:t>
                      </a:r>
                    </a:p>
                  </a:txBody>
                  <a:tcPr anchor="ctr">
                    <a:solidFill>
                      <a:srgbClr val="D4B59E">
                        <a:alpha val="30196"/>
                      </a:srgbClr>
                    </a:solidFill>
                  </a:tcPr>
                </a:tc>
                <a:tc>
                  <a:txBody>
                    <a:bodyPr/>
                    <a:lstStyle/>
                    <a:p>
                      <a:pPr algn="ctr"/>
                      <a:r>
                        <a:rPr lang="fi-FI" sz="1600">
                          <a:solidFill>
                            <a:schemeClr val="tx1"/>
                          </a:solidFill>
                          <a:latin typeface="Arial    "/>
                        </a:rPr>
                        <a:t>119,9</a:t>
                      </a:r>
                    </a:p>
                  </a:txBody>
                  <a:tcPr anchor="ctr">
                    <a:solidFill>
                      <a:srgbClr val="D4B59E">
                        <a:alpha val="30196"/>
                      </a:srgbClr>
                    </a:solidFill>
                  </a:tcPr>
                </a:tc>
                <a:tc>
                  <a:txBody>
                    <a:bodyPr/>
                    <a:lstStyle/>
                    <a:p>
                      <a:pPr algn="ctr"/>
                      <a:r>
                        <a:rPr lang="fi-FI" sz="1600">
                          <a:solidFill>
                            <a:schemeClr val="tx1"/>
                          </a:solidFill>
                          <a:latin typeface="Arial    "/>
                        </a:rPr>
                        <a:t>120</a:t>
                      </a:r>
                    </a:p>
                  </a:txBody>
                  <a:tcPr anchor="ctr">
                    <a:solidFill>
                      <a:srgbClr val="D7B4F5">
                        <a:alpha val="30196"/>
                      </a:srgbClr>
                    </a:solidFill>
                  </a:tcPr>
                </a:tc>
                <a:tc>
                  <a:txBody>
                    <a:bodyPr/>
                    <a:lstStyle/>
                    <a:p>
                      <a:pPr algn="ctr"/>
                      <a:r>
                        <a:rPr lang="fi-FI" sz="1600">
                          <a:solidFill>
                            <a:schemeClr val="tx1"/>
                          </a:solidFill>
                          <a:latin typeface="Arial    "/>
                        </a:rPr>
                        <a:t>123,8</a:t>
                      </a:r>
                    </a:p>
                  </a:txBody>
                  <a:tcPr anchor="ctr">
                    <a:solidFill>
                      <a:srgbClr val="D7B4F5">
                        <a:alpha val="30196"/>
                      </a:srgbClr>
                    </a:solidFill>
                  </a:tcPr>
                </a:tc>
                <a:extLst>
                  <a:ext uri="{0D108BD9-81ED-4DB2-BD59-A6C34878D82A}">
                    <a16:rowId xmlns:a16="http://schemas.microsoft.com/office/drawing/2014/main" val="2609819336"/>
                  </a:ext>
                </a:extLst>
              </a:tr>
              <a:tr h="608218">
                <a:tc>
                  <a:txBody>
                    <a:bodyPr/>
                    <a:lstStyle/>
                    <a:p>
                      <a:r>
                        <a:rPr lang="fi-FI" sz="1600">
                          <a:solidFill>
                            <a:schemeClr val="tx1"/>
                          </a:solidFill>
                          <a:latin typeface="Arial    "/>
                        </a:rPr>
                        <a:t>Turun yliopisto</a:t>
                      </a:r>
                    </a:p>
                  </a:txBody>
                  <a:tcPr anchor="ctr">
                    <a:solidFill>
                      <a:srgbClr val="D7B4F5">
                        <a:alpha val="30196"/>
                      </a:srgbClr>
                    </a:solidFill>
                  </a:tcPr>
                </a:tc>
                <a:tc gridSpan="2">
                  <a:txBody>
                    <a:bodyPr/>
                    <a:lstStyle/>
                    <a:p>
                      <a:pPr algn="ctr"/>
                      <a:r>
                        <a:rPr lang="fi-FI" sz="1600">
                          <a:solidFill>
                            <a:schemeClr val="tx1"/>
                          </a:solidFill>
                          <a:latin typeface="Arial    "/>
                        </a:rPr>
                        <a:t>112,8</a:t>
                      </a:r>
                    </a:p>
                  </a:txBody>
                  <a:tcPr anchor="ctr">
                    <a:solidFill>
                      <a:srgbClr val="D7B4F5">
                        <a:alpha val="30196"/>
                      </a:srgbClr>
                    </a:solidFill>
                  </a:tcPr>
                </a:tc>
                <a:tc hMerge="1">
                  <a:txBody>
                    <a:bodyPr/>
                    <a:lstStyle/>
                    <a:p>
                      <a:pPr algn="ctr"/>
                      <a:endParaRPr lang="fi-FI" sz="1600">
                        <a:solidFill>
                          <a:schemeClr val="tx1"/>
                        </a:solidFill>
                        <a:latin typeface="+mj-lt"/>
                      </a:endParaRPr>
                    </a:p>
                  </a:txBody>
                  <a:tcPr anchor="ctr">
                    <a:solidFill>
                      <a:srgbClr val="D7B4F5">
                        <a:alpha val="30196"/>
                      </a:srgbClr>
                    </a:solidFill>
                  </a:tcPr>
                </a:tc>
                <a:tc gridSpan="2">
                  <a:txBody>
                    <a:bodyPr/>
                    <a:lstStyle/>
                    <a:p>
                      <a:pPr algn="ctr"/>
                      <a:r>
                        <a:rPr lang="fi-FI" sz="1600">
                          <a:solidFill>
                            <a:schemeClr val="tx1"/>
                          </a:solidFill>
                          <a:latin typeface="Arial    "/>
                        </a:rPr>
                        <a:t>113,2</a:t>
                      </a:r>
                    </a:p>
                  </a:txBody>
                  <a:tcPr anchor="ctr">
                    <a:solidFill>
                      <a:srgbClr val="D4B59E">
                        <a:alpha val="30196"/>
                      </a:srgbClr>
                    </a:solidFill>
                  </a:tcPr>
                </a:tc>
                <a:tc hMerge="1">
                  <a:txBody>
                    <a:bodyPr/>
                    <a:lstStyle/>
                    <a:p>
                      <a:pPr algn="ctr"/>
                      <a:endParaRPr lang="fi-FI" sz="1600">
                        <a:solidFill>
                          <a:schemeClr val="tx1"/>
                        </a:solidFill>
                        <a:latin typeface="+mj-lt"/>
                      </a:endParaRPr>
                    </a:p>
                  </a:txBody>
                  <a:tcPr anchor="ctr">
                    <a:solidFill>
                      <a:srgbClr val="D7B4F5">
                        <a:alpha val="30196"/>
                      </a:srgbClr>
                    </a:solidFill>
                  </a:tcPr>
                </a:tc>
                <a:tc gridSpan="2">
                  <a:txBody>
                    <a:bodyPr/>
                    <a:lstStyle/>
                    <a:p>
                      <a:pPr algn="ctr"/>
                      <a:r>
                        <a:rPr lang="fi-FI" sz="1600">
                          <a:solidFill>
                            <a:schemeClr val="tx1"/>
                          </a:solidFill>
                          <a:latin typeface="Arial    "/>
                        </a:rPr>
                        <a:t>117</a:t>
                      </a:r>
                    </a:p>
                  </a:txBody>
                  <a:tcPr anchor="ctr">
                    <a:solidFill>
                      <a:srgbClr val="D7B4F5">
                        <a:alpha val="30196"/>
                      </a:srgbClr>
                    </a:solidFill>
                  </a:tcPr>
                </a:tc>
                <a:tc hMerge="1">
                  <a:txBody>
                    <a:bodyPr/>
                    <a:lstStyle/>
                    <a:p>
                      <a:pPr algn="ctr"/>
                      <a:endParaRPr lang="fi-FI" sz="1600">
                        <a:solidFill>
                          <a:schemeClr val="tx1"/>
                        </a:solidFill>
                        <a:latin typeface="+mj-lt"/>
                      </a:endParaRPr>
                    </a:p>
                  </a:txBody>
                  <a:tcPr anchor="ctr">
                    <a:solidFill>
                      <a:srgbClr val="D7B4F5">
                        <a:alpha val="30196"/>
                      </a:srgbClr>
                    </a:solidFill>
                  </a:tcPr>
                </a:tc>
                <a:extLst>
                  <a:ext uri="{0D108BD9-81ED-4DB2-BD59-A6C34878D82A}">
                    <a16:rowId xmlns:a16="http://schemas.microsoft.com/office/drawing/2014/main" val="1034680399"/>
                  </a:ext>
                </a:extLst>
              </a:tr>
              <a:tr h="608218">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latin typeface="Arial    "/>
                        </a:rPr>
                        <a:t>111,9</a:t>
                      </a:r>
                    </a:p>
                  </a:txBody>
                  <a:tcPr anchor="ctr">
                    <a:solidFill>
                      <a:srgbClr val="D7B4F5">
                        <a:alpha val="30196"/>
                      </a:srgbClr>
                    </a:solidFill>
                  </a:tcPr>
                </a:tc>
                <a:tc>
                  <a:txBody>
                    <a:bodyPr/>
                    <a:lstStyle/>
                    <a:p>
                      <a:pPr algn="ctr"/>
                      <a:r>
                        <a:rPr lang="fi-FI" sz="1600">
                          <a:latin typeface="Arial    "/>
                        </a:rPr>
                        <a:t>120,2</a:t>
                      </a:r>
                    </a:p>
                  </a:txBody>
                  <a:tcPr anchor="ctr">
                    <a:solidFill>
                      <a:srgbClr val="D7B4F5">
                        <a:alpha val="30196"/>
                      </a:srgbClr>
                    </a:solidFill>
                  </a:tcPr>
                </a:tc>
                <a:tc>
                  <a:txBody>
                    <a:bodyPr/>
                    <a:lstStyle/>
                    <a:p>
                      <a:pPr algn="ctr"/>
                      <a:r>
                        <a:rPr lang="fi-FI" sz="1600">
                          <a:latin typeface="Arial    "/>
                        </a:rPr>
                        <a:t>112,4</a:t>
                      </a:r>
                    </a:p>
                  </a:txBody>
                  <a:tcPr anchor="ctr">
                    <a:solidFill>
                      <a:srgbClr val="D4B59E">
                        <a:alpha val="30196"/>
                      </a:srgbClr>
                    </a:solidFill>
                  </a:tcPr>
                </a:tc>
                <a:tc>
                  <a:txBody>
                    <a:bodyPr/>
                    <a:lstStyle/>
                    <a:p>
                      <a:pPr algn="ctr"/>
                      <a:r>
                        <a:rPr lang="fi-FI" sz="1600">
                          <a:latin typeface="Arial    "/>
                        </a:rPr>
                        <a:t>112,5</a:t>
                      </a:r>
                    </a:p>
                  </a:txBody>
                  <a:tcPr anchor="ctr">
                    <a:solidFill>
                      <a:srgbClr val="D4B59E">
                        <a:alpha val="30196"/>
                      </a:srgbClr>
                    </a:solidFill>
                  </a:tcPr>
                </a:tc>
                <a:tc gridSpan="2">
                  <a:txBody>
                    <a:bodyPr/>
                    <a:lstStyle/>
                    <a:p>
                      <a:pPr algn="ctr"/>
                      <a:r>
                        <a:rPr lang="fi-FI" sz="1600">
                          <a:solidFill>
                            <a:schemeClr val="tx1"/>
                          </a:solidFill>
                          <a:latin typeface="Arial    "/>
                        </a:rPr>
                        <a:t>114,1</a:t>
                      </a:r>
                    </a:p>
                  </a:txBody>
                  <a:tcPr anchor="ctr">
                    <a:solidFill>
                      <a:srgbClr val="D7B4F5">
                        <a:alpha val="30196"/>
                      </a:srgbClr>
                    </a:solidFill>
                  </a:tcPr>
                </a:tc>
                <a:tc hMerge="1">
                  <a:txBody>
                    <a:bodyPr/>
                    <a:lstStyle/>
                    <a:p>
                      <a:pPr algn="ctr"/>
                      <a:endParaRPr lang="fi-FI" sz="1600">
                        <a:solidFill>
                          <a:schemeClr val="tx1"/>
                        </a:solidFill>
                        <a:latin typeface="+mj-lt"/>
                      </a:endParaRPr>
                    </a:p>
                  </a:txBody>
                  <a:tcPr anchor="ctr">
                    <a:solidFill>
                      <a:srgbClr val="D7B4F5">
                        <a:alpha val="30196"/>
                      </a:srgbClr>
                    </a:solidFill>
                  </a:tcPr>
                </a:tc>
                <a:extLst>
                  <a:ext uri="{0D108BD9-81ED-4DB2-BD59-A6C34878D82A}">
                    <a16:rowId xmlns:a16="http://schemas.microsoft.com/office/drawing/2014/main" val="1894678894"/>
                  </a:ext>
                </a:extLst>
              </a:tr>
              <a:tr h="888934">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latin typeface="Arial    "/>
                        </a:rPr>
                        <a:t>109,3</a:t>
                      </a:r>
                    </a:p>
                  </a:txBody>
                  <a:tcPr anchor="ctr">
                    <a:solidFill>
                      <a:srgbClr val="D7B4F5">
                        <a:alpha val="30196"/>
                      </a:srgbClr>
                    </a:solidFill>
                  </a:tcPr>
                </a:tc>
                <a:tc>
                  <a:txBody>
                    <a:bodyPr/>
                    <a:lstStyle/>
                    <a:p>
                      <a:pPr algn="ctr"/>
                      <a:r>
                        <a:rPr lang="fi-FI" sz="1600">
                          <a:latin typeface="Arial    "/>
                        </a:rPr>
                        <a:t>112</a:t>
                      </a:r>
                    </a:p>
                  </a:txBody>
                  <a:tcPr anchor="ctr">
                    <a:solidFill>
                      <a:srgbClr val="D7B4F5">
                        <a:alpha val="30196"/>
                      </a:srgbClr>
                    </a:solidFill>
                  </a:tcPr>
                </a:tc>
                <a:tc>
                  <a:txBody>
                    <a:bodyPr/>
                    <a:lstStyle/>
                    <a:p>
                      <a:pPr algn="ctr"/>
                      <a:r>
                        <a:rPr lang="fi-FI" sz="1600">
                          <a:latin typeface="Arial    "/>
                        </a:rPr>
                        <a:t>109,8</a:t>
                      </a:r>
                    </a:p>
                  </a:txBody>
                  <a:tcPr anchor="ctr">
                    <a:solidFill>
                      <a:srgbClr val="D4B59E">
                        <a:alpha val="30196"/>
                      </a:srgbClr>
                    </a:solidFill>
                  </a:tcPr>
                </a:tc>
                <a:tc>
                  <a:txBody>
                    <a:bodyPr/>
                    <a:lstStyle/>
                    <a:p>
                      <a:pPr algn="ctr"/>
                      <a:r>
                        <a:rPr lang="fi-FI" sz="1600">
                          <a:latin typeface="Arial    "/>
                        </a:rPr>
                        <a:t>113,1</a:t>
                      </a:r>
                    </a:p>
                  </a:txBody>
                  <a:tcPr anchor="ctr">
                    <a:solidFill>
                      <a:srgbClr val="D4B59E">
                        <a:alpha val="30196"/>
                      </a:srgbClr>
                    </a:solidFill>
                  </a:tcPr>
                </a:tc>
                <a:tc>
                  <a:txBody>
                    <a:bodyPr/>
                    <a:lstStyle/>
                    <a:p>
                      <a:pPr algn="ctr"/>
                      <a:r>
                        <a:rPr lang="fi-FI" sz="1600">
                          <a:latin typeface="Arial    "/>
                        </a:rPr>
                        <a:t>113,7</a:t>
                      </a:r>
                    </a:p>
                  </a:txBody>
                  <a:tcPr anchor="ctr">
                    <a:solidFill>
                      <a:srgbClr val="D7B4F5">
                        <a:alpha val="30196"/>
                      </a:srgbClr>
                    </a:solidFill>
                  </a:tcPr>
                </a:tc>
                <a:tc>
                  <a:txBody>
                    <a:bodyPr/>
                    <a:lstStyle/>
                    <a:p>
                      <a:pPr algn="ctr"/>
                      <a:r>
                        <a:rPr lang="fi-FI" sz="1600">
                          <a:latin typeface="Arial    "/>
                        </a:rPr>
                        <a:t>115,6</a:t>
                      </a:r>
                    </a:p>
                  </a:txBody>
                  <a:tcPr anchor="ctr">
                    <a:solidFill>
                      <a:srgbClr val="D7B4F5">
                        <a:alpha val="30196"/>
                      </a:srgbClr>
                    </a:solidFill>
                  </a:tcPr>
                </a:tc>
                <a:extLst>
                  <a:ext uri="{0D108BD9-81ED-4DB2-BD59-A6C34878D82A}">
                    <a16:rowId xmlns:a16="http://schemas.microsoft.com/office/drawing/2014/main" val="1420357605"/>
                  </a:ext>
                </a:extLst>
              </a:tr>
            </a:tbl>
          </a:graphicData>
        </a:graphic>
      </p:graphicFrame>
      <p:sp>
        <p:nvSpPr>
          <p:cNvPr id="5" name="Tekstiruutu 4">
            <a:extLst>
              <a:ext uri="{FF2B5EF4-FFF2-40B4-BE49-F238E27FC236}">
                <a16:creationId xmlns:a16="http://schemas.microsoft.com/office/drawing/2014/main" id="{9A98F7CF-D27A-FB60-A85C-B3A1F24C32E7}"/>
              </a:ext>
            </a:extLst>
          </p:cNvPr>
          <p:cNvSpPr txBox="1"/>
          <p:nvPr/>
        </p:nvSpPr>
        <p:spPr>
          <a:xfrm>
            <a:off x="7118628" y="3093083"/>
            <a:ext cx="2905589" cy="2026087"/>
          </a:xfrm>
          <a:prstGeom prst="roundRect">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fi-FI"/>
              <a:t>Äidinkieli E</a:t>
            </a:r>
          </a:p>
          <a:p>
            <a:pPr marL="285750" indent="-285750">
              <a:buFont typeface="Arial" panose="020B0604020202020204" pitchFamily="34" charset="0"/>
              <a:buChar char="•"/>
            </a:pPr>
            <a:r>
              <a:rPr lang="fi-FI"/>
              <a:t>Lyhyt matematiikka L</a:t>
            </a:r>
          </a:p>
          <a:p>
            <a:pPr marL="285750" indent="-285750">
              <a:buFont typeface="Arial" panose="020B0604020202020204" pitchFamily="34" charset="0"/>
              <a:buChar char="•"/>
            </a:pPr>
            <a:r>
              <a:rPr lang="fi-FI"/>
              <a:t>Psykologia E</a:t>
            </a:r>
          </a:p>
          <a:p>
            <a:pPr marL="285750" indent="-285750">
              <a:buFont typeface="Arial" panose="020B0604020202020204" pitchFamily="34" charset="0"/>
              <a:buChar char="•"/>
            </a:pPr>
            <a:r>
              <a:rPr lang="fi-FI"/>
              <a:t>Pitkä kieli E</a:t>
            </a:r>
          </a:p>
          <a:p>
            <a:pPr marL="285750" indent="-285750">
              <a:buFont typeface="Arial" panose="020B0604020202020204" pitchFamily="34" charset="0"/>
              <a:buChar char="•"/>
            </a:pPr>
            <a:r>
              <a:rPr lang="fi-FI"/>
              <a:t>Terveystieto L</a:t>
            </a:r>
          </a:p>
          <a:p>
            <a:pPr>
              <a:spcBef>
                <a:spcPts val="600"/>
              </a:spcBef>
            </a:pPr>
            <a:r>
              <a:rPr lang="fi-FI"/>
              <a:t>➡ </a:t>
            </a:r>
            <a:r>
              <a:rPr lang="fi-FI" b="1"/>
              <a:t>Yht. 115,3 pistettä</a:t>
            </a:r>
          </a:p>
        </p:txBody>
      </p:sp>
      <p:sp>
        <p:nvSpPr>
          <p:cNvPr id="9" name="Tekstiruutu 8">
            <a:extLst>
              <a:ext uri="{FF2B5EF4-FFF2-40B4-BE49-F238E27FC236}">
                <a16:creationId xmlns:a16="http://schemas.microsoft.com/office/drawing/2014/main" id="{B5F01E40-0BA8-A7F4-790B-F35662E62A0D}"/>
              </a:ext>
            </a:extLst>
          </p:cNvPr>
          <p:cNvSpPr txBox="1"/>
          <p:nvPr/>
        </p:nvSpPr>
        <p:spPr>
          <a:xfrm>
            <a:off x="10214728" y="3303288"/>
            <a:ext cx="1732801" cy="1815882"/>
          </a:xfrm>
          <a:prstGeom prst="rect">
            <a:avLst/>
          </a:prstGeom>
          <a:noFill/>
        </p:spPr>
        <p:txBody>
          <a:bodyPr wrap="square">
            <a:spAutoFit/>
          </a:bodyPr>
          <a:lstStyle/>
          <a:p>
            <a:r>
              <a:rPr lang="fi-FI" sz="1600"/>
              <a:t>&gt; Tällä todistuksella olisi keväällä 2024 hyväksytty ensikertalaisena Joensuuhun ja Ouluun</a:t>
            </a:r>
            <a:endParaRPr lang="fi-FI" sz="1600">
              <a:latin typeface="+mj-lt"/>
            </a:endParaRPr>
          </a:p>
        </p:txBody>
      </p:sp>
      <p:sp>
        <p:nvSpPr>
          <p:cNvPr id="7" name="Tekstiruutu 6">
            <a:extLst>
              <a:ext uri="{FF2B5EF4-FFF2-40B4-BE49-F238E27FC236}">
                <a16:creationId xmlns:a16="http://schemas.microsoft.com/office/drawing/2014/main" id="{443D1F8E-9235-5381-B4D7-43DCB182B874}"/>
              </a:ext>
            </a:extLst>
          </p:cNvPr>
          <p:cNvSpPr txBox="1"/>
          <p:nvPr/>
        </p:nvSpPr>
        <p:spPr>
          <a:xfrm>
            <a:off x="7118628" y="1787102"/>
            <a:ext cx="4679794" cy="646331"/>
          </a:xfrm>
          <a:prstGeom prst="rect">
            <a:avLst/>
          </a:prstGeom>
          <a:noFill/>
        </p:spPr>
        <p:txBody>
          <a:bodyPr wrap="square">
            <a:spAutoFit/>
          </a:bodyPr>
          <a:lstStyle/>
          <a:p>
            <a:r>
              <a:rPr lang="fi-FI">
                <a:latin typeface="+mj-lt"/>
              </a:rPr>
              <a:t>2024 todistusvalintakiintiö 70 % -&gt; 51 %</a:t>
            </a:r>
          </a:p>
          <a:p>
            <a:r>
              <a:rPr lang="fi-FI">
                <a:latin typeface="+mj-lt"/>
              </a:rPr>
              <a:t>➡ pientä nousua pisterajoissa</a:t>
            </a:r>
          </a:p>
        </p:txBody>
      </p:sp>
    </p:spTree>
    <p:extLst>
      <p:ext uri="{BB962C8B-B14F-4D97-AF65-F5344CB8AC3E}">
        <p14:creationId xmlns:p14="http://schemas.microsoft.com/office/powerpoint/2010/main" val="3761295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D091AEE9-44F5-5694-4C2A-2DE22A538686}"/>
              </a:ext>
            </a:extLst>
          </p:cNvPr>
          <p:cNvSpPr>
            <a:spLocks noGrp="1"/>
          </p:cNvSpPr>
          <p:nvPr>
            <p:ph sz="quarter" idx="10"/>
          </p:nvPr>
        </p:nvSpPr>
        <p:spPr>
          <a:xfrm>
            <a:off x="341313" y="1255970"/>
            <a:ext cx="5580094" cy="5337869"/>
          </a:xfrm>
        </p:spPr>
        <p:txBody>
          <a:bodyPr vert="horz" lIns="91440" tIns="45720" rIns="91440" bIns="45720" rtlCol="0" anchor="t">
            <a:noAutofit/>
          </a:bodyPr>
          <a:lstStyle/>
          <a:p>
            <a:r>
              <a:rPr lang="fi-FI" sz="2000">
                <a:latin typeface="Arial"/>
                <a:cs typeface="Arial"/>
              </a:rPr>
              <a:t>Nuoret 17-30v. nostettu </a:t>
            </a:r>
            <a:r>
              <a:rPr lang="fi-FI" sz="2000" err="1">
                <a:latin typeface="Arial"/>
                <a:cs typeface="Arial"/>
              </a:rPr>
              <a:t>Eezyllä</a:t>
            </a:r>
            <a:r>
              <a:rPr lang="fi-FI" sz="2000">
                <a:latin typeface="Arial"/>
                <a:cs typeface="Arial"/>
              </a:rPr>
              <a:t> entistä voimakkaammin keskiöön</a:t>
            </a:r>
          </a:p>
          <a:p>
            <a:r>
              <a:rPr lang="fi-FI" sz="2000">
                <a:solidFill>
                  <a:srgbClr val="000000"/>
                </a:solidFill>
                <a:latin typeface="Arial"/>
                <a:cs typeface="Arial"/>
              </a:rPr>
              <a:t>Tärkeä sidosryhmä, kohtaamme nuoria monissa eri yksiköissämme</a:t>
            </a:r>
          </a:p>
          <a:p>
            <a:pPr lvl="1">
              <a:buFont typeface="Courier New" panose="020B0604020202020204" pitchFamily="34" charset="0"/>
              <a:buChar char="o"/>
            </a:pPr>
            <a:r>
              <a:rPr lang="fi-FI" sz="1800">
                <a:solidFill>
                  <a:srgbClr val="000000"/>
                </a:solidFill>
                <a:latin typeface="Arial"/>
                <a:cs typeface="Arial"/>
              </a:rPr>
              <a:t>Henkilöstöpalveluiden puolella </a:t>
            </a:r>
            <a:r>
              <a:rPr lang="fi-FI" sz="1800" err="1">
                <a:solidFill>
                  <a:srgbClr val="000000"/>
                </a:solidFill>
                <a:latin typeface="Arial"/>
                <a:cs typeface="Arial"/>
              </a:rPr>
              <a:t>Eezy</a:t>
            </a:r>
            <a:r>
              <a:rPr lang="fi-FI" sz="1800">
                <a:solidFill>
                  <a:srgbClr val="000000"/>
                </a:solidFill>
                <a:latin typeface="Arial"/>
                <a:cs typeface="Arial"/>
              </a:rPr>
              <a:t> työllisti lähes 15 tuhatta alle 30-vuotiasta 2023</a:t>
            </a:r>
          </a:p>
          <a:p>
            <a:pPr lvl="1">
              <a:buFont typeface="Courier New" panose="020B0604020202020204" pitchFamily="34" charset="0"/>
              <a:buChar char="o"/>
            </a:pPr>
            <a:r>
              <a:rPr lang="fi-FI" sz="1800">
                <a:solidFill>
                  <a:srgbClr val="000000"/>
                </a:solidFill>
                <a:latin typeface="Arial"/>
                <a:cs typeface="Arial"/>
              </a:rPr>
              <a:t>Asiantuntijapalveluiden puolella: Valmennuskeskus, Työllisyyspalvelut, Kevytyrittäjät, </a:t>
            </a:r>
            <a:r>
              <a:rPr lang="fi-FI" sz="1800" err="1">
                <a:solidFill>
                  <a:srgbClr val="000000"/>
                </a:solidFill>
                <a:latin typeface="Arial"/>
                <a:cs typeface="Arial"/>
              </a:rPr>
              <a:t>NextGen</a:t>
            </a:r>
            <a:r>
              <a:rPr lang="fi-FI" sz="1800">
                <a:solidFill>
                  <a:srgbClr val="000000"/>
                </a:solidFill>
                <a:latin typeface="Arial"/>
                <a:cs typeface="Arial"/>
              </a:rPr>
              <a:t> –verkosto </a:t>
            </a:r>
            <a:endParaRPr lang="fi-FI" sz="1800">
              <a:cs typeface="Arial"/>
            </a:endParaRPr>
          </a:p>
          <a:p>
            <a:r>
              <a:rPr lang="fi-FI" sz="2000">
                <a:latin typeface="Arial"/>
                <a:cs typeface="Arial"/>
              </a:rPr>
              <a:t>Nuorten työelämätutkimus 2024, jonka teemana on perehdytys. Tutkimustulokset julkaistaan marraskuussa Työelämäfoorumissa 2024</a:t>
            </a:r>
          </a:p>
          <a:p>
            <a:r>
              <a:rPr lang="fi-FI" sz="2000">
                <a:latin typeface="Arial"/>
                <a:cs typeface="Arial"/>
              </a:rPr>
              <a:t>Konepajan lukion yhteistyö</a:t>
            </a:r>
          </a:p>
          <a:p>
            <a:r>
              <a:rPr lang="fi-FI" sz="2000">
                <a:latin typeface="Arial"/>
                <a:cs typeface="Arial"/>
              </a:rPr>
              <a:t>Laurea AMK + </a:t>
            </a:r>
            <a:r>
              <a:rPr lang="fi-FI" sz="2000" err="1">
                <a:latin typeface="Arial"/>
                <a:cs typeface="Arial"/>
              </a:rPr>
              <a:t>Eezy</a:t>
            </a:r>
            <a:r>
              <a:rPr lang="fi-FI" sz="2000">
                <a:latin typeface="Arial"/>
                <a:cs typeface="Arial"/>
              </a:rPr>
              <a:t> Kevytyrittäjät -yhteistyö</a:t>
            </a:r>
            <a:endParaRPr lang="fi-FI" sz="2000"/>
          </a:p>
        </p:txBody>
      </p:sp>
      <p:pic>
        <p:nvPicPr>
          <p:cNvPr id="6" name="Kuvan paikkamerkki 5" descr="Kuva, joka sisältää kohteen vaate, Ihmisen kasvot, henkilö, hymy&#10;&#10;Kuvaus luotu automaattisesti">
            <a:extLst>
              <a:ext uri="{FF2B5EF4-FFF2-40B4-BE49-F238E27FC236}">
                <a16:creationId xmlns:a16="http://schemas.microsoft.com/office/drawing/2014/main" id="{F39FDADE-289D-0D21-060A-1F12B5155CFE}"/>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p:pic>
      <p:sp>
        <p:nvSpPr>
          <p:cNvPr id="4" name="Tekstin paikkamerkki 3">
            <a:extLst>
              <a:ext uri="{FF2B5EF4-FFF2-40B4-BE49-F238E27FC236}">
                <a16:creationId xmlns:a16="http://schemas.microsoft.com/office/drawing/2014/main" id="{4D7D068A-0CC3-7268-B2BE-07AD7F33AF45}"/>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5D86B036-15DC-6984-7559-60587679814E}"/>
              </a:ext>
            </a:extLst>
          </p:cNvPr>
          <p:cNvSpPr>
            <a:spLocks noGrp="1"/>
          </p:cNvSpPr>
          <p:nvPr>
            <p:ph type="title"/>
          </p:nvPr>
        </p:nvSpPr>
        <p:spPr>
          <a:xfrm>
            <a:off x="341049" y="292554"/>
            <a:ext cx="5580095" cy="836658"/>
          </a:xfrm>
        </p:spPr>
        <p:txBody>
          <a:bodyPr/>
          <a:lstStyle/>
          <a:p>
            <a:r>
              <a:rPr lang="fi-FI" err="1">
                <a:latin typeface="Arial"/>
                <a:cs typeface="Arial"/>
              </a:rPr>
              <a:t>Eezy</a:t>
            </a:r>
            <a:r>
              <a:rPr lang="fi-FI">
                <a:latin typeface="Arial"/>
                <a:cs typeface="Arial"/>
              </a:rPr>
              <a:t> ja nuoret</a:t>
            </a:r>
            <a:endParaRPr lang="fi-FI"/>
          </a:p>
        </p:txBody>
      </p:sp>
    </p:spTree>
    <p:extLst>
      <p:ext uri="{BB962C8B-B14F-4D97-AF65-F5344CB8AC3E}">
        <p14:creationId xmlns:p14="http://schemas.microsoft.com/office/powerpoint/2010/main" val="29356701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0353C-4B07-B7C9-F315-5914E312441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95D48A2-2134-C474-43EB-442487746A80}"/>
              </a:ext>
            </a:extLst>
          </p:cNvPr>
          <p:cNvSpPr>
            <a:spLocks noGrp="1"/>
          </p:cNvSpPr>
          <p:nvPr>
            <p:ph type="title"/>
          </p:nvPr>
        </p:nvSpPr>
        <p:spPr>
          <a:xfrm>
            <a:off x="341049" y="365125"/>
            <a:ext cx="11457373" cy="657225"/>
          </a:xfrm>
        </p:spPr>
        <p:txBody>
          <a:bodyPr/>
          <a:lstStyle/>
          <a:p>
            <a:r>
              <a:rPr lang="fi-FI"/>
              <a:t>Logopedia valintakoevalinnan pisterajat</a:t>
            </a:r>
          </a:p>
        </p:txBody>
      </p:sp>
      <p:sp>
        <p:nvSpPr>
          <p:cNvPr id="4" name="Sisällön paikkamerkki 1">
            <a:extLst>
              <a:ext uri="{FF2B5EF4-FFF2-40B4-BE49-F238E27FC236}">
                <a16:creationId xmlns:a16="http://schemas.microsoft.com/office/drawing/2014/main" id="{01EC919B-9A9C-BB84-A701-1EA462F4E13A}"/>
              </a:ext>
            </a:extLst>
          </p:cNvPr>
          <p:cNvSpPr>
            <a:spLocks noGrp="1"/>
          </p:cNvSpPr>
          <p:nvPr>
            <p:ph sz="quarter" idx="10"/>
          </p:nvPr>
        </p:nvSpPr>
        <p:spPr>
          <a:xfrm>
            <a:off x="341049" y="1133282"/>
            <a:ext cx="5854652" cy="5443465"/>
          </a:xfrm>
        </p:spPr>
        <p:txBody>
          <a:bodyPr>
            <a:normAutofit/>
          </a:bodyPr>
          <a:lstStyle/>
          <a:p>
            <a:r>
              <a:rPr lang="fi-FI" sz="2000"/>
              <a:t>Valintakokeen maksimipistemäärät: </a:t>
            </a:r>
          </a:p>
          <a:p>
            <a:pPr lvl="1"/>
            <a:r>
              <a:rPr lang="fi-FI" sz="1800" b="1"/>
              <a:t>2023:</a:t>
            </a:r>
            <a:r>
              <a:rPr lang="fi-FI" sz="1800"/>
              <a:t> 111 p.</a:t>
            </a:r>
          </a:p>
          <a:p>
            <a:pPr lvl="1"/>
            <a:r>
              <a:rPr lang="fi-FI" sz="1800" b="1"/>
              <a:t>2024:</a:t>
            </a:r>
            <a:r>
              <a:rPr lang="fi-FI" sz="1800"/>
              <a:t> 109,9 p.</a:t>
            </a:r>
            <a:endParaRPr lang="fi-FI" sz="1500"/>
          </a:p>
        </p:txBody>
      </p:sp>
      <p:graphicFrame>
        <p:nvGraphicFramePr>
          <p:cNvPr id="6" name="Taulukko 5">
            <a:extLst>
              <a:ext uri="{FF2B5EF4-FFF2-40B4-BE49-F238E27FC236}">
                <a16:creationId xmlns:a16="http://schemas.microsoft.com/office/drawing/2014/main" id="{39499A8F-35E5-74AE-7F4D-B25E85A0A205}"/>
              </a:ext>
            </a:extLst>
          </p:cNvPr>
          <p:cNvGraphicFramePr>
            <a:graphicFrameLocks/>
          </p:cNvGraphicFramePr>
          <p:nvPr>
            <p:extLst>
              <p:ext uri="{D42A27DB-BD31-4B8C-83A1-F6EECF244321}">
                <p14:modId xmlns:p14="http://schemas.microsoft.com/office/powerpoint/2010/main" val="10205854"/>
              </p:ext>
            </p:extLst>
          </p:nvPr>
        </p:nvGraphicFramePr>
        <p:xfrm>
          <a:off x="341049" y="2525221"/>
          <a:ext cx="6264849" cy="3585925"/>
        </p:xfrm>
        <a:graphic>
          <a:graphicData uri="http://schemas.openxmlformats.org/drawingml/2006/table">
            <a:tbl>
              <a:tblPr firstRow="1" bandRow="1">
                <a:tableStyleId>{5C22544A-7EE6-4342-B048-85BDC9FD1C3A}</a:tableStyleId>
              </a:tblPr>
              <a:tblGrid>
                <a:gridCol w="2154325">
                  <a:extLst>
                    <a:ext uri="{9D8B030D-6E8A-4147-A177-3AD203B41FA5}">
                      <a16:colId xmlns:a16="http://schemas.microsoft.com/office/drawing/2014/main" val="2411617091"/>
                    </a:ext>
                  </a:extLst>
                </a:gridCol>
                <a:gridCol w="1027631">
                  <a:extLst>
                    <a:ext uri="{9D8B030D-6E8A-4147-A177-3AD203B41FA5}">
                      <a16:colId xmlns:a16="http://schemas.microsoft.com/office/drawing/2014/main" val="1583310800"/>
                    </a:ext>
                  </a:extLst>
                </a:gridCol>
                <a:gridCol w="1027631">
                  <a:extLst>
                    <a:ext uri="{9D8B030D-6E8A-4147-A177-3AD203B41FA5}">
                      <a16:colId xmlns:a16="http://schemas.microsoft.com/office/drawing/2014/main" val="166176716"/>
                    </a:ext>
                  </a:extLst>
                </a:gridCol>
                <a:gridCol w="1027631">
                  <a:extLst>
                    <a:ext uri="{9D8B030D-6E8A-4147-A177-3AD203B41FA5}">
                      <a16:colId xmlns:a16="http://schemas.microsoft.com/office/drawing/2014/main" val="962328204"/>
                    </a:ext>
                  </a:extLst>
                </a:gridCol>
                <a:gridCol w="1027631">
                  <a:extLst>
                    <a:ext uri="{9D8B030D-6E8A-4147-A177-3AD203B41FA5}">
                      <a16:colId xmlns:a16="http://schemas.microsoft.com/office/drawing/2014/main" val="2542999975"/>
                    </a:ext>
                  </a:extLst>
                </a:gridCol>
              </a:tblGrid>
              <a:tr h="792112">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2023</a:t>
                      </a:r>
                    </a:p>
                    <a:p>
                      <a:pPr algn="ctr"/>
                      <a:r>
                        <a:rPr lang="fi-FI" sz="1000" b="0">
                          <a:solidFill>
                            <a:schemeClr val="bg1"/>
                          </a:solidFill>
                          <a:latin typeface="Arial    "/>
                        </a:rPr>
                        <a:t>Ensikertalaiset</a:t>
                      </a:r>
                    </a:p>
                  </a:txBody>
                  <a:tcPr anchor="ctr"/>
                </a:tc>
                <a:tc>
                  <a:txBody>
                    <a:bodyPr/>
                    <a:lstStyle/>
                    <a:p>
                      <a:pPr algn="ctr"/>
                      <a:r>
                        <a:rPr lang="fi-FI" sz="1600">
                          <a:solidFill>
                            <a:schemeClr val="bg1"/>
                          </a:solidFill>
                          <a:latin typeface="Arial    "/>
                        </a:rPr>
                        <a:t>2023</a:t>
                      </a:r>
                    </a:p>
                    <a:p>
                      <a:pPr algn="ctr"/>
                      <a:r>
                        <a:rPr lang="fi-FI" sz="1100" b="0">
                          <a:solidFill>
                            <a:schemeClr val="bg1"/>
                          </a:solidFill>
                          <a:latin typeface="Arial    "/>
                        </a:rPr>
                        <a:t>Kaikki</a:t>
                      </a:r>
                    </a:p>
                  </a:txBody>
                  <a:tcPr anchor="ctr"/>
                </a:tc>
                <a:tc>
                  <a:txBody>
                    <a:bodyPr/>
                    <a:lstStyle/>
                    <a:p>
                      <a:pPr algn="ctr"/>
                      <a:r>
                        <a:rPr lang="fi-FI" sz="1600">
                          <a:solidFill>
                            <a:schemeClr val="bg1"/>
                          </a:solidFill>
                          <a:latin typeface="Arial    "/>
                        </a:rPr>
                        <a:t>2024</a:t>
                      </a:r>
                    </a:p>
                    <a:p>
                      <a:pPr algn="ctr"/>
                      <a:r>
                        <a:rPr lang="fi-FI" sz="1000" b="0">
                          <a:solidFill>
                            <a:schemeClr val="bg1"/>
                          </a:solidFill>
                          <a:latin typeface="Arial    "/>
                        </a:rPr>
                        <a:t>Ensikertalaiset</a:t>
                      </a:r>
                    </a:p>
                  </a:txBody>
                  <a:tcPr anchor="ctr"/>
                </a:tc>
                <a:tc>
                  <a:txBody>
                    <a:bodyPr/>
                    <a:lstStyle/>
                    <a:p>
                      <a:pPr algn="ctr"/>
                      <a:r>
                        <a:rPr lang="fi-FI" sz="1600">
                          <a:solidFill>
                            <a:schemeClr val="bg1"/>
                          </a:solidFill>
                          <a:latin typeface="Arial    "/>
                        </a:rPr>
                        <a:t>2024</a:t>
                      </a:r>
                    </a:p>
                    <a:p>
                      <a:pPr algn="ctr"/>
                      <a:r>
                        <a:rPr lang="fi-FI" sz="1050" b="0">
                          <a:solidFill>
                            <a:schemeClr val="bg1"/>
                          </a:solidFill>
                          <a:latin typeface="Arial    "/>
                        </a:rPr>
                        <a:t>Kaikki</a:t>
                      </a:r>
                    </a:p>
                  </a:txBody>
                  <a:tcPr anchor="ctr"/>
                </a:tc>
                <a:extLst>
                  <a:ext uri="{0D108BD9-81ED-4DB2-BD59-A6C34878D82A}">
                    <a16:rowId xmlns:a16="http://schemas.microsoft.com/office/drawing/2014/main" val="2241481558"/>
                  </a:ext>
                </a:extLst>
              </a:tr>
              <a:tr h="494778">
                <a:tc>
                  <a:txBody>
                    <a:bodyPr/>
                    <a:lstStyle/>
                    <a:p>
                      <a:r>
                        <a:rPr lang="fi-FI" sz="1600">
                          <a:solidFill>
                            <a:schemeClr val="tx1"/>
                          </a:solidFill>
                          <a:latin typeface="Arial    "/>
                        </a:rPr>
                        <a:t>Helsingin yliopisto</a:t>
                      </a:r>
                    </a:p>
                  </a:txBody>
                  <a:tcPr anchor="ctr">
                    <a:solidFill>
                      <a:srgbClr val="D7B4F5">
                        <a:alpha val="30196"/>
                      </a:srgbClr>
                    </a:solidFill>
                  </a:tcPr>
                </a:tc>
                <a:tc>
                  <a:txBody>
                    <a:bodyPr/>
                    <a:lstStyle/>
                    <a:p>
                      <a:pPr algn="ctr"/>
                      <a:r>
                        <a:rPr lang="fi-FI" sz="1600">
                          <a:solidFill>
                            <a:schemeClr val="tx1"/>
                          </a:solidFill>
                          <a:latin typeface="Arial    "/>
                        </a:rPr>
                        <a:t>74,85</a:t>
                      </a:r>
                    </a:p>
                  </a:txBody>
                  <a:tcPr anchor="ctr">
                    <a:solidFill>
                      <a:srgbClr val="D7B4F5">
                        <a:alpha val="30196"/>
                      </a:srgbClr>
                    </a:solidFill>
                  </a:tcPr>
                </a:tc>
                <a:tc>
                  <a:txBody>
                    <a:bodyPr/>
                    <a:lstStyle/>
                    <a:p>
                      <a:pPr algn="ctr"/>
                      <a:r>
                        <a:rPr lang="fi-FI" sz="1600">
                          <a:solidFill>
                            <a:schemeClr val="tx1"/>
                          </a:solidFill>
                          <a:latin typeface="Arial    "/>
                        </a:rPr>
                        <a:t>78,65</a:t>
                      </a:r>
                    </a:p>
                  </a:txBody>
                  <a:tcPr anchor="ctr">
                    <a:solidFill>
                      <a:srgbClr val="D7B4F5">
                        <a:alpha val="30196"/>
                      </a:srgbClr>
                    </a:solidFill>
                  </a:tcPr>
                </a:tc>
                <a:tc>
                  <a:txBody>
                    <a:bodyPr/>
                    <a:lstStyle/>
                    <a:p>
                      <a:pPr algn="ctr"/>
                      <a:r>
                        <a:rPr lang="fi-FI" sz="1600">
                          <a:solidFill>
                            <a:schemeClr val="tx1"/>
                          </a:solidFill>
                          <a:latin typeface="Arial    "/>
                        </a:rPr>
                        <a:t>67</a:t>
                      </a:r>
                    </a:p>
                  </a:txBody>
                  <a:tcPr anchor="ctr">
                    <a:solidFill>
                      <a:srgbClr val="D7B4F5">
                        <a:alpha val="30196"/>
                      </a:srgbClr>
                    </a:solidFill>
                  </a:tcPr>
                </a:tc>
                <a:tc>
                  <a:txBody>
                    <a:bodyPr/>
                    <a:lstStyle/>
                    <a:p>
                      <a:pPr algn="ctr"/>
                      <a:r>
                        <a:rPr lang="fi-FI" sz="1600">
                          <a:solidFill>
                            <a:schemeClr val="tx1"/>
                          </a:solidFill>
                          <a:latin typeface="Arial    "/>
                        </a:rPr>
                        <a:t>71</a:t>
                      </a:r>
                    </a:p>
                  </a:txBody>
                  <a:tcPr anchor="ctr">
                    <a:solidFill>
                      <a:srgbClr val="D7B4F5">
                        <a:alpha val="30196"/>
                      </a:srgbClr>
                    </a:solidFill>
                  </a:tcPr>
                </a:tc>
                <a:extLst>
                  <a:ext uri="{0D108BD9-81ED-4DB2-BD59-A6C34878D82A}">
                    <a16:rowId xmlns:a16="http://schemas.microsoft.com/office/drawing/2014/main" val="2731975120"/>
                  </a:ext>
                </a:extLst>
              </a:tr>
              <a:tr h="494778">
                <a:tc>
                  <a:txBody>
                    <a:bodyPr/>
                    <a:lstStyle/>
                    <a:p>
                      <a:r>
                        <a:rPr lang="fi-FI" sz="1600">
                          <a:solidFill>
                            <a:schemeClr val="tx1"/>
                          </a:solidFill>
                          <a:latin typeface="Arial    "/>
                        </a:rPr>
                        <a:t>Tampereen yliopisto</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75,6</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78,8</a:t>
                      </a:r>
                    </a:p>
                  </a:txBody>
                  <a:tcPr anchor="ctr">
                    <a:solidFill>
                      <a:srgbClr val="D7B4F5">
                        <a:alpha val="30196"/>
                      </a:srgbClr>
                    </a:solidFill>
                  </a:tcPr>
                </a:tc>
                <a:tc gridSpan="2">
                  <a:txBody>
                    <a:bodyPr/>
                    <a:lstStyle/>
                    <a:p>
                      <a:pPr algn="ctr"/>
                      <a:r>
                        <a:rPr lang="fi-FI" sz="1600">
                          <a:solidFill>
                            <a:schemeClr val="tx1"/>
                          </a:solidFill>
                          <a:latin typeface="Arial    "/>
                        </a:rPr>
                        <a:t>72,9</a:t>
                      </a:r>
                    </a:p>
                  </a:txBody>
                  <a:tcPr anchor="ctr">
                    <a:solidFill>
                      <a:srgbClr val="D7B4F5">
                        <a:alpha val="30196"/>
                      </a:srgbClr>
                    </a:solidFill>
                  </a:tcPr>
                </a:tc>
                <a:tc hMerge="1">
                  <a:txBody>
                    <a:bodyPr/>
                    <a:lstStyle/>
                    <a:p>
                      <a:pPr algn="ctr"/>
                      <a:endParaRPr lang="fi-FI" sz="1600">
                        <a:solidFill>
                          <a:schemeClr val="tx1"/>
                        </a:solidFill>
                        <a:latin typeface="+mn-lt"/>
                      </a:endParaRPr>
                    </a:p>
                  </a:txBody>
                  <a:tcPr anchor="ctr">
                    <a:solidFill>
                      <a:srgbClr val="D7B4F5">
                        <a:alpha val="30196"/>
                      </a:srgbClr>
                    </a:solidFill>
                  </a:tcPr>
                </a:tc>
                <a:extLst>
                  <a:ext uri="{0D108BD9-81ED-4DB2-BD59-A6C34878D82A}">
                    <a16:rowId xmlns:a16="http://schemas.microsoft.com/office/drawing/2014/main" val="2609819336"/>
                  </a:ext>
                </a:extLst>
              </a:tr>
              <a:tr h="484069">
                <a:tc>
                  <a:txBody>
                    <a:bodyPr/>
                    <a:lstStyle/>
                    <a:p>
                      <a:r>
                        <a:rPr lang="fi-FI" sz="1600">
                          <a:solidFill>
                            <a:schemeClr val="tx1"/>
                          </a:solidFill>
                          <a:latin typeface="Arial    "/>
                        </a:rPr>
                        <a:t>Turun yliopisto</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70,8</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72,95</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66,8</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74,5</a:t>
                      </a:r>
                    </a:p>
                  </a:txBody>
                  <a:tcPr anchor="ctr">
                    <a:solidFill>
                      <a:srgbClr val="D7B4F5">
                        <a:alpha val="30196"/>
                      </a:srgbClr>
                    </a:solidFill>
                  </a:tcPr>
                </a:tc>
                <a:extLst>
                  <a:ext uri="{0D108BD9-81ED-4DB2-BD59-A6C34878D82A}">
                    <a16:rowId xmlns:a16="http://schemas.microsoft.com/office/drawing/2014/main" val="1034680399"/>
                  </a:ext>
                </a:extLst>
              </a:tr>
              <a:tr h="484069">
                <a:tc>
                  <a:txBody>
                    <a:bodyPr/>
                    <a:lstStyle/>
                    <a:p>
                      <a:r>
                        <a:rPr lang="fi-FI" sz="1600">
                          <a:solidFill>
                            <a:schemeClr val="tx1"/>
                          </a:solidFill>
                          <a:latin typeface="Arial    "/>
                        </a:rPr>
                        <a:t>Oulun yliopisto</a:t>
                      </a:r>
                    </a:p>
                  </a:txBody>
                  <a:tcPr anchor="ctr">
                    <a:solidFill>
                      <a:srgbClr val="D7B4F5">
                        <a:alpha val="30196"/>
                      </a:srgbClr>
                    </a:solidFill>
                  </a:tcPr>
                </a:tc>
                <a:tc>
                  <a:txBody>
                    <a:bodyPr/>
                    <a:lstStyle/>
                    <a:p>
                      <a:pPr algn="ctr"/>
                      <a:r>
                        <a:rPr lang="fi-FI" sz="1600">
                          <a:solidFill>
                            <a:schemeClr val="tx1"/>
                          </a:solidFill>
                          <a:latin typeface="Arial    "/>
                        </a:rPr>
                        <a:t>69,10</a:t>
                      </a:r>
                    </a:p>
                  </a:txBody>
                  <a:tcPr anchor="ctr">
                    <a:solidFill>
                      <a:srgbClr val="D7B4F5">
                        <a:alpha val="30196"/>
                      </a:srgbClr>
                    </a:solidFill>
                  </a:tcPr>
                </a:tc>
                <a:tc>
                  <a:txBody>
                    <a:bodyPr/>
                    <a:lstStyle/>
                    <a:p>
                      <a:pPr algn="ctr"/>
                      <a:r>
                        <a:rPr lang="fi-FI" sz="1600">
                          <a:solidFill>
                            <a:schemeClr val="tx1"/>
                          </a:solidFill>
                          <a:latin typeface="Arial    "/>
                        </a:rPr>
                        <a:t>72,3</a:t>
                      </a:r>
                    </a:p>
                  </a:txBody>
                  <a:tcPr anchor="ctr">
                    <a:solidFill>
                      <a:srgbClr val="D7B4F5">
                        <a:alpha val="30196"/>
                      </a:srgbClr>
                    </a:solidFill>
                  </a:tcPr>
                </a:tc>
                <a:tc>
                  <a:txBody>
                    <a:bodyPr/>
                    <a:lstStyle/>
                    <a:p>
                      <a:pPr algn="ctr"/>
                      <a:r>
                        <a:rPr lang="fi-FI" sz="1600">
                          <a:solidFill>
                            <a:schemeClr val="tx1"/>
                          </a:solidFill>
                          <a:latin typeface="Arial    "/>
                        </a:rPr>
                        <a:t>67,9</a:t>
                      </a:r>
                    </a:p>
                  </a:txBody>
                  <a:tcPr anchor="ctr">
                    <a:solidFill>
                      <a:srgbClr val="D7B4F5">
                        <a:alpha val="30196"/>
                      </a:srgbClr>
                    </a:solidFill>
                  </a:tcPr>
                </a:tc>
                <a:tc>
                  <a:txBody>
                    <a:bodyPr/>
                    <a:lstStyle/>
                    <a:p>
                      <a:pPr algn="ctr"/>
                      <a:r>
                        <a:rPr lang="fi-FI" sz="1600">
                          <a:solidFill>
                            <a:schemeClr val="tx1"/>
                          </a:solidFill>
                          <a:latin typeface="Arial    "/>
                        </a:rPr>
                        <a:t>69,7</a:t>
                      </a:r>
                    </a:p>
                  </a:txBody>
                  <a:tcPr anchor="ctr">
                    <a:solidFill>
                      <a:srgbClr val="D7B4F5">
                        <a:alpha val="30196"/>
                      </a:srgbClr>
                    </a:solidFill>
                  </a:tcPr>
                </a:tc>
                <a:extLst>
                  <a:ext uri="{0D108BD9-81ED-4DB2-BD59-A6C34878D82A}">
                    <a16:rowId xmlns:a16="http://schemas.microsoft.com/office/drawing/2014/main" val="1894678894"/>
                  </a:ext>
                </a:extLst>
              </a:tr>
              <a:tr h="836119">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solidFill>
                            <a:schemeClr val="tx1"/>
                          </a:solidFill>
                          <a:latin typeface="Arial    "/>
                        </a:rPr>
                        <a:t>67,6</a:t>
                      </a:r>
                    </a:p>
                  </a:txBody>
                  <a:tcPr anchor="ctr">
                    <a:solidFill>
                      <a:srgbClr val="D7B4F5">
                        <a:alpha val="30196"/>
                      </a:srgbClr>
                    </a:solidFill>
                  </a:tcPr>
                </a:tc>
                <a:tc>
                  <a:txBody>
                    <a:bodyPr/>
                    <a:lstStyle/>
                    <a:p>
                      <a:pPr algn="ctr"/>
                      <a:r>
                        <a:rPr lang="fi-FI" sz="1600">
                          <a:solidFill>
                            <a:schemeClr val="tx1"/>
                          </a:solidFill>
                          <a:latin typeface="Arial    "/>
                        </a:rPr>
                        <a:t>77,75</a:t>
                      </a:r>
                    </a:p>
                  </a:txBody>
                  <a:tcPr anchor="ctr">
                    <a:solidFill>
                      <a:srgbClr val="D7B4F5">
                        <a:alpha val="30196"/>
                      </a:srgbClr>
                    </a:solidFill>
                  </a:tcPr>
                </a:tc>
                <a:tc>
                  <a:txBody>
                    <a:bodyPr/>
                    <a:lstStyle/>
                    <a:p>
                      <a:pPr algn="ctr"/>
                      <a:r>
                        <a:rPr lang="fi-FI" sz="1600">
                          <a:solidFill>
                            <a:schemeClr val="tx1"/>
                          </a:solidFill>
                          <a:latin typeface="Arial    "/>
                        </a:rPr>
                        <a:t>62,9</a:t>
                      </a:r>
                    </a:p>
                  </a:txBody>
                  <a:tcPr anchor="ctr">
                    <a:solidFill>
                      <a:srgbClr val="D7B4F5">
                        <a:alpha val="30196"/>
                      </a:srgbClr>
                    </a:solidFill>
                  </a:tcPr>
                </a:tc>
                <a:tc>
                  <a:txBody>
                    <a:bodyPr/>
                    <a:lstStyle/>
                    <a:p>
                      <a:pPr algn="ctr"/>
                      <a:r>
                        <a:rPr lang="fi-FI" sz="1600">
                          <a:solidFill>
                            <a:schemeClr val="tx1"/>
                          </a:solidFill>
                          <a:latin typeface="Arial    "/>
                        </a:rPr>
                        <a:t>68,2</a:t>
                      </a:r>
                    </a:p>
                  </a:txBody>
                  <a:tcPr anchor="ctr">
                    <a:solidFill>
                      <a:srgbClr val="D7B4F5">
                        <a:alpha val="30196"/>
                      </a:srgbClr>
                    </a:solidFill>
                  </a:tcPr>
                </a:tc>
                <a:extLst>
                  <a:ext uri="{0D108BD9-81ED-4DB2-BD59-A6C34878D82A}">
                    <a16:rowId xmlns:a16="http://schemas.microsoft.com/office/drawing/2014/main" val="1420357605"/>
                  </a:ext>
                </a:extLst>
              </a:tr>
            </a:tbl>
          </a:graphicData>
        </a:graphic>
      </p:graphicFrame>
      <p:sp>
        <p:nvSpPr>
          <p:cNvPr id="3" name="Tekstiruutu 2">
            <a:extLst>
              <a:ext uri="{FF2B5EF4-FFF2-40B4-BE49-F238E27FC236}">
                <a16:creationId xmlns:a16="http://schemas.microsoft.com/office/drawing/2014/main" id="{15C5859B-7ED2-2A99-8D2C-CA0590D0719B}"/>
              </a:ext>
            </a:extLst>
          </p:cNvPr>
          <p:cNvSpPr txBox="1"/>
          <p:nvPr/>
        </p:nvSpPr>
        <p:spPr>
          <a:xfrm>
            <a:off x="7125670" y="2041411"/>
            <a:ext cx="4119073" cy="3416320"/>
          </a:xfrm>
          <a:prstGeom prst="rect">
            <a:avLst/>
          </a:prstGeom>
          <a:noFill/>
        </p:spPr>
        <p:txBody>
          <a:bodyPr wrap="square">
            <a:spAutoFit/>
          </a:bodyPr>
          <a:lstStyle/>
          <a:p>
            <a:pPr marL="285750" indent="-285750">
              <a:buFont typeface="Arial" panose="020B0604020202020204" pitchFamily="34" charset="0"/>
              <a:buChar char="•"/>
            </a:pPr>
            <a:r>
              <a:rPr lang="fi-FI">
                <a:latin typeface="+mj-lt"/>
              </a:rPr>
              <a:t>2024 ensikertalaisuudella vaikutusta sisäänpääsyrajaan kaikissa hakukohteissa paitsi Tampereella. </a:t>
            </a:r>
          </a:p>
          <a:p>
            <a:endParaRPr lang="fi-FI">
              <a:latin typeface="+mj-lt"/>
            </a:endParaRPr>
          </a:p>
          <a:p>
            <a:pPr marL="285750" indent="-285750">
              <a:buFont typeface="Arial" panose="020B0604020202020204" pitchFamily="34" charset="0"/>
              <a:buChar char="•"/>
            </a:pPr>
            <a:r>
              <a:rPr lang="fi-FI" b="1">
                <a:latin typeface="+mj-lt"/>
              </a:rPr>
              <a:t>Miten vertautuu psykologian 2024 pisterajoihin? </a:t>
            </a:r>
          </a:p>
          <a:p>
            <a:pPr marL="742950" lvl="1" indent="-285750">
              <a:buFont typeface="Arial" panose="020B0604020202020204" pitchFamily="34" charset="0"/>
              <a:buChar char="•"/>
            </a:pPr>
            <a:r>
              <a:rPr lang="fi-FI">
                <a:latin typeface="+mj-lt"/>
              </a:rPr>
              <a:t>Logopediassa kaikissa hakukohteissa alhaisemmat pisterajat kuin psykologian kohteissa (pl. soveltava psykologia) </a:t>
            </a:r>
          </a:p>
        </p:txBody>
      </p:sp>
    </p:spTree>
    <p:extLst>
      <p:ext uri="{BB962C8B-B14F-4D97-AF65-F5344CB8AC3E}">
        <p14:creationId xmlns:p14="http://schemas.microsoft.com/office/powerpoint/2010/main" val="3382281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F26A3-E736-79E4-2C64-E393299438CF}"/>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1F1BC081-EEDD-9D5F-73FE-C17DBD82B253}"/>
              </a:ext>
            </a:extLst>
          </p:cNvPr>
          <p:cNvSpPr>
            <a:spLocks noGrp="1"/>
          </p:cNvSpPr>
          <p:nvPr>
            <p:ph sz="quarter" idx="10"/>
          </p:nvPr>
        </p:nvSpPr>
        <p:spPr/>
        <p:txBody>
          <a:bodyPr>
            <a:normAutofit/>
          </a:bodyPr>
          <a:lstStyle/>
          <a:p>
            <a:r>
              <a:rPr lang="fi-FI" sz="2000"/>
              <a:t>Kokeen rakenne ja kesto</a:t>
            </a:r>
          </a:p>
          <a:p>
            <a:pPr lvl="1"/>
            <a:r>
              <a:rPr lang="fi-FI" sz="1800"/>
              <a:t>Valintakokeessa on kaikille </a:t>
            </a:r>
            <a:r>
              <a:rPr lang="fi-FI" sz="1800" b="1"/>
              <a:t>yhteinen osio, </a:t>
            </a:r>
            <a:r>
              <a:rPr lang="fi-FI" sz="1800"/>
              <a:t>jonka kaikki valintakokeeseen osallistuvat suorittavat. </a:t>
            </a:r>
          </a:p>
          <a:p>
            <a:pPr lvl="2"/>
            <a:r>
              <a:rPr lang="fi-FI" sz="1700"/>
              <a:t>Suoritusaika 3 h</a:t>
            </a:r>
          </a:p>
          <a:p>
            <a:pPr lvl="1"/>
            <a:r>
              <a:rPr lang="fi-FI" sz="1800"/>
              <a:t>Lisäksi valintakokeessa </a:t>
            </a:r>
            <a:r>
              <a:rPr lang="fi-FI" sz="1800" b="1"/>
              <a:t>eriytyvä osio, </a:t>
            </a:r>
            <a:r>
              <a:rPr lang="fi-FI" sz="1800"/>
              <a:t>joka tulee suoritettavaksi, jos on hakenut liikuntabiologian tai valmennustieteen hakukohteeseen. </a:t>
            </a:r>
          </a:p>
          <a:p>
            <a:pPr lvl="2"/>
            <a:r>
              <a:rPr lang="fi-FI" sz="1700"/>
              <a:t>Suoritusaika 30 min </a:t>
            </a:r>
          </a:p>
          <a:p>
            <a:pPr lvl="1"/>
            <a:r>
              <a:rPr lang="fi-FI" sz="1800"/>
              <a:t>Hakija tekee kaikki ne koeosiot, jotka hänen valitsemansa hakukohteet edellyttävät.</a:t>
            </a:r>
          </a:p>
          <a:p>
            <a:pPr lvl="2"/>
            <a:r>
              <a:rPr lang="fi-FI" sz="1700"/>
              <a:t>Koeosiot voi suorittaa haluamassaan järjestyksessä, mutta jokainen avattu osio tulee suorittaa kerralla loppuun eikä osioon voi palata enää myöhemmin.</a:t>
            </a:r>
          </a:p>
          <a:p>
            <a:pPr lvl="1"/>
            <a:r>
              <a:rPr lang="fi-FI" sz="1800" b="0" i="0">
                <a:solidFill>
                  <a:srgbClr val="1D1D1D"/>
                </a:solidFill>
                <a:effectLst/>
                <a:latin typeface="+mj-lt"/>
              </a:rPr>
              <a:t>Valintakoe koostuu automaattitarkisteisista tehtävistä </a:t>
            </a:r>
          </a:p>
          <a:p>
            <a:pPr lvl="1"/>
            <a:r>
              <a:rPr lang="fi-FI" sz="1800" b="0" i="0">
                <a:solidFill>
                  <a:srgbClr val="1D1D1D"/>
                </a:solidFill>
                <a:effectLst/>
                <a:latin typeface="+mj-lt"/>
              </a:rPr>
              <a:t>Valintakokeen pisteytystä voidaan painottaa eri tavoin eri koulutusalojen hakukohteissa. Mahdollisesta painotuksesta ilmoitetaan valintakokeessa valintakoetehtävien yhteydessä</a:t>
            </a:r>
            <a:r>
              <a:rPr lang="fi-FI" sz="2000" b="0" i="0">
                <a:solidFill>
                  <a:srgbClr val="1D1D1D"/>
                </a:solidFill>
                <a:effectLst/>
                <a:latin typeface="Open Sans" panose="020B0606030504020204" pitchFamily="34" charset="0"/>
              </a:rPr>
              <a:t>.</a:t>
            </a:r>
            <a:endParaRPr lang="fi-FI" sz="1800"/>
          </a:p>
        </p:txBody>
      </p:sp>
      <p:pic>
        <p:nvPicPr>
          <p:cNvPr id="7" name="Kuvan paikkamerkki 6" descr="Kuva, joka sisältää kohteen vaate, sisä-, henkilö, seinä&#10;&#10;Kuvaus luotu automaattisesti">
            <a:extLst>
              <a:ext uri="{FF2B5EF4-FFF2-40B4-BE49-F238E27FC236}">
                <a16:creationId xmlns:a16="http://schemas.microsoft.com/office/drawing/2014/main" id="{DB3D5072-E7A3-DF17-F31D-3EB0316486E2}"/>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
        <p:nvSpPr>
          <p:cNvPr id="5" name="Otsikko 4">
            <a:extLst>
              <a:ext uri="{FF2B5EF4-FFF2-40B4-BE49-F238E27FC236}">
                <a16:creationId xmlns:a16="http://schemas.microsoft.com/office/drawing/2014/main" id="{DDDB46D2-CD53-3E60-08B4-C0397B362868}"/>
              </a:ext>
            </a:extLst>
          </p:cNvPr>
          <p:cNvSpPr>
            <a:spLocks noGrp="1"/>
          </p:cNvSpPr>
          <p:nvPr>
            <p:ph type="title"/>
          </p:nvPr>
        </p:nvSpPr>
        <p:spPr>
          <a:xfrm>
            <a:off x="341049" y="365125"/>
            <a:ext cx="8148315" cy="695757"/>
          </a:xfrm>
        </p:spPr>
        <p:txBody>
          <a:bodyPr>
            <a:normAutofit/>
          </a:bodyPr>
          <a:lstStyle/>
          <a:p>
            <a:r>
              <a:rPr lang="fi-FI"/>
              <a:t>Valintakoe D | 4.6.2025 klo 14-17.30</a:t>
            </a:r>
          </a:p>
        </p:txBody>
      </p:sp>
      <p:pic>
        <p:nvPicPr>
          <p:cNvPr id="3" name="Kuva 2">
            <a:extLst>
              <a:ext uri="{FF2B5EF4-FFF2-40B4-BE49-F238E27FC236}">
                <a16:creationId xmlns:a16="http://schemas.microsoft.com/office/drawing/2014/main" id="{B87C5A24-F32E-7131-A273-B4107983C33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4094469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4EC4A9-BA7D-C775-BA94-D756CAB90ECE}"/>
              </a:ext>
            </a:extLst>
          </p:cNvPr>
          <p:cNvSpPr>
            <a:spLocks noGrp="1"/>
          </p:cNvSpPr>
          <p:nvPr>
            <p:ph type="title"/>
          </p:nvPr>
        </p:nvSpPr>
        <p:spPr/>
        <p:txBody>
          <a:bodyPr/>
          <a:lstStyle/>
          <a:p>
            <a:r>
              <a:rPr lang="fi-FI"/>
              <a:t>Valintakoe D</a:t>
            </a:r>
          </a:p>
        </p:txBody>
      </p:sp>
      <p:sp>
        <p:nvSpPr>
          <p:cNvPr id="3" name="Sisällön paikkamerkki 2">
            <a:extLst>
              <a:ext uri="{FF2B5EF4-FFF2-40B4-BE49-F238E27FC236}">
                <a16:creationId xmlns:a16="http://schemas.microsoft.com/office/drawing/2014/main" id="{4308F018-CA0E-4790-7017-280ECC493185}"/>
              </a:ext>
            </a:extLst>
          </p:cNvPr>
          <p:cNvSpPr>
            <a:spLocks noGrp="1"/>
          </p:cNvSpPr>
          <p:nvPr>
            <p:ph sz="quarter" idx="10"/>
          </p:nvPr>
        </p:nvSpPr>
        <p:spPr>
          <a:xfrm>
            <a:off x="353625" y="1205277"/>
            <a:ext cx="11457373" cy="4706636"/>
          </a:xfrm>
        </p:spPr>
        <p:txBody>
          <a:bodyPr>
            <a:normAutofit lnSpcReduction="10000"/>
          </a:bodyPr>
          <a:lstStyle/>
          <a:p>
            <a:r>
              <a:rPr lang="fi-FI" sz="2000"/>
              <a:t>Vaatimukset (jatkuu seuraavalla dialla) </a:t>
            </a:r>
          </a:p>
          <a:p>
            <a:pPr lvl="1"/>
            <a:r>
              <a:rPr lang="fi-FI" sz="1800" b="1"/>
              <a:t>Yhteisessä osiossa </a:t>
            </a:r>
            <a:r>
              <a:rPr lang="fi-FI" sz="1800"/>
              <a:t>mitataan kykyä oppia, ymmärtää ja soveltaa kokeessa mukana olevien alojen opinnoissa keskeisiä aihepiirejä ja ilmiöitä. </a:t>
            </a:r>
          </a:p>
          <a:p>
            <a:pPr lvl="2"/>
            <a:r>
              <a:rPr lang="fi-FI" sz="1700"/>
              <a:t>Osio perustuu kokeessa jaettavaan aineistoon sekä lyhyeen ennakkomateriaaliin, joka julkaistaan kaksi päivää ennen valintakoetta. </a:t>
            </a:r>
            <a:r>
              <a:rPr lang="fi-FI" sz="1800"/>
              <a:t>Kokeessa oleva aineisto ja kokeen ennakkomateriaali voivat olla englanninkielistä.</a:t>
            </a:r>
            <a:endParaRPr lang="fi-FI" sz="1700"/>
          </a:p>
          <a:p>
            <a:pPr lvl="1"/>
            <a:r>
              <a:rPr lang="fi-FI" sz="1800" b="1"/>
              <a:t>Eriytyvässä osiossa </a:t>
            </a:r>
            <a:r>
              <a:rPr lang="fi-FI" sz="1800"/>
              <a:t>mitataan hakijan kykyä soveltaa luonnontieteiden osaamista.</a:t>
            </a:r>
          </a:p>
          <a:p>
            <a:pPr lvl="2"/>
            <a:r>
              <a:rPr lang="fi-FI" sz="1700"/>
              <a:t>Eriytyvässä osiossa hakijoiden odotetaan hallitsevan lukion fysiikan FY1-moduulin, kemian KE1-moduulin ja biologian BI5-moduulin sisällöt.</a:t>
            </a:r>
          </a:p>
          <a:p>
            <a:endParaRPr lang="fi-FI" sz="2000"/>
          </a:p>
          <a:p>
            <a:r>
              <a:rPr lang="fi-FI" sz="2000"/>
              <a:t>Valintakoe D järjestetään </a:t>
            </a:r>
            <a:r>
              <a:rPr lang="fi-FI" sz="2000" b="1"/>
              <a:t>ke 4.6.2025 klo 14</a:t>
            </a:r>
          </a:p>
          <a:p>
            <a:r>
              <a:rPr lang="fi-FI" sz="2000"/>
              <a:t>Ennakkomateriaali julkaistaan </a:t>
            </a:r>
            <a:r>
              <a:rPr lang="fi-FI" sz="2000" i="1"/>
              <a:t>yliopistovalinnat.fi</a:t>
            </a:r>
            <a:r>
              <a:rPr lang="fi-FI" sz="2000"/>
              <a:t>-sivustolla </a:t>
            </a:r>
            <a:r>
              <a:rPr lang="fi-FI" sz="2000" b="1"/>
              <a:t>ma 2.6.2025 klo 9.00 </a:t>
            </a:r>
            <a:r>
              <a:rPr lang="fi-FI" sz="2000"/>
              <a:t>eli vain kaksi päivää ennen koetta</a:t>
            </a:r>
          </a:p>
          <a:p>
            <a:pPr lvl="1"/>
            <a:r>
              <a:rPr lang="fi-FI"/>
              <a:t>Valintakoeuudistusta suunnitelleen työryhmän mukaan ennakkomateriaalia pidetään tärkeänä kokeen riittävän erottelukyvyn varmistamiseksi</a:t>
            </a:r>
          </a:p>
          <a:p>
            <a:pPr lvl="1"/>
            <a:endParaRPr lang="fi-FI"/>
          </a:p>
        </p:txBody>
      </p:sp>
    </p:spTree>
    <p:extLst>
      <p:ext uri="{BB962C8B-B14F-4D97-AF65-F5344CB8AC3E}">
        <p14:creationId xmlns:p14="http://schemas.microsoft.com/office/powerpoint/2010/main" val="41624072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3C9DCC-ECAA-7E2D-EF2E-6D9795FD0EFF}"/>
              </a:ext>
            </a:extLst>
          </p:cNvPr>
          <p:cNvSpPr>
            <a:spLocks noGrp="1"/>
          </p:cNvSpPr>
          <p:nvPr>
            <p:ph type="title"/>
          </p:nvPr>
        </p:nvSpPr>
        <p:spPr/>
        <p:txBody>
          <a:bodyPr/>
          <a:lstStyle/>
          <a:p>
            <a:r>
              <a:rPr lang="fi-FI"/>
              <a:t>Valintakoe D</a:t>
            </a:r>
          </a:p>
        </p:txBody>
      </p:sp>
      <p:sp>
        <p:nvSpPr>
          <p:cNvPr id="3" name="Sisällön paikkamerkki 2">
            <a:extLst>
              <a:ext uri="{FF2B5EF4-FFF2-40B4-BE49-F238E27FC236}">
                <a16:creationId xmlns:a16="http://schemas.microsoft.com/office/drawing/2014/main" id="{E914E161-5D14-0269-7872-586F655DC647}"/>
              </a:ext>
            </a:extLst>
          </p:cNvPr>
          <p:cNvSpPr>
            <a:spLocks noGrp="1"/>
          </p:cNvSpPr>
          <p:nvPr>
            <p:ph sz="quarter" idx="10"/>
          </p:nvPr>
        </p:nvSpPr>
        <p:spPr>
          <a:xfrm>
            <a:off x="353625" y="1205277"/>
            <a:ext cx="11651269" cy="4733796"/>
          </a:xfrm>
        </p:spPr>
        <p:txBody>
          <a:bodyPr>
            <a:normAutofit/>
          </a:bodyPr>
          <a:lstStyle/>
          <a:p>
            <a:r>
              <a:rPr lang="fi-FI" sz="2400"/>
              <a:t>Yhteisessä osiossa mitataan hakijan kykyä oppia, ymmärtää ja soveltaa kokeessa mukana olevien alojen opinnoissa keskeisiä aihepiirejä ja ilmiöitä.</a:t>
            </a:r>
          </a:p>
          <a:p>
            <a:r>
              <a:rPr lang="fi-FI" sz="2400"/>
              <a:t>Yhteisessä osiossa on tehtäviä, jotka mittaavat valmiuksia tiedon omaksumisessa ja soveltamisessa, analyyttisessä ja kriittisessä ajattelussa sekä loogisessa päättelyssä. </a:t>
            </a:r>
          </a:p>
          <a:p>
            <a:r>
              <a:rPr lang="fi-FI" sz="2400"/>
              <a:t>Lisäksi osion tehtävissä voidaan mitata todennäköisyyksien, tutkimusaineistojen ja graafien ymmärtämistä ja soveltamista.</a:t>
            </a:r>
          </a:p>
          <a:p>
            <a:r>
              <a:rPr lang="fi-FI" sz="2400"/>
              <a:t>Mitä testataan, mitä ei ole valintakoevaatimuksissa? </a:t>
            </a:r>
          </a:p>
          <a:p>
            <a:pPr lvl="1"/>
            <a:r>
              <a:rPr lang="fi-FI" sz="2400"/>
              <a:t>Paineensietokyky, epävarmuuden sietokyky, koetaktiikka, ajankäyttö…</a:t>
            </a:r>
          </a:p>
        </p:txBody>
      </p:sp>
    </p:spTree>
    <p:extLst>
      <p:ext uri="{BB962C8B-B14F-4D97-AF65-F5344CB8AC3E}">
        <p14:creationId xmlns:p14="http://schemas.microsoft.com/office/powerpoint/2010/main" val="42804802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4C7B0A-4717-B16C-80D9-A8BF8B97BB05}"/>
              </a:ext>
            </a:extLst>
          </p:cNvPr>
          <p:cNvSpPr>
            <a:spLocks noGrp="1"/>
          </p:cNvSpPr>
          <p:nvPr>
            <p:ph type="title"/>
          </p:nvPr>
        </p:nvSpPr>
        <p:spPr/>
        <p:txBody>
          <a:bodyPr/>
          <a:lstStyle/>
          <a:p>
            <a:r>
              <a:rPr lang="fi-FI"/>
              <a:t>Valintakoe D</a:t>
            </a:r>
          </a:p>
        </p:txBody>
      </p:sp>
      <p:sp>
        <p:nvSpPr>
          <p:cNvPr id="3" name="Alaotsikko 2">
            <a:extLst>
              <a:ext uri="{FF2B5EF4-FFF2-40B4-BE49-F238E27FC236}">
                <a16:creationId xmlns:a16="http://schemas.microsoft.com/office/drawing/2014/main" id="{E167AB57-4AEF-FF9B-8067-B88750AFFFEF}"/>
              </a:ext>
            </a:extLst>
          </p:cNvPr>
          <p:cNvSpPr>
            <a:spLocks noGrp="1"/>
          </p:cNvSpPr>
          <p:nvPr>
            <p:ph type="subTitle" idx="1"/>
          </p:nvPr>
        </p:nvSpPr>
        <p:spPr/>
        <p:txBody>
          <a:bodyPr>
            <a:normAutofit/>
          </a:bodyPr>
          <a:lstStyle/>
          <a:p>
            <a:r>
              <a:rPr lang="fi-FI"/>
              <a:t>Mitä muuttuu psykologian ja logopedian hakijoiden osalta?</a:t>
            </a:r>
          </a:p>
        </p:txBody>
      </p:sp>
      <p:sp>
        <p:nvSpPr>
          <p:cNvPr id="5" name="Sisällön paikkamerkki 2">
            <a:extLst>
              <a:ext uri="{FF2B5EF4-FFF2-40B4-BE49-F238E27FC236}">
                <a16:creationId xmlns:a16="http://schemas.microsoft.com/office/drawing/2014/main" id="{A101053D-D6BA-5345-CE2B-3328D770511A}"/>
              </a:ext>
            </a:extLst>
          </p:cNvPr>
          <p:cNvSpPr txBox="1">
            <a:spLocks/>
          </p:cNvSpPr>
          <p:nvPr/>
        </p:nvSpPr>
        <p:spPr>
          <a:xfrm>
            <a:off x="341048" y="1920353"/>
            <a:ext cx="5562337" cy="474089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b="1">
                <a:solidFill>
                  <a:srgbClr val="232323"/>
                </a:solidFill>
                <a:latin typeface="Arial    "/>
                <a:cs typeface="Arial"/>
              </a:rPr>
              <a:t>Ennakkomateriaali julkaistaan 2 päivää ennen koetta &gt; aiemmin 4 viikkoa ennen</a:t>
            </a:r>
          </a:p>
          <a:p>
            <a:pPr lvl="1"/>
            <a:r>
              <a:rPr lang="fi-FI">
                <a:solidFill>
                  <a:srgbClr val="232323"/>
                </a:solidFill>
                <a:latin typeface="Arial    "/>
              </a:rPr>
              <a:t>Ennakkomateriaali on sisältänyt aiemmin 7-9 artikkelia </a:t>
            </a:r>
          </a:p>
          <a:p>
            <a:pPr lvl="1"/>
            <a:r>
              <a:rPr lang="fi-FI">
                <a:solidFill>
                  <a:srgbClr val="232323"/>
                </a:solidFill>
                <a:latin typeface="Arial    "/>
              </a:rPr>
              <a:t>Jotta ennakkomateriaali on ollut omaksuttavissa, se on vaatinut pohjaosaamista mm. tilastollisesta tutkimuksesta, tutkimusmenetelmistä, matematiikasta, englannista, taulukoiden ja tulosten tulkitsemisesta sekä yleisesti tieteellisistä artikkeleista</a:t>
            </a:r>
          </a:p>
          <a:p>
            <a:pPr lvl="1"/>
            <a:r>
              <a:rPr lang="fi-FI">
                <a:solidFill>
                  <a:srgbClr val="232323"/>
                </a:solidFill>
                <a:latin typeface="Arial    "/>
              </a:rPr>
              <a:t>Lyhyt lukuaika korostaa entisestään pohjataitojen merkitystä</a:t>
            </a:r>
          </a:p>
          <a:p>
            <a:r>
              <a:rPr lang="fi-FI" b="1">
                <a:solidFill>
                  <a:srgbClr val="232323"/>
                </a:solidFill>
                <a:latin typeface="Arial    "/>
                <a:cs typeface="Arial"/>
              </a:rPr>
              <a:t>Kokeessa on aiemmin ollut käytössä koejärjestelmän laskin. Valintakokeen D tiedoissa ei mainita laskinta.</a:t>
            </a:r>
          </a:p>
          <a:p>
            <a:pPr lvl="1"/>
            <a:r>
              <a:rPr lang="fi-FI">
                <a:solidFill>
                  <a:srgbClr val="232323"/>
                </a:solidFill>
                <a:latin typeface="Arial    "/>
              </a:rPr>
              <a:t>Valintakokeessa voidaan mitata todennäköisyyksien, tutkimusaineistojen ja graafien ymmärtämistä ja soveltamista -&gt; vaikka kokeessa ei olisi laskinta, ei vaatimuksissa ole poissuljettu, että kokeessa ei voisi olla laskemista vaativia tehtäviä.</a:t>
            </a:r>
          </a:p>
          <a:p>
            <a:pPr lvl="1"/>
            <a:r>
              <a:rPr lang="fi-FI" i="1">
                <a:solidFill>
                  <a:srgbClr val="232323"/>
                </a:solidFill>
                <a:latin typeface="Arial    "/>
              </a:rPr>
              <a:t>Hakijapalveluiden mukaan (12.11.) ei ole vielä päätetty, onko kokeessa laskin käytössä vai ei. Jos kokeessa on laskin, siitä alustavan tiedon mukaan ilmoitetaan ennen hakuajan alkamista. </a:t>
            </a:r>
          </a:p>
        </p:txBody>
      </p:sp>
      <p:sp>
        <p:nvSpPr>
          <p:cNvPr id="6" name="Sisällön paikkamerkki 3">
            <a:extLst>
              <a:ext uri="{FF2B5EF4-FFF2-40B4-BE49-F238E27FC236}">
                <a16:creationId xmlns:a16="http://schemas.microsoft.com/office/drawing/2014/main" id="{272E5B51-1241-BE78-A3AB-3D289AC1B395}"/>
              </a:ext>
            </a:extLst>
          </p:cNvPr>
          <p:cNvSpPr txBox="1">
            <a:spLocks/>
          </p:cNvSpPr>
          <p:nvPr/>
        </p:nvSpPr>
        <p:spPr>
          <a:xfrm>
            <a:off x="6288615" y="1920353"/>
            <a:ext cx="5562337" cy="4740892"/>
          </a:xfrm>
          <a:prstGeom prst="rect">
            <a:avLst/>
          </a:prstGeom>
        </p:spPr>
        <p:txBody>
          <a:bodyPr lIns="91440" tIns="45720" rIns="91440" bIns="45720" anchor="t">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700" b="1">
                <a:solidFill>
                  <a:srgbClr val="232323"/>
                </a:solidFill>
                <a:latin typeface="Arial    "/>
                <a:cs typeface="Arial"/>
              </a:rPr>
              <a:t>Valintakokeessa mitataan loogisen päättelyn taitoja, joten sen osalta ei ole muutoksia aiempaan</a:t>
            </a:r>
          </a:p>
          <a:p>
            <a:pPr marL="0" indent="0">
              <a:buFont typeface="Arial" panose="020B0604020202020204" pitchFamily="34" charset="0"/>
              <a:buNone/>
            </a:pPr>
            <a:endParaRPr lang="fi-FI" sz="1700" b="1">
              <a:solidFill>
                <a:srgbClr val="232323"/>
              </a:solidFill>
              <a:latin typeface="Arial    "/>
            </a:endParaRPr>
          </a:p>
          <a:p>
            <a:r>
              <a:rPr lang="fi-FI" sz="1700">
                <a:solidFill>
                  <a:srgbClr val="232323"/>
                </a:solidFill>
                <a:latin typeface="Arial    "/>
                <a:cs typeface="Arial"/>
              </a:rPr>
              <a:t>Lyhyt lukuaika ja mahdollinen kokeen englanninkielinen aineisto </a:t>
            </a:r>
            <a:r>
              <a:rPr lang="fi-FI" sz="1700" b="1">
                <a:solidFill>
                  <a:srgbClr val="232323"/>
                </a:solidFill>
                <a:latin typeface="Arial    "/>
                <a:cs typeface="Arial"/>
              </a:rPr>
              <a:t>voi korostaa  englanninkielen taitojen merkitystä </a:t>
            </a:r>
          </a:p>
          <a:p>
            <a:pPr marL="0" indent="0">
              <a:buFont typeface="Arial" panose="020B0604020202020204" pitchFamily="34" charset="0"/>
              <a:buNone/>
            </a:pPr>
            <a:endParaRPr lang="fi-FI" sz="1700">
              <a:solidFill>
                <a:srgbClr val="232323"/>
              </a:solidFill>
              <a:latin typeface="Arial    "/>
            </a:endParaRPr>
          </a:p>
          <a:p>
            <a:r>
              <a:rPr lang="fi-FI" sz="1700" b="1">
                <a:solidFill>
                  <a:srgbClr val="232323"/>
                </a:solidFill>
                <a:latin typeface="Arial    "/>
                <a:cs typeface="Arial"/>
              </a:rPr>
              <a:t>Kokeessa ennakkomateriaalin rooli on viime vuosina painottunut selkeästi. Miten jatkossa, kun ennakkomateriaalin laajuus on pienempi? </a:t>
            </a:r>
          </a:p>
          <a:p>
            <a:pPr lvl="1"/>
            <a:r>
              <a:rPr lang="fi-FI" sz="1500">
                <a:solidFill>
                  <a:srgbClr val="232323"/>
                </a:solidFill>
                <a:latin typeface="Arial    "/>
              </a:rPr>
              <a:t>Tärkeä valmistautua mahdollisimman monipuolisesti ja varautua erilaisiin tehtäviin ja painotuksiin.</a:t>
            </a:r>
            <a:r>
              <a:rPr lang="fi-FI" sz="1500">
                <a:solidFill>
                  <a:srgbClr val="232323"/>
                </a:solidFill>
                <a:latin typeface="+mn-lt"/>
              </a:rPr>
              <a:t> </a:t>
            </a:r>
          </a:p>
        </p:txBody>
      </p:sp>
    </p:spTree>
    <p:extLst>
      <p:ext uri="{BB962C8B-B14F-4D97-AF65-F5344CB8AC3E}">
        <p14:creationId xmlns:p14="http://schemas.microsoft.com/office/powerpoint/2010/main" val="380208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85CAC8-A0DB-1515-305F-78A1DDE0DEFF}"/>
              </a:ext>
            </a:extLst>
          </p:cNvPr>
          <p:cNvSpPr>
            <a:spLocks noGrp="1"/>
          </p:cNvSpPr>
          <p:nvPr>
            <p:ph type="title"/>
          </p:nvPr>
        </p:nvSpPr>
        <p:spPr/>
        <p:txBody>
          <a:bodyPr/>
          <a:lstStyle/>
          <a:p>
            <a:r>
              <a:rPr lang="fi-FI"/>
              <a:t>Valintakoe D</a:t>
            </a:r>
          </a:p>
        </p:txBody>
      </p:sp>
      <p:sp>
        <p:nvSpPr>
          <p:cNvPr id="3" name="Alaotsikko 2">
            <a:extLst>
              <a:ext uri="{FF2B5EF4-FFF2-40B4-BE49-F238E27FC236}">
                <a16:creationId xmlns:a16="http://schemas.microsoft.com/office/drawing/2014/main" id="{CD38FE8B-6DFD-9BAE-A6DD-930F314528B7}"/>
              </a:ext>
            </a:extLst>
          </p:cNvPr>
          <p:cNvSpPr>
            <a:spLocks noGrp="1"/>
          </p:cNvSpPr>
          <p:nvPr>
            <p:ph type="subTitle" idx="1"/>
          </p:nvPr>
        </p:nvSpPr>
        <p:spPr/>
        <p:txBody>
          <a:bodyPr/>
          <a:lstStyle/>
          <a:p>
            <a:r>
              <a:rPr lang="fi-FI"/>
              <a:t>Miten valmistautua valintakokeeseen D? </a:t>
            </a:r>
          </a:p>
        </p:txBody>
      </p:sp>
      <p:sp>
        <p:nvSpPr>
          <p:cNvPr id="4" name="Sisällön paikkamerkki 3">
            <a:extLst>
              <a:ext uri="{FF2B5EF4-FFF2-40B4-BE49-F238E27FC236}">
                <a16:creationId xmlns:a16="http://schemas.microsoft.com/office/drawing/2014/main" id="{8A7DAD19-2F2B-CD64-ECDB-A35DD8698E04}"/>
              </a:ext>
            </a:extLst>
          </p:cNvPr>
          <p:cNvSpPr>
            <a:spLocks noGrp="1"/>
          </p:cNvSpPr>
          <p:nvPr>
            <p:ph sz="quarter" idx="11"/>
          </p:nvPr>
        </p:nvSpPr>
        <p:spPr>
          <a:xfrm>
            <a:off x="341313" y="1757390"/>
            <a:ext cx="11926133" cy="4543821"/>
          </a:xfrm>
        </p:spPr>
        <p:txBody>
          <a:bodyPr>
            <a:normAutofit lnSpcReduction="10000"/>
          </a:bodyPr>
          <a:lstStyle/>
          <a:p>
            <a:r>
              <a:rPr lang="fi-FI"/>
              <a:t>Tilastotieteen keskeisimmät perusasiat- ja käsitteet esim.</a:t>
            </a:r>
          </a:p>
          <a:p>
            <a:pPr lvl="1"/>
            <a:r>
              <a:rPr lang="fi-FI"/>
              <a:t>Tilastollinen tutkimus</a:t>
            </a:r>
          </a:p>
          <a:p>
            <a:pPr lvl="1"/>
            <a:r>
              <a:rPr lang="fi-FI"/>
              <a:t>Kuvaajat ja tunnusluvut aineistossa</a:t>
            </a:r>
          </a:p>
          <a:p>
            <a:pPr lvl="1"/>
            <a:r>
              <a:rPr lang="fi-FI"/>
              <a:t>Tilastollinen testaaminen, p-arvo</a:t>
            </a:r>
          </a:p>
          <a:p>
            <a:pPr lvl="1"/>
            <a:r>
              <a:rPr lang="fi-FI"/>
              <a:t>Korrelaatio ja regressioanalyysi</a:t>
            </a:r>
          </a:p>
          <a:p>
            <a:pPr lvl="1"/>
            <a:r>
              <a:rPr lang="fi-FI"/>
              <a:t>Todennäköisyyslaskenta</a:t>
            </a:r>
          </a:p>
          <a:p>
            <a:pPr lvl="1"/>
            <a:r>
              <a:rPr lang="fi-FI"/>
              <a:t>Tutkimusartikkelit ja aineistojen / kuvaajien tulkinta </a:t>
            </a:r>
          </a:p>
          <a:p>
            <a:pPr lvl="1"/>
            <a:r>
              <a:rPr lang="fi-FI"/>
              <a:t>Englannin kieliset termit</a:t>
            </a:r>
          </a:p>
          <a:p>
            <a:pPr lvl="1"/>
            <a:r>
              <a:rPr lang="fi-FI"/>
              <a:t>Pohjana MAB5, MAB8 ja/tai MAA10 –kurssit, tieteelliset artikkelit </a:t>
            </a:r>
          </a:p>
          <a:p>
            <a:r>
              <a:rPr lang="fi-FI"/>
              <a:t>Laskutaitojen harjoittelu? Koevaatimusten seuranta, tuleeko tietoa laskimesta</a:t>
            </a:r>
          </a:p>
          <a:p>
            <a:r>
              <a:rPr lang="fi-FI"/>
              <a:t>Loogisen päättelyn harjoittelu </a:t>
            </a:r>
          </a:p>
          <a:p>
            <a:pPr lvl="1"/>
            <a:r>
              <a:rPr lang="fi-FI"/>
              <a:t>Psykologian ja logopedian vanhat valintakokeet</a:t>
            </a:r>
          </a:p>
          <a:p>
            <a:r>
              <a:rPr lang="fi-FI"/>
              <a:t>Englanninkielen vahvistaminen ja erityisesti alaan liittyvä sanasto </a:t>
            </a:r>
          </a:p>
          <a:p>
            <a:r>
              <a:rPr lang="fi-FI"/>
              <a:t>Tieteellisiin artikkeleihin ja teksteihin tutustuminen</a:t>
            </a:r>
          </a:p>
        </p:txBody>
      </p:sp>
    </p:spTree>
    <p:extLst>
      <p:ext uri="{BB962C8B-B14F-4D97-AF65-F5344CB8AC3E}">
        <p14:creationId xmlns:p14="http://schemas.microsoft.com/office/powerpoint/2010/main" val="8608564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B6A9B-AD95-F6DF-AA84-6B0B98CE884A}"/>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3ED0B12-D2CA-F22F-47F7-2078664F7907}"/>
              </a:ext>
            </a:extLst>
          </p:cNvPr>
          <p:cNvSpPr>
            <a:spLocks noGrp="1"/>
          </p:cNvSpPr>
          <p:nvPr>
            <p:ph sz="quarter" idx="10"/>
          </p:nvPr>
        </p:nvSpPr>
        <p:spPr>
          <a:xfrm>
            <a:off x="341313" y="1150374"/>
            <a:ext cx="5580094" cy="5443465"/>
          </a:xfrm>
        </p:spPr>
        <p:txBody>
          <a:bodyPr vert="horz" lIns="91440" tIns="45720" rIns="91440" bIns="45720" rtlCol="0" anchor="t">
            <a:normAutofit/>
          </a:bodyPr>
          <a:lstStyle/>
          <a:p>
            <a:pPr marL="0" indent="0">
              <a:buNone/>
            </a:pPr>
            <a:r>
              <a:rPr lang="fi-FI" sz="2000" b="1">
                <a:latin typeface="Arial"/>
                <a:cs typeface="Arial"/>
              </a:rPr>
              <a:t>Valintakoetta E käyttävät koulutusalat</a:t>
            </a:r>
          </a:p>
          <a:p>
            <a:r>
              <a:rPr lang="fi-FI"/>
              <a:t>kasvatustieteet</a:t>
            </a:r>
          </a:p>
          <a:p>
            <a:r>
              <a:rPr lang="fi-FI">
                <a:latin typeface="Arial"/>
                <a:cs typeface="Arial"/>
              </a:rPr>
              <a:t>liikuntapedagogiikka</a:t>
            </a:r>
          </a:p>
          <a:p>
            <a:pPr marL="0" indent="0">
              <a:buNone/>
            </a:pPr>
            <a:endParaRPr lang="fi-FI"/>
          </a:p>
          <a:p>
            <a:pPr marL="0" indent="0">
              <a:buNone/>
            </a:pPr>
            <a:r>
              <a:rPr lang="fi-FI" sz="2000" b="1">
                <a:latin typeface="Arial"/>
                <a:cs typeface="Arial"/>
              </a:rPr>
              <a:t>Mikä muuttuu?</a:t>
            </a:r>
          </a:p>
          <a:p>
            <a:r>
              <a:rPr lang="fi-FI">
                <a:latin typeface="Arial"/>
                <a:cs typeface="Arial"/>
              </a:rPr>
              <a:t>VAKAVA –koe nimeä ei enää käytetä</a:t>
            </a:r>
          </a:p>
          <a:p>
            <a:r>
              <a:rPr lang="fi-FI">
                <a:latin typeface="Arial"/>
                <a:cs typeface="Arial"/>
              </a:rPr>
              <a:t>Valintakokeeseen tulee mukaan neljä uutta kasvatustieteen koulutusohjelmaa</a:t>
            </a:r>
          </a:p>
          <a:p>
            <a:pPr lvl="1">
              <a:buFont typeface="Courier New" panose="020B0604020202020204" pitchFamily="34" charset="0"/>
              <a:buChar char="o"/>
            </a:pPr>
            <a:r>
              <a:rPr lang="fi-FI">
                <a:latin typeface="Arial"/>
                <a:cs typeface="Arial"/>
              </a:rPr>
              <a:t>Elinikäinen oppiminen ja kasvatus (Tampereen yliopisto)</a:t>
            </a:r>
          </a:p>
          <a:p>
            <a:pPr lvl="1">
              <a:buFont typeface="Courier New" panose="020B0604020202020204" pitchFamily="34" charset="0"/>
              <a:buChar char="o"/>
            </a:pPr>
            <a:r>
              <a:rPr lang="fi-FI">
                <a:latin typeface="Arial"/>
                <a:cs typeface="Arial"/>
              </a:rPr>
              <a:t>Kasvatus- ja aikuiskasvatustiede (Itä-Suomen yliopisto, Joensuu)</a:t>
            </a:r>
          </a:p>
          <a:p>
            <a:pPr lvl="1">
              <a:buFont typeface="Courier New" panose="020B0604020202020204" pitchFamily="34" charset="0"/>
              <a:buChar char="o"/>
            </a:pPr>
            <a:r>
              <a:rPr lang="fi-FI">
                <a:latin typeface="Arial"/>
                <a:cs typeface="Arial"/>
              </a:rPr>
              <a:t>Musiikkikasvatus (Oulun yliopisto)</a:t>
            </a:r>
          </a:p>
          <a:p>
            <a:pPr lvl="1">
              <a:buFont typeface="Courier New" panose="020B0604020202020204" pitchFamily="34" charset="0"/>
              <a:buChar char="o"/>
            </a:pPr>
            <a:r>
              <a:rPr lang="fi-FI" err="1">
                <a:latin typeface="Arial"/>
                <a:cs typeface="Arial"/>
              </a:rPr>
              <a:t>Interkulttuurinen</a:t>
            </a:r>
            <a:r>
              <a:rPr lang="fi-FI">
                <a:latin typeface="Arial"/>
                <a:cs typeface="Arial"/>
              </a:rPr>
              <a:t> luokanopettaja (Oulun yliopisto)</a:t>
            </a:r>
          </a:p>
        </p:txBody>
      </p:sp>
      <p:pic>
        <p:nvPicPr>
          <p:cNvPr id="11" name="Kuvan paikkamerkki 10">
            <a:extLst>
              <a:ext uri="{FF2B5EF4-FFF2-40B4-BE49-F238E27FC236}">
                <a16:creationId xmlns:a16="http://schemas.microsoft.com/office/drawing/2014/main" id="{4E430A92-D39A-4A31-B9B2-4D438CD6629F}"/>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33625" cy="6329680"/>
          </a:xfrm>
        </p:spPr>
      </p:pic>
      <p:sp>
        <p:nvSpPr>
          <p:cNvPr id="5" name="Otsikko 4">
            <a:extLst>
              <a:ext uri="{FF2B5EF4-FFF2-40B4-BE49-F238E27FC236}">
                <a16:creationId xmlns:a16="http://schemas.microsoft.com/office/drawing/2014/main" id="{22879920-7CC9-9A10-2468-B67D58BACEBA}"/>
              </a:ext>
            </a:extLst>
          </p:cNvPr>
          <p:cNvSpPr>
            <a:spLocks noGrp="1"/>
          </p:cNvSpPr>
          <p:nvPr>
            <p:ph type="title"/>
          </p:nvPr>
        </p:nvSpPr>
        <p:spPr>
          <a:xfrm>
            <a:off x="341049" y="365125"/>
            <a:ext cx="5580095" cy="696759"/>
          </a:xfrm>
        </p:spPr>
        <p:txBody>
          <a:bodyPr/>
          <a:lstStyle/>
          <a:p>
            <a:r>
              <a:rPr lang="fi-FI"/>
              <a:t>Valintakoe E</a:t>
            </a:r>
          </a:p>
        </p:txBody>
      </p:sp>
    </p:spTree>
    <p:extLst>
      <p:ext uri="{BB962C8B-B14F-4D97-AF65-F5344CB8AC3E}">
        <p14:creationId xmlns:p14="http://schemas.microsoft.com/office/powerpoint/2010/main" val="4623353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8A76C0-FFF7-C6A7-37CA-3FA12E5F6BD0}"/>
              </a:ext>
            </a:extLst>
          </p:cNvPr>
          <p:cNvSpPr>
            <a:spLocks noGrp="1"/>
          </p:cNvSpPr>
          <p:nvPr>
            <p:ph type="title"/>
          </p:nvPr>
        </p:nvSpPr>
        <p:spPr>
          <a:xfrm>
            <a:off x="341049" y="365125"/>
            <a:ext cx="11457373" cy="973784"/>
          </a:xfrm>
        </p:spPr>
        <p:txBody>
          <a:bodyPr>
            <a:normAutofit fontScale="90000"/>
          </a:bodyPr>
          <a:lstStyle/>
          <a:p>
            <a:r>
              <a:rPr lang="fi-FI">
                <a:latin typeface="Arial"/>
                <a:cs typeface="Arial"/>
              </a:rPr>
              <a:t>Kasvatustiede ja opettajankoulutus: koulutusohjelmat</a:t>
            </a:r>
            <a:endParaRPr lang="fi-FI"/>
          </a:p>
        </p:txBody>
      </p:sp>
      <p:sp>
        <p:nvSpPr>
          <p:cNvPr id="3" name="Sisällön paikkamerkki 2">
            <a:extLst>
              <a:ext uri="{FF2B5EF4-FFF2-40B4-BE49-F238E27FC236}">
                <a16:creationId xmlns:a16="http://schemas.microsoft.com/office/drawing/2014/main" id="{594EB36D-0690-2C7F-34DC-9D7870E5F04A}"/>
              </a:ext>
            </a:extLst>
          </p:cNvPr>
          <p:cNvSpPr>
            <a:spLocks noGrp="1"/>
          </p:cNvSpPr>
          <p:nvPr>
            <p:ph sz="quarter" idx="10"/>
          </p:nvPr>
        </p:nvSpPr>
        <p:spPr>
          <a:xfrm>
            <a:off x="343329" y="1563329"/>
            <a:ext cx="11465978" cy="5100630"/>
          </a:xfrm>
        </p:spPr>
        <p:txBody>
          <a:bodyPr vert="horz" lIns="91440" tIns="45720" rIns="91440" bIns="45720" rtlCol="0" anchor="t">
            <a:normAutofit/>
          </a:bodyPr>
          <a:lstStyle/>
          <a:p>
            <a:pPr marL="305435" indent="-305435">
              <a:spcBef>
                <a:spcPts val="0"/>
              </a:spcBef>
              <a:spcAft>
                <a:spcPts val="0"/>
              </a:spcAft>
            </a:pPr>
            <a:r>
              <a:rPr lang="fi-FI" b="1">
                <a:latin typeface="Arial"/>
                <a:cs typeface="Arial"/>
              </a:rPr>
              <a:t>Helsingin yliopisto:</a:t>
            </a:r>
            <a:r>
              <a:rPr lang="fi-FI">
                <a:latin typeface="Arial"/>
                <a:cs typeface="Arial"/>
              </a:rPr>
              <a:t> LO, varhaiskasvatus, kotitalous, käsityö, erityispedagogiikka, yleinen ja aikuiskasvatustiede sekä ruotsinkieliset: varhaiskasvatus, luokanopettaja ja yleinen kasvatustiede </a:t>
            </a:r>
            <a:endParaRPr lang="en-US">
              <a:latin typeface="Arial"/>
              <a:cs typeface="Arial"/>
            </a:endParaRPr>
          </a:p>
          <a:p>
            <a:pPr marL="305435" indent="-305435">
              <a:spcBef>
                <a:spcPts val="0"/>
              </a:spcBef>
              <a:spcAft>
                <a:spcPts val="0"/>
              </a:spcAft>
            </a:pPr>
            <a:r>
              <a:rPr lang="fi-FI" b="1">
                <a:latin typeface="Arial"/>
                <a:cs typeface="Arial"/>
              </a:rPr>
              <a:t>Itä-Suomen yliopisto, Joensuu: </a:t>
            </a:r>
            <a:r>
              <a:rPr lang="fi-FI">
                <a:latin typeface="Arial"/>
                <a:cs typeface="Arial"/>
              </a:rPr>
              <a:t>LO, varhaiskasvatus, kotitalous, käsityö, erityisopettaja ja erityisluokanopettaja, opinto-ohjaaja ja uraohjaaja sekä </a:t>
            </a:r>
            <a:r>
              <a:rPr lang="fi-FI" b="1">
                <a:solidFill>
                  <a:srgbClr val="FF0000"/>
                </a:solidFill>
                <a:latin typeface="Arial"/>
                <a:cs typeface="Arial"/>
              </a:rPr>
              <a:t>UUTENA</a:t>
            </a:r>
            <a:r>
              <a:rPr lang="fi-FI">
                <a:solidFill>
                  <a:srgbClr val="FF0000"/>
                </a:solidFill>
                <a:latin typeface="Arial"/>
                <a:cs typeface="Arial"/>
              </a:rPr>
              <a:t> </a:t>
            </a:r>
            <a:r>
              <a:rPr lang="fi-FI" b="1">
                <a:solidFill>
                  <a:srgbClr val="FF0000"/>
                </a:solidFill>
                <a:latin typeface="Arial"/>
                <a:cs typeface="Arial"/>
              </a:rPr>
              <a:t>yleinen kasvatustiede ja aikuiskasvatus </a:t>
            </a:r>
            <a:r>
              <a:rPr lang="en-US">
                <a:latin typeface="Arial"/>
                <a:cs typeface="Arial"/>
              </a:rPr>
              <a:t> </a:t>
            </a:r>
          </a:p>
          <a:p>
            <a:pPr marL="305435" indent="-305435">
              <a:spcBef>
                <a:spcPts val="0"/>
              </a:spcBef>
              <a:spcAft>
                <a:spcPts val="0"/>
              </a:spcAft>
            </a:pPr>
            <a:r>
              <a:rPr lang="fi-FI" b="1">
                <a:latin typeface="Arial"/>
                <a:cs typeface="Arial"/>
              </a:rPr>
              <a:t>Jyväskylän yliopisto: </a:t>
            </a:r>
            <a:r>
              <a:rPr lang="fi-FI">
                <a:latin typeface="Arial"/>
                <a:cs typeface="Arial"/>
              </a:rPr>
              <a:t>LO, varhaiskasvatus, erityispedagogiikka, yleinen ja aikuiskasvatustiede sekä lisäksi Liikuntapedagogiikan </a:t>
            </a:r>
            <a:r>
              <a:rPr lang="fi-FI" err="1">
                <a:latin typeface="Arial"/>
                <a:cs typeface="Arial"/>
              </a:rPr>
              <a:t>kandi+maisteri</a:t>
            </a:r>
            <a:r>
              <a:rPr lang="fi-FI">
                <a:latin typeface="Arial"/>
                <a:cs typeface="Arial"/>
              </a:rPr>
              <a:t>, mutta sillä oma, erillinen soveltuvuuskoe</a:t>
            </a:r>
            <a:r>
              <a:rPr lang="en-US">
                <a:latin typeface="Arial"/>
                <a:cs typeface="Arial"/>
              </a:rPr>
              <a:t> </a:t>
            </a:r>
          </a:p>
          <a:p>
            <a:pPr marL="305435" indent="-305435">
              <a:spcBef>
                <a:spcPts val="0"/>
              </a:spcBef>
              <a:spcAft>
                <a:spcPts val="0"/>
              </a:spcAft>
            </a:pPr>
            <a:r>
              <a:rPr lang="fi-FI" b="1">
                <a:latin typeface="Arial"/>
                <a:cs typeface="Arial"/>
              </a:rPr>
              <a:t>Lapin yliopisto:</a:t>
            </a:r>
            <a:r>
              <a:rPr lang="fi-FI">
                <a:latin typeface="Arial"/>
                <a:cs typeface="Arial"/>
              </a:rPr>
              <a:t> LO, yleinen kasvatustiede, kestävyyskasvatus ja erityisopettaja</a:t>
            </a:r>
            <a:r>
              <a:rPr lang="en-US">
                <a:latin typeface="Arial"/>
                <a:cs typeface="Arial"/>
              </a:rPr>
              <a:t> </a:t>
            </a:r>
          </a:p>
          <a:p>
            <a:pPr marL="305435" indent="-305435">
              <a:spcBef>
                <a:spcPts val="0"/>
              </a:spcBef>
              <a:spcAft>
                <a:spcPts val="0"/>
              </a:spcAft>
            </a:pPr>
            <a:r>
              <a:rPr lang="fi-FI" b="1">
                <a:latin typeface="Arial"/>
                <a:cs typeface="Arial"/>
              </a:rPr>
              <a:t>Oulun yliopisto: </a:t>
            </a:r>
            <a:r>
              <a:rPr lang="fi-FI">
                <a:latin typeface="Arial"/>
                <a:cs typeface="Arial"/>
              </a:rPr>
              <a:t>LO, varhaiskasvatus, erityispedagogiikka, kasvatustieteet, oppimistieteet sekä </a:t>
            </a:r>
            <a:r>
              <a:rPr lang="fi-FI" b="1">
                <a:solidFill>
                  <a:srgbClr val="FF0000"/>
                </a:solidFill>
                <a:latin typeface="Arial"/>
                <a:cs typeface="Arial"/>
              </a:rPr>
              <a:t>UUTENA</a:t>
            </a:r>
            <a:r>
              <a:rPr lang="en-US" b="1">
                <a:solidFill>
                  <a:srgbClr val="FF0000"/>
                </a:solidFill>
                <a:latin typeface="Arial"/>
                <a:cs typeface="Arial"/>
              </a:rPr>
              <a:t> </a:t>
            </a:r>
            <a:r>
              <a:rPr lang="en-US" b="1" err="1">
                <a:solidFill>
                  <a:srgbClr val="FF0000"/>
                </a:solidFill>
                <a:latin typeface="Arial"/>
                <a:cs typeface="Arial"/>
              </a:rPr>
              <a:t>interkulttuurinen</a:t>
            </a:r>
            <a:r>
              <a:rPr lang="en-US" b="1">
                <a:solidFill>
                  <a:srgbClr val="FF0000"/>
                </a:solidFill>
                <a:latin typeface="Arial"/>
                <a:cs typeface="Arial"/>
              </a:rPr>
              <a:t> </a:t>
            </a:r>
            <a:r>
              <a:rPr lang="en-US" b="1" err="1">
                <a:solidFill>
                  <a:srgbClr val="FF0000"/>
                </a:solidFill>
                <a:latin typeface="Arial"/>
                <a:cs typeface="Arial"/>
              </a:rPr>
              <a:t>luokanopettaja</a:t>
            </a:r>
            <a:r>
              <a:rPr lang="en-US" b="1">
                <a:solidFill>
                  <a:srgbClr val="FF0000"/>
                </a:solidFill>
                <a:latin typeface="Arial"/>
                <a:cs typeface="Arial"/>
              </a:rPr>
              <a:t> ja </a:t>
            </a:r>
            <a:r>
              <a:rPr lang="en-US" b="1" err="1">
                <a:solidFill>
                  <a:srgbClr val="FF0000"/>
                </a:solidFill>
                <a:latin typeface="Arial"/>
                <a:cs typeface="Arial"/>
              </a:rPr>
              <a:t>musiikkikasvatus</a:t>
            </a:r>
            <a:endParaRPr lang="en-US" b="1">
              <a:solidFill>
                <a:srgbClr val="FF0000"/>
              </a:solidFill>
              <a:latin typeface="Arial"/>
              <a:cs typeface="Arial"/>
            </a:endParaRPr>
          </a:p>
          <a:p>
            <a:pPr marL="305435" indent="-305435">
              <a:spcBef>
                <a:spcPts val="0"/>
              </a:spcBef>
              <a:spcAft>
                <a:spcPts val="0"/>
              </a:spcAft>
            </a:pPr>
            <a:r>
              <a:rPr lang="fi-FI" b="1">
                <a:latin typeface="Arial"/>
                <a:cs typeface="Arial"/>
              </a:rPr>
              <a:t>Tampereen yliopisto: </a:t>
            </a:r>
            <a:r>
              <a:rPr lang="fi-FI">
                <a:latin typeface="Arial"/>
                <a:cs typeface="Arial"/>
              </a:rPr>
              <a:t>LO ja varhaiskasvatus, erityisopettaja sekä</a:t>
            </a:r>
            <a:r>
              <a:rPr lang="fi-FI" b="1">
                <a:solidFill>
                  <a:srgbClr val="FF0000"/>
                </a:solidFill>
                <a:latin typeface="Arial"/>
                <a:cs typeface="Arial"/>
              </a:rPr>
              <a:t> UUTENA elinikäinen oppiminen ja kasvatus</a:t>
            </a:r>
            <a:r>
              <a:rPr lang="en-US" b="1">
                <a:solidFill>
                  <a:srgbClr val="FF0000"/>
                </a:solidFill>
                <a:latin typeface="Arial"/>
                <a:cs typeface="Arial"/>
              </a:rPr>
              <a:t> </a:t>
            </a:r>
          </a:p>
          <a:p>
            <a:pPr marL="305435" indent="-305435">
              <a:spcBef>
                <a:spcPts val="0"/>
              </a:spcBef>
              <a:spcAft>
                <a:spcPts val="0"/>
              </a:spcAft>
              <a:buFont typeface="Wingdings,Sans-Serif" panose="020B0604020202020204" pitchFamily="34" charset="0"/>
            </a:pPr>
            <a:r>
              <a:rPr lang="fi-FI" b="1">
                <a:latin typeface="Arial"/>
                <a:cs typeface="Arial"/>
              </a:rPr>
              <a:t>Turun yliopisto </a:t>
            </a:r>
            <a:r>
              <a:rPr lang="en-US" b="1">
                <a:latin typeface="Arial"/>
                <a:cs typeface="Arial"/>
              </a:rPr>
              <a:t> </a:t>
            </a:r>
          </a:p>
          <a:p>
            <a:pPr marL="629920" lvl="1" indent="-305435">
              <a:spcBef>
                <a:spcPts val="0"/>
              </a:spcBef>
              <a:spcAft>
                <a:spcPts val="0"/>
              </a:spcAft>
              <a:buFont typeface="Wingdings,Sans-Serif" panose="020B0604020202020204" pitchFamily="34" charset="0"/>
            </a:pPr>
            <a:r>
              <a:rPr lang="fi-FI" sz="1800">
                <a:latin typeface="Arial"/>
                <a:cs typeface="Arial"/>
              </a:rPr>
              <a:t>Turku: LO, erityisopettaja ja kasvatustieteiden tutkinto-ohjelma</a:t>
            </a:r>
            <a:r>
              <a:rPr lang="en-US" sz="1800">
                <a:latin typeface="Arial"/>
                <a:cs typeface="Arial"/>
              </a:rPr>
              <a:t> </a:t>
            </a:r>
          </a:p>
          <a:p>
            <a:pPr marL="629920" lvl="1" indent="-305435">
              <a:spcBef>
                <a:spcPts val="0"/>
              </a:spcBef>
              <a:spcAft>
                <a:spcPts val="0"/>
              </a:spcAft>
              <a:buFont typeface="Wingdings,Sans-Serif" panose="020B0604020202020204" pitchFamily="34" charset="0"/>
            </a:pPr>
            <a:r>
              <a:rPr lang="fi-FI" sz="1800">
                <a:latin typeface="Arial"/>
                <a:cs typeface="Arial"/>
              </a:rPr>
              <a:t>Rauma: LO, varhaiskasvatus ja käsityö</a:t>
            </a:r>
            <a:r>
              <a:rPr lang="en-US" sz="1800">
                <a:latin typeface="Arial"/>
                <a:cs typeface="Arial"/>
              </a:rPr>
              <a:t> </a:t>
            </a:r>
          </a:p>
          <a:p>
            <a:pPr marL="305435" indent="-305435">
              <a:spcBef>
                <a:spcPts val="0"/>
              </a:spcBef>
              <a:spcAft>
                <a:spcPts val="0"/>
              </a:spcAft>
              <a:buFont typeface="Wingdings,Sans-Serif" panose="020B0604020202020204" pitchFamily="34" charset="0"/>
            </a:pPr>
            <a:r>
              <a:rPr lang="fi-FI" b="1">
                <a:latin typeface="Arial"/>
                <a:cs typeface="Arial"/>
              </a:rPr>
              <a:t>Åbo Akademi: </a:t>
            </a:r>
            <a:r>
              <a:rPr lang="fi-FI">
                <a:latin typeface="Arial"/>
                <a:cs typeface="Arial"/>
              </a:rPr>
              <a:t>LO, varhaiskasvatus, kotitalous, käsityö, erityisopettaja ja yleinen kasvatustiede</a:t>
            </a:r>
            <a:r>
              <a:rPr lang="en-US">
                <a:latin typeface="Arial"/>
                <a:cs typeface="Arial"/>
              </a:rPr>
              <a:t> </a:t>
            </a:r>
            <a:endParaRPr lang="fi-FI">
              <a:latin typeface="Arial"/>
              <a:cs typeface="Arial"/>
            </a:endParaRPr>
          </a:p>
        </p:txBody>
      </p:sp>
    </p:spTree>
    <p:extLst>
      <p:ext uri="{BB962C8B-B14F-4D97-AF65-F5344CB8AC3E}">
        <p14:creationId xmlns:p14="http://schemas.microsoft.com/office/powerpoint/2010/main" val="2057756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E12D5C-9555-7EC8-77B4-55CF4C4B6B62}"/>
              </a:ext>
            </a:extLst>
          </p:cNvPr>
          <p:cNvSpPr>
            <a:spLocks noGrp="1"/>
          </p:cNvSpPr>
          <p:nvPr>
            <p:ph type="title"/>
          </p:nvPr>
        </p:nvSpPr>
        <p:spPr>
          <a:xfrm>
            <a:off x="235541" y="353402"/>
            <a:ext cx="11727003" cy="695757"/>
          </a:xfrm>
        </p:spPr>
        <p:txBody>
          <a:bodyPr>
            <a:normAutofit/>
          </a:bodyPr>
          <a:lstStyle/>
          <a:p>
            <a:r>
              <a:rPr lang="fi-FI">
                <a:latin typeface="Arial"/>
                <a:cs typeface="Arial"/>
              </a:rPr>
              <a:t>Kasvatustiede ja opettajankoulutus: valintamenettely</a:t>
            </a:r>
          </a:p>
        </p:txBody>
      </p:sp>
      <p:sp>
        <p:nvSpPr>
          <p:cNvPr id="3" name="Sisällön paikkamerkki 2">
            <a:extLst>
              <a:ext uri="{FF2B5EF4-FFF2-40B4-BE49-F238E27FC236}">
                <a16:creationId xmlns:a16="http://schemas.microsoft.com/office/drawing/2014/main" id="{007E063A-CA4E-3E4B-8F89-9444AAE3AACD}"/>
              </a:ext>
            </a:extLst>
          </p:cNvPr>
          <p:cNvSpPr>
            <a:spLocks noGrp="1"/>
          </p:cNvSpPr>
          <p:nvPr>
            <p:ph sz="quarter" idx="10"/>
          </p:nvPr>
        </p:nvSpPr>
        <p:spPr>
          <a:xfrm>
            <a:off x="353626" y="1205277"/>
            <a:ext cx="8581265" cy="5063855"/>
          </a:xfrm>
        </p:spPr>
        <p:txBody>
          <a:bodyPr vert="horz" lIns="91440" tIns="45720" rIns="91440" bIns="45720" rtlCol="0" anchor="t">
            <a:normAutofit lnSpcReduction="10000"/>
          </a:bodyPr>
          <a:lstStyle/>
          <a:p>
            <a:pPr marL="457200" indent="-457200">
              <a:spcBef>
                <a:spcPct val="20000"/>
              </a:spcBef>
              <a:spcAft>
                <a:spcPts val="600"/>
              </a:spcAft>
              <a:buAutoNum type="arabicParenR"/>
            </a:pPr>
            <a:r>
              <a:rPr lang="fi-FI">
                <a:latin typeface="Arial"/>
                <a:cs typeface="Arial"/>
              </a:rPr>
              <a:t>Yleinen kasvatustiede ja aikuiskasvatustiede, </a:t>
            </a:r>
            <a:r>
              <a:rPr lang="fi-FI" b="1">
                <a:latin typeface="Arial"/>
                <a:cs typeface="Arial"/>
              </a:rPr>
              <a:t>joissa ei ole soveltuvuuskoetta</a:t>
            </a:r>
            <a:endParaRPr lang="en-US">
              <a:latin typeface="Arial"/>
              <a:cs typeface="Arial"/>
            </a:endParaRPr>
          </a:p>
          <a:p>
            <a:pPr marL="629920" lvl="1" indent="-305435">
              <a:spcBef>
                <a:spcPct val="20000"/>
              </a:spcBef>
              <a:spcAft>
                <a:spcPts val="600"/>
              </a:spcAft>
            </a:pPr>
            <a:r>
              <a:rPr lang="fi-FI" sz="1800">
                <a:latin typeface="Arial"/>
                <a:cs typeface="Arial"/>
              </a:rPr>
              <a:t>Todistusvalinta 40-60% </a:t>
            </a:r>
            <a:r>
              <a:rPr lang="en-US" sz="1800" err="1">
                <a:latin typeface="Arial"/>
                <a:cs typeface="Arial"/>
              </a:rPr>
              <a:t>yliopistosta</a:t>
            </a:r>
            <a:r>
              <a:rPr lang="en-US" sz="1800">
                <a:latin typeface="Arial"/>
                <a:cs typeface="Arial"/>
              </a:rPr>
              <a:t> </a:t>
            </a:r>
            <a:r>
              <a:rPr lang="en-US" sz="1800" err="1">
                <a:latin typeface="Arial"/>
                <a:cs typeface="Arial"/>
              </a:rPr>
              <a:t>riippuen</a:t>
            </a:r>
            <a:endParaRPr lang="en-US" sz="1800">
              <a:latin typeface="Arial"/>
              <a:cs typeface="Arial"/>
            </a:endParaRPr>
          </a:p>
          <a:p>
            <a:pPr marL="629920" lvl="1" indent="-305435">
              <a:spcBef>
                <a:spcPct val="20000"/>
              </a:spcBef>
              <a:spcAft>
                <a:spcPts val="600"/>
              </a:spcAft>
            </a:pPr>
            <a:r>
              <a:rPr lang="en-US" sz="1800" err="1">
                <a:latin typeface="Arial"/>
                <a:cs typeface="Arial"/>
              </a:rPr>
              <a:t>Avoimen</a:t>
            </a:r>
            <a:r>
              <a:rPr lang="en-US" sz="1800">
                <a:latin typeface="Arial"/>
                <a:cs typeface="Arial"/>
              </a:rPr>
              <a:t> </a:t>
            </a:r>
            <a:r>
              <a:rPr lang="en-US" sz="1800" err="1">
                <a:latin typeface="Arial"/>
                <a:cs typeface="Arial"/>
              </a:rPr>
              <a:t>väylä</a:t>
            </a:r>
            <a:r>
              <a:rPr lang="en-US" sz="1800">
                <a:latin typeface="Arial"/>
                <a:cs typeface="Arial"/>
              </a:rPr>
              <a:t> 10-30% </a:t>
            </a:r>
            <a:r>
              <a:rPr lang="en-US" sz="1800" err="1">
                <a:latin typeface="Arial"/>
                <a:cs typeface="Arial"/>
              </a:rPr>
              <a:t>yliopistosta</a:t>
            </a:r>
            <a:r>
              <a:rPr lang="en-US" sz="1800">
                <a:latin typeface="Arial"/>
                <a:cs typeface="Arial"/>
              </a:rPr>
              <a:t> </a:t>
            </a:r>
            <a:r>
              <a:rPr lang="en-US" sz="1800" err="1">
                <a:latin typeface="Arial"/>
                <a:cs typeface="Arial"/>
              </a:rPr>
              <a:t>riippuen</a:t>
            </a:r>
            <a:endParaRPr lang="en-US" sz="1800">
              <a:latin typeface="Arial"/>
              <a:cs typeface="Arial"/>
            </a:endParaRPr>
          </a:p>
          <a:p>
            <a:pPr marL="629920" lvl="1" indent="-305435">
              <a:spcBef>
                <a:spcPct val="20000"/>
              </a:spcBef>
              <a:spcAft>
                <a:spcPts val="600"/>
              </a:spcAft>
            </a:pPr>
            <a:r>
              <a:rPr lang="fi-FI" sz="1800">
                <a:latin typeface="Arial"/>
                <a:cs typeface="Arial"/>
              </a:rPr>
              <a:t>Valintakoe E 20-33% </a:t>
            </a:r>
            <a:r>
              <a:rPr lang="en-US" sz="1800" err="1">
                <a:latin typeface="Arial"/>
                <a:cs typeface="Arial"/>
              </a:rPr>
              <a:t>yliopistosta</a:t>
            </a:r>
            <a:r>
              <a:rPr lang="en-US" sz="1800">
                <a:latin typeface="Arial"/>
                <a:cs typeface="Arial"/>
              </a:rPr>
              <a:t> </a:t>
            </a:r>
            <a:r>
              <a:rPr lang="en-US" sz="1800" err="1">
                <a:latin typeface="Arial"/>
                <a:cs typeface="Arial"/>
              </a:rPr>
              <a:t>riippuen</a:t>
            </a:r>
            <a:endParaRPr lang="en-US" sz="1800">
              <a:latin typeface="Arial"/>
              <a:cs typeface="Arial"/>
            </a:endParaRPr>
          </a:p>
          <a:p>
            <a:pPr marL="685800" lvl="2">
              <a:spcBef>
                <a:spcPct val="20000"/>
              </a:spcBef>
              <a:spcAft>
                <a:spcPts val="600"/>
              </a:spcAft>
            </a:pPr>
            <a:endParaRPr lang="fi-FI" sz="1800">
              <a:latin typeface="Arial"/>
              <a:cs typeface="Arial"/>
            </a:endParaRPr>
          </a:p>
          <a:p>
            <a:pPr marL="457200" indent="-457200">
              <a:spcBef>
                <a:spcPct val="20000"/>
              </a:spcBef>
              <a:spcAft>
                <a:spcPts val="600"/>
              </a:spcAft>
              <a:buAutoNum type="arabicParenR"/>
            </a:pPr>
            <a:r>
              <a:rPr lang="fi-FI">
                <a:latin typeface="Arial"/>
                <a:cs typeface="Arial"/>
              </a:rPr>
              <a:t>Koulutusohjelmat, joissa </a:t>
            </a:r>
            <a:r>
              <a:rPr lang="fi-FI" b="1">
                <a:latin typeface="Arial"/>
                <a:cs typeface="Arial"/>
              </a:rPr>
              <a:t>on soveltuvuuskoe </a:t>
            </a:r>
            <a:r>
              <a:rPr lang="fi-FI">
                <a:latin typeface="Arial"/>
                <a:cs typeface="Arial"/>
              </a:rPr>
              <a:t>(kaikki eri opettajankoulutusohjelmat)</a:t>
            </a:r>
            <a:endParaRPr lang="en-US">
              <a:latin typeface="Arial"/>
              <a:cs typeface="Arial"/>
            </a:endParaRPr>
          </a:p>
          <a:p>
            <a:pPr marL="785495" lvl="1" indent="-457200">
              <a:spcBef>
                <a:spcPct val="20000"/>
              </a:spcBef>
              <a:spcAft>
                <a:spcPts val="600"/>
              </a:spcAft>
            </a:pPr>
            <a:r>
              <a:rPr lang="fi-FI" sz="1800">
                <a:latin typeface="Arial"/>
                <a:cs typeface="Arial"/>
              </a:rPr>
              <a:t>Todistusvalinta + soveltuvuuskoe 60%</a:t>
            </a:r>
            <a:endParaRPr lang="en-US" sz="1800">
              <a:latin typeface="Arial"/>
              <a:cs typeface="Arial"/>
            </a:endParaRPr>
          </a:p>
          <a:p>
            <a:pPr marL="785495" lvl="1" indent="-457200">
              <a:spcBef>
                <a:spcPct val="20000"/>
              </a:spcBef>
              <a:spcAft>
                <a:spcPts val="600"/>
              </a:spcAft>
            </a:pPr>
            <a:r>
              <a:rPr lang="fi-FI" sz="1800">
                <a:latin typeface="Arial"/>
                <a:cs typeface="Arial"/>
              </a:rPr>
              <a:t>Avoimen väylä + soveltuvuuskoe 10%</a:t>
            </a:r>
            <a:endParaRPr lang="en-US" sz="1800">
              <a:latin typeface="Arial"/>
              <a:cs typeface="Arial"/>
            </a:endParaRPr>
          </a:p>
          <a:p>
            <a:pPr marL="785495" lvl="1" indent="-457200">
              <a:spcBef>
                <a:spcPct val="20000"/>
              </a:spcBef>
              <a:spcAft>
                <a:spcPts val="600"/>
              </a:spcAft>
            </a:pPr>
            <a:r>
              <a:rPr lang="fi-FI" sz="1800">
                <a:latin typeface="Arial"/>
                <a:cs typeface="Arial"/>
              </a:rPr>
              <a:t>Valintakoekoe + soveltuvuuskoe 30%</a:t>
            </a:r>
            <a:endParaRPr lang="en-US" sz="1800">
              <a:latin typeface="Arial"/>
              <a:cs typeface="Arial"/>
            </a:endParaRPr>
          </a:p>
          <a:p>
            <a:pPr marL="328295" lvl="1" indent="0">
              <a:spcBef>
                <a:spcPct val="20000"/>
              </a:spcBef>
              <a:spcAft>
                <a:spcPts val="600"/>
              </a:spcAft>
              <a:buNone/>
            </a:pPr>
            <a:endParaRPr lang="fi-FI">
              <a:latin typeface="Arial"/>
              <a:cs typeface="Arial"/>
            </a:endParaRPr>
          </a:p>
          <a:p>
            <a:pPr marL="305435" indent="-305435">
              <a:spcBef>
                <a:spcPct val="20000"/>
              </a:spcBef>
              <a:spcAft>
                <a:spcPts val="600"/>
              </a:spcAft>
              <a:buFont typeface="Wingdings,Sans-Serif" panose="020B0604020202020204" pitchFamily="34" charset="0"/>
              <a:buChar char="Ø"/>
            </a:pPr>
            <a:r>
              <a:rPr lang="fi-FI" b="1">
                <a:latin typeface="Arial"/>
                <a:cs typeface="Arial"/>
              </a:rPr>
              <a:t> Soveltuvuuskoe</a:t>
            </a:r>
            <a:r>
              <a:rPr lang="fi-FI">
                <a:latin typeface="Arial"/>
                <a:cs typeface="Arial"/>
              </a:rPr>
              <a:t> </a:t>
            </a:r>
            <a:r>
              <a:rPr lang="fi-FI" b="1">
                <a:latin typeface="Arial"/>
                <a:cs typeface="Arial"/>
              </a:rPr>
              <a:t>on pakollinen </a:t>
            </a:r>
            <a:r>
              <a:rPr lang="fi-FI">
                <a:latin typeface="Arial"/>
                <a:cs typeface="Arial"/>
              </a:rPr>
              <a:t>kaikille opettajankoulutukseen hakeville</a:t>
            </a:r>
            <a:endParaRPr lang="en-US">
              <a:latin typeface="Arial"/>
              <a:cs typeface="Arial"/>
            </a:endParaRPr>
          </a:p>
          <a:p>
            <a:pPr marL="305435" indent="-305435">
              <a:spcBef>
                <a:spcPct val="20000"/>
              </a:spcBef>
              <a:spcAft>
                <a:spcPts val="600"/>
              </a:spcAft>
              <a:buFont typeface="Wingdings,Sans-Serif" panose="020B0604020202020204" pitchFamily="34" charset="0"/>
              <a:buChar char="Ø"/>
            </a:pPr>
            <a:r>
              <a:rPr lang="fi-FI">
                <a:latin typeface="Arial"/>
                <a:cs typeface="Arial"/>
              </a:rPr>
              <a:t>70-80 % uusista aloituspaikoista ensikertalaisille hakijoille</a:t>
            </a:r>
          </a:p>
        </p:txBody>
      </p:sp>
      <p:sp>
        <p:nvSpPr>
          <p:cNvPr id="4" name="Tekstiruutu 3">
            <a:extLst>
              <a:ext uri="{FF2B5EF4-FFF2-40B4-BE49-F238E27FC236}">
                <a16:creationId xmlns:a16="http://schemas.microsoft.com/office/drawing/2014/main" id="{3FC8FFB1-4DB3-2E25-9961-AE125225A6CA}"/>
              </a:ext>
            </a:extLst>
          </p:cNvPr>
          <p:cNvSpPr txBox="1"/>
          <p:nvPr/>
        </p:nvSpPr>
        <p:spPr>
          <a:xfrm>
            <a:off x="7775111" y="3424832"/>
            <a:ext cx="3841216" cy="1328023"/>
          </a:xfrm>
          <a:prstGeom prst="roundRect">
            <a:avLst/>
          </a:prstGeom>
          <a:ln w="28575"/>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285750" indent="-285750">
              <a:buFont typeface="Arial"/>
              <a:buChar char="•"/>
            </a:pPr>
            <a:r>
              <a:rPr lang="fi-FI">
                <a:solidFill>
                  <a:schemeClr val="tx1"/>
                </a:solidFill>
                <a:latin typeface="Arial"/>
                <a:cs typeface="Arial"/>
              </a:rPr>
              <a:t>Liikuntapedagogiikassa valitaan todistusvalinnalla 50% ja valintakoe E:llä 50%</a:t>
            </a:r>
            <a:endParaRPr lang="fi-FI">
              <a:solidFill>
                <a:schemeClr val="tx1"/>
              </a:solidFill>
            </a:endParaRPr>
          </a:p>
          <a:p>
            <a:pPr marL="285750" indent="-285750">
              <a:buFont typeface="Arial"/>
              <a:buChar char="•"/>
            </a:pPr>
            <a:endParaRPr lang="fi-FI">
              <a:solidFill>
                <a:schemeClr val="tx1"/>
              </a:solidFill>
              <a:latin typeface="Arial"/>
              <a:cs typeface="Arial"/>
            </a:endParaRPr>
          </a:p>
        </p:txBody>
      </p:sp>
    </p:spTree>
    <p:extLst>
      <p:ext uri="{BB962C8B-B14F-4D97-AF65-F5344CB8AC3E}">
        <p14:creationId xmlns:p14="http://schemas.microsoft.com/office/powerpoint/2010/main" val="26659151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46C6C9-35C4-7582-724A-0A6ECC3E7B42}"/>
              </a:ext>
            </a:extLst>
          </p:cNvPr>
          <p:cNvSpPr>
            <a:spLocks noGrp="1"/>
          </p:cNvSpPr>
          <p:nvPr>
            <p:ph type="title"/>
          </p:nvPr>
        </p:nvSpPr>
        <p:spPr/>
        <p:txBody>
          <a:bodyPr/>
          <a:lstStyle/>
          <a:p>
            <a:r>
              <a:rPr lang="fi-FI"/>
              <a:t>Kasvatustiede ja opettajankoulutus: todistusvalinta</a:t>
            </a:r>
            <a:endParaRPr lang="fi-FI" b="0">
              <a:solidFill>
                <a:srgbClr val="000000"/>
              </a:solidFill>
            </a:endParaRPr>
          </a:p>
        </p:txBody>
      </p:sp>
      <p:sp>
        <p:nvSpPr>
          <p:cNvPr id="3" name="Sisällön paikkamerkki 2">
            <a:extLst>
              <a:ext uri="{FF2B5EF4-FFF2-40B4-BE49-F238E27FC236}">
                <a16:creationId xmlns:a16="http://schemas.microsoft.com/office/drawing/2014/main" id="{651EACEA-FF1A-C448-F0EF-AD0324D9C395}"/>
              </a:ext>
            </a:extLst>
          </p:cNvPr>
          <p:cNvSpPr>
            <a:spLocks noGrp="1"/>
          </p:cNvSpPr>
          <p:nvPr>
            <p:ph sz="quarter" idx="10"/>
          </p:nvPr>
        </p:nvSpPr>
        <p:spPr>
          <a:xfrm>
            <a:off x="343329" y="1339142"/>
            <a:ext cx="11455093" cy="4691092"/>
          </a:xfrm>
        </p:spPr>
        <p:txBody>
          <a:bodyPr vert="horz" lIns="91440" tIns="45720" rIns="91440" bIns="45720" rtlCol="0" anchor="t">
            <a:normAutofit/>
          </a:bodyPr>
          <a:lstStyle/>
          <a:p>
            <a:pPr marL="305435" indent="-305435">
              <a:spcBef>
                <a:spcPct val="20000"/>
              </a:spcBef>
              <a:spcAft>
                <a:spcPts val="600"/>
              </a:spcAft>
            </a:pPr>
            <a:r>
              <a:rPr lang="fi-FI">
                <a:latin typeface="Arial"/>
                <a:cs typeface="Arial"/>
              </a:rPr>
              <a:t>Todistusvalinnan pisteytyksessä huomioidaan neljä ainetta:</a:t>
            </a:r>
          </a:p>
          <a:p>
            <a:pPr marL="629920" lvl="1" indent="-305435">
              <a:spcBef>
                <a:spcPct val="20000"/>
              </a:spcBef>
              <a:spcAft>
                <a:spcPts val="600"/>
              </a:spcAft>
            </a:pPr>
            <a:r>
              <a:rPr lang="fi-FI" sz="1800">
                <a:latin typeface="Arial"/>
                <a:cs typeface="Arial"/>
              </a:rPr>
              <a:t>Äidinkieli</a:t>
            </a:r>
            <a:endParaRPr lang="en-US" sz="1800">
              <a:latin typeface="Arial"/>
              <a:cs typeface="Arial"/>
            </a:endParaRPr>
          </a:p>
          <a:p>
            <a:pPr marL="629920" lvl="1" indent="-305435">
              <a:spcBef>
                <a:spcPct val="20000"/>
              </a:spcBef>
              <a:spcAft>
                <a:spcPts val="600"/>
              </a:spcAft>
            </a:pPr>
            <a:r>
              <a:rPr lang="fi-FI" sz="1800">
                <a:latin typeface="Arial"/>
                <a:cs typeface="Arial"/>
              </a:rPr>
              <a:t>Matematiikka (pitkä tai lyhyt)</a:t>
            </a:r>
            <a:endParaRPr lang="en-US" sz="1800">
              <a:latin typeface="Arial"/>
              <a:cs typeface="Arial"/>
            </a:endParaRPr>
          </a:p>
          <a:p>
            <a:pPr marL="629920" lvl="1" indent="-305435">
              <a:spcBef>
                <a:spcPct val="20000"/>
              </a:spcBef>
              <a:spcAft>
                <a:spcPts val="600"/>
              </a:spcAft>
            </a:pPr>
            <a:r>
              <a:rPr lang="fi-FI" sz="1800">
                <a:latin typeface="Arial"/>
                <a:cs typeface="Arial"/>
              </a:rPr>
              <a:t>Enintään yksi ainereaali</a:t>
            </a:r>
            <a:endParaRPr lang="en-US" sz="1800">
              <a:latin typeface="Arial"/>
              <a:cs typeface="Arial"/>
            </a:endParaRPr>
          </a:p>
          <a:p>
            <a:pPr marL="629920" lvl="1" indent="-305435">
              <a:spcBef>
                <a:spcPct val="20000"/>
              </a:spcBef>
              <a:spcAft>
                <a:spcPts val="600"/>
              </a:spcAft>
            </a:pPr>
            <a:r>
              <a:rPr lang="fi-FI" sz="1800">
                <a:latin typeface="Arial"/>
                <a:cs typeface="Arial"/>
              </a:rPr>
              <a:t>Enintään yksi kieli</a:t>
            </a:r>
            <a:endParaRPr lang="en-US" sz="1800">
              <a:latin typeface="Arial"/>
              <a:cs typeface="Arial"/>
            </a:endParaRPr>
          </a:p>
          <a:p>
            <a:pPr marL="305435" indent="-305435">
              <a:spcBef>
                <a:spcPct val="20000"/>
              </a:spcBef>
              <a:spcAft>
                <a:spcPts val="600"/>
              </a:spcAft>
            </a:pPr>
            <a:r>
              <a:rPr lang="fi-FI">
                <a:latin typeface="Arial"/>
                <a:cs typeface="Arial"/>
              </a:rPr>
              <a:t>Maksimipistemäärä 123,9 pistettä</a:t>
            </a:r>
            <a:endParaRPr lang="en-US">
              <a:latin typeface="Arial"/>
              <a:cs typeface="Arial"/>
            </a:endParaRPr>
          </a:p>
          <a:p>
            <a:pPr marL="305435" indent="-305435">
              <a:spcBef>
                <a:spcPct val="20000"/>
              </a:spcBef>
              <a:spcAft>
                <a:spcPts val="600"/>
              </a:spcAft>
            </a:pPr>
            <a:r>
              <a:rPr lang="fi-FI">
                <a:latin typeface="Arial"/>
                <a:cs typeface="Arial"/>
              </a:rPr>
              <a:t>Todistusvalinnan </a:t>
            </a:r>
            <a:r>
              <a:rPr lang="fi-FI" b="1">
                <a:latin typeface="Arial"/>
                <a:cs typeface="Arial"/>
              </a:rPr>
              <a:t>vähimmäispisteraja on 45 pistettä </a:t>
            </a:r>
            <a:endParaRPr lang="en-US">
              <a:latin typeface="Arial"/>
              <a:cs typeface="Arial"/>
            </a:endParaRPr>
          </a:p>
          <a:p>
            <a:pPr marL="305435" indent="-305435">
              <a:spcBef>
                <a:spcPct val="20000"/>
              </a:spcBef>
              <a:spcAft>
                <a:spcPts val="600"/>
              </a:spcAft>
            </a:pPr>
            <a:r>
              <a:rPr lang="fi-FI">
                <a:latin typeface="Arial"/>
                <a:cs typeface="Arial"/>
              </a:rPr>
              <a:t>Sen alle jääviä ei huomioida todistusvalinnassa.</a:t>
            </a:r>
            <a:endParaRPr lang="en-US">
              <a:latin typeface="Arial"/>
              <a:cs typeface="Arial"/>
            </a:endParaRPr>
          </a:p>
          <a:p>
            <a:pPr marL="629920" lvl="1" indent="-305435">
              <a:spcBef>
                <a:spcPct val="20000"/>
              </a:spcBef>
              <a:spcAft>
                <a:spcPts val="600"/>
              </a:spcAft>
              <a:buFont typeface="Wingdings,Sans-Serif" panose="020B0604020202020204" pitchFamily="34" charset="0"/>
              <a:buChar char="Ø"/>
            </a:pPr>
            <a:r>
              <a:rPr lang="fi-FI" sz="1800">
                <a:latin typeface="Arial"/>
                <a:cs typeface="Arial"/>
              </a:rPr>
              <a:t>Tasapistetilanteessa: äidinkieli ja matematiikka (käytetty useassa koulutuksessa) </a:t>
            </a:r>
            <a:endParaRPr lang="en-US" sz="1800">
              <a:latin typeface="Arial"/>
              <a:cs typeface="Arial"/>
            </a:endParaRPr>
          </a:p>
          <a:p>
            <a:endParaRPr lang="fi-FI"/>
          </a:p>
        </p:txBody>
      </p:sp>
      <p:sp>
        <p:nvSpPr>
          <p:cNvPr id="4" name="Tekstiruutu 4">
            <a:extLst>
              <a:ext uri="{FF2B5EF4-FFF2-40B4-BE49-F238E27FC236}">
                <a16:creationId xmlns:a16="http://schemas.microsoft.com/office/drawing/2014/main" id="{BF99A6DA-B57A-958A-46CC-CA469C9BEC4B}"/>
              </a:ext>
            </a:extLst>
          </p:cNvPr>
          <p:cNvSpPr txBox="1"/>
          <p:nvPr/>
        </p:nvSpPr>
        <p:spPr>
          <a:xfrm>
            <a:off x="8237838" y="1338649"/>
            <a:ext cx="3566982" cy="3166824"/>
          </a:xfrm>
          <a:prstGeom prst="roundRect">
            <a:avLst/>
          </a:prstGeom>
          <a:ln w="28575"/>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r>
              <a:rPr lang="fi-FI">
                <a:latin typeface="Arial"/>
                <a:cs typeface="Arial"/>
              </a:rPr>
              <a:t>Liikuntapedagogiikan todistusvalinnassa huomioidaan:</a:t>
            </a:r>
          </a:p>
          <a:p>
            <a:pPr marL="285750" indent="-285750">
              <a:buFont typeface="Wingdings"/>
              <a:buChar char="§"/>
            </a:pPr>
            <a:r>
              <a:rPr lang="fi-FI">
                <a:latin typeface="Arial"/>
                <a:cs typeface="Arial"/>
              </a:rPr>
              <a:t>Äidinkieli</a:t>
            </a:r>
          </a:p>
          <a:p>
            <a:pPr marL="285750" indent="-285750">
              <a:buFont typeface="Wingdings"/>
              <a:buChar char="§"/>
            </a:pPr>
            <a:r>
              <a:rPr lang="fi-FI">
                <a:latin typeface="Arial"/>
                <a:cs typeface="Arial"/>
              </a:rPr>
              <a:t>Terveystieto</a:t>
            </a:r>
          </a:p>
          <a:p>
            <a:pPr marL="285750" indent="-285750">
              <a:buFont typeface="Wingdings"/>
              <a:buChar char="§"/>
            </a:pPr>
            <a:r>
              <a:rPr lang="fi-FI">
                <a:latin typeface="Arial"/>
                <a:cs typeface="Arial"/>
              </a:rPr>
              <a:t>Kaksi hakijalle parasta pistettä tuottavaa ainetta</a:t>
            </a:r>
          </a:p>
          <a:p>
            <a:r>
              <a:rPr lang="fi-FI">
                <a:latin typeface="Arial"/>
                <a:cs typeface="Arial"/>
              </a:rPr>
              <a:t>Todistusvalinnan </a:t>
            </a:r>
            <a:r>
              <a:rPr lang="fi-FI" b="1">
                <a:latin typeface="Arial"/>
                <a:cs typeface="Arial"/>
              </a:rPr>
              <a:t>vähimmäispisteraja on </a:t>
            </a:r>
            <a:r>
              <a:rPr lang="fi-FI" b="1">
                <a:solidFill>
                  <a:srgbClr val="FF0000"/>
                </a:solidFill>
                <a:latin typeface="Arial"/>
                <a:cs typeface="Arial"/>
              </a:rPr>
              <a:t>65,1</a:t>
            </a:r>
            <a:r>
              <a:rPr lang="fi-FI">
                <a:solidFill>
                  <a:srgbClr val="FF0000"/>
                </a:solidFill>
                <a:latin typeface="Arial"/>
                <a:cs typeface="Arial"/>
              </a:rPr>
              <a:t> / 131,4 pistettä</a:t>
            </a:r>
          </a:p>
        </p:txBody>
      </p:sp>
    </p:spTree>
    <p:extLst>
      <p:ext uri="{BB962C8B-B14F-4D97-AF65-F5344CB8AC3E}">
        <p14:creationId xmlns:p14="http://schemas.microsoft.com/office/powerpoint/2010/main" val="1107599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E4350-65C7-EB54-FE9D-DF0AABBB5B9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75FC0C9-4E7A-2CDF-0F04-CDDBC3FA9F67}"/>
              </a:ext>
            </a:extLst>
          </p:cNvPr>
          <p:cNvSpPr>
            <a:spLocks noGrp="1"/>
          </p:cNvSpPr>
          <p:nvPr>
            <p:ph type="title"/>
          </p:nvPr>
        </p:nvSpPr>
        <p:spPr/>
        <p:txBody>
          <a:bodyPr/>
          <a:lstStyle/>
          <a:p>
            <a:r>
              <a:rPr lang="fi-FI"/>
              <a:t>Yleistä pyrkimisasiaa</a:t>
            </a:r>
          </a:p>
        </p:txBody>
      </p:sp>
      <p:sp>
        <p:nvSpPr>
          <p:cNvPr id="4" name="Sisällön paikkamerkki 2">
            <a:extLst>
              <a:ext uri="{FF2B5EF4-FFF2-40B4-BE49-F238E27FC236}">
                <a16:creationId xmlns:a16="http://schemas.microsoft.com/office/drawing/2014/main" id="{D399363D-D051-2A5A-41C0-4741A95C414C}"/>
              </a:ext>
            </a:extLst>
          </p:cNvPr>
          <p:cNvSpPr txBox="1">
            <a:spLocks/>
          </p:cNvSpPr>
          <p:nvPr/>
        </p:nvSpPr>
        <p:spPr>
          <a:xfrm>
            <a:off x="341048" y="1291941"/>
            <a:ext cx="10936551" cy="5566059"/>
          </a:xfrm>
          <a:prstGeom prst="rect">
            <a:avLst/>
          </a:prstGeom>
        </p:spPr>
        <p:txBody>
          <a:bodyPr lIns="91440" tIns="45720" rIns="91440" bIns="45720" anchor="t">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5435" indent="-305435"/>
            <a:r>
              <a:rPr lang="fi-FI" sz="2000">
                <a:latin typeface="Arial"/>
                <a:cs typeface="Arial"/>
              </a:rPr>
              <a:t>Hakuaika 1 8.1.2025 klo 8.00 – 22.1.2025 klo 15.00</a:t>
            </a:r>
          </a:p>
          <a:p>
            <a:pPr marL="305435" indent="-305435"/>
            <a:r>
              <a:rPr lang="fi-FI" sz="2000" b="1">
                <a:latin typeface="Arial"/>
                <a:cs typeface="Arial"/>
              </a:rPr>
              <a:t>Hakuaika 2 on 11.3.2025 klo 8.00 – 25.3.2025 klo 15.00</a:t>
            </a:r>
            <a:endParaRPr lang="fi-FI" b="1">
              <a:latin typeface="Arial"/>
              <a:cs typeface="Arial"/>
            </a:endParaRPr>
          </a:p>
          <a:p>
            <a:pPr marL="305435" indent="-305435"/>
            <a:r>
              <a:rPr lang="fi-FI" sz="2000">
                <a:latin typeface="Arial"/>
                <a:cs typeface="Arial"/>
              </a:rPr>
              <a:t>Todistusvalinnan osalta tulokset ilmoitetaan hakijoille viimeistään 26.5.2025</a:t>
            </a:r>
          </a:p>
          <a:p>
            <a:pPr marL="305435" indent="-305435"/>
            <a:r>
              <a:rPr lang="fi-FI" sz="2000">
                <a:latin typeface="Arial"/>
                <a:cs typeface="Arial"/>
              </a:rPr>
              <a:t>Valinnan tulokset valmiina viimeistään 3.7.2025</a:t>
            </a:r>
          </a:p>
          <a:p>
            <a:pPr marL="0" indent="0">
              <a:buNone/>
            </a:pPr>
            <a:endParaRPr lang="fi-FI" sz="2000"/>
          </a:p>
          <a:p>
            <a:pPr marL="0" indent="0">
              <a:buNone/>
            </a:pPr>
            <a:endParaRPr lang="fi-FI" sz="2000"/>
          </a:p>
          <a:p>
            <a:pPr marL="0" indent="0">
              <a:buNone/>
            </a:pPr>
            <a:r>
              <a:rPr lang="fi-FI" sz="2000">
                <a:latin typeface="Arial"/>
                <a:cs typeface="Arial"/>
              </a:rPr>
              <a:t>Ensikertalaisuus:</a:t>
            </a:r>
          </a:p>
          <a:p>
            <a:pPr marL="629920" lvl="1" indent="-305435"/>
            <a:r>
              <a:rPr lang="fi-FI" sz="1800" b="1">
                <a:latin typeface="Arial"/>
                <a:cs typeface="Arial"/>
              </a:rPr>
              <a:t>Ensikertalaisia eivät ole hakijat, jotka:</a:t>
            </a:r>
          </a:p>
          <a:p>
            <a:pPr marL="899795" lvl="2" indent="-269875"/>
            <a:r>
              <a:rPr lang="fi-FI" sz="1800">
                <a:latin typeface="Arial"/>
                <a:cs typeface="Arial"/>
              </a:rPr>
              <a:t>Ovat ottaneet opiskelupaikan syksyllä 2014 tai sen jälkeen vastaan suomalaisesta korkeakoulusta</a:t>
            </a:r>
          </a:p>
          <a:p>
            <a:pPr marL="899795" lvl="2" indent="-269875"/>
            <a:r>
              <a:rPr lang="fi-FI" sz="1800">
                <a:latin typeface="Arial"/>
                <a:cs typeface="Arial"/>
              </a:rPr>
              <a:t>On jo olemassa tutkinto (vähintään kanditasoinen) suomalaisesta korkeakoulusta</a:t>
            </a:r>
          </a:p>
          <a:p>
            <a:pPr marL="629920" lvl="1" indent="-305435"/>
            <a:r>
              <a:rPr lang="fi-FI" sz="1800">
                <a:latin typeface="Arial"/>
                <a:cs typeface="Arial"/>
              </a:rPr>
              <a:t>Ensikertalaisuus ei koske </a:t>
            </a:r>
            <a:r>
              <a:rPr lang="fi-FI" sz="1800" b="1">
                <a:latin typeface="Arial"/>
                <a:cs typeface="Arial"/>
              </a:rPr>
              <a:t>hakemista</a:t>
            </a:r>
            <a:r>
              <a:rPr lang="fi-FI" sz="1800">
                <a:latin typeface="Arial"/>
                <a:cs typeface="Arial"/>
              </a:rPr>
              <a:t> vaan paikan </a:t>
            </a:r>
            <a:r>
              <a:rPr lang="fi-FI" sz="1800" b="1">
                <a:latin typeface="Arial"/>
                <a:cs typeface="Arial"/>
              </a:rPr>
              <a:t>vastaanottoa</a:t>
            </a:r>
          </a:p>
        </p:txBody>
      </p:sp>
      <p:sp>
        <p:nvSpPr>
          <p:cNvPr id="5" name="Suorakulmio: Pyöristetyt kulmat 4">
            <a:extLst>
              <a:ext uri="{FF2B5EF4-FFF2-40B4-BE49-F238E27FC236}">
                <a16:creationId xmlns:a16="http://schemas.microsoft.com/office/drawing/2014/main" id="{F14FEDE0-9E4E-E423-D658-B0F770C9DB08}"/>
              </a:ext>
            </a:extLst>
          </p:cNvPr>
          <p:cNvSpPr/>
          <p:nvPr/>
        </p:nvSpPr>
        <p:spPr>
          <a:xfrm>
            <a:off x="7645615" y="2592585"/>
            <a:ext cx="2122752"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a:solidFill>
                  <a:schemeClr val="tx1"/>
                </a:solidFill>
              </a:rPr>
              <a:t>opintopolku.fi</a:t>
            </a:r>
          </a:p>
        </p:txBody>
      </p:sp>
    </p:spTree>
    <p:extLst>
      <p:ext uri="{BB962C8B-B14F-4D97-AF65-F5344CB8AC3E}">
        <p14:creationId xmlns:p14="http://schemas.microsoft.com/office/powerpoint/2010/main" val="1469050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DEA4D-423D-BC6E-C6D9-3168D667931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A2FA663-5B7D-DE16-304D-26F2CF11E08F}"/>
              </a:ext>
            </a:extLst>
          </p:cNvPr>
          <p:cNvSpPr>
            <a:spLocks noGrp="1"/>
          </p:cNvSpPr>
          <p:nvPr>
            <p:ph type="title"/>
          </p:nvPr>
        </p:nvSpPr>
        <p:spPr>
          <a:xfrm>
            <a:off x="341049" y="365125"/>
            <a:ext cx="11457373" cy="1275668"/>
          </a:xfrm>
        </p:spPr>
        <p:txBody>
          <a:bodyPr>
            <a:normAutofit/>
          </a:bodyPr>
          <a:lstStyle/>
          <a:p>
            <a:r>
              <a:rPr lang="fi-FI">
                <a:latin typeface="Arial"/>
                <a:cs typeface="Arial"/>
              </a:rPr>
              <a:t>Kasvatustiede ja opettajankoulutus:</a:t>
            </a:r>
            <a:br>
              <a:rPr lang="fi-FI"/>
            </a:br>
            <a:r>
              <a:rPr lang="fi-FI">
                <a:latin typeface="Arial"/>
                <a:cs typeface="Arial"/>
              </a:rPr>
              <a:t>todistusvalinnan pisterajaesimerkkejä (maks. 123,9)</a:t>
            </a:r>
          </a:p>
        </p:txBody>
      </p:sp>
      <p:graphicFrame>
        <p:nvGraphicFramePr>
          <p:cNvPr id="4" name="Taulukko 3">
            <a:extLst>
              <a:ext uri="{FF2B5EF4-FFF2-40B4-BE49-F238E27FC236}">
                <a16:creationId xmlns:a16="http://schemas.microsoft.com/office/drawing/2014/main" id="{DE8AC8E4-75E8-417D-03EA-19EDC7BE8E56}"/>
              </a:ext>
            </a:extLst>
          </p:cNvPr>
          <p:cNvGraphicFramePr>
            <a:graphicFrameLocks noGrp="1"/>
          </p:cNvGraphicFramePr>
          <p:nvPr>
            <p:extLst>
              <p:ext uri="{D42A27DB-BD31-4B8C-83A1-F6EECF244321}">
                <p14:modId xmlns:p14="http://schemas.microsoft.com/office/powerpoint/2010/main" val="3928235012"/>
              </p:ext>
            </p:extLst>
          </p:nvPr>
        </p:nvGraphicFramePr>
        <p:xfrm>
          <a:off x="432486" y="1709351"/>
          <a:ext cx="11405744" cy="4928333"/>
        </p:xfrm>
        <a:graphic>
          <a:graphicData uri="http://schemas.openxmlformats.org/drawingml/2006/table">
            <a:tbl>
              <a:tblPr bandRow="1">
                <a:tableStyleId>{5C22544A-7EE6-4342-B048-85BDC9FD1C3A}</a:tableStyleId>
              </a:tblPr>
              <a:tblGrid>
                <a:gridCol w="2457374">
                  <a:extLst>
                    <a:ext uri="{9D8B030D-6E8A-4147-A177-3AD203B41FA5}">
                      <a16:colId xmlns:a16="http://schemas.microsoft.com/office/drawing/2014/main" val="4062748760"/>
                    </a:ext>
                  </a:extLst>
                </a:gridCol>
                <a:gridCol w="1791631">
                  <a:extLst>
                    <a:ext uri="{9D8B030D-6E8A-4147-A177-3AD203B41FA5}">
                      <a16:colId xmlns:a16="http://schemas.microsoft.com/office/drawing/2014/main" val="1222405207"/>
                    </a:ext>
                  </a:extLst>
                </a:gridCol>
                <a:gridCol w="2516117">
                  <a:extLst>
                    <a:ext uri="{9D8B030D-6E8A-4147-A177-3AD203B41FA5}">
                      <a16:colId xmlns:a16="http://schemas.microsoft.com/office/drawing/2014/main" val="2937988050"/>
                    </a:ext>
                  </a:extLst>
                </a:gridCol>
                <a:gridCol w="2320311">
                  <a:extLst>
                    <a:ext uri="{9D8B030D-6E8A-4147-A177-3AD203B41FA5}">
                      <a16:colId xmlns:a16="http://schemas.microsoft.com/office/drawing/2014/main" val="796157878"/>
                    </a:ext>
                  </a:extLst>
                </a:gridCol>
                <a:gridCol w="2320311">
                  <a:extLst>
                    <a:ext uri="{9D8B030D-6E8A-4147-A177-3AD203B41FA5}">
                      <a16:colId xmlns:a16="http://schemas.microsoft.com/office/drawing/2014/main" val="1589958181"/>
                    </a:ext>
                  </a:extLst>
                </a:gridCol>
              </a:tblGrid>
              <a:tr h="849713">
                <a:tc>
                  <a:txBody>
                    <a:bodyPr/>
                    <a:lstStyle/>
                    <a:p>
                      <a:pPr fontAlgn="base">
                        <a:lnSpc>
                          <a:spcPts val="1950"/>
                        </a:lnSpc>
                      </a:pPr>
                      <a:r>
                        <a:rPr lang="fi-FI" sz="1600" b="1">
                          <a:solidFill>
                            <a:srgbClr val="FFFFFF"/>
                          </a:solidFill>
                          <a:effectLst/>
                          <a:latin typeface="Arial"/>
                        </a:rPr>
                        <a:t>Koulutus</a:t>
                      </a:r>
                      <a:endParaRPr lang="fi-FI" b="1">
                        <a:solidFill>
                          <a:srgbClr val="FFFFFF"/>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489"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600" b="1">
                          <a:solidFill>
                            <a:srgbClr val="FFFFFF"/>
                          </a:solidFill>
                          <a:effectLst/>
                          <a:latin typeface="Arial"/>
                        </a:rPr>
                        <a:t>Kaupunki</a:t>
                      </a:r>
                      <a:endParaRPr lang="fi-FI" b="1">
                        <a:solidFill>
                          <a:srgbClr val="FFFFFF"/>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489"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600" b="1">
                          <a:solidFill>
                            <a:srgbClr val="FFFFFF"/>
                          </a:solidFill>
                          <a:effectLst/>
                          <a:latin typeface="Arial"/>
                        </a:rPr>
                        <a:t>Ensikertalaiset / Muut 2022</a:t>
                      </a:r>
                      <a:endParaRPr lang="fi-FI" b="1">
                        <a:solidFill>
                          <a:srgbClr val="FFFFFF"/>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489" cap="flat" cmpd="sng" algn="ctr">
                      <a:solidFill>
                        <a:srgbClr val="FFFFFF"/>
                      </a:solidFill>
                      <a:prstDash val="solid"/>
                      <a:round/>
                      <a:headEnd type="none" w="med" len="med"/>
                      <a:tailEnd type="none" w="med" len="med"/>
                    </a:lnB>
                    <a:solidFill>
                      <a:srgbClr val="351F65"/>
                    </a:solidFill>
                  </a:tcPr>
                </a:tc>
                <a:tc>
                  <a:txBody>
                    <a:bodyPr/>
                    <a:lstStyle/>
                    <a:p>
                      <a:pPr fontAlgn="base">
                        <a:lnSpc>
                          <a:spcPts val="1950"/>
                        </a:lnSpc>
                      </a:pPr>
                      <a:r>
                        <a:rPr lang="fi-FI" sz="1600" b="1">
                          <a:solidFill>
                            <a:srgbClr val="FFFFFF"/>
                          </a:solidFill>
                          <a:effectLst/>
                          <a:latin typeface="Arial"/>
                        </a:rPr>
                        <a:t>Ensikertalaiset / </a:t>
                      </a:r>
                      <a:endParaRPr lang="fi-FI" b="1">
                        <a:solidFill>
                          <a:srgbClr val="FFFFFF"/>
                        </a:solidFill>
                        <a:effectLst/>
                        <a:latin typeface="Arial"/>
                      </a:endParaRPr>
                    </a:p>
                    <a:p>
                      <a:pPr lvl="0">
                        <a:lnSpc>
                          <a:spcPts val="1950"/>
                        </a:lnSpc>
                        <a:buNone/>
                      </a:pPr>
                      <a:r>
                        <a:rPr lang="fi-FI" sz="1600" b="1">
                          <a:solidFill>
                            <a:srgbClr val="FFFFFF"/>
                          </a:solidFill>
                          <a:effectLst/>
                          <a:latin typeface="Arial"/>
                        </a:rPr>
                        <a:t>Muut 2023</a:t>
                      </a:r>
                      <a:endParaRPr lang="fi-FI" b="1">
                        <a:solidFill>
                          <a:srgbClr val="FFFFFF"/>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3489" cap="flat" cmpd="sng" algn="ctr">
                      <a:solidFill>
                        <a:srgbClr val="FFFFFF"/>
                      </a:solidFill>
                      <a:prstDash val="solid"/>
                      <a:round/>
                      <a:headEnd type="none" w="med" len="med"/>
                      <a:tailEnd type="none" w="med" len="med"/>
                    </a:lnB>
                    <a:solidFill>
                      <a:srgbClr val="351F65"/>
                    </a:solidFill>
                  </a:tcPr>
                </a:tc>
                <a:tc>
                  <a:txBody>
                    <a:bodyPr/>
                    <a:lstStyle/>
                    <a:p>
                      <a:pPr lvl="0">
                        <a:lnSpc>
                          <a:spcPts val="1950"/>
                        </a:lnSpc>
                        <a:buNone/>
                      </a:pPr>
                      <a:r>
                        <a:rPr lang="fi-FI" sz="1600" b="1" i="0" u="none" strike="noStrike" noProof="0">
                          <a:solidFill>
                            <a:srgbClr val="FFFFFF"/>
                          </a:solidFill>
                          <a:effectLst/>
                          <a:latin typeface="Arial"/>
                        </a:rPr>
                        <a:t>Ensikertalaiset / </a:t>
                      </a:r>
                      <a:endParaRPr lang="fi-FI"/>
                    </a:p>
                    <a:p>
                      <a:pPr lvl="0">
                        <a:lnSpc>
                          <a:spcPts val="1950"/>
                        </a:lnSpc>
                        <a:buNone/>
                      </a:pPr>
                      <a:r>
                        <a:rPr lang="fi-FI" sz="1600" b="1" i="0" u="none" strike="noStrike" noProof="0">
                          <a:solidFill>
                            <a:srgbClr val="FFFFFF"/>
                          </a:solidFill>
                          <a:effectLst/>
                          <a:latin typeface="Arial"/>
                        </a:rPr>
                        <a:t>Muut 2024</a:t>
                      </a:r>
                      <a:endParaRPr lang="fi-FI"/>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23488">
                      <a:solidFill>
                        <a:srgbClr val="FFFFFF"/>
                      </a:solidFill>
                    </a:lnB>
                    <a:solidFill>
                      <a:srgbClr val="351F65"/>
                    </a:solidFill>
                  </a:tcPr>
                </a:tc>
                <a:extLst>
                  <a:ext uri="{0D108BD9-81ED-4DB2-BD59-A6C34878D82A}">
                    <a16:rowId xmlns:a16="http://schemas.microsoft.com/office/drawing/2014/main" val="2903982484"/>
                  </a:ext>
                </a:extLst>
              </a:tr>
              <a:tr h="407862">
                <a:tc>
                  <a:txBody>
                    <a:bodyPr/>
                    <a:lstStyle/>
                    <a:p>
                      <a:pPr fontAlgn="base">
                        <a:lnSpc>
                          <a:spcPts val="1950"/>
                        </a:lnSpc>
                      </a:pPr>
                      <a:r>
                        <a:rPr lang="fi-FI" sz="1600">
                          <a:solidFill>
                            <a:schemeClr val="tx1"/>
                          </a:solidFill>
                          <a:effectLst/>
                          <a:latin typeface="Arial"/>
                        </a:rPr>
                        <a:t>Luokanopettaja</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48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Tampere</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48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84,3 / 84,2</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48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84 / 82</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3489"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84</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23488">
                      <a:solidFill>
                        <a:srgbClr val="FFFFFF"/>
                      </a:solidFill>
                    </a:lnT>
                    <a:lnB w="9524">
                      <a:solidFill>
                        <a:srgbClr val="FFFFFF"/>
                      </a:solidFill>
                    </a:lnB>
                    <a:solidFill>
                      <a:srgbClr val="F3E8FC"/>
                    </a:solidFill>
                  </a:tcPr>
                </a:tc>
                <a:extLst>
                  <a:ext uri="{0D108BD9-81ED-4DB2-BD59-A6C34878D82A}">
                    <a16:rowId xmlns:a16="http://schemas.microsoft.com/office/drawing/2014/main" val="1453219317"/>
                  </a:ext>
                </a:extLst>
              </a:tr>
              <a:tr h="407862">
                <a:tc>
                  <a:txBody>
                    <a:bodyPr/>
                    <a:lstStyle/>
                    <a:p>
                      <a:pPr fontAlgn="base">
                        <a:lnSpc>
                          <a:spcPts val="1950"/>
                        </a:lnSpc>
                      </a:pPr>
                      <a:r>
                        <a:rPr lang="fi-FI" sz="1600">
                          <a:solidFill>
                            <a:schemeClr val="tx1"/>
                          </a:solidFill>
                          <a:effectLst/>
                          <a:latin typeface="Arial"/>
                        </a:rPr>
                        <a:t>Luokanopettaja</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Rovaniemi</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58,2 / 58,8</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57,1 / 56,9</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52,7</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3406880813"/>
                  </a:ext>
                </a:extLst>
              </a:tr>
              <a:tr h="407862">
                <a:tc>
                  <a:txBody>
                    <a:bodyPr/>
                    <a:lstStyle/>
                    <a:p>
                      <a:pPr fontAlgn="base">
                        <a:lnSpc>
                          <a:spcPts val="1950"/>
                        </a:lnSpc>
                      </a:pPr>
                      <a:r>
                        <a:rPr lang="fi-FI" sz="1600">
                          <a:solidFill>
                            <a:schemeClr val="tx1"/>
                          </a:solidFill>
                          <a:effectLst/>
                          <a:latin typeface="Arial"/>
                        </a:rPr>
                        <a:t>Varhaiskasvatus</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chemeClr val="tx1"/>
                          </a:solidFill>
                          <a:effectLst/>
                          <a:latin typeface="Arial"/>
                        </a:rPr>
                        <a:t>Tampere</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55,4 / 63,8</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58,1 / 58,9</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gn="ctr">
                        <a:lnSpc>
                          <a:spcPts val="1950"/>
                        </a:lnSpc>
                        <a:buNone/>
                      </a:pPr>
                      <a:r>
                        <a:rPr lang="fi-FI" sz="1600">
                          <a:solidFill>
                            <a:schemeClr val="tx1"/>
                          </a:solidFill>
                          <a:effectLst/>
                          <a:latin typeface="Arial"/>
                        </a:rPr>
                        <a:t>48,4</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chemeClr val="bg2"/>
                    </a:solidFill>
                  </a:tcPr>
                </a:tc>
                <a:extLst>
                  <a:ext uri="{0D108BD9-81ED-4DB2-BD59-A6C34878D82A}">
                    <a16:rowId xmlns:a16="http://schemas.microsoft.com/office/drawing/2014/main" val="3468399801"/>
                  </a:ext>
                </a:extLst>
              </a:tr>
              <a:tr h="407862">
                <a:tc>
                  <a:txBody>
                    <a:bodyPr/>
                    <a:lstStyle/>
                    <a:p>
                      <a:pPr fontAlgn="base">
                        <a:lnSpc>
                          <a:spcPts val="1950"/>
                        </a:lnSpc>
                      </a:pPr>
                      <a:r>
                        <a:rPr lang="fi-FI" sz="1600">
                          <a:solidFill>
                            <a:schemeClr val="tx1"/>
                          </a:solidFill>
                          <a:effectLst/>
                          <a:latin typeface="Arial"/>
                        </a:rPr>
                        <a:t>Varhaiskasvatus</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chemeClr val="tx1"/>
                          </a:solidFill>
                          <a:effectLst/>
                          <a:latin typeface="Arial"/>
                        </a:rPr>
                        <a:t>Joensuu</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45 / 45</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45 / 45</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gn="ctr">
                        <a:lnSpc>
                          <a:spcPts val="1950"/>
                        </a:lnSpc>
                        <a:buNone/>
                      </a:pPr>
                      <a:r>
                        <a:rPr lang="fi-FI" sz="1600">
                          <a:solidFill>
                            <a:schemeClr val="tx1"/>
                          </a:solidFill>
                          <a:effectLst/>
                          <a:latin typeface="Arial"/>
                        </a:rPr>
                        <a:t>45</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chemeClr val="bg2"/>
                    </a:solidFill>
                  </a:tcPr>
                </a:tc>
                <a:extLst>
                  <a:ext uri="{0D108BD9-81ED-4DB2-BD59-A6C34878D82A}">
                    <a16:rowId xmlns:a16="http://schemas.microsoft.com/office/drawing/2014/main" val="4109238506"/>
                  </a:ext>
                </a:extLst>
              </a:tr>
              <a:tr h="407862">
                <a:tc>
                  <a:txBody>
                    <a:bodyPr/>
                    <a:lstStyle/>
                    <a:p>
                      <a:pPr fontAlgn="base">
                        <a:lnSpc>
                          <a:spcPts val="1950"/>
                        </a:lnSpc>
                      </a:pPr>
                      <a:r>
                        <a:rPr lang="fi-FI" sz="1600">
                          <a:solidFill>
                            <a:schemeClr val="tx1"/>
                          </a:solidFill>
                          <a:effectLst/>
                          <a:latin typeface="Arial"/>
                        </a:rPr>
                        <a:t>Erityispedagogiikka</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Helsinki</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75,4 / 92,9</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83,8 / 87,7</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78,4 /91,8</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1246551841"/>
                  </a:ext>
                </a:extLst>
              </a:tr>
              <a:tr h="407862">
                <a:tc>
                  <a:txBody>
                    <a:bodyPr/>
                    <a:lstStyle/>
                    <a:p>
                      <a:pPr fontAlgn="base">
                        <a:lnSpc>
                          <a:spcPts val="1950"/>
                        </a:lnSpc>
                      </a:pPr>
                      <a:r>
                        <a:rPr lang="fi-FI" sz="1600">
                          <a:solidFill>
                            <a:schemeClr val="tx1"/>
                          </a:solidFill>
                          <a:effectLst/>
                          <a:latin typeface="Arial"/>
                        </a:rPr>
                        <a:t>Erityisopettaja</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Joensuu</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59,7 / 63,3</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67,8 / 66</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68,1</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973523305"/>
                  </a:ext>
                </a:extLst>
              </a:tr>
              <a:tr h="407862">
                <a:tc>
                  <a:txBody>
                    <a:bodyPr/>
                    <a:lstStyle/>
                    <a:p>
                      <a:pPr fontAlgn="base">
                        <a:lnSpc>
                          <a:spcPts val="1950"/>
                        </a:lnSpc>
                      </a:pPr>
                      <a:r>
                        <a:rPr lang="fi-FI" sz="1600">
                          <a:solidFill>
                            <a:schemeClr val="tx1"/>
                          </a:solidFill>
                          <a:effectLst/>
                          <a:latin typeface="Arial"/>
                        </a:rPr>
                        <a:t>Opinto-ohjaus</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chemeClr val="tx1"/>
                          </a:solidFill>
                          <a:effectLst/>
                          <a:latin typeface="Arial"/>
                        </a:rPr>
                        <a:t>Joensuu</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75,4 / 86,9</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algn="ctr" fontAlgn="base">
                        <a:lnSpc>
                          <a:spcPts val="1950"/>
                        </a:lnSpc>
                      </a:pPr>
                      <a:r>
                        <a:rPr lang="fi-FI" sz="1600">
                          <a:solidFill>
                            <a:schemeClr val="tx1"/>
                          </a:solidFill>
                          <a:effectLst/>
                          <a:latin typeface="Arial"/>
                        </a:rPr>
                        <a:t>66,5 / 83,2</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gn="ctr">
                        <a:lnSpc>
                          <a:spcPts val="1950"/>
                        </a:lnSpc>
                        <a:buNone/>
                      </a:pPr>
                      <a:r>
                        <a:rPr lang="fi-FI" sz="1600">
                          <a:solidFill>
                            <a:schemeClr val="tx1"/>
                          </a:solidFill>
                          <a:effectLst/>
                          <a:latin typeface="Arial"/>
                        </a:rPr>
                        <a:t>74,6 / 88</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chemeClr val="bg2"/>
                    </a:solidFill>
                  </a:tcPr>
                </a:tc>
                <a:extLst>
                  <a:ext uri="{0D108BD9-81ED-4DB2-BD59-A6C34878D82A}">
                    <a16:rowId xmlns:a16="http://schemas.microsoft.com/office/drawing/2014/main" val="409398906"/>
                  </a:ext>
                </a:extLst>
              </a:tr>
              <a:tr h="407862">
                <a:tc>
                  <a:txBody>
                    <a:bodyPr/>
                    <a:lstStyle/>
                    <a:p>
                      <a:pPr fontAlgn="base">
                        <a:lnSpc>
                          <a:spcPts val="1950"/>
                        </a:lnSpc>
                      </a:pPr>
                      <a:r>
                        <a:rPr lang="fi-FI" sz="1600">
                          <a:solidFill>
                            <a:schemeClr val="tx1"/>
                          </a:solidFill>
                          <a:effectLst/>
                          <a:latin typeface="Arial"/>
                        </a:rPr>
                        <a:t>Yleinen </a:t>
                      </a:r>
                      <a:r>
                        <a:rPr lang="fi-FI" sz="1600" err="1">
                          <a:solidFill>
                            <a:schemeClr val="tx1"/>
                          </a:solidFill>
                          <a:effectLst/>
                          <a:latin typeface="Arial"/>
                        </a:rPr>
                        <a:t>kasv+aik</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Helsinki</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77,4 / 89,6</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75,3 / 97,4</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84,1 / 102,5</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1908057330"/>
                  </a:ext>
                </a:extLst>
              </a:tr>
              <a:tr h="407862">
                <a:tc>
                  <a:txBody>
                    <a:bodyPr/>
                    <a:lstStyle/>
                    <a:p>
                      <a:pPr fontAlgn="base">
                        <a:lnSpc>
                          <a:spcPts val="1950"/>
                        </a:lnSpc>
                      </a:pPr>
                      <a:r>
                        <a:rPr lang="fi-FI" sz="1600">
                          <a:solidFill>
                            <a:schemeClr val="tx1"/>
                          </a:solidFill>
                          <a:effectLst/>
                          <a:latin typeface="Arial"/>
                        </a:rPr>
                        <a:t>Yleinen </a:t>
                      </a:r>
                      <a:r>
                        <a:rPr lang="fi-FI" sz="1600" err="1">
                          <a:solidFill>
                            <a:schemeClr val="tx1"/>
                          </a:solidFill>
                          <a:effectLst/>
                          <a:latin typeface="Arial"/>
                        </a:rPr>
                        <a:t>kasv+aik</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Turku</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77 / 84,2</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83 / 92,7</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86</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2300564083"/>
                  </a:ext>
                </a:extLst>
              </a:tr>
              <a:tr h="407862">
                <a:tc>
                  <a:txBody>
                    <a:bodyPr/>
                    <a:lstStyle/>
                    <a:p>
                      <a:pPr fontAlgn="base">
                        <a:lnSpc>
                          <a:spcPts val="1950"/>
                        </a:lnSpc>
                      </a:pPr>
                      <a:r>
                        <a:rPr lang="fi-FI" sz="1600">
                          <a:solidFill>
                            <a:schemeClr val="tx1"/>
                          </a:solidFill>
                          <a:effectLst/>
                          <a:latin typeface="Arial"/>
                        </a:rPr>
                        <a:t>Yleinen </a:t>
                      </a:r>
                      <a:r>
                        <a:rPr lang="fi-FI" sz="1600" err="1">
                          <a:solidFill>
                            <a:schemeClr val="tx1"/>
                          </a:solidFill>
                          <a:effectLst/>
                          <a:latin typeface="Arial"/>
                        </a:rPr>
                        <a:t>kasv+aik</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chemeClr val="tx1"/>
                          </a:solidFill>
                          <a:effectLst/>
                          <a:latin typeface="Arial"/>
                        </a:rPr>
                        <a:t>Rovaniemi</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50,1 / 61,8</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51,3 / 51,3</a:t>
                      </a:r>
                      <a:endParaRPr lang="fi-FI">
                        <a:solidFill>
                          <a:schemeClr val="tx1"/>
                        </a:solidFill>
                        <a:effectLst/>
                        <a:latin typeface="Arial"/>
                      </a:endParaRPr>
                    </a:p>
                  </a:txBody>
                  <a:tcPr marL="121920" marR="121920" marT="60960" marB="6096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ts val="1950"/>
                        </a:lnSpc>
                        <a:buNone/>
                      </a:pPr>
                      <a:r>
                        <a:rPr lang="fi-FI" sz="1600">
                          <a:solidFill>
                            <a:schemeClr val="tx1"/>
                          </a:solidFill>
                          <a:effectLst/>
                          <a:latin typeface="Arial"/>
                        </a:rPr>
                        <a:t>46,5 / 46,1</a:t>
                      </a:r>
                    </a:p>
                  </a:txBody>
                  <a:tcPr marL="121920" marR="121920" marT="60959" marB="60959">
                    <a:lnL w="9525" cap="flat" cmpd="sng" algn="ctr">
                      <a:solidFill>
                        <a:srgbClr val="FFFFFF"/>
                      </a:solidFill>
                      <a:prstDash val="solid"/>
                      <a:round/>
                      <a:headEnd type="none" w="med" len="med"/>
                      <a:tailEnd type="none" w="med" len="med"/>
                    </a:lnL>
                    <a:lnR w="9524">
                      <a:solidFill>
                        <a:srgbClr val="FFFFFF"/>
                      </a:solidFill>
                    </a:lnR>
                    <a:lnT w="9524">
                      <a:solidFill>
                        <a:srgbClr val="FFFFFF"/>
                      </a:solidFill>
                    </a:lnT>
                    <a:lnB w="9524">
                      <a:solidFill>
                        <a:srgbClr val="FFFFFF"/>
                      </a:solidFill>
                    </a:lnB>
                    <a:solidFill>
                      <a:srgbClr val="F3E8FC"/>
                    </a:solidFill>
                  </a:tcPr>
                </a:tc>
                <a:extLst>
                  <a:ext uri="{0D108BD9-81ED-4DB2-BD59-A6C34878D82A}">
                    <a16:rowId xmlns:a16="http://schemas.microsoft.com/office/drawing/2014/main" val="4279723327"/>
                  </a:ext>
                </a:extLst>
              </a:tr>
            </a:tbl>
          </a:graphicData>
        </a:graphic>
      </p:graphicFrame>
      <p:sp>
        <p:nvSpPr>
          <p:cNvPr id="3" name="Suorakulmio: Pyöristetyt kulmat 2">
            <a:extLst>
              <a:ext uri="{FF2B5EF4-FFF2-40B4-BE49-F238E27FC236}">
                <a16:creationId xmlns:a16="http://schemas.microsoft.com/office/drawing/2014/main" id="{BDCE2569-08F8-4038-0F4B-52C321677F13}"/>
              </a:ext>
            </a:extLst>
          </p:cNvPr>
          <p:cNvSpPr/>
          <p:nvPr/>
        </p:nvSpPr>
        <p:spPr>
          <a:xfrm>
            <a:off x="337194" y="2588732"/>
            <a:ext cx="11507615" cy="72671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Pyöristetyt kulmat 4">
            <a:extLst>
              <a:ext uri="{FF2B5EF4-FFF2-40B4-BE49-F238E27FC236}">
                <a16:creationId xmlns:a16="http://schemas.microsoft.com/office/drawing/2014/main" id="{5278ED19-835E-33BD-B954-01D5006C4B4E}"/>
              </a:ext>
            </a:extLst>
          </p:cNvPr>
          <p:cNvSpPr/>
          <p:nvPr/>
        </p:nvSpPr>
        <p:spPr>
          <a:xfrm>
            <a:off x="337193" y="3422618"/>
            <a:ext cx="11507615" cy="726717"/>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rgbClr val="00B050"/>
              </a:solidFill>
            </a:endParaRPr>
          </a:p>
        </p:txBody>
      </p:sp>
      <p:sp>
        <p:nvSpPr>
          <p:cNvPr id="7" name="Suorakulmio: Pyöristetyt kulmat 6">
            <a:extLst>
              <a:ext uri="{FF2B5EF4-FFF2-40B4-BE49-F238E27FC236}">
                <a16:creationId xmlns:a16="http://schemas.microsoft.com/office/drawing/2014/main" id="{3CBDA112-6C78-9EA8-68D1-51901202809B}"/>
              </a:ext>
            </a:extLst>
          </p:cNvPr>
          <p:cNvSpPr/>
          <p:nvPr/>
        </p:nvSpPr>
        <p:spPr>
          <a:xfrm>
            <a:off x="337193" y="4170240"/>
            <a:ext cx="11507615" cy="841735"/>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Pyöristetyt kulmat 7">
            <a:extLst>
              <a:ext uri="{FF2B5EF4-FFF2-40B4-BE49-F238E27FC236}">
                <a16:creationId xmlns:a16="http://schemas.microsoft.com/office/drawing/2014/main" id="{AD3898AA-0779-A242-25FB-BC6C62BC41EF}"/>
              </a:ext>
            </a:extLst>
          </p:cNvPr>
          <p:cNvSpPr/>
          <p:nvPr/>
        </p:nvSpPr>
        <p:spPr>
          <a:xfrm>
            <a:off x="337192" y="5435447"/>
            <a:ext cx="11507615" cy="1201169"/>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899473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9C838B-4248-37FB-8723-EC6A4ED48860}"/>
              </a:ext>
            </a:extLst>
          </p:cNvPr>
          <p:cNvSpPr>
            <a:spLocks noGrp="1"/>
          </p:cNvSpPr>
          <p:nvPr>
            <p:ph type="title"/>
          </p:nvPr>
        </p:nvSpPr>
        <p:spPr/>
        <p:txBody>
          <a:bodyPr>
            <a:normAutofit/>
          </a:bodyPr>
          <a:lstStyle/>
          <a:p>
            <a:r>
              <a:rPr lang="fi-FI">
                <a:latin typeface="Arial"/>
                <a:cs typeface="Arial"/>
              </a:rPr>
              <a:t>Kasvatustiede ja opettajankoulutus: valintakoe E</a:t>
            </a:r>
          </a:p>
        </p:txBody>
      </p:sp>
      <p:sp>
        <p:nvSpPr>
          <p:cNvPr id="3" name="Sisällön paikkamerkki 2">
            <a:extLst>
              <a:ext uri="{FF2B5EF4-FFF2-40B4-BE49-F238E27FC236}">
                <a16:creationId xmlns:a16="http://schemas.microsoft.com/office/drawing/2014/main" id="{96439326-6599-8561-ACC7-606D93E24CEA}"/>
              </a:ext>
            </a:extLst>
          </p:cNvPr>
          <p:cNvSpPr>
            <a:spLocks noGrp="1"/>
          </p:cNvSpPr>
          <p:nvPr>
            <p:ph sz="quarter" idx="10"/>
          </p:nvPr>
        </p:nvSpPr>
        <p:spPr>
          <a:xfrm>
            <a:off x="343188" y="1205277"/>
            <a:ext cx="11455234" cy="4924404"/>
          </a:xfrm>
        </p:spPr>
        <p:txBody>
          <a:bodyPr vert="horz" lIns="91440" tIns="45720" rIns="91440" bIns="45720" rtlCol="0" anchor="t">
            <a:noAutofit/>
          </a:bodyPr>
          <a:lstStyle/>
          <a:p>
            <a:pPr marL="305435" indent="-305435">
              <a:spcBef>
                <a:spcPct val="20000"/>
              </a:spcBef>
              <a:spcAft>
                <a:spcPts val="600"/>
              </a:spcAft>
            </a:pPr>
            <a:r>
              <a:rPr lang="fi-FI" b="1">
                <a:latin typeface="Arial"/>
                <a:cs typeface="Arial"/>
              </a:rPr>
              <a:t>Valintakoe E: 26.5.2025 klo 9-12</a:t>
            </a:r>
            <a:endParaRPr lang="fi-FI">
              <a:latin typeface="Arial"/>
              <a:cs typeface="Arial"/>
            </a:endParaRPr>
          </a:p>
          <a:p>
            <a:pPr marL="305435" indent="-305435">
              <a:spcBef>
                <a:spcPct val="20000"/>
              </a:spcBef>
              <a:spcAft>
                <a:spcPts val="600"/>
              </a:spcAft>
            </a:pPr>
            <a:r>
              <a:rPr lang="fi-FI">
                <a:latin typeface="Arial"/>
                <a:cs typeface="Arial"/>
              </a:rPr>
              <a:t>Kokeeseen </a:t>
            </a:r>
            <a:r>
              <a:rPr lang="fi-FI" b="1">
                <a:latin typeface="Arial"/>
                <a:cs typeface="Arial"/>
              </a:rPr>
              <a:t>ei ole ennakkoon luettavaa aineistoa </a:t>
            </a:r>
            <a:r>
              <a:rPr lang="fi-FI">
                <a:latin typeface="Arial"/>
                <a:cs typeface="Arial"/>
              </a:rPr>
              <a:t>vaan se </a:t>
            </a:r>
            <a:r>
              <a:rPr lang="fi-FI" b="1">
                <a:latin typeface="Arial"/>
                <a:cs typeface="Arial"/>
              </a:rPr>
              <a:t>perustuu kokeessa jaettavaan aineistoon</a:t>
            </a:r>
            <a:endParaRPr lang="en-US">
              <a:latin typeface="Arial"/>
              <a:cs typeface="Arial"/>
            </a:endParaRPr>
          </a:p>
          <a:p>
            <a:pPr marL="305435" indent="-305435">
              <a:spcBef>
                <a:spcPct val="20000"/>
              </a:spcBef>
              <a:spcAft>
                <a:spcPts val="600"/>
              </a:spcAft>
            </a:pPr>
            <a:r>
              <a:rPr lang="fi-FI">
                <a:latin typeface="Arial"/>
                <a:cs typeface="Arial"/>
              </a:rPr>
              <a:t>Kokeessa arvioidaan kasvatustieteellisessä koulutuksessa tarvittavia </a:t>
            </a:r>
            <a:r>
              <a:rPr lang="fi-FI" b="1">
                <a:latin typeface="Arial"/>
                <a:cs typeface="Arial"/>
              </a:rPr>
              <a:t>akateemisia opiskelutaitoja</a:t>
            </a:r>
            <a:endParaRPr lang="en-US">
              <a:latin typeface="Arial"/>
              <a:cs typeface="Arial"/>
            </a:endParaRPr>
          </a:p>
          <a:p>
            <a:pPr lvl="1"/>
            <a:r>
              <a:rPr lang="fi-FI" b="1">
                <a:latin typeface="Arial"/>
                <a:cs typeface="Arial"/>
              </a:rPr>
              <a:t>tiedon analysoinnin ja soveltamisen valmiuksia</a:t>
            </a:r>
          </a:p>
          <a:p>
            <a:pPr lvl="1"/>
            <a:r>
              <a:rPr lang="fi-FI" b="1">
                <a:latin typeface="Arial"/>
                <a:cs typeface="Arial"/>
              </a:rPr>
              <a:t>ongelmanratkaisutaitoa ja </a:t>
            </a:r>
            <a:endParaRPr lang="fi-FI"/>
          </a:p>
          <a:p>
            <a:pPr lvl="1"/>
            <a:r>
              <a:rPr lang="fi-FI" b="1">
                <a:latin typeface="Arial"/>
                <a:cs typeface="Arial"/>
              </a:rPr>
              <a:t>Monilukutaitoa</a:t>
            </a:r>
            <a:endParaRPr lang="fi-FI"/>
          </a:p>
          <a:p>
            <a:r>
              <a:rPr lang="fi-FI" b="1">
                <a:latin typeface="Arial"/>
                <a:cs typeface="Arial"/>
              </a:rPr>
              <a:t> Koe edellyttää, että hakija osaa lukea ja tulkita erilaisia tekstejä, kuvioita ja taulukoita. </a:t>
            </a:r>
            <a:endParaRPr lang="fi-FI"/>
          </a:p>
          <a:p>
            <a:pPr marL="305435" indent="-305435">
              <a:spcBef>
                <a:spcPct val="20000"/>
              </a:spcBef>
              <a:spcAft>
                <a:spcPts val="600"/>
              </a:spcAft>
            </a:pPr>
            <a:r>
              <a:rPr lang="fi-FI">
                <a:latin typeface="Arial"/>
                <a:cs typeface="Arial"/>
              </a:rPr>
              <a:t>Tehtävät ovat erilaisia valintatehtäviä</a:t>
            </a:r>
            <a:endParaRPr lang="en-US">
              <a:latin typeface="Arial"/>
              <a:cs typeface="Arial"/>
            </a:endParaRPr>
          </a:p>
          <a:p>
            <a:pPr marL="305435" indent="-305435">
              <a:spcBef>
                <a:spcPct val="20000"/>
              </a:spcBef>
              <a:spcAft>
                <a:spcPts val="600"/>
              </a:spcAft>
            </a:pPr>
            <a:r>
              <a:rPr lang="fi-FI">
                <a:latin typeface="Arial"/>
                <a:cs typeface="Arial"/>
              </a:rPr>
              <a:t>Yleisen- ja aikuiskasvatustieteen ohjelmissa: Valintakokeesta on saatava vähintään </a:t>
            </a:r>
            <a:r>
              <a:rPr lang="fi-FI" b="1">
                <a:solidFill>
                  <a:srgbClr val="FF0000"/>
                </a:solidFill>
                <a:latin typeface="Arial"/>
                <a:cs typeface="Arial"/>
              </a:rPr>
              <a:t>5%</a:t>
            </a:r>
            <a:r>
              <a:rPr lang="fi-FI">
                <a:latin typeface="Arial"/>
                <a:cs typeface="Arial"/>
              </a:rPr>
              <a:t> (aiemmin 20%) valtakunnallisesti parhaiten menestyneen hakijan pistemäärästä, jotta koe on hyväksytysti suoritettu</a:t>
            </a:r>
          </a:p>
          <a:p>
            <a:pPr marL="305435" indent="-305435">
              <a:spcBef>
                <a:spcPct val="20000"/>
              </a:spcBef>
              <a:spcAft>
                <a:spcPts val="600"/>
              </a:spcAft>
            </a:pPr>
            <a:r>
              <a:rPr lang="fi-FI">
                <a:latin typeface="Arial"/>
                <a:cs typeface="Arial"/>
              </a:rPr>
              <a:t>Kokeesta saatava pistemäärä otetaan huomioon kaikissa </a:t>
            </a:r>
            <a:r>
              <a:rPr lang="fi-FI" err="1">
                <a:latin typeface="Arial"/>
                <a:cs typeface="Arial"/>
              </a:rPr>
              <a:t>VAKAVA:an</a:t>
            </a:r>
            <a:r>
              <a:rPr lang="fi-FI">
                <a:latin typeface="Arial"/>
                <a:cs typeface="Arial"/>
              </a:rPr>
              <a:t> osallistuvissa koulutuksissa, joihin hakija on hakenut.</a:t>
            </a:r>
            <a:endParaRPr lang="en-US">
              <a:latin typeface="Arial"/>
              <a:cs typeface="Arial"/>
            </a:endParaRPr>
          </a:p>
          <a:p>
            <a:endParaRPr lang="fi-FI"/>
          </a:p>
        </p:txBody>
      </p:sp>
    </p:spTree>
    <p:extLst>
      <p:ext uri="{BB962C8B-B14F-4D97-AF65-F5344CB8AC3E}">
        <p14:creationId xmlns:p14="http://schemas.microsoft.com/office/powerpoint/2010/main" val="15559575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CA7DC3-24DA-C89B-7304-A2456F7AE6EA}"/>
              </a:ext>
            </a:extLst>
          </p:cNvPr>
          <p:cNvSpPr>
            <a:spLocks noGrp="1"/>
          </p:cNvSpPr>
          <p:nvPr>
            <p:ph type="title"/>
          </p:nvPr>
        </p:nvSpPr>
        <p:spPr/>
        <p:txBody>
          <a:bodyPr/>
          <a:lstStyle/>
          <a:p>
            <a:r>
              <a:rPr lang="fi-FI"/>
              <a:t>Millainen oli VAKAVA-koe 2024?</a:t>
            </a:r>
          </a:p>
        </p:txBody>
      </p:sp>
      <p:sp>
        <p:nvSpPr>
          <p:cNvPr id="3" name="Sisällön paikkamerkki 2">
            <a:extLst>
              <a:ext uri="{FF2B5EF4-FFF2-40B4-BE49-F238E27FC236}">
                <a16:creationId xmlns:a16="http://schemas.microsoft.com/office/drawing/2014/main" id="{DFE6C0C8-3D45-2161-622B-72A4DC35C84C}"/>
              </a:ext>
            </a:extLst>
          </p:cNvPr>
          <p:cNvSpPr>
            <a:spLocks noGrp="1"/>
          </p:cNvSpPr>
          <p:nvPr>
            <p:ph sz="quarter" idx="10"/>
          </p:nvPr>
        </p:nvSpPr>
        <p:spPr>
          <a:xfrm>
            <a:off x="341903" y="1205277"/>
            <a:ext cx="11456519" cy="5279147"/>
          </a:xfrm>
        </p:spPr>
        <p:txBody>
          <a:bodyPr vert="horz" lIns="91440" tIns="45720" rIns="91440" bIns="45720" rtlCol="0" anchor="t">
            <a:normAutofit fontScale="92500" lnSpcReduction="10000"/>
          </a:bodyPr>
          <a:lstStyle/>
          <a:p>
            <a:r>
              <a:rPr lang="fi-FI">
                <a:latin typeface="Arial"/>
                <a:cs typeface="Arial"/>
              </a:rPr>
              <a:t>Kolme artikkelia, yhteensä 30 sivua luettavaa, tyypiltään empiirisiä ja teoreettisia tutkimuksia</a:t>
            </a:r>
          </a:p>
          <a:p>
            <a:pPr lvl="1" indent="-305435"/>
            <a:r>
              <a:rPr lang="fi-FI">
                <a:latin typeface="Arial"/>
                <a:cs typeface="Arial"/>
              </a:rPr>
              <a:t>Vilhunen ym. (2022): Luonnontieteen opetuksen ja opiskelun työtapojen yhteys lukiolaisten tilannekohtaiseen sitoutumiseen. Kasvatus 53 (3), 245–258. </a:t>
            </a:r>
          </a:p>
          <a:p>
            <a:pPr lvl="1" indent="-305435"/>
            <a:r>
              <a:rPr lang="fi-FI">
                <a:latin typeface="Arial"/>
                <a:cs typeface="Arial"/>
              </a:rPr>
              <a:t>Heikkinen ym. (2023): Miten muuttaa käytäntöjä ihmisen ja luonnon kannalta kestäviksi? Ekososiaalinen sivistys käytäntöarkkitehtuuriteorian valossa. Kasvatus 54 (1), 64–76. </a:t>
            </a:r>
            <a:endParaRPr lang="fi-FI">
              <a:cs typeface="Arial"/>
            </a:endParaRPr>
          </a:p>
          <a:p>
            <a:pPr lvl="1" indent="-305435"/>
            <a:r>
              <a:rPr lang="fi-FI">
                <a:latin typeface="Arial"/>
                <a:cs typeface="Arial"/>
              </a:rPr>
              <a:t>Kivijärvi ym. (2023). “Kaverit auttaa aina” - Ikätoverisuhteet ja </a:t>
            </a:r>
            <a:r>
              <a:rPr lang="fi-FI" err="1">
                <a:latin typeface="Arial"/>
                <a:cs typeface="Arial"/>
              </a:rPr>
              <a:t>resilienssi</a:t>
            </a:r>
            <a:r>
              <a:rPr lang="fi-FI">
                <a:latin typeface="Arial"/>
                <a:cs typeface="Arial"/>
              </a:rPr>
              <a:t>. Teoksessa A. Kivijärvi (toim.) Läpi kriisien: Nuorisobarometri 2022. Valtion nuorisoneuvoston julkaisuja No. 71, 137–150.</a:t>
            </a:r>
            <a:endParaRPr lang="fi-FI">
              <a:cs typeface="Arial"/>
            </a:endParaRPr>
          </a:p>
          <a:p>
            <a:r>
              <a:rPr lang="fi-FI">
                <a:latin typeface="Arial"/>
                <a:cs typeface="Arial"/>
              </a:rPr>
              <a:t>Koe oli kaksiosainen</a:t>
            </a:r>
          </a:p>
          <a:p>
            <a:pPr marL="723265" lvl="1" indent="-342900"/>
            <a:r>
              <a:rPr lang="fi-FI">
                <a:latin typeface="Arial"/>
                <a:cs typeface="Arial"/>
              </a:rPr>
              <a:t>Oikein - väärin -väittämät</a:t>
            </a:r>
          </a:p>
          <a:p>
            <a:pPr marL="723265" lvl="1" indent="-342900"/>
            <a:r>
              <a:rPr lang="fi-FI">
                <a:latin typeface="Arial"/>
                <a:cs typeface="Arial"/>
              </a:rPr>
              <a:t>useampia vastausvaihtoehtoja sisältävät tehtävät</a:t>
            </a:r>
          </a:p>
          <a:p>
            <a:r>
              <a:rPr lang="fi-FI">
                <a:latin typeface="Arial"/>
                <a:cs typeface="Arial"/>
              </a:rPr>
              <a:t>25 tehtäväkokonaisuutta, joissa 123 vastattavaa kohtaa</a:t>
            </a:r>
          </a:p>
          <a:p>
            <a:pPr lvl="1" indent="-305435"/>
            <a:r>
              <a:rPr lang="fi-FI">
                <a:latin typeface="Arial"/>
                <a:cs typeface="Arial"/>
              </a:rPr>
              <a:t>käsitteiden ja ilmiöiden ymmärtämistä, kuvion tulkintaa ja eri artikkeleja yhdisteleviä tehtäviä</a:t>
            </a:r>
          </a:p>
          <a:p>
            <a:pPr lvl="1" indent="-305435"/>
            <a:r>
              <a:rPr lang="fi-FI">
                <a:latin typeface="Arial"/>
                <a:cs typeface="Arial"/>
              </a:rPr>
              <a:t>1/3 soveltavia tehtäviä ja pistemäärältään eriarvoisia tehtäviä</a:t>
            </a:r>
          </a:p>
          <a:p>
            <a:pPr lvl="1" indent="-305435"/>
            <a:r>
              <a:rPr lang="fi-FI">
                <a:latin typeface="Arial"/>
                <a:cs typeface="Arial"/>
              </a:rPr>
              <a:t>Tehtävät eivät painottuneet tasaisesti artikkeleittain</a:t>
            </a:r>
          </a:p>
          <a:p>
            <a:r>
              <a:rPr lang="fi-FI">
                <a:latin typeface="Arial"/>
                <a:cs typeface="Arial"/>
              </a:rPr>
              <a:t>Olennaista mm.</a:t>
            </a:r>
            <a:endParaRPr lang="en-US">
              <a:cs typeface="Arial"/>
            </a:endParaRPr>
          </a:p>
          <a:p>
            <a:pPr marL="800100" lvl="1" indent="-305435"/>
            <a:r>
              <a:rPr lang="fi-FI">
                <a:latin typeface="Arial"/>
                <a:cs typeface="Arial"/>
              </a:rPr>
              <a:t>Tekstirakenteet, tutkimukset: kvantitatiiviset ja kvalitatiiviset piirteet</a:t>
            </a:r>
            <a:endParaRPr lang="en-US">
              <a:cs typeface="Arial"/>
            </a:endParaRPr>
          </a:p>
          <a:p>
            <a:pPr marL="800100" lvl="1" indent="-305435"/>
            <a:r>
              <a:rPr lang="fi-FI">
                <a:latin typeface="Arial"/>
                <a:cs typeface="Arial"/>
              </a:rPr>
              <a:t>Hakutoiminnon käyttö</a:t>
            </a:r>
          </a:p>
          <a:p>
            <a:pPr marL="800100" lvl="1" indent="-305435"/>
            <a:r>
              <a:rPr lang="fi-FI">
                <a:latin typeface="Arial"/>
                <a:cs typeface="Arial"/>
              </a:rPr>
              <a:t>Vastaustaktiikka: mihin kannattaa vastata, missä järjestyksessä miinuspisteet ja eriarvoiset tehtävät</a:t>
            </a:r>
          </a:p>
          <a:p>
            <a:pPr marL="800100" lvl="1" indent="-305435"/>
            <a:endParaRPr lang="fi-FI">
              <a:latin typeface="Arial"/>
              <a:cs typeface="Arial"/>
            </a:endParaRPr>
          </a:p>
          <a:p>
            <a:endParaRPr lang="fi-FI"/>
          </a:p>
        </p:txBody>
      </p:sp>
    </p:spTree>
    <p:extLst>
      <p:ext uri="{BB962C8B-B14F-4D97-AF65-F5344CB8AC3E}">
        <p14:creationId xmlns:p14="http://schemas.microsoft.com/office/powerpoint/2010/main" val="37500752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2076A-615C-EAB8-C122-1CFB32CF07A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2E06937-3229-EF8A-0F42-0CD0112064AE}"/>
              </a:ext>
            </a:extLst>
          </p:cNvPr>
          <p:cNvSpPr>
            <a:spLocks noGrp="1"/>
          </p:cNvSpPr>
          <p:nvPr>
            <p:ph type="title"/>
          </p:nvPr>
        </p:nvSpPr>
        <p:spPr>
          <a:xfrm>
            <a:off x="309734" y="918358"/>
            <a:ext cx="4630689" cy="1064320"/>
          </a:xfrm>
        </p:spPr>
        <p:txBody>
          <a:bodyPr>
            <a:normAutofit fontScale="90000"/>
          </a:bodyPr>
          <a:lstStyle/>
          <a:p>
            <a:r>
              <a:rPr lang="fi-FI">
                <a:latin typeface="Arial"/>
                <a:cs typeface="Arial"/>
              </a:rPr>
              <a:t>Tehtäväesimerkkejä VAKAVA –koe 2024</a:t>
            </a:r>
            <a:endParaRPr lang="fi-FI"/>
          </a:p>
        </p:txBody>
      </p:sp>
      <p:pic>
        <p:nvPicPr>
          <p:cNvPr id="3" name="Kuva 2" descr="Kuva, joka sisältää kohteen teksti, kuvakaappaus, Fontti, numero&#10;&#10;Kuvaus luotu automaattisesti">
            <a:extLst>
              <a:ext uri="{FF2B5EF4-FFF2-40B4-BE49-F238E27FC236}">
                <a16:creationId xmlns:a16="http://schemas.microsoft.com/office/drawing/2014/main" id="{73A14AB5-2F90-FA39-AEED-D6E25843BB5F}"/>
              </a:ext>
            </a:extLst>
          </p:cNvPr>
          <p:cNvPicPr>
            <a:picLocks noChangeAspect="1"/>
          </p:cNvPicPr>
          <p:nvPr/>
        </p:nvPicPr>
        <p:blipFill>
          <a:blip r:embed="rId3"/>
          <a:stretch>
            <a:fillRect/>
          </a:stretch>
        </p:blipFill>
        <p:spPr>
          <a:xfrm>
            <a:off x="4792605" y="367617"/>
            <a:ext cx="6822475" cy="1984805"/>
          </a:xfrm>
          <a:prstGeom prst="rect">
            <a:avLst/>
          </a:prstGeom>
        </p:spPr>
      </p:pic>
      <p:pic>
        <p:nvPicPr>
          <p:cNvPr id="4" name="Kuva 3" descr="Kuva, joka sisältää kohteen teksti, kuvakaappaus, Fontti, numero&#10;&#10;Kuvaus luotu automaattisesti">
            <a:extLst>
              <a:ext uri="{FF2B5EF4-FFF2-40B4-BE49-F238E27FC236}">
                <a16:creationId xmlns:a16="http://schemas.microsoft.com/office/drawing/2014/main" id="{56528D07-C6E3-A8A1-AABA-265844EECA76}"/>
              </a:ext>
            </a:extLst>
          </p:cNvPr>
          <p:cNvPicPr>
            <a:picLocks noChangeAspect="1"/>
          </p:cNvPicPr>
          <p:nvPr/>
        </p:nvPicPr>
        <p:blipFill>
          <a:blip r:embed="rId4"/>
          <a:stretch>
            <a:fillRect/>
          </a:stretch>
        </p:blipFill>
        <p:spPr>
          <a:xfrm>
            <a:off x="155939" y="2509561"/>
            <a:ext cx="6949692" cy="4347043"/>
          </a:xfrm>
          <a:prstGeom prst="rect">
            <a:avLst/>
          </a:prstGeom>
        </p:spPr>
      </p:pic>
    </p:spTree>
    <p:extLst>
      <p:ext uri="{BB962C8B-B14F-4D97-AF65-F5344CB8AC3E}">
        <p14:creationId xmlns:p14="http://schemas.microsoft.com/office/powerpoint/2010/main" val="16068184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828735-045C-4CBD-51DA-BF5175C95B74}"/>
              </a:ext>
            </a:extLst>
          </p:cNvPr>
          <p:cNvSpPr>
            <a:spLocks noGrp="1"/>
          </p:cNvSpPr>
          <p:nvPr>
            <p:ph type="title"/>
          </p:nvPr>
        </p:nvSpPr>
        <p:spPr>
          <a:xfrm>
            <a:off x="7465787" y="2139646"/>
            <a:ext cx="4437019" cy="1708277"/>
          </a:xfrm>
        </p:spPr>
        <p:txBody>
          <a:bodyPr/>
          <a:lstStyle/>
          <a:p>
            <a:r>
              <a:rPr lang="fi-FI" sz="3200">
                <a:latin typeface="Arial"/>
                <a:cs typeface="Arial"/>
              </a:rPr>
              <a:t>Tehtäväesimerkkejä VAKAVA –koe 2024</a:t>
            </a:r>
            <a:endParaRPr lang="fi-FI"/>
          </a:p>
        </p:txBody>
      </p:sp>
      <p:pic>
        <p:nvPicPr>
          <p:cNvPr id="4" name="Kuva 3" descr="Kuva, joka sisältää kohteen teksti, diagrammi, viiva, kuvakaappaus&#10;&#10;Kuvaus luotu automaattisesti">
            <a:extLst>
              <a:ext uri="{FF2B5EF4-FFF2-40B4-BE49-F238E27FC236}">
                <a16:creationId xmlns:a16="http://schemas.microsoft.com/office/drawing/2014/main" id="{21BF6262-46B7-6E47-2537-43546010FA10}"/>
              </a:ext>
            </a:extLst>
          </p:cNvPr>
          <p:cNvPicPr>
            <a:picLocks noChangeAspect="1"/>
          </p:cNvPicPr>
          <p:nvPr/>
        </p:nvPicPr>
        <p:blipFill>
          <a:blip r:embed="rId3"/>
          <a:stretch>
            <a:fillRect/>
          </a:stretch>
        </p:blipFill>
        <p:spPr>
          <a:xfrm>
            <a:off x="2684" y="247148"/>
            <a:ext cx="7113110" cy="6500365"/>
          </a:xfrm>
          <a:prstGeom prst="rect">
            <a:avLst/>
          </a:prstGeom>
        </p:spPr>
      </p:pic>
    </p:spTree>
    <p:extLst>
      <p:ext uri="{BB962C8B-B14F-4D97-AF65-F5344CB8AC3E}">
        <p14:creationId xmlns:p14="http://schemas.microsoft.com/office/powerpoint/2010/main" val="2632349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DA1B7-D44F-F025-A43C-B99DD4972DF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81542C9-38EA-7491-90D0-B0E4C9AFD8FF}"/>
              </a:ext>
            </a:extLst>
          </p:cNvPr>
          <p:cNvSpPr>
            <a:spLocks noGrp="1"/>
          </p:cNvSpPr>
          <p:nvPr>
            <p:ph type="title"/>
          </p:nvPr>
        </p:nvSpPr>
        <p:spPr>
          <a:xfrm>
            <a:off x="341049" y="365125"/>
            <a:ext cx="11457373" cy="1275668"/>
          </a:xfrm>
        </p:spPr>
        <p:txBody>
          <a:bodyPr>
            <a:normAutofit fontScale="90000"/>
          </a:bodyPr>
          <a:lstStyle/>
          <a:p>
            <a:r>
              <a:rPr lang="fi-FI">
                <a:latin typeface="Arial"/>
                <a:cs typeface="Arial"/>
              </a:rPr>
              <a:t>Kasvatustiede ja opettajankoulutus:</a:t>
            </a:r>
            <a:br>
              <a:rPr lang="fi-FI"/>
            </a:br>
            <a:r>
              <a:rPr lang="fi-FI">
                <a:latin typeface="Arial"/>
                <a:cs typeface="Arial"/>
              </a:rPr>
              <a:t>valintakokeiden pisterajaesimerkkejä 2024 (maks. 145,9)</a:t>
            </a:r>
            <a:endParaRPr lang="fi-FI"/>
          </a:p>
        </p:txBody>
      </p:sp>
      <p:graphicFrame>
        <p:nvGraphicFramePr>
          <p:cNvPr id="4" name="Taulukko 3">
            <a:extLst>
              <a:ext uri="{FF2B5EF4-FFF2-40B4-BE49-F238E27FC236}">
                <a16:creationId xmlns:a16="http://schemas.microsoft.com/office/drawing/2014/main" id="{35AC4DD2-3C7D-430D-D500-AD74331C4BB7}"/>
              </a:ext>
            </a:extLst>
          </p:cNvPr>
          <p:cNvGraphicFramePr>
            <a:graphicFrameLocks noGrp="1"/>
          </p:cNvGraphicFramePr>
          <p:nvPr>
            <p:extLst>
              <p:ext uri="{D42A27DB-BD31-4B8C-83A1-F6EECF244321}">
                <p14:modId xmlns:p14="http://schemas.microsoft.com/office/powerpoint/2010/main" val="134993634"/>
              </p:ext>
            </p:extLst>
          </p:nvPr>
        </p:nvGraphicFramePr>
        <p:xfrm>
          <a:off x="373811" y="2070339"/>
          <a:ext cx="3562256" cy="4183380"/>
        </p:xfrm>
        <a:graphic>
          <a:graphicData uri="http://schemas.openxmlformats.org/drawingml/2006/table">
            <a:tbl>
              <a:tblPr bandRow="1">
                <a:tableStyleId>{5C22544A-7EE6-4342-B048-85BDC9FD1C3A}</a:tableStyleId>
              </a:tblPr>
              <a:tblGrid>
                <a:gridCol w="1878095">
                  <a:extLst>
                    <a:ext uri="{9D8B030D-6E8A-4147-A177-3AD203B41FA5}">
                      <a16:colId xmlns:a16="http://schemas.microsoft.com/office/drawing/2014/main" val="377508769"/>
                    </a:ext>
                  </a:extLst>
                </a:gridCol>
                <a:gridCol w="1684161">
                  <a:extLst>
                    <a:ext uri="{9D8B030D-6E8A-4147-A177-3AD203B41FA5}">
                      <a16:colId xmlns:a16="http://schemas.microsoft.com/office/drawing/2014/main" val="2905008916"/>
                    </a:ext>
                  </a:extLst>
                </a:gridCol>
              </a:tblGrid>
              <a:tr h="933450">
                <a:tc>
                  <a:txBody>
                    <a:bodyPr/>
                    <a:lstStyle/>
                    <a:p>
                      <a:pPr algn="ctr" fontAlgn="base">
                        <a:lnSpc>
                          <a:spcPts val="1650"/>
                        </a:lnSpc>
                      </a:pPr>
                      <a:r>
                        <a:rPr lang="en-GB" sz="1400" b="1" err="1">
                          <a:solidFill>
                            <a:srgbClr val="FFFFFF"/>
                          </a:solidFill>
                          <a:effectLst/>
                          <a:latin typeface="Arial"/>
                        </a:rPr>
                        <a:t>Valinta</a:t>
                      </a:r>
                      <a:r>
                        <a:rPr lang="en-GB" sz="1400" b="1">
                          <a:solidFill>
                            <a:srgbClr val="FFFFFF"/>
                          </a:solidFill>
                          <a:effectLst/>
                          <a:latin typeface="Arial"/>
                        </a:rPr>
                        <a:t>-</a:t>
                      </a:r>
                      <a:endParaRPr lang="en-GB" b="1">
                        <a:solidFill>
                          <a:srgbClr val="FFFFFF"/>
                        </a:solidFill>
                        <a:effectLst/>
                        <a:latin typeface="Arial"/>
                      </a:endParaRPr>
                    </a:p>
                    <a:p>
                      <a:pPr algn="ctr" fontAlgn="base">
                        <a:lnSpc>
                          <a:spcPts val="1650"/>
                        </a:lnSpc>
                      </a:pPr>
                      <a:r>
                        <a:rPr lang="en-GB" sz="1400" b="1" err="1">
                          <a:solidFill>
                            <a:srgbClr val="FFFFFF"/>
                          </a:solidFill>
                          <a:effectLst/>
                          <a:latin typeface="Arial"/>
                        </a:rPr>
                        <a:t>yksikkö</a:t>
                      </a:r>
                      <a:endParaRPr lang="en-GB" b="1">
                        <a:solidFill>
                          <a:srgbClr val="FFFFFF"/>
                        </a:solidFill>
                        <a:effectLst/>
                        <a:latin typeface="Arial"/>
                      </a:endParaRP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51F65"/>
                    </a:solidFill>
                  </a:tcPr>
                </a:tc>
                <a:tc>
                  <a:txBody>
                    <a:bodyPr/>
                    <a:lstStyle/>
                    <a:p>
                      <a:pPr algn="ctr" fontAlgn="base">
                        <a:lnSpc>
                          <a:spcPts val="1650"/>
                        </a:lnSpc>
                      </a:pPr>
                      <a:r>
                        <a:rPr lang="en-GB" sz="1400" b="1">
                          <a:solidFill>
                            <a:srgbClr val="FFFFFF"/>
                          </a:solidFill>
                          <a:effectLst/>
                          <a:latin typeface="Arial"/>
                        </a:rPr>
                        <a:t>Min. </a:t>
                      </a:r>
                      <a:r>
                        <a:rPr lang="en-GB" sz="1400" b="1" err="1">
                          <a:solidFill>
                            <a:srgbClr val="FFFFFF"/>
                          </a:solidFill>
                          <a:effectLst/>
                          <a:latin typeface="Arial"/>
                        </a:rPr>
                        <a:t>pisteet</a:t>
                      </a:r>
                      <a:r>
                        <a:rPr lang="en-GB" sz="1400" b="1">
                          <a:solidFill>
                            <a:srgbClr val="FFFFFF"/>
                          </a:solidFill>
                          <a:effectLst/>
                          <a:latin typeface="Arial"/>
                        </a:rPr>
                        <a:t> 2024</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extLst>
                  <a:ext uri="{0D108BD9-81ED-4DB2-BD59-A6C34878D82A}">
                    <a16:rowId xmlns:a16="http://schemas.microsoft.com/office/drawing/2014/main" val="4032416904"/>
                  </a:ext>
                </a:extLst>
              </a:tr>
              <a:tr h="400050">
                <a:tc>
                  <a:txBody>
                    <a:bodyPr/>
                    <a:lstStyle/>
                    <a:p>
                      <a:pPr algn="ctr" fontAlgn="base">
                        <a:lnSpc>
                          <a:spcPts val="1575"/>
                        </a:lnSpc>
                      </a:pPr>
                      <a:r>
                        <a:rPr lang="en-GB" sz="1600">
                          <a:solidFill>
                            <a:schemeClr val="tx1"/>
                          </a:solidFill>
                          <a:effectLst/>
                          <a:latin typeface="Arial"/>
                        </a:rPr>
                        <a:t>Helsinki lo</a:t>
                      </a: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75,63 / 91,84</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764105635"/>
                  </a:ext>
                </a:extLst>
              </a:tr>
              <a:tr h="257175">
                <a:tc>
                  <a:txBody>
                    <a:bodyPr/>
                    <a:lstStyle/>
                    <a:p>
                      <a:pPr algn="ctr" fontAlgn="base">
                        <a:lnSpc>
                          <a:spcPts val="1575"/>
                        </a:lnSpc>
                      </a:pPr>
                      <a:r>
                        <a:rPr lang="en-GB" sz="1600">
                          <a:solidFill>
                            <a:schemeClr val="tx1"/>
                          </a:solidFill>
                          <a:effectLst/>
                          <a:latin typeface="Arial"/>
                        </a:rPr>
                        <a:t>Tampere lo</a:t>
                      </a: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80,97 / 93,95</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093984634"/>
                  </a:ext>
                </a:extLst>
              </a:tr>
              <a:tr h="419100">
                <a:tc>
                  <a:txBody>
                    <a:bodyPr/>
                    <a:lstStyle/>
                    <a:p>
                      <a:pPr algn="ctr" fontAlgn="base">
                        <a:lnSpc>
                          <a:spcPts val="1575"/>
                        </a:lnSpc>
                      </a:pPr>
                      <a:r>
                        <a:rPr lang="fi-FI" sz="1600">
                          <a:solidFill>
                            <a:schemeClr val="tx1"/>
                          </a:solidFill>
                          <a:effectLst/>
                          <a:latin typeface="Arial"/>
                        </a:rPr>
                        <a:t>Turku lo</a:t>
                      </a:r>
                      <a:endParaRPr lang="fi-FI" sz="1600" err="1">
                        <a:solidFill>
                          <a:schemeClr val="tx1"/>
                        </a:solidFill>
                        <a:effectLst/>
                        <a:latin typeface="Arial"/>
                      </a:endParaRP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73,8 / 88,94</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845814534"/>
                  </a:ext>
                </a:extLst>
              </a:tr>
              <a:tr h="419100">
                <a:tc>
                  <a:txBody>
                    <a:bodyPr/>
                    <a:lstStyle/>
                    <a:p>
                      <a:pPr algn="ctr" fontAlgn="base">
                        <a:lnSpc>
                          <a:spcPts val="1575"/>
                        </a:lnSpc>
                      </a:pPr>
                      <a:r>
                        <a:rPr lang="en-GB" sz="1600">
                          <a:solidFill>
                            <a:schemeClr val="tx1"/>
                          </a:solidFill>
                          <a:effectLst/>
                          <a:latin typeface="Arial"/>
                        </a:rPr>
                        <a:t>Jyväskylä lo</a:t>
                      </a: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ts val="1575"/>
                        </a:lnSpc>
                        <a:buNone/>
                      </a:pPr>
                      <a:r>
                        <a:rPr lang="fi-FI" sz="1600" b="0" i="0" u="none" strike="noStrike" noProof="0">
                          <a:solidFill>
                            <a:schemeClr val="tx1"/>
                          </a:solidFill>
                          <a:effectLst/>
                          <a:latin typeface="Arial"/>
                        </a:rPr>
                        <a:t>70,85 / 86,20</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689700835"/>
                  </a:ext>
                </a:extLst>
              </a:tr>
              <a:tr h="419100">
                <a:tc>
                  <a:txBody>
                    <a:bodyPr/>
                    <a:lstStyle/>
                    <a:p>
                      <a:pPr algn="ctr" fontAlgn="base">
                        <a:lnSpc>
                          <a:spcPts val="1575"/>
                        </a:lnSpc>
                      </a:pPr>
                      <a:r>
                        <a:rPr lang="en-GB" sz="1600">
                          <a:solidFill>
                            <a:schemeClr val="tx1"/>
                          </a:solidFill>
                          <a:effectLst/>
                          <a:latin typeface="Arial"/>
                        </a:rPr>
                        <a:t>Rauma  lo</a:t>
                      </a: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64,89 / 78,69</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657255068"/>
                  </a:ext>
                </a:extLst>
              </a:tr>
              <a:tr h="419100">
                <a:tc>
                  <a:txBody>
                    <a:bodyPr/>
                    <a:lstStyle/>
                    <a:p>
                      <a:pPr algn="ctr" fontAlgn="base">
                        <a:lnSpc>
                          <a:spcPts val="1575"/>
                        </a:lnSpc>
                      </a:pPr>
                      <a:r>
                        <a:rPr lang="en-GB" sz="1600">
                          <a:solidFill>
                            <a:schemeClr val="tx1"/>
                          </a:solidFill>
                          <a:effectLst/>
                          <a:latin typeface="Arial"/>
                        </a:rPr>
                        <a:t>Oulu lo</a:t>
                      </a: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65,06 / 75,75</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436977467"/>
                  </a:ext>
                </a:extLst>
              </a:tr>
              <a:tr h="419100">
                <a:tc>
                  <a:txBody>
                    <a:bodyPr/>
                    <a:lstStyle/>
                    <a:p>
                      <a:pPr algn="ctr" fontAlgn="base">
                        <a:lnSpc>
                          <a:spcPts val="1575"/>
                        </a:lnSpc>
                      </a:pPr>
                      <a:r>
                        <a:rPr lang="en-GB" sz="1600">
                          <a:solidFill>
                            <a:schemeClr val="tx1"/>
                          </a:solidFill>
                          <a:effectLst/>
                          <a:latin typeface="Arial"/>
                        </a:rPr>
                        <a:t>Joensuu lo</a:t>
                      </a: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53,9 / 63,8</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873383804"/>
                  </a:ext>
                </a:extLst>
              </a:tr>
              <a:tr h="419100">
                <a:tc>
                  <a:txBody>
                    <a:bodyPr/>
                    <a:lstStyle/>
                    <a:p>
                      <a:pPr algn="ctr" fontAlgn="base">
                        <a:lnSpc>
                          <a:spcPts val="1575"/>
                        </a:lnSpc>
                      </a:pPr>
                      <a:r>
                        <a:rPr lang="en-GB" sz="1600">
                          <a:solidFill>
                            <a:schemeClr val="tx1"/>
                          </a:solidFill>
                          <a:effectLst/>
                          <a:latin typeface="Arial"/>
                        </a:rPr>
                        <a:t>Rovaniemi lo</a:t>
                      </a:r>
                    </a:p>
                  </a:txBody>
                  <a:tcPr anchor="ctr">
                    <a:lnL w="127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49,16  / 60,20</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518742528"/>
                  </a:ext>
                </a:extLst>
              </a:tr>
            </a:tbl>
          </a:graphicData>
        </a:graphic>
      </p:graphicFrame>
      <p:graphicFrame>
        <p:nvGraphicFramePr>
          <p:cNvPr id="6" name="Taulukko 5">
            <a:extLst>
              <a:ext uri="{FF2B5EF4-FFF2-40B4-BE49-F238E27FC236}">
                <a16:creationId xmlns:a16="http://schemas.microsoft.com/office/drawing/2014/main" id="{FAF8C900-A9AD-6191-2EF1-F78223FF303D}"/>
              </a:ext>
            </a:extLst>
          </p:cNvPr>
          <p:cNvGraphicFramePr>
            <a:graphicFrameLocks noGrp="1"/>
          </p:cNvGraphicFramePr>
          <p:nvPr>
            <p:extLst>
              <p:ext uri="{D42A27DB-BD31-4B8C-83A1-F6EECF244321}">
                <p14:modId xmlns:p14="http://schemas.microsoft.com/office/powerpoint/2010/main" val="1423223017"/>
              </p:ext>
            </p:extLst>
          </p:nvPr>
        </p:nvGraphicFramePr>
        <p:xfrm>
          <a:off x="8127540" y="2108350"/>
          <a:ext cx="3827759" cy="4416488"/>
        </p:xfrm>
        <a:graphic>
          <a:graphicData uri="http://schemas.openxmlformats.org/drawingml/2006/table">
            <a:tbl>
              <a:tblPr bandRow="1">
                <a:tableStyleId>{5C22544A-7EE6-4342-B048-85BDC9FD1C3A}</a:tableStyleId>
              </a:tblPr>
              <a:tblGrid>
                <a:gridCol w="1800616">
                  <a:extLst>
                    <a:ext uri="{9D8B030D-6E8A-4147-A177-3AD203B41FA5}">
                      <a16:colId xmlns:a16="http://schemas.microsoft.com/office/drawing/2014/main" val="2059046039"/>
                    </a:ext>
                  </a:extLst>
                </a:gridCol>
                <a:gridCol w="2027143">
                  <a:extLst>
                    <a:ext uri="{9D8B030D-6E8A-4147-A177-3AD203B41FA5}">
                      <a16:colId xmlns:a16="http://schemas.microsoft.com/office/drawing/2014/main" val="2349228653"/>
                    </a:ext>
                  </a:extLst>
                </a:gridCol>
              </a:tblGrid>
              <a:tr h="1163912">
                <a:tc>
                  <a:txBody>
                    <a:bodyPr/>
                    <a:lstStyle/>
                    <a:p>
                      <a:pPr algn="ctr" fontAlgn="base">
                        <a:lnSpc>
                          <a:spcPts val="1950"/>
                        </a:lnSpc>
                      </a:pPr>
                      <a:r>
                        <a:rPr lang="en-GB" sz="1600" b="1" err="1">
                          <a:solidFill>
                            <a:srgbClr val="FFFFFF"/>
                          </a:solidFill>
                          <a:effectLst/>
                          <a:latin typeface="Arial"/>
                        </a:rPr>
                        <a:t>Valinta</a:t>
                      </a:r>
                      <a:r>
                        <a:rPr lang="en-GB" sz="1600" b="1">
                          <a:solidFill>
                            <a:srgbClr val="FFFFFF"/>
                          </a:solidFill>
                          <a:effectLst/>
                          <a:latin typeface="Arial"/>
                        </a:rPr>
                        <a:t>-</a:t>
                      </a:r>
                      <a:endParaRPr lang="en-GB" b="1">
                        <a:solidFill>
                          <a:srgbClr val="FFFFFF"/>
                        </a:solidFill>
                        <a:effectLst/>
                        <a:latin typeface="Arial"/>
                      </a:endParaRPr>
                    </a:p>
                    <a:p>
                      <a:pPr algn="ctr" fontAlgn="base">
                        <a:lnSpc>
                          <a:spcPts val="1950"/>
                        </a:lnSpc>
                      </a:pPr>
                      <a:r>
                        <a:rPr lang="en-GB" sz="1600" b="1" err="1">
                          <a:solidFill>
                            <a:srgbClr val="FFFFFF"/>
                          </a:solidFill>
                          <a:effectLst/>
                          <a:latin typeface="Arial"/>
                        </a:rPr>
                        <a:t>yksikkö</a:t>
                      </a:r>
                      <a:endParaRPr lang="en-GB" b="1">
                        <a:solidFill>
                          <a:srgbClr val="FFFFFF"/>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351F65"/>
                    </a:solidFill>
                  </a:tcPr>
                </a:tc>
                <a:tc>
                  <a:txBody>
                    <a:bodyPr/>
                    <a:lstStyle/>
                    <a:p>
                      <a:pPr algn="ctr" fontAlgn="base">
                        <a:lnSpc>
                          <a:spcPts val="1950"/>
                        </a:lnSpc>
                      </a:pPr>
                      <a:r>
                        <a:rPr lang="en-GB" sz="1600" b="1">
                          <a:solidFill>
                            <a:srgbClr val="FFFFFF"/>
                          </a:solidFill>
                          <a:effectLst/>
                          <a:latin typeface="Arial"/>
                        </a:rPr>
                        <a:t>Min. pisteet 2024</a:t>
                      </a:r>
                      <a:endParaRPr lang="en-GB" b="1">
                        <a:solidFill>
                          <a:srgbClr val="FFFFFF"/>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extLst>
                  <a:ext uri="{0D108BD9-81ED-4DB2-BD59-A6C34878D82A}">
                    <a16:rowId xmlns:a16="http://schemas.microsoft.com/office/drawing/2014/main" val="3748559510"/>
                  </a:ext>
                </a:extLst>
              </a:tr>
              <a:tr h="542096">
                <a:tc>
                  <a:txBody>
                    <a:bodyPr/>
                    <a:lstStyle/>
                    <a:p>
                      <a:pPr algn="ctr" fontAlgn="base">
                        <a:lnSpc>
                          <a:spcPts val="1950"/>
                        </a:lnSpc>
                      </a:pPr>
                      <a:r>
                        <a:rPr lang="fi-FI" sz="1600">
                          <a:solidFill>
                            <a:schemeClr val="tx1"/>
                          </a:solidFill>
                          <a:effectLst/>
                          <a:latin typeface="Arial"/>
                        </a:rPr>
                        <a:t>Turku kasv.</a:t>
                      </a:r>
                    </a:p>
                  </a:txBody>
                  <a:tcPr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76,97 / 94,55</a:t>
                      </a:r>
                    </a:p>
                  </a:txBody>
                  <a:tcPr anchor="ct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27502818"/>
                  </a:ext>
                </a:extLst>
              </a:tr>
              <a:tr h="542096">
                <a:tc>
                  <a:txBody>
                    <a:bodyPr/>
                    <a:lstStyle/>
                    <a:p>
                      <a:pPr algn="ctr" fontAlgn="base">
                        <a:lnSpc>
                          <a:spcPts val="1950"/>
                        </a:lnSpc>
                      </a:pPr>
                      <a:r>
                        <a:rPr lang="en-GB" sz="1600">
                          <a:solidFill>
                            <a:schemeClr val="tx1"/>
                          </a:solidFill>
                          <a:effectLst/>
                          <a:latin typeface="Arial"/>
                        </a:rPr>
                        <a:t>Oulu kasv.</a:t>
                      </a:r>
                    </a:p>
                  </a:txBody>
                  <a:tcPr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68,72 / 73,91</a:t>
                      </a:r>
                    </a:p>
                  </a:txBody>
                  <a:tcPr anchor="ct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3725527002"/>
                  </a:ext>
                </a:extLst>
              </a:tr>
              <a:tr h="542096">
                <a:tc>
                  <a:txBody>
                    <a:bodyPr/>
                    <a:lstStyle/>
                    <a:p>
                      <a:pPr algn="ctr" fontAlgn="base">
                        <a:lnSpc>
                          <a:spcPts val="1950"/>
                        </a:lnSpc>
                      </a:pPr>
                      <a:r>
                        <a:rPr lang="en-GB" sz="1600">
                          <a:solidFill>
                            <a:schemeClr val="tx1"/>
                          </a:solidFill>
                          <a:effectLst/>
                          <a:latin typeface="Arial"/>
                        </a:rPr>
                        <a:t>Helsinki kasv.</a:t>
                      </a:r>
                    </a:p>
                  </a:txBody>
                  <a:tcPr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72,08 / 95,91</a:t>
                      </a:r>
                    </a:p>
                  </a:txBody>
                  <a:tcPr anchor="ct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368386971"/>
                  </a:ext>
                </a:extLst>
              </a:tr>
              <a:tr h="542096">
                <a:tc>
                  <a:txBody>
                    <a:bodyPr/>
                    <a:lstStyle/>
                    <a:p>
                      <a:pPr algn="ctr" fontAlgn="base">
                        <a:lnSpc>
                          <a:spcPts val="1950"/>
                        </a:lnSpc>
                      </a:pPr>
                      <a:r>
                        <a:rPr lang="en-GB" sz="1600">
                          <a:solidFill>
                            <a:schemeClr val="tx1"/>
                          </a:solidFill>
                          <a:effectLst/>
                          <a:latin typeface="Arial"/>
                        </a:rPr>
                        <a:t>Jyväskylä kasv.</a:t>
                      </a:r>
                    </a:p>
                  </a:txBody>
                  <a:tcPr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75,98 / 86,06</a:t>
                      </a:r>
                    </a:p>
                  </a:txBody>
                  <a:tcPr anchor="ct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3316310039"/>
                  </a:ext>
                </a:extLst>
              </a:tr>
              <a:tr h="542096">
                <a:tc>
                  <a:txBody>
                    <a:bodyPr/>
                    <a:lstStyle/>
                    <a:p>
                      <a:pPr algn="ctr" fontAlgn="base">
                        <a:lnSpc>
                          <a:spcPts val="1950"/>
                        </a:lnSpc>
                      </a:pPr>
                      <a:r>
                        <a:rPr lang="en-GB" sz="1600">
                          <a:solidFill>
                            <a:schemeClr val="tx1"/>
                          </a:solidFill>
                          <a:effectLst/>
                          <a:latin typeface="Arial"/>
                        </a:rPr>
                        <a:t>Rovaniemi kasv.</a:t>
                      </a:r>
                    </a:p>
                  </a:txBody>
                  <a:tcPr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34,72 / 61,71</a:t>
                      </a:r>
                    </a:p>
                  </a:txBody>
                  <a:tcPr anchor="ct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1556304454"/>
                  </a:ext>
                </a:extLst>
              </a:tr>
              <a:tr h="542096">
                <a:tc>
                  <a:txBody>
                    <a:bodyPr/>
                    <a:lstStyle/>
                    <a:p>
                      <a:pPr algn="ctr" fontAlgn="base">
                        <a:lnSpc>
                          <a:spcPts val="1950"/>
                        </a:lnSpc>
                      </a:pPr>
                      <a:r>
                        <a:rPr lang="fi-FI" sz="1600">
                          <a:solidFill>
                            <a:schemeClr val="tx1"/>
                          </a:solidFill>
                          <a:effectLst/>
                          <a:latin typeface="Arial"/>
                        </a:rPr>
                        <a:t>Helsingfors kasv.</a:t>
                      </a:r>
                    </a:p>
                  </a:txBody>
                  <a:tcPr anchor="ctr">
                    <a:lnL w="9524" cap="flat" cmpd="sng" algn="ctr">
                      <a:solidFill>
                        <a:srgbClr val="FFFFFF"/>
                      </a:solidFill>
                      <a:prstDash val="solid"/>
                      <a:round/>
                      <a:headEnd type="none" w="med" len="med"/>
                      <a:tailEnd type="none" w="med" len="med"/>
                    </a:lnL>
                    <a:lnR w="9524"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4"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34,4 / 58,41</a:t>
                      </a:r>
                    </a:p>
                  </a:txBody>
                  <a:tcPr anchor="ctr">
                    <a:lnL w="9524"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522750156"/>
                  </a:ext>
                </a:extLst>
              </a:tr>
            </a:tbl>
          </a:graphicData>
        </a:graphic>
      </p:graphicFrame>
      <p:graphicFrame>
        <p:nvGraphicFramePr>
          <p:cNvPr id="10" name="Taulukko 9">
            <a:extLst>
              <a:ext uri="{FF2B5EF4-FFF2-40B4-BE49-F238E27FC236}">
                <a16:creationId xmlns:a16="http://schemas.microsoft.com/office/drawing/2014/main" id="{B860D815-D21C-A4E4-7FBE-C535FB2A923E}"/>
              </a:ext>
            </a:extLst>
          </p:cNvPr>
          <p:cNvGraphicFramePr>
            <a:graphicFrameLocks noGrp="1"/>
          </p:cNvGraphicFramePr>
          <p:nvPr>
            <p:extLst>
              <p:ext uri="{D42A27DB-BD31-4B8C-83A1-F6EECF244321}">
                <p14:modId xmlns:p14="http://schemas.microsoft.com/office/powerpoint/2010/main" val="3499590099"/>
              </p:ext>
            </p:extLst>
          </p:nvPr>
        </p:nvGraphicFramePr>
        <p:xfrm>
          <a:off x="4164904" y="2108547"/>
          <a:ext cx="3607289" cy="3533775"/>
        </p:xfrm>
        <a:graphic>
          <a:graphicData uri="http://schemas.openxmlformats.org/drawingml/2006/table">
            <a:tbl>
              <a:tblPr bandRow="1">
                <a:tableStyleId>{5C22544A-7EE6-4342-B048-85BDC9FD1C3A}</a:tableStyleId>
              </a:tblPr>
              <a:tblGrid>
                <a:gridCol w="1657946">
                  <a:extLst>
                    <a:ext uri="{9D8B030D-6E8A-4147-A177-3AD203B41FA5}">
                      <a16:colId xmlns:a16="http://schemas.microsoft.com/office/drawing/2014/main" val="4204885893"/>
                    </a:ext>
                  </a:extLst>
                </a:gridCol>
                <a:gridCol w="1949343">
                  <a:extLst>
                    <a:ext uri="{9D8B030D-6E8A-4147-A177-3AD203B41FA5}">
                      <a16:colId xmlns:a16="http://schemas.microsoft.com/office/drawing/2014/main" val="733152746"/>
                    </a:ext>
                  </a:extLst>
                </a:gridCol>
              </a:tblGrid>
              <a:tr h="771525">
                <a:tc>
                  <a:txBody>
                    <a:bodyPr/>
                    <a:lstStyle/>
                    <a:p>
                      <a:pPr algn="ctr" fontAlgn="base">
                        <a:lnSpc>
                          <a:spcPts val="1950"/>
                        </a:lnSpc>
                      </a:pPr>
                      <a:r>
                        <a:rPr lang="en-GB" sz="1600" b="1" err="1">
                          <a:solidFill>
                            <a:srgbClr val="FFFFFF"/>
                          </a:solidFill>
                          <a:effectLst/>
                          <a:latin typeface="Arial"/>
                        </a:rPr>
                        <a:t>Valinta</a:t>
                      </a:r>
                      <a:r>
                        <a:rPr lang="en-GB" sz="1600" b="1">
                          <a:solidFill>
                            <a:srgbClr val="FFFFFF"/>
                          </a:solidFill>
                          <a:effectLst/>
                          <a:latin typeface="Arial"/>
                        </a:rPr>
                        <a:t>- </a:t>
                      </a:r>
                      <a:endParaRPr lang="en-GB" b="1">
                        <a:solidFill>
                          <a:srgbClr val="FFFFFF"/>
                        </a:solidFill>
                        <a:effectLst/>
                        <a:latin typeface="Arial"/>
                      </a:endParaRPr>
                    </a:p>
                    <a:p>
                      <a:pPr algn="ctr" fontAlgn="base">
                        <a:lnSpc>
                          <a:spcPts val="1950"/>
                        </a:lnSpc>
                      </a:pPr>
                      <a:r>
                        <a:rPr lang="en-GB" sz="1600" b="1" err="1">
                          <a:solidFill>
                            <a:srgbClr val="FFFFFF"/>
                          </a:solidFill>
                          <a:effectLst/>
                          <a:latin typeface="Arial"/>
                        </a:rPr>
                        <a:t>yksikkö</a:t>
                      </a:r>
                      <a:endParaRPr lang="en-GB" b="1">
                        <a:solidFill>
                          <a:srgbClr val="FFFFFF"/>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algn="ctr" fontAlgn="base">
                        <a:lnSpc>
                          <a:spcPts val="1950"/>
                        </a:lnSpc>
                      </a:pPr>
                      <a:r>
                        <a:rPr lang="en-GB" sz="1600" b="1">
                          <a:solidFill>
                            <a:srgbClr val="FFFFFF"/>
                          </a:solidFill>
                          <a:effectLst/>
                          <a:latin typeface="Arial"/>
                        </a:rPr>
                        <a:t>Min. </a:t>
                      </a:r>
                      <a:r>
                        <a:rPr lang="en-GB" sz="1600" b="1" err="1">
                          <a:solidFill>
                            <a:srgbClr val="FFFFFF"/>
                          </a:solidFill>
                          <a:effectLst/>
                          <a:latin typeface="Arial"/>
                        </a:rPr>
                        <a:t>pisteet</a:t>
                      </a:r>
                      <a:r>
                        <a:rPr lang="en-GB" sz="1600" b="1">
                          <a:solidFill>
                            <a:srgbClr val="FFFFFF"/>
                          </a:solidFill>
                          <a:effectLst/>
                          <a:latin typeface="Arial"/>
                        </a:rPr>
                        <a:t> 2024</a:t>
                      </a:r>
                      <a:endParaRPr lang="en-GB" b="1">
                        <a:solidFill>
                          <a:srgbClr val="FFFFFF"/>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extLst>
                  <a:ext uri="{0D108BD9-81ED-4DB2-BD59-A6C34878D82A}">
                    <a16:rowId xmlns:a16="http://schemas.microsoft.com/office/drawing/2014/main" val="2984848249"/>
                  </a:ext>
                </a:extLst>
              </a:tr>
              <a:tr h="552450">
                <a:tc>
                  <a:txBody>
                    <a:bodyPr/>
                    <a:lstStyle/>
                    <a:p>
                      <a:pPr algn="ctr" fontAlgn="base">
                        <a:lnSpc>
                          <a:spcPts val="1950"/>
                        </a:lnSpc>
                      </a:pPr>
                      <a:r>
                        <a:rPr lang="en-GB" sz="1600">
                          <a:solidFill>
                            <a:schemeClr val="tx1"/>
                          </a:solidFill>
                          <a:effectLst/>
                          <a:latin typeface="Arial"/>
                        </a:rPr>
                        <a:t>Helsinki erkka</a:t>
                      </a:r>
                      <a:endParaRPr lang="en-GB" sz="1600" err="1">
                        <a:solidFill>
                          <a:schemeClr val="tx1"/>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69,03 / 92,92</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997177148"/>
                  </a:ext>
                </a:extLst>
              </a:tr>
              <a:tr h="552450">
                <a:tc>
                  <a:txBody>
                    <a:bodyPr/>
                    <a:lstStyle/>
                    <a:p>
                      <a:pPr algn="ctr" fontAlgn="base">
                        <a:lnSpc>
                          <a:spcPts val="1950"/>
                        </a:lnSpc>
                      </a:pPr>
                      <a:r>
                        <a:rPr lang="en-GB" sz="1600">
                          <a:solidFill>
                            <a:schemeClr val="tx1"/>
                          </a:solidFill>
                          <a:effectLst/>
                          <a:latin typeface="Arial"/>
                        </a:rPr>
                        <a:t>Jyväskylä erkka</a:t>
                      </a:r>
                      <a:endParaRPr lang="en-GB" sz="1600" err="1">
                        <a:solidFill>
                          <a:schemeClr val="tx1"/>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74,44 / 93,42 </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152293138"/>
                  </a:ext>
                </a:extLst>
              </a:tr>
              <a:tr h="552450">
                <a:tc>
                  <a:txBody>
                    <a:bodyPr/>
                    <a:lstStyle/>
                    <a:p>
                      <a:pPr algn="ctr" fontAlgn="base">
                        <a:lnSpc>
                          <a:spcPts val="1950"/>
                        </a:lnSpc>
                      </a:pPr>
                      <a:r>
                        <a:rPr lang="en-GB" sz="1600">
                          <a:solidFill>
                            <a:schemeClr val="tx1"/>
                          </a:solidFill>
                          <a:effectLst/>
                          <a:latin typeface="Arial"/>
                        </a:rPr>
                        <a:t>Joensuu opo </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7B4F5"/>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63,14 / 85,84 </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7B4F5"/>
                    </a:solidFill>
                  </a:tcPr>
                </a:tc>
                <a:extLst>
                  <a:ext uri="{0D108BD9-81ED-4DB2-BD59-A6C34878D82A}">
                    <a16:rowId xmlns:a16="http://schemas.microsoft.com/office/drawing/2014/main" val="2833674108"/>
                  </a:ext>
                </a:extLst>
              </a:tr>
              <a:tr h="552450">
                <a:tc>
                  <a:txBody>
                    <a:bodyPr/>
                    <a:lstStyle/>
                    <a:p>
                      <a:pPr algn="ctr" fontAlgn="base">
                        <a:lnSpc>
                          <a:spcPts val="1950"/>
                        </a:lnSpc>
                      </a:pPr>
                      <a:r>
                        <a:rPr lang="en-GB" sz="1600">
                          <a:solidFill>
                            <a:schemeClr val="tx1"/>
                          </a:solidFill>
                          <a:effectLst/>
                          <a:latin typeface="Arial"/>
                        </a:rPr>
                        <a:t>Tampere vaka</a:t>
                      </a:r>
                      <a:endParaRPr lang="en-GB" sz="1600" err="1">
                        <a:solidFill>
                          <a:schemeClr val="tx1"/>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lvl="0" algn="ctr">
                        <a:lnSpc>
                          <a:spcPct val="100000"/>
                        </a:lnSpc>
                        <a:spcBef>
                          <a:spcPts val="0"/>
                        </a:spcBef>
                        <a:spcAft>
                          <a:spcPts val="0"/>
                        </a:spcAft>
                        <a:buNone/>
                      </a:pPr>
                      <a:r>
                        <a:rPr lang="fi-FI" sz="1600" b="0" i="0" u="none" strike="noStrike" noProof="0">
                          <a:solidFill>
                            <a:schemeClr val="tx1"/>
                          </a:solidFill>
                          <a:effectLst/>
                          <a:latin typeface="Arial"/>
                        </a:rPr>
                        <a:t>37,83 / 27,83</a:t>
                      </a:r>
                      <a:endParaRPr lang="fi-FI" sz="1600">
                        <a:solidFill>
                          <a:schemeClr val="tx1"/>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835057708"/>
                  </a:ext>
                </a:extLst>
              </a:tr>
              <a:tr h="552450">
                <a:tc>
                  <a:txBody>
                    <a:bodyPr/>
                    <a:lstStyle/>
                    <a:p>
                      <a:pPr algn="ctr" fontAlgn="base">
                        <a:lnSpc>
                          <a:spcPts val="1950"/>
                        </a:lnSpc>
                      </a:pPr>
                      <a:r>
                        <a:rPr lang="en-GB" sz="1600">
                          <a:solidFill>
                            <a:schemeClr val="tx1"/>
                          </a:solidFill>
                          <a:effectLst/>
                          <a:latin typeface="Arial"/>
                        </a:rPr>
                        <a:t>Joensuu vaka</a:t>
                      </a:r>
                      <a:endParaRPr lang="en-GB" sz="1600" err="1">
                        <a:solidFill>
                          <a:schemeClr val="tx1"/>
                        </a:solidFill>
                        <a:effectLst/>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algn="ctr" fontAlgn="base">
                        <a:lnSpc>
                          <a:spcPts val="1950"/>
                        </a:lnSpc>
                      </a:pPr>
                      <a:r>
                        <a:rPr lang="fi-FI" sz="1600">
                          <a:solidFill>
                            <a:schemeClr val="tx1"/>
                          </a:solidFill>
                          <a:effectLst/>
                          <a:latin typeface="Arial"/>
                        </a:rPr>
                        <a:t>21,18 / 21,45</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3491618589"/>
                  </a:ext>
                </a:extLst>
              </a:tr>
            </a:tbl>
          </a:graphicData>
        </a:graphic>
      </p:graphicFrame>
    </p:spTree>
    <p:extLst>
      <p:ext uri="{BB962C8B-B14F-4D97-AF65-F5344CB8AC3E}">
        <p14:creationId xmlns:p14="http://schemas.microsoft.com/office/powerpoint/2010/main" val="41839027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D1DB73-DEF7-B7A6-FA14-DAD972AB345C}"/>
              </a:ext>
            </a:extLst>
          </p:cNvPr>
          <p:cNvSpPr>
            <a:spLocks noGrp="1"/>
          </p:cNvSpPr>
          <p:nvPr>
            <p:ph type="title"/>
          </p:nvPr>
        </p:nvSpPr>
        <p:spPr/>
        <p:txBody>
          <a:bodyPr>
            <a:normAutofit/>
          </a:bodyPr>
          <a:lstStyle/>
          <a:p>
            <a:r>
              <a:rPr lang="fi-FI">
                <a:latin typeface="Arial"/>
                <a:cs typeface="Arial"/>
              </a:rPr>
              <a:t>Kasvatustiede ja opettajankoulutus: avoin väylä</a:t>
            </a:r>
          </a:p>
        </p:txBody>
      </p:sp>
      <p:sp>
        <p:nvSpPr>
          <p:cNvPr id="3" name="Sisällön paikkamerkki 2">
            <a:extLst>
              <a:ext uri="{FF2B5EF4-FFF2-40B4-BE49-F238E27FC236}">
                <a16:creationId xmlns:a16="http://schemas.microsoft.com/office/drawing/2014/main" id="{5699E405-C763-8D84-618C-FEED4518AFE9}"/>
              </a:ext>
            </a:extLst>
          </p:cNvPr>
          <p:cNvSpPr>
            <a:spLocks noGrp="1"/>
          </p:cNvSpPr>
          <p:nvPr>
            <p:ph sz="quarter" idx="10"/>
          </p:nvPr>
        </p:nvSpPr>
        <p:spPr>
          <a:xfrm>
            <a:off x="343188" y="1205277"/>
            <a:ext cx="11455234" cy="5174924"/>
          </a:xfrm>
        </p:spPr>
        <p:txBody>
          <a:bodyPr vert="horz" lIns="91440" tIns="45720" rIns="91440" bIns="45720" rtlCol="0" anchor="t">
            <a:noAutofit/>
          </a:bodyPr>
          <a:lstStyle/>
          <a:p>
            <a:r>
              <a:rPr lang="fi-FI" sz="1900">
                <a:latin typeface="Arial"/>
                <a:cs typeface="Arial"/>
              </a:rPr>
              <a:t>Opettajankoulutusohjelmissa 10% soveltuvuuskokeeseen kutsuttavista varataan avoimen väylän opiskelijoille, muissa koulutusohjelmissa sisäänottokiintiö 9-25%</a:t>
            </a:r>
            <a:endParaRPr lang="fi-FI">
              <a:latin typeface="Arial"/>
              <a:cs typeface="Arial"/>
            </a:endParaRPr>
          </a:p>
          <a:p>
            <a:r>
              <a:rPr lang="fi-FI" sz="1900">
                <a:latin typeface="Arial"/>
                <a:cs typeface="Arial"/>
              </a:rPr>
              <a:t>Avoimen väylässä voi hakea jos hakija:</a:t>
            </a:r>
            <a:endParaRPr lang="fi-FI"/>
          </a:p>
          <a:p>
            <a:pPr lvl="1"/>
            <a:r>
              <a:rPr lang="fi-FI">
                <a:latin typeface="Arial"/>
                <a:cs typeface="Arial"/>
              </a:rPr>
              <a:t>On suorittanut jonkin kasvatustieteellisen alan perusopinnot, 25op, (arvosana min. 3/5) maks. 5 pistettä </a:t>
            </a:r>
            <a:endParaRPr lang="fi-FI"/>
          </a:p>
          <a:p>
            <a:pPr lvl="2">
              <a:buFont typeface="Wingdings" panose="020B0604020202020204" pitchFamily="34" charset="0"/>
              <a:buChar char="§"/>
            </a:pPr>
            <a:r>
              <a:rPr lang="fi-FI" sz="1400">
                <a:latin typeface="Arial"/>
                <a:cs typeface="Arial"/>
              </a:rPr>
              <a:t>kasvatus- ja aikuiskasvatustieteiden perusopinnot </a:t>
            </a:r>
            <a:endParaRPr lang="fi-FI" sz="1400">
              <a:cs typeface="Arial"/>
            </a:endParaRPr>
          </a:p>
          <a:p>
            <a:pPr lvl="2">
              <a:buFont typeface="Wingdings" panose="020B0604020202020204" pitchFamily="34" charset="0"/>
              <a:buChar char="§"/>
            </a:pPr>
            <a:r>
              <a:rPr lang="fi-FI" sz="1400">
                <a:latin typeface="Arial"/>
                <a:cs typeface="Arial"/>
              </a:rPr>
              <a:t>kasvatustieteen perusopinnot </a:t>
            </a:r>
            <a:endParaRPr lang="fi-FI" sz="1400">
              <a:cs typeface="Arial"/>
            </a:endParaRPr>
          </a:p>
          <a:p>
            <a:pPr lvl="2">
              <a:buFont typeface="Wingdings" panose="020B0604020202020204" pitchFamily="34" charset="0"/>
              <a:buChar char="§"/>
            </a:pPr>
            <a:r>
              <a:rPr lang="fi-FI" sz="1400">
                <a:latin typeface="Arial"/>
                <a:cs typeface="Arial"/>
              </a:rPr>
              <a:t>aikuiskasvatustieteen perusopinnot </a:t>
            </a:r>
            <a:endParaRPr lang="fi-FI" sz="1400">
              <a:cs typeface="Arial"/>
            </a:endParaRPr>
          </a:p>
          <a:p>
            <a:pPr lvl="2">
              <a:buFont typeface="Wingdings" panose="020B0604020202020204" pitchFamily="34" charset="0"/>
              <a:buChar char="§"/>
            </a:pPr>
            <a:r>
              <a:rPr lang="fi-FI" sz="1400">
                <a:latin typeface="Arial"/>
                <a:cs typeface="Arial"/>
              </a:rPr>
              <a:t>varhaiskasvatustieteen perusopinnot </a:t>
            </a:r>
            <a:endParaRPr lang="fi-FI" sz="1400">
              <a:cs typeface="Arial"/>
            </a:endParaRPr>
          </a:p>
          <a:p>
            <a:pPr lvl="2">
              <a:buFont typeface="Wingdings" panose="020B0604020202020204" pitchFamily="34" charset="0"/>
              <a:buChar char="§"/>
            </a:pPr>
            <a:r>
              <a:rPr lang="fi-FI" sz="1400">
                <a:latin typeface="Arial"/>
                <a:cs typeface="Arial"/>
              </a:rPr>
              <a:t>erityispedagogiikan perusopinnot </a:t>
            </a:r>
            <a:endParaRPr lang="fi-FI" sz="1400">
              <a:cs typeface="Arial"/>
            </a:endParaRPr>
          </a:p>
          <a:p>
            <a:pPr lvl="2">
              <a:buFont typeface="Wingdings" panose="020B0604020202020204" pitchFamily="34" charset="0"/>
              <a:buChar char="§"/>
            </a:pPr>
            <a:r>
              <a:rPr lang="fi-FI" sz="1400">
                <a:latin typeface="Arial"/>
                <a:cs typeface="Arial"/>
              </a:rPr>
              <a:t>kasvatuspsykologian perusopinnot </a:t>
            </a:r>
            <a:endParaRPr lang="fi-FI" sz="1400">
              <a:cs typeface="Arial"/>
            </a:endParaRPr>
          </a:p>
          <a:p>
            <a:pPr lvl="1"/>
            <a:r>
              <a:rPr lang="fi-FI">
                <a:latin typeface="Arial"/>
                <a:cs typeface="Arial"/>
              </a:rPr>
              <a:t>Perusopinnoista tulee olla valmis kokonaismerkintä 2.5.2025 klo 15 mennessä</a:t>
            </a:r>
            <a:endParaRPr lang="fi-FI"/>
          </a:p>
          <a:p>
            <a:pPr lvl="1"/>
            <a:r>
              <a:rPr lang="fi-FI">
                <a:latin typeface="Arial"/>
                <a:cs typeface="Arial"/>
              </a:rPr>
              <a:t>Perusopintojen suoritus ei kuulu mahdollisesti aiemmin suorittamaasi yliopistotutkintoon</a:t>
            </a:r>
            <a:endParaRPr lang="fi-FI"/>
          </a:p>
          <a:p>
            <a:r>
              <a:rPr lang="fi-FI">
                <a:latin typeface="Arial"/>
                <a:cs typeface="Arial"/>
              </a:rPr>
              <a:t>Lisäpisteitä saa muista yliopisto-opinnoista (</a:t>
            </a:r>
            <a:r>
              <a:rPr lang="fi-FI" err="1">
                <a:latin typeface="Arial"/>
                <a:cs typeface="Arial"/>
              </a:rPr>
              <a:t>maks</a:t>
            </a:r>
            <a:r>
              <a:rPr lang="fi-FI">
                <a:latin typeface="Arial"/>
                <a:cs typeface="Arial"/>
              </a:rPr>
              <a:t> 7 pistettä) </a:t>
            </a:r>
            <a:endParaRPr lang="fi-FI"/>
          </a:p>
          <a:p>
            <a:r>
              <a:rPr lang="fi-FI">
                <a:latin typeface="Arial"/>
                <a:cs typeface="Arial"/>
              </a:rPr>
              <a:t>Avoimen väylän maksimipisteet: 12 pistettä </a:t>
            </a:r>
            <a:endParaRPr lang="fi-FI"/>
          </a:p>
          <a:p>
            <a:r>
              <a:rPr lang="fi-FI" sz="2000">
                <a:latin typeface="Arial"/>
                <a:cs typeface="Arial"/>
              </a:rPr>
              <a:t>Avoimen väylässä ei voi hakea, jos</a:t>
            </a:r>
            <a:endParaRPr lang="fi-FI">
              <a:latin typeface="Arial"/>
              <a:cs typeface="Arial"/>
            </a:endParaRPr>
          </a:p>
          <a:p>
            <a:pPr lvl="1"/>
            <a:r>
              <a:rPr lang="fi-FI">
                <a:latin typeface="Arial"/>
                <a:cs typeface="Arial"/>
              </a:rPr>
              <a:t>Hakijalla on tutkinnonsuoritusoikeus suomalaiseen alempaan tai ylempään korkeakoulututkintoon </a:t>
            </a:r>
            <a:endParaRPr lang="fi-FI"/>
          </a:p>
          <a:p>
            <a:pPr lvl="1"/>
            <a:r>
              <a:rPr lang="fi-FI">
                <a:latin typeface="Arial"/>
                <a:cs typeface="Arial"/>
              </a:rPr>
              <a:t>Hakija suorittaa parhaillaan / on suorittanut opettajan pedagogiset opinnot tai ammatilliset opettajaopinnot</a:t>
            </a:r>
            <a:endParaRPr lang="fi-FI">
              <a:cs typeface="Arial"/>
            </a:endParaRPr>
          </a:p>
          <a:p>
            <a:endParaRPr lang="fi-FI">
              <a:latin typeface="Arial"/>
              <a:cs typeface="Arial"/>
            </a:endParaRPr>
          </a:p>
          <a:p>
            <a:pPr>
              <a:spcBef>
                <a:spcPct val="20000"/>
              </a:spcBef>
              <a:spcAft>
                <a:spcPts val="600"/>
              </a:spcAft>
            </a:pPr>
            <a:endParaRPr lang="fi-FI">
              <a:latin typeface="Arial"/>
              <a:cs typeface="Arial"/>
            </a:endParaRPr>
          </a:p>
        </p:txBody>
      </p:sp>
    </p:spTree>
    <p:extLst>
      <p:ext uri="{BB962C8B-B14F-4D97-AF65-F5344CB8AC3E}">
        <p14:creationId xmlns:p14="http://schemas.microsoft.com/office/powerpoint/2010/main" val="96207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83BB68-89BC-D784-B400-BD70281C15DA}"/>
              </a:ext>
            </a:extLst>
          </p:cNvPr>
          <p:cNvSpPr>
            <a:spLocks noGrp="1"/>
          </p:cNvSpPr>
          <p:nvPr>
            <p:ph type="title"/>
          </p:nvPr>
        </p:nvSpPr>
        <p:spPr/>
        <p:txBody>
          <a:bodyPr/>
          <a:lstStyle/>
          <a:p>
            <a:r>
              <a:rPr lang="fi-FI">
                <a:latin typeface="Arial"/>
                <a:cs typeface="Arial"/>
              </a:rPr>
              <a:t>Soveltuvuuskoe 2025</a:t>
            </a:r>
            <a:endParaRPr lang="fi-FI"/>
          </a:p>
        </p:txBody>
      </p:sp>
      <p:sp>
        <p:nvSpPr>
          <p:cNvPr id="3" name="Sisällön paikkamerkki 2">
            <a:extLst>
              <a:ext uri="{FF2B5EF4-FFF2-40B4-BE49-F238E27FC236}">
                <a16:creationId xmlns:a16="http://schemas.microsoft.com/office/drawing/2014/main" id="{B20714A3-81A4-B7BE-60FC-9B77B36EE9EB}"/>
              </a:ext>
            </a:extLst>
          </p:cNvPr>
          <p:cNvSpPr>
            <a:spLocks noGrp="1"/>
          </p:cNvSpPr>
          <p:nvPr>
            <p:ph sz="quarter" idx="10"/>
          </p:nvPr>
        </p:nvSpPr>
        <p:spPr>
          <a:xfrm>
            <a:off x="342741" y="1205277"/>
            <a:ext cx="11455681" cy="4967648"/>
          </a:xfrm>
        </p:spPr>
        <p:txBody>
          <a:bodyPr vert="horz" lIns="91440" tIns="45720" rIns="91440" bIns="45720" rtlCol="0" anchor="t">
            <a:normAutofit/>
          </a:bodyPr>
          <a:lstStyle/>
          <a:p>
            <a:pPr>
              <a:spcBef>
                <a:spcPct val="20000"/>
              </a:spcBef>
              <a:spcAft>
                <a:spcPts val="600"/>
              </a:spcAft>
            </a:pPr>
            <a:r>
              <a:rPr lang="fi-FI">
                <a:latin typeface="Arial"/>
                <a:cs typeface="Arial"/>
              </a:rPr>
              <a:t>Opettajankoulutusten soveltuvuuskoe on kaikille yliopistoille ja koulutusohjelmille yhteinen</a:t>
            </a:r>
            <a:r>
              <a:rPr lang="fi-FI">
                <a:solidFill>
                  <a:srgbClr val="FF0000"/>
                </a:solidFill>
                <a:latin typeface="Arial"/>
                <a:cs typeface="Arial"/>
              </a:rPr>
              <a:t> </a:t>
            </a:r>
            <a:r>
              <a:rPr lang="fi-FI" err="1">
                <a:solidFill>
                  <a:srgbClr val="FF0000"/>
                </a:solidFill>
                <a:latin typeface="Arial"/>
                <a:cs typeface="Arial"/>
              </a:rPr>
              <a:t>lukuunottamatta</a:t>
            </a:r>
            <a:r>
              <a:rPr lang="fi-FI">
                <a:latin typeface="Arial"/>
                <a:cs typeface="Arial"/>
              </a:rPr>
              <a:t> liikuntapedagogiikan, </a:t>
            </a:r>
            <a:r>
              <a:rPr lang="fi-FI" err="1">
                <a:latin typeface="Arial"/>
                <a:cs typeface="Arial"/>
              </a:rPr>
              <a:t>interkulttuurisen</a:t>
            </a:r>
            <a:r>
              <a:rPr lang="fi-FI">
                <a:latin typeface="Arial"/>
                <a:cs typeface="Arial"/>
              </a:rPr>
              <a:t> luokanopettajan ja musiikkikasvatuksen koulutusohjelmia, joista jokaisessa on oma koe</a:t>
            </a:r>
            <a:endParaRPr lang="fi-FI"/>
          </a:p>
          <a:p>
            <a:pPr marL="0" indent="0">
              <a:spcBef>
                <a:spcPct val="20000"/>
              </a:spcBef>
              <a:spcAft>
                <a:spcPts val="600"/>
              </a:spcAft>
              <a:buNone/>
            </a:pPr>
            <a:endParaRPr lang="fi-FI">
              <a:latin typeface="Arial"/>
              <a:cs typeface="Arial"/>
            </a:endParaRPr>
          </a:p>
          <a:p>
            <a:pPr marL="305435" indent="-305435">
              <a:spcBef>
                <a:spcPct val="20000"/>
              </a:spcBef>
              <a:spcAft>
                <a:spcPts val="600"/>
              </a:spcAft>
            </a:pPr>
            <a:r>
              <a:rPr lang="fi-FI">
                <a:latin typeface="Arial"/>
                <a:cs typeface="Arial"/>
              </a:rPr>
              <a:t>Hakija voi saada soveltuvuuskoekutsun yhteen tai useampaan hakukohteeseen ensimmäisen vaiheen menestyksestä (todistusvalinta, valintakoe E tai avoin väylä) riippuen</a:t>
            </a:r>
            <a:endParaRPr lang="en-US">
              <a:latin typeface="Arial"/>
              <a:cs typeface="Arial"/>
            </a:endParaRPr>
          </a:p>
          <a:p>
            <a:pPr marL="305435" indent="-305435">
              <a:spcBef>
                <a:spcPct val="20000"/>
              </a:spcBef>
              <a:spcAft>
                <a:spcPts val="600"/>
              </a:spcAft>
            </a:pPr>
            <a:r>
              <a:rPr lang="fi-FI">
                <a:latin typeface="Arial"/>
                <a:cs typeface="Arial"/>
              </a:rPr>
              <a:t>Koe </a:t>
            </a:r>
            <a:r>
              <a:rPr lang="fi-FI" b="1">
                <a:latin typeface="Arial"/>
                <a:cs typeface="Arial"/>
              </a:rPr>
              <a:t>suoritetaan vain kerran</a:t>
            </a:r>
            <a:r>
              <a:rPr lang="fi-FI">
                <a:latin typeface="Arial"/>
                <a:cs typeface="Arial"/>
              </a:rPr>
              <a:t>, ja sen pisteet huomioidaan kaikissa niissä hakukohteissa, joiden soveltuvuuskokeeseen </a:t>
            </a:r>
            <a:r>
              <a:rPr lang="fi-FI" b="1">
                <a:latin typeface="Arial"/>
                <a:cs typeface="Arial"/>
              </a:rPr>
              <a:t>hakija on kutsuttu</a:t>
            </a:r>
            <a:r>
              <a:rPr lang="fi-FI">
                <a:latin typeface="Arial"/>
                <a:cs typeface="Arial"/>
              </a:rPr>
              <a:t>.</a:t>
            </a:r>
            <a:endParaRPr lang="en-US">
              <a:latin typeface="Arial"/>
              <a:cs typeface="Arial"/>
            </a:endParaRPr>
          </a:p>
          <a:p>
            <a:pPr marL="305435" indent="-305435">
              <a:spcBef>
                <a:spcPct val="20000"/>
              </a:spcBef>
              <a:spcAft>
                <a:spcPts val="600"/>
              </a:spcAft>
            </a:pPr>
            <a:r>
              <a:rPr lang="fi-FI" b="1">
                <a:latin typeface="Arial"/>
                <a:cs typeface="Arial"/>
              </a:rPr>
              <a:t>Kutsut lähetetään sähköpostitse</a:t>
            </a:r>
            <a:r>
              <a:rPr lang="fi-FI">
                <a:latin typeface="Arial"/>
                <a:cs typeface="Arial"/>
              </a:rPr>
              <a:t>:</a:t>
            </a:r>
            <a:endParaRPr lang="en-US">
              <a:latin typeface="Arial"/>
              <a:cs typeface="Arial"/>
            </a:endParaRPr>
          </a:p>
          <a:p>
            <a:pPr marL="629920" lvl="1" indent="-305435">
              <a:spcBef>
                <a:spcPct val="20000"/>
              </a:spcBef>
              <a:spcAft>
                <a:spcPts val="600"/>
              </a:spcAft>
            </a:pPr>
            <a:r>
              <a:rPr lang="fi-FI" sz="1800">
                <a:latin typeface="Arial"/>
                <a:cs typeface="Arial"/>
              </a:rPr>
              <a:t>Todistusvalinnalla ja avoimen väylän kautta valituille</a:t>
            </a:r>
            <a:r>
              <a:rPr lang="fi-FI" sz="1800">
                <a:solidFill>
                  <a:srgbClr val="FF0000"/>
                </a:solidFill>
                <a:latin typeface="Arial"/>
                <a:cs typeface="Arial"/>
              </a:rPr>
              <a:t> </a:t>
            </a:r>
            <a:r>
              <a:rPr lang="fi-FI" sz="1800">
                <a:latin typeface="Arial"/>
                <a:cs typeface="Arial"/>
              </a:rPr>
              <a:t>22.5.2025, kuitenkin viimeistään 4.6.2025 mennessä</a:t>
            </a:r>
            <a:endParaRPr lang="en-US" sz="1800">
              <a:latin typeface="Arial"/>
              <a:cs typeface="Arial"/>
            </a:endParaRPr>
          </a:p>
          <a:p>
            <a:pPr marL="629920" lvl="1" indent="-305435">
              <a:spcBef>
                <a:spcPct val="20000"/>
              </a:spcBef>
              <a:spcAft>
                <a:spcPts val="600"/>
              </a:spcAft>
            </a:pPr>
            <a:r>
              <a:rPr lang="fi-FI" sz="1800">
                <a:latin typeface="Arial"/>
                <a:cs typeface="Arial"/>
              </a:rPr>
              <a:t>Valintakoe E:n kautta valituille viimeistään 4.6.2025 mennessä. </a:t>
            </a:r>
            <a:endParaRPr lang="en-US" sz="1800">
              <a:latin typeface="Arial"/>
              <a:cs typeface="Arial"/>
            </a:endParaRPr>
          </a:p>
          <a:p>
            <a:pPr marL="305435" indent="-305435">
              <a:spcBef>
                <a:spcPct val="20000"/>
              </a:spcBef>
              <a:spcAft>
                <a:spcPts val="600"/>
              </a:spcAft>
            </a:pPr>
            <a:r>
              <a:rPr lang="fi-FI">
                <a:latin typeface="Arial"/>
                <a:cs typeface="Arial"/>
              </a:rPr>
              <a:t>Kokeen suorituspaikka ja kieli määräytyvät korkeimman hakuprioriteetin mukaan, johon hakija kutsutaan</a:t>
            </a:r>
            <a:endParaRPr lang="en-US">
              <a:latin typeface="Arial"/>
              <a:cs typeface="Arial"/>
            </a:endParaRPr>
          </a:p>
          <a:p>
            <a:pPr marL="305435" indent="-305435">
              <a:spcBef>
                <a:spcPct val="20000"/>
              </a:spcBef>
              <a:spcAft>
                <a:spcPts val="600"/>
              </a:spcAft>
            </a:pPr>
            <a:r>
              <a:rPr lang="fi-FI" b="1">
                <a:latin typeface="Arial"/>
                <a:cs typeface="Arial"/>
              </a:rPr>
              <a:t>Soveltuvuuskoe järjestetään 11.-13.6.2025.</a:t>
            </a:r>
            <a:endParaRPr lang="fi-FI">
              <a:latin typeface="Arial"/>
              <a:cs typeface="Arial"/>
            </a:endParaRPr>
          </a:p>
        </p:txBody>
      </p:sp>
    </p:spTree>
    <p:extLst>
      <p:ext uri="{BB962C8B-B14F-4D97-AF65-F5344CB8AC3E}">
        <p14:creationId xmlns:p14="http://schemas.microsoft.com/office/powerpoint/2010/main" val="42273400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B8B46E-A42C-4DF1-1AC1-FA84381D26AB}"/>
              </a:ext>
            </a:extLst>
          </p:cNvPr>
          <p:cNvSpPr>
            <a:spLocks noGrp="1"/>
          </p:cNvSpPr>
          <p:nvPr>
            <p:ph type="title"/>
          </p:nvPr>
        </p:nvSpPr>
        <p:spPr/>
        <p:txBody>
          <a:bodyPr/>
          <a:lstStyle/>
          <a:p>
            <a:r>
              <a:rPr lang="fi-FI">
                <a:latin typeface="Arial"/>
                <a:cs typeface="Arial"/>
              </a:rPr>
              <a:t>Soveltuvuuskoe MAP-malli </a:t>
            </a:r>
            <a:endParaRPr lang="fi-FI"/>
          </a:p>
        </p:txBody>
      </p:sp>
      <p:sp>
        <p:nvSpPr>
          <p:cNvPr id="3" name="Sisällön paikkamerkki 2">
            <a:extLst>
              <a:ext uri="{FF2B5EF4-FFF2-40B4-BE49-F238E27FC236}">
                <a16:creationId xmlns:a16="http://schemas.microsoft.com/office/drawing/2014/main" id="{19FFC7D4-9F4B-4D5F-44D1-3718A5A36FFA}"/>
              </a:ext>
            </a:extLst>
          </p:cNvPr>
          <p:cNvSpPr>
            <a:spLocks noGrp="1"/>
          </p:cNvSpPr>
          <p:nvPr>
            <p:ph sz="quarter" idx="10"/>
          </p:nvPr>
        </p:nvSpPr>
        <p:spPr>
          <a:xfrm>
            <a:off x="341903" y="1205277"/>
            <a:ext cx="8209227" cy="5279147"/>
          </a:xfrm>
        </p:spPr>
        <p:txBody>
          <a:bodyPr vert="horz" lIns="91440" tIns="45720" rIns="91440" bIns="45720" rtlCol="0" anchor="t">
            <a:normAutofit lnSpcReduction="10000"/>
          </a:bodyPr>
          <a:lstStyle/>
          <a:p>
            <a:pPr>
              <a:spcBef>
                <a:spcPct val="20000"/>
              </a:spcBef>
              <a:spcAft>
                <a:spcPts val="600"/>
              </a:spcAft>
            </a:pPr>
            <a:r>
              <a:rPr lang="fi-FI">
                <a:latin typeface="Arial"/>
                <a:cs typeface="Arial"/>
              </a:rPr>
              <a:t>Soveltuvuuskokeen menetelmänä on haastattelu. </a:t>
            </a:r>
            <a:endParaRPr lang="en-US">
              <a:latin typeface="Arial"/>
              <a:cs typeface="Arial"/>
            </a:endParaRPr>
          </a:p>
          <a:p>
            <a:pPr>
              <a:spcBef>
                <a:spcPct val="20000"/>
              </a:spcBef>
              <a:spcAft>
                <a:spcPts val="600"/>
              </a:spcAft>
            </a:pPr>
            <a:r>
              <a:rPr lang="fi-FI">
                <a:latin typeface="Arial"/>
                <a:cs typeface="Arial"/>
              </a:rPr>
              <a:t>Kokeessa arvioidaan hakijan koulutettavuutta ja edellytyksiä omaksua kasvatusalalla tarvittavia tietoja ja taitoja, soveltuvuutta kasvatusalan työtehtäviin sekä sitoutuneisuutta suorittaa tutkinto.</a:t>
            </a:r>
          </a:p>
          <a:p>
            <a:pPr>
              <a:spcBef>
                <a:spcPct val="20000"/>
              </a:spcBef>
              <a:spcAft>
                <a:spcPts val="600"/>
              </a:spcAft>
            </a:pPr>
            <a:r>
              <a:rPr lang="fi-FI" b="1">
                <a:latin typeface="Arial"/>
                <a:cs typeface="Arial"/>
              </a:rPr>
              <a:t>Arviointi perustuu MAP –malliin </a:t>
            </a:r>
            <a:r>
              <a:rPr lang="fi-FI">
                <a:latin typeface="Arial"/>
                <a:cs typeface="Arial"/>
              </a:rPr>
              <a:t>(Moniulotteinen opettajan osaamisen prosessimalli)</a:t>
            </a:r>
            <a:endParaRPr lang="en-US">
              <a:latin typeface="Arial"/>
              <a:cs typeface="Arial"/>
            </a:endParaRPr>
          </a:p>
          <a:p>
            <a:pPr>
              <a:spcBef>
                <a:spcPct val="20000"/>
              </a:spcBef>
              <a:spcAft>
                <a:spcPts val="600"/>
              </a:spcAft>
            </a:pPr>
            <a:r>
              <a:rPr lang="fi-FI">
                <a:latin typeface="Arial"/>
                <a:cs typeface="Arial"/>
              </a:rPr>
              <a:t>Neljä haastattelupistettä (kesto 5 min / pysäkki) ja viisi arvioitavaa osa-aluetta: </a:t>
            </a:r>
            <a:endParaRPr lang="en-US">
              <a:latin typeface="Arial"/>
              <a:cs typeface="Arial"/>
            </a:endParaRPr>
          </a:p>
          <a:p>
            <a:pPr marL="457200" indent="-457200">
              <a:spcBef>
                <a:spcPct val="20000"/>
              </a:spcBef>
              <a:spcAft>
                <a:spcPts val="600"/>
              </a:spcAft>
              <a:buAutoNum type="arabicParenR"/>
            </a:pPr>
            <a:r>
              <a:rPr lang="fi-FI">
                <a:latin typeface="Arial"/>
                <a:cs typeface="Arial"/>
              </a:rPr>
              <a:t>Opetuksen ja oppimisen tietoperusta (0-24 p)</a:t>
            </a:r>
            <a:endParaRPr lang="en-US">
              <a:latin typeface="Arial"/>
              <a:cs typeface="Arial"/>
            </a:endParaRPr>
          </a:p>
          <a:p>
            <a:pPr marL="457200" indent="-457200">
              <a:spcBef>
                <a:spcPct val="20000"/>
              </a:spcBef>
              <a:spcAft>
                <a:spcPts val="600"/>
              </a:spcAft>
              <a:buAutoNum type="arabicParenR"/>
            </a:pPr>
            <a:r>
              <a:rPr lang="fi-FI">
                <a:latin typeface="Arial"/>
                <a:cs typeface="Arial"/>
              </a:rPr>
              <a:t>Kognitiiviset taidot (0-24 p)</a:t>
            </a:r>
            <a:endParaRPr lang="en-US">
              <a:latin typeface="Arial"/>
              <a:cs typeface="Arial"/>
            </a:endParaRPr>
          </a:p>
          <a:p>
            <a:pPr marL="457200" indent="-457200">
              <a:spcBef>
                <a:spcPct val="20000"/>
              </a:spcBef>
              <a:spcAft>
                <a:spcPts val="600"/>
              </a:spcAft>
              <a:buAutoNum type="arabicParenR"/>
            </a:pPr>
            <a:r>
              <a:rPr lang="fi-FI">
                <a:latin typeface="Arial"/>
                <a:cs typeface="Arial"/>
              </a:rPr>
              <a:t>Sosiaaliset taidot (0-24 p)</a:t>
            </a:r>
            <a:endParaRPr lang="en-US">
              <a:latin typeface="Arial"/>
              <a:cs typeface="Arial"/>
            </a:endParaRPr>
          </a:p>
          <a:p>
            <a:pPr marL="457200" indent="-457200">
              <a:spcBef>
                <a:spcPct val="20000"/>
              </a:spcBef>
              <a:spcAft>
                <a:spcPts val="600"/>
              </a:spcAft>
              <a:buAutoNum type="arabicParenR"/>
            </a:pPr>
            <a:r>
              <a:rPr lang="fi-FI">
                <a:latin typeface="Arial"/>
                <a:cs typeface="Arial"/>
              </a:rPr>
              <a:t>Persoonalliset orientaatiot (0-24 p)</a:t>
            </a:r>
            <a:endParaRPr lang="en-US">
              <a:latin typeface="Arial"/>
              <a:cs typeface="Arial"/>
            </a:endParaRPr>
          </a:p>
          <a:p>
            <a:pPr marL="457200" indent="-457200">
              <a:spcBef>
                <a:spcPct val="20000"/>
              </a:spcBef>
              <a:spcAft>
                <a:spcPts val="600"/>
              </a:spcAft>
              <a:buAutoNum type="arabicParenR"/>
            </a:pPr>
            <a:r>
              <a:rPr lang="fi-FI">
                <a:latin typeface="Arial"/>
                <a:cs typeface="Arial"/>
              </a:rPr>
              <a:t>Ammatillinen hyvinvointi (0-24 p) </a:t>
            </a:r>
            <a:endParaRPr lang="en-US">
              <a:latin typeface="Arial"/>
              <a:cs typeface="Arial"/>
            </a:endParaRPr>
          </a:p>
          <a:p>
            <a:pPr>
              <a:spcBef>
                <a:spcPct val="20000"/>
              </a:spcBef>
              <a:spcAft>
                <a:spcPts val="600"/>
              </a:spcAft>
              <a:buFont typeface="Arial,Sans-Serif" panose="020B0604020202020204" pitchFamily="34" charset="0"/>
            </a:pPr>
            <a:r>
              <a:rPr lang="fi-FI">
                <a:latin typeface="Arial"/>
                <a:cs typeface="Arial"/>
              </a:rPr>
              <a:t>Pisteytys 0-120 p., josta kustakin osasta tulee saada 4 pistettä ja koko kokeesta 40 pistettä, jotta hakija voi tulla hyväksytyksi</a:t>
            </a:r>
            <a:endParaRPr lang="en-US">
              <a:latin typeface="Arial"/>
              <a:cs typeface="Arial"/>
            </a:endParaRPr>
          </a:p>
          <a:p>
            <a:endParaRPr lang="fi-FI"/>
          </a:p>
        </p:txBody>
      </p:sp>
      <p:sp>
        <p:nvSpPr>
          <p:cNvPr id="5" name="Suorakulmio: Pyöristetyt kulmat 4">
            <a:extLst>
              <a:ext uri="{FF2B5EF4-FFF2-40B4-BE49-F238E27FC236}">
                <a16:creationId xmlns:a16="http://schemas.microsoft.com/office/drawing/2014/main" id="{DC2655B2-13AA-5D06-629C-5DE13B885708}"/>
              </a:ext>
            </a:extLst>
          </p:cNvPr>
          <p:cNvSpPr/>
          <p:nvPr/>
        </p:nvSpPr>
        <p:spPr>
          <a:xfrm>
            <a:off x="8544256" y="1714894"/>
            <a:ext cx="3447611" cy="36546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a:latin typeface="Arial"/>
                <a:cs typeface="Arial"/>
              </a:rPr>
              <a:t>2024 soveltuvuuskokeen pysäkit oli nimetty seuraavasti:</a:t>
            </a:r>
            <a:endParaRPr lang="fi-FI"/>
          </a:p>
          <a:p>
            <a:pPr algn="ctr"/>
            <a:endParaRPr lang="fi-FI">
              <a:latin typeface="Arial"/>
              <a:cs typeface="Arial"/>
            </a:endParaRPr>
          </a:p>
          <a:p>
            <a:r>
              <a:rPr lang="fi-FI">
                <a:latin typeface="Arial"/>
                <a:cs typeface="Arial"/>
              </a:rPr>
              <a:t>Pysäkki A: Sitoutuneisuus</a:t>
            </a:r>
          </a:p>
          <a:p>
            <a:r>
              <a:rPr lang="fi-FI">
                <a:latin typeface="Arial"/>
                <a:cs typeface="Arial"/>
              </a:rPr>
              <a:t>Pysäkki B: opetus- ja ohjaustyössä tarvittavat voimavarat</a:t>
            </a:r>
          </a:p>
          <a:p>
            <a:r>
              <a:rPr lang="fi-FI">
                <a:latin typeface="Arial"/>
                <a:cs typeface="Arial"/>
              </a:rPr>
              <a:t>Pysäkki C: kulttuurinen moninaisuus ja moraalinen päättely</a:t>
            </a:r>
          </a:p>
          <a:p>
            <a:r>
              <a:rPr lang="fi-FI">
                <a:latin typeface="Arial"/>
                <a:cs typeface="Arial"/>
              </a:rPr>
              <a:t>Pysäkki D: sosiaaliset taidot</a:t>
            </a:r>
          </a:p>
        </p:txBody>
      </p:sp>
    </p:spTree>
    <p:extLst>
      <p:ext uri="{BB962C8B-B14F-4D97-AF65-F5344CB8AC3E}">
        <p14:creationId xmlns:p14="http://schemas.microsoft.com/office/powerpoint/2010/main" val="2332722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613416-92AE-E027-5FBD-0F3626F078E3}"/>
              </a:ext>
            </a:extLst>
          </p:cNvPr>
          <p:cNvSpPr>
            <a:spLocks noGrp="1"/>
          </p:cNvSpPr>
          <p:nvPr>
            <p:ph type="title"/>
          </p:nvPr>
        </p:nvSpPr>
        <p:spPr/>
        <p:txBody>
          <a:bodyPr/>
          <a:lstStyle/>
          <a:p>
            <a:r>
              <a:rPr lang="fi-FI">
                <a:latin typeface="Arial"/>
                <a:cs typeface="Arial"/>
              </a:rPr>
              <a:t>Liikuntapedagogiikan soveltuvuuskoe</a:t>
            </a:r>
            <a:endParaRPr lang="fi-FI"/>
          </a:p>
        </p:txBody>
      </p:sp>
      <p:sp>
        <p:nvSpPr>
          <p:cNvPr id="3" name="Sisällön paikkamerkki 2">
            <a:extLst>
              <a:ext uri="{FF2B5EF4-FFF2-40B4-BE49-F238E27FC236}">
                <a16:creationId xmlns:a16="http://schemas.microsoft.com/office/drawing/2014/main" id="{C6079D99-A804-145A-5BFE-380F461CCF36}"/>
              </a:ext>
            </a:extLst>
          </p:cNvPr>
          <p:cNvSpPr>
            <a:spLocks noGrp="1"/>
          </p:cNvSpPr>
          <p:nvPr>
            <p:ph sz="quarter" idx="10"/>
          </p:nvPr>
        </p:nvSpPr>
        <p:spPr>
          <a:xfrm>
            <a:off x="343329" y="1377805"/>
            <a:ext cx="7078742" cy="4250835"/>
          </a:xfrm>
        </p:spPr>
        <p:txBody>
          <a:bodyPr vert="horz" lIns="91440" tIns="45720" rIns="91440" bIns="45720" rtlCol="0" anchor="t">
            <a:normAutofit/>
          </a:bodyPr>
          <a:lstStyle/>
          <a:p>
            <a:pPr marL="305435" indent="-305435">
              <a:spcBef>
                <a:spcPct val="20000"/>
              </a:spcBef>
              <a:spcAft>
                <a:spcPts val="600"/>
              </a:spcAft>
            </a:pPr>
            <a:r>
              <a:rPr lang="fi-FI">
                <a:latin typeface="Arial"/>
                <a:cs typeface="Arial"/>
              </a:rPr>
              <a:t>Kokeen aika: </a:t>
            </a:r>
            <a:r>
              <a:rPr lang="fi-FI" b="1">
                <a:latin typeface="Arial"/>
                <a:cs typeface="Arial"/>
              </a:rPr>
              <a:t>16-17.06.2025 klo 8–20.</a:t>
            </a:r>
            <a:r>
              <a:rPr lang="fi-FI">
                <a:latin typeface="Arial"/>
                <a:cs typeface="Arial"/>
              </a:rPr>
              <a:t> </a:t>
            </a:r>
          </a:p>
          <a:p>
            <a:pPr marL="305435" indent="-305435">
              <a:spcBef>
                <a:spcPct val="20000"/>
              </a:spcBef>
              <a:spcAft>
                <a:spcPts val="600"/>
              </a:spcAft>
            </a:pPr>
            <a:r>
              <a:rPr lang="fi-FI">
                <a:latin typeface="Arial"/>
                <a:cs typeface="Arial"/>
              </a:rPr>
              <a:t>Soveltuvuuskokeen ohje julkaistaan Jyväskylän yliopiston verkkosivuilla </a:t>
            </a:r>
            <a:r>
              <a:rPr lang="fi-FI" b="1">
                <a:latin typeface="Arial"/>
                <a:cs typeface="Arial"/>
              </a:rPr>
              <a:t>10.3.2025. </a:t>
            </a:r>
          </a:p>
          <a:p>
            <a:r>
              <a:rPr lang="fi-FI">
                <a:latin typeface="Arial"/>
                <a:ea typeface="Open Sans"/>
                <a:cs typeface="Open Sans"/>
              </a:rPr>
              <a:t>Soveltuvuuskokeeseen kutsuttavan hakijan tulee vahvistaa osallistumisensa soveltuvuuskokeeseen 9.6.2025 klo 15.00 mennessä.</a:t>
            </a:r>
            <a:endParaRPr lang="fi-FI">
              <a:latin typeface="Arial"/>
            </a:endParaRPr>
          </a:p>
          <a:p>
            <a:pPr marL="305435" indent="-305435">
              <a:spcBef>
                <a:spcPct val="20000"/>
              </a:spcBef>
              <a:spcAft>
                <a:spcPts val="600"/>
              </a:spcAft>
            </a:pPr>
            <a:endParaRPr lang="fi-FI">
              <a:latin typeface="Arial"/>
              <a:cs typeface="Arial"/>
            </a:endParaRPr>
          </a:p>
          <a:p>
            <a:pPr marL="305435" indent="-305435">
              <a:spcBef>
                <a:spcPct val="20000"/>
              </a:spcBef>
              <a:spcAft>
                <a:spcPts val="600"/>
              </a:spcAft>
            </a:pPr>
            <a:r>
              <a:rPr lang="fi-FI">
                <a:latin typeface="Arial"/>
                <a:cs typeface="Arial"/>
              </a:rPr>
              <a:t>Lisäpisteitä voi saada:</a:t>
            </a:r>
          </a:p>
          <a:p>
            <a:pPr marL="629920" lvl="1" indent="-305435">
              <a:spcBef>
                <a:spcPct val="20000"/>
              </a:spcBef>
              <a:spcAft>
                <a:spcPts val="600"/>
              </a:spcAft>
            </a:pPr>
            <a:r>
              <a:rPr lang="fi-FI" sz="1800">
                <a:latin typeface="Arial"/>
                <a:cs typeface="Arial"/>
              </a:rPr>
              <a:t>Liikunnan lukiodiplomin arvosanasta 2–10 pistettä.</a:t>
            </a:r>
          </a:p>
          <a:p>
            <a:pPr marL="629920" lvl="1" indent="-305435">
              <a:spcBef>
                <a:spcPct val="20000"/>
              </a:spcBef>
              <a:spcAft>
                <a:spcPts val="600"/>
              </a:spcAft>
            </a:pPr>
            <a:r>
              <a:rPr lang="fi-FI" sz="1800">
                <a:latin typeface="Arial"/>
                <a:cs typeface="Arial"/>
              </a:rPr>
              <a:t>Liikunnanohjauksen perustutkinto (liikuntaneuvoja): 10 pistettä.</a:t>
            </a:r>
          </a:p>
        </p:txBody>
      </p:sp>
      <p:graphicFrame>
        <p:nvGraphicFramePr>
          <p:cNvPr id="5" name="Taulukko 4">
            <a:extLst>
              <a:ext uri="{FF2B5EF4-FFF2-40B4-BE49-F238E27FC236}">
                <a16:creationId xmlns:a16="http://schemas.microsoft.com/office/drawing/2014/main" id="{257D32DC-70F2-1BCB-2706-E6FFCAE1917C}"/>
              </a:ext>
            </a:extLst>
          </p:cNvPr>
          <p:cNvGraphicFramePr>
            <a:graphicFrameLocks noGrp="1"/>
          </p:cNvGraphicFramePr>
          <p:nvPr>
            <p:extLst>
              <p:ext uri="{D42A27DB-BD31-4B8C-83A1-F6EECF244321}">
                <p14:modId xmlns:p14="http://schemas.microsoft.com/office/powerpoint/2010/main" val="3061585554"/>
              </p:ext>
            </p:extLst>
          </p:nvPr>
        </p:nvGraphicFramePr>
        <p:xfrm>
          <a:off x="7723488" y="1381458"/>
          <a:ext cx="4076698" cy="3466084"/>
        </p:xfrm>
        <a:graphic>
          <a:graphicData uri="http://schemas.openxmlformats.org/drawingml/2006/table">
            <a:tbl>
              <a:tblPr bandRow="1">
                <a:tableStyleId>{5C22544A-7EE6-4342-B048-85BDC9FD1C3A}</a:tableStyleId>
              </a:tblPr>
              <a:tblGrid>
                <a:gridCol w="2677438">
                  <a:extLst>
                    <a:ext uri="{9D8B030D-6E8A-4147-A177-3AD203B41FA5}">
                      <a16:colId xmlns:a16="http://schemas.microsoft.com/office/drawing/2014/main" val="1235374735"/>
                    </a:ext>
                  </a:extLst>
                </a:gridCol>
                <a:gridCol w="1399260">
                  <a:extLst>
                    <a:ext uri="{9D8B030D-6E8A-4147-A177-3AD203B41FA5}">
                      <a16:colId xmlns:a16="http://schemas.microsoft.com/office/drawing/2014/main" val="2535125522"/>
                    </a:ext>
                  </a:extLst>
                </a:gridCol>
              </a:tblGrid>
              <a:tr h="561975">
                <a:tc>
                  <a:txBody>
                    <a:bodyPr/>
                    <a:lstStyle/>
                    <a:p>
                      <a:pPr fontAlgn="base">
                        <a:lnSpc>
                          <a:spcPts val="1650"/>
                        </a:lnSpc>
                      </a:pPr>
                      <a:r>
                        <a:rPr lang="fi-FI" sz="1600" b="1">
                          <a:solidFill>
                            <a:srgbClr val="FFFFFF"/>
                          </a:solidFill>
                          <a:effectLst/>
                          <a:latin typeface="Arial"/>
                        </a:rPr>
                        <a:t>Soveltuvuus-kokeen osiot</a:t>
                      </a: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tc>
                  <a:txBody>
                    <a:bodyPr/>
                    <a:lstStyle/>
                    <a:p>
                      <a:pPr fontAlgn="base">
                        <a:lnSpc>
                          <a:spcPts val="1650"/>
                        </a:lnSpc>
                      </a:pPr>
                      <a:r>
                        <a:rPr lang="fi-FI" sz="1600" b="1">
                          <a:solidFill>
                            <a:srgbClr val="FFFFFF"/>
                          </a:solidFill>
                          <a:effectLst/>
                          <a:latin typeface="Arial"/>
                        </a:rPr>
                        <a:t>Enimmäis-pistemäärä</a:t>
                      </a: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351F65"/>
                    </a:solidFill>
                  </a:tcPr>
                </a:tc>
                <a:extLst>
                  <a:ext uri="{0D108BD9-81ED-4DB2-BD59-A6C34878D82A}">
                    <a16:rowId xmlns:a16="http://schemas.microsoft.com/office/drawing/2014/main" val="3961212733"/>
                  </a:ext>
                </a:extLst>
              </a:tr>
              <a:tr h="561975">
                <a:tc>
                  <a:txBody>
                    <a:bodyPr/>
                    <a:lstStyle/>
                    <a:p>
                      <a:pPr fontAlgn="base">
                        <a:lnSpc>
                          <a:spcPts val="1950"/>
                        </a:lnSpc>
                      </a:pPr>
                      <a:r>
                        <a:rPr lang="fi-FI" sz="1600">
                          <a:solidFill>
                            <a:srgbClr val="1D1D1D"/>
                          </a:solidFill>
                          <a:effectLst/>
                          <a:latin typeface="Arial"/>
                        </a:rPr>
                        <a:t>Liikunnallinen  soveltuvuuskoe</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rgbClr val="1D1D1D"/>
                          </a:solidFill>
                          <a:effectLst/>
                          <a:latin typeface="Arial"/>
                        </a:rPr>
                        <a:t>100</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9831955"/>
                  </a:ext>
                </a:extLst>
              </a:tr>
              <a:tr h="561975">
                <a:tc>
                  <a:txBody>
                    <a:bodyPr/>
                    <a:lstStyle/>
                    <a:p>
                      <a:pPr fontAlgn="base">
                        <a:lnSpc>
                          <a:spcPts val="1950"/>
                        </a:lnSpc>
                      </a:pPr>
                      <a:r>
                        <a:rPr lang="fi-FI" sz="1600">
                          <a:solidFill>
                            <a:srgbClr val="1D1D1D"/>
                          </a:solidFill>
                          <a:effectLst/>
                          <a:latin typeface="Arial"/>
                        </a:rPr>
                        <a:t>Kasvatuksellinen </a:t>
                      </a:r>
                      <a:endParaRPr lang="fi-FI" sz="1600">
                        <a:solidFill>
                          <a:srgbClr val="351F65"/>
                        </a:solidFill>
                        <a:effectLst/>
                        <a:latin typeface="Arial"/>
                      </a:endParaRPr>
                    </a:p>
                    <a:p>
                      <a:pPr lvl="0">
                        <a:lnSpc>
                          <a:spcPts val="1950"/>
                        </a:lnSpc>
                        <a:buNone/>
                      </a:pPr>
                      <a:r>
                        <a:rPr lang="fi-FI" sz="1600">
                          <a:solidFill>
                            <a:srgbClr val="1D1D1D"/>
                          </a:solidFill>
                          <a:effectLst/>
                          <a:latin typeface="Arial"/>
                        </a:rPr>
                        <a:t>soveltuvuuskoe</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tc>
                  <a:txBody>
                    <a:bodyPr/>
                    <a:lstStyle/>
                    <a:p>
                      <a:pPr fontAlgn="base">
                        <a:lnSpc>
                          <a:spcPts val="1950"/>
                        </a:lnSpc>
                      </a:pPr>
                      <a:r>
                        <a:rPr lang="fi-FI" sz="1600">
                          <a:solidFill>
                            <a:srgbClr val="1D1D1D"/>
                          </a:solidFill>
                          <a:effectLst/>
                          <a:latin typeface="Arial"/>
                        </a:rPr>
                        <a:t>100</a:t>
                      </a: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E8FC"/>
                    </a:solidFill>
                  </a:tcPr>
                </a:tc>
                <a:extLst>
                  <a:ext uri="{0D108BD9-81ED-4DB2-BD59-A6C34878D82A}">
                    <a16:rowId xmlns:a16="http://schemas.microsoft.com/office/drawing/2014/main" val="2837146395"/>
                  </a:ext>
                </a:extLst>
              </a:tr>
              <a:tr h="561975">
                <a:tc>
                  <a:txBody>
                    <a:bodyPr/>
                    <a:lstStyle/>
                    <a:p>
                      <a:pPr fontAlgn="base">
                        <a:lnSpc>
                          <a:spcPts val="1950"/>
                        </a:lnSpc>
                      </a:pPr>
                      <a:r>
                        <a:rPr lang="fi-FI" sz="1600">
                          <a:solidFill>
                            <a:srgbClr val="1D1D1D"/>
                          </a:solidFill>
                          <a:effectLst/>
                          <a:latin typeface="Arial"/>
                        </a:rPr>
                        <a:t>Liikunnan lukiodiplomi</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rgbClr val="1D1D1D"/>
                          </a:solidFill>
                          <a:effectLst/>
                          <a:latin typeface="Arial"/>
                        </a:rPr>
                        <a:t>10</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874616046"/>
                  </a:ext>
                </a:extLst>
              </a:tr>
              <a:tr h="781050">
                <a:tc>
                  <a:txBody>
                    <a:bodyPr/>
                    <a:lstStyle/>
                    <a:p>
                      <a:pPr fontAlgn="base">
                        <a:lnSpc>
                          <a:spcPts val="1950"/>
                        </a:lnSpc>
                      </a:pPr>
                      <a:r>
                        <a:rPr lang="fi-FI" sz="1600">
                          <a:solidFill>
                            <a:srgbClr val="1D1D1D"/>
                          </a:solidFill>
                          <a:effectLst/>
                          <a:latin typeface="Arial"/>
                        </a:rPr>
                        <a:t>Liikunnanohjauksen perustutkinto (liikuntaneuvoja)</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tc>
                  <a:txBody>
                    <a:bodyPr/>
                    <a:lstStyle/>
                    <a:p>
                      <a:pPr fontAlgn="base">
                        <a:lnSpc>
                          <a:spcPts val="1950"/>
                        </a:lnSpc>
                      </a:pPr>
                      <a:r>
                        <a:rPr lang="fi-FI" sz="1600">
                          <a:solidFill>
                            <a:srgbClr val="1D1D1D"/>
                          </a:solidFill>
                          <a:effectLst/>
                          <a:latin typeface="Arial"/>
                        </a:rPr>
                        <a:t>10</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2"/>
                    </a:solidFill>
                  </a:tcPr>
                </a:tc>
                <a:extLst>
                  <a:ext uri="{0D108BD9-81ED-4DB2-BD59-A6C34878D82A}">
                    <a16:rowId xmlns:a16="http://schemas.microsoft.com/office/drawing/2014/main" val="3028917985"/>
                  </a:ext>
                </a:extLst>
              </a:tr>
              <a:tr h="333375">
                <a:tc>
                  <a:txBody>
                    <a:bodyPr/>
                    <a:lstStyle/>
                    <a:p>
                      <a:pPr fontAlgn="base">
                        <a:lnSpc>
                          <a:spcPts val="1950"/>
                        </a:lnSpc>
                      </a:pPr>
                      <a:r>
                        <a:rPr lang="fi-FI" sz="1600">
                          <a:solidFill>
                            <a:srgbClr val="1D1D1D"/>
                          </a:solidFill>
                          <a:effectLst/>
                          <a:latin typeface="Arial"/>
                        </a:rPr>
                        <a:t>Yhteispistemäärä</a:t>
                      </a:r>
                      <a:endParaRPr lang="fi-FI" sz="1600">
                        <a:solidFill>
                          <a:srgbClr val="351F65"/>
                        </a:solidFill>
                        <a:effectLst/>
                        <a:latin typeface="Arial"/>
                      </a:endParaRP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7B4F5"/>
                    </a:solidFill>
                  </a:tcPr>
                </a:tc>
                <a:tc>
                  <a:txBody>
                    <a:bodyPr/>
                    <a:lstStyle/>
                    <a:p>
                      <a:pPr fontAlgn="base">
                        <a:lnSpc>
                          <a:spcPts val="1950"/>
                        </a:lnSpc>
                      </a:pPr>
                      <a:r>
                        <a:rPr lang="fi-FI" sz="1600">
                          <a:solidFill>
                            <a:srgbClr val="1D1D1D"/>
                          </a:solidFill>
                          <a:effectLst/>
                          <a:latin typeface="Arial"/>
                        </a:rPr>
                        <a:t>220</a:t>
                      </a:r>
                    </a:p>
                  </a:txBody>
                  <a:tcPr marL="152400" marR="152400" marT="57150" marB="5715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7B4F5"/>
                    </a:solidFill>
                  </a:tcPr>
                </a:tc>
                <a:extLst>
                  <a:ext uri="{0D108BD9-81ED-4DB2-BD59-A6C34878D82A}">
                    <a16:rowId xmlns:a16="http://schemas.microsoft.com/office/drawing/2014/main" val="722584349"/>
                  </a:ext>
                </a:extLst>
              </a:tr>
            </a:tbl>
          </a:graphicData>
        </a:graphic>
      </p:graphicFrame>
      <p:sp>
        <p:nvSpPr>
          <p:cNvPr id="4" name="Suorakulmio: Pyöristetyt kulmat 3">
            <a:extLst>
              <a:ext uri="{FF2B5EF4-FFF2-40B4-BE49-F238E27FC236}">
                <a16:creationId xmlns:a16="http://schemas.microsoft.com/office/drawing/2014/main" id="{91CA2F2C-C289-841D-E6F8-2DFC1B1B6610}"/>
              </a:ext>
            </a:extLst>
          </p:cNvPr>
          <p:cNvSpPr/>
          <p:nvPr/>
        </p:nvSpPr>
        <p:spPr>
          <a:xfrm>
            <a:off x="7031056" y="5093057"/>
            <a:ext cx="4764905" cy="104930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a:extLst>
              <a:ext uri="{FF2B5EF4-FFF2-40B4-BE49-F238E27FC236}">
                <a16:creationId xmlns:a16="http://schemas.microsoft.com/office/drawing/2014/main" id="{732C9400-188E-F654-1609-37744B963EBC}"/>
              </a:ext>
            </a:extLst>
          </p:cNvPr>
          <p:cNvSpPr txBox="1"/>
          <p:nvPr/>
        </p:nvSpPr>
        <p:spPr>
          <a:xfrm>
            <a:off x="7199000" y="5211233"/>
            <a:ext cx="44359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a:solidFill>
                  <a:srgbClr val="FF0000"/>
                </a:solidFill>
                <a:latin typeface="Arial"/>
                <a:cs typeface="Arial"/>
              </a:rPr>
              <a:t>Ei enää mainintaa terveystiedon kirjallisesta kokeesta soveltuvuuskokeen osana. Poistunut?</a:t>
            </a:r>
          </a:p>
        </p:txBody>
      </p:sp>
    </p:spTree>
    <p:extLst>
      <p:ext uri="{BB962C8B-B14F-4D97-AF65-F5344CB8AC3E}">
        <p14:creationId xmlns:p14="http://schemas.microsoft.com/office/powerpoint/2010/main" val="1032151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descr="Kuva, joka sisältää kohteen vaate, jalkineet, henkilö, sisä-&#10;&#10;Kuvaus luotu automaattisesti">
            <a:extLst>
              <a:ext uri="{FF2B5EF4-FFF2-40B4-BE49-F238E27FC236}">
                <a16:creationId xmlns:a16="http://schemas.microsoft.com/office/drawing/2014/main" id="{158B0D2E-2E46-5CA1-6BDE-2ABD726D35C1}"/>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8556790" y="264160"/>
            <a:ext cx="3371049" cy="6329680"/>
          </a:xfrm>
        </p:spPr>
      </p:pic>
      <p:sp>
        <p:nvSpPr>
          <p:cNvPr id="4" name="Tekstin paikkamerkki 3">
            <a:extLst>
              <a:ext uri="{FF2B5EF4-FFF2-40B4-BE49-F238E27FC236}">
                <a16:creationId xmlns:a16="http://schemas.microsoft.com/office/drawing/2014/main" id="{DE8F06BF-F2D3-C8E1-F5FE-82F408F3CFB3}"/>
              </a:ext>
            </a:extLst>
          </p:cNvPr>
          <p:cNvSpPr>
            <a:spLocks noGrp="1"/>
          </p:cNvSpPr>
          <p:nvPr>
            <p:ph type="body" sz="quarter" idx="15"/>
          </p:nvPr>
        </p:nvSpPr>
        <p:spPr/>
        <p:txBody>
          <a:bodyPr/>
          <a:lstStyle/>
          <a:p>
            <a:endParaRPr lang="fi-FI"/>
          </a:p>
        </p:txBody>
      </p:sp>
      <p:sp>
        <p:nvSpPr>
          <p:cNvPr id="8" name="Otsikko 4">
            <a:extLst>
              <a:ext uri="{FF2B5EF4-FFF2-40B4-BE49-F238E27FC236}">
                <a16:creationId xmlns:a16="http://schemas.microsoft.com/office/drawing/2014/main" id="{0F2122E3-B68D-01BF-60D2-E1D61CD8FE66}"/>
              </a:ext>
            </a:extLst>
          </p:cNvPr>
          <p:cNvSpPr>
            <a:spLocks noGrp="1"/>
          </p:cNvSpPr>
          <p:nvPr>
            <p:ph type="title"/>
          </p:nvPr>
        </p:nvSpPr>
        <p:spPr>
          <a:xfrm>
            <a:off x="341049" y="365125"/>
            <a:ext cx="8030331" cy="1152176"/>
          </a:xfrm>
        </p:spPr>
        <p:txBody>
          <a:bodyPr/>
          <a:lstStyle/>
          <a:p>
            <a:r>
              <a:rPr lang="fi-FI"/>
              <a:t>Alat, joissa todistusvalinta koskee</a:t>
            </a:r>
            <a:br>
              <a:rPr lang="fi-FI"/>
            </a:br>
            <a:r>
              <a:rPr lang="fi-FI"/>
              <a:t>vain ensikertalaisia hakijoita</a:t>
            </a:r>
          </a:p>
        </p:txBody>
      </p:sp>
      <p:sp>
        <p:nvSpPr>
          <p:cNvPr id="9" name="Sisällön paikkamerkki 2">
            <a:extLst>
              <a:ext uri="{FF2B5EF4-FFF2-40B4-BE49-F238E27FC236}">
                <a16:creationId xmlns:a16="http://schemas.microsoft.com/office/drawing/2014/main" id="{AB53CC35-4779-2242-5750-5C847967F1E6}"/>
              </a:ext>
            </a:extLst>
          </p:cNvPr>
          <p:cNvSpPr txBox="1">
            <a:spLocks/>
          </p:cNvSpPr>
          <p:nvPr/>
        </p:nvSpPr>
        <p:spPr>
          <a:xfrm>
            <a:off x="341049" y="1739899"/>
            <a:ext cx="7721403" cy="4523159"/>
          </a:xfrm>
          <a:prstGeom prst="rect">
            <a:avLst/>
          </a:prstGeom>
        </p:spPr>
        <p:txBody>
          <a:bodyPr>
            <a:no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000"/>
              <a:t>Lista kattava, mutta ei täydellinen:</a:t>
            </a:r>
          </a:p>
          <a:p>
            <a:pPr lvl="1"/>
            <a:r>
              <a:rPr lang="fi-FI" sz="1800"/>
              <a:t>Biolääketiede Turku, Kuopio</a:t>
            </a:r>
          </a:p>
          <a:p>
            <a:pPr lvl="1"/>
            <a:r>
              <a:rPr lang="fi-FI" sz="1800"/>
              <a:t>Eläinlääketiede</a:t>
            </a:r>
          </a:p>
          <a:p>
            <a:pPr lvl="1"/>
            <a:r>
              <a:rPr lang="fi-FI" sz="1800"/>
              <a:t>Hammaslääketiede</a:t>
            </a:r>
          </a:p>
          <a:p>
            <a:pPr lvl="1"/>
            <a:r>
              <a:rPr lang="fi-FI" sz="1800"/>
              <a:t>Kauppatiede</a:t>
            </a:r>
          </a:p>
          <a:p>
            <a:pPr lvl="1"/>
            <a:r>
              <a:rPr lang="fi-FI" sz="1800"/>
              <a:t>Lääketiede</a:t>
            </a:r>
          </a:p>
          <a:p>
            <a:pPr lvl="1"/>
            <a:r>
              <a:rPr lang="fi-FI" sz="1800">
                <a:solidFill>
                  <a:srgbClr val="FF0000"/>
                </a:solidFill>
              </a:rPr>
              <a:t>Maantiede </a:t>
            </a:r>
            <a:r>
              <a:rPr lang="fi-FI" sz="1800" err="1">
                <a:solidFill>
                  <a:srgbClr val="FF0000"/>
                </a:solidFill>
              </a:rPr>
              <a:t>Hki</a:t>
            </a:r>
            <a:r>
              <a:rPr lang="fi-FI" sz="1800">
                <a:solidFill>
                  <a:srgbClr val="FF0000"/>
                </a:solidFill>
              </a:rPr>
              <a:t> ja Joensuu maantiede ja ympäristöpolitiikka</a:t>
            </a:r>
          </a:p>
          <a:p>
            <a:pPr lvl="1"/>
            <a:r>
              <a:rPr lang="fi-FI" sz="1800"/>
              <a:t>Oikeustiede</a:t>
            </a:r>
          </a:p>
          <a:p>
            <a:pPr lvl="1"/>
            <a:r>
              <a:rPr lang="fi-FI" sz="1800"/>
              <a:t>Psykologia</a:t>
            </a:r>
          </a:p>
          <a:p>
            <a:pPr lvl="1"/>
            <a:r>
              <a:rPr lang="fi-FI" sz="1800"/>
              <a:t>Yhteiskuntatiede, vaihtelee hakukohdekohtaisesti ja yliopistoittain</a:t>
            </a:r>
          </a:p>
          <a:p>
            <a:pPr lvl="2"/>
            <a:r>
              <a:rPr lang="fi-FI" sz="1800"/>
              <a:t>Suurimmassa osassa hakukohteita todistusvalinta kaikille</a:t>
            </a:r>
          </a:p>
          <a:p>
            <a:pPr lvl="2"/>
            <a:endParaRPr lang="fi-FI"/>
          </a:p>
          <a:p>
            <a:pPr lvl="2"/>
            <a:endParaRPr lang="fi-FI"/>
          </a:p>
        </p:txBody>
      </p:sp>
    </p:spTree>
    <p:extLst>
      <p:ext uri="{BB962C8B-B14F-4D97-AF65-F5344CB8AC3E}">
        <p14:creationId xmlns:p14="http://schemas.microsoft.com/office/powerpoint/2010/main" val="42386996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CF552-0FF3-B515-7EE6-C7843DAC2550}"/>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3CA886E0-E7F5-FC54-AEAC-B42E00D70653}"/>
              </a:ext>
            </a:extLst>
          </p:cNvPr>
          <p:cNvSpPr>
            <a:spLocks noGrp="1"/>
          </p:cNvSpPr>
          <p:nvPr>
            <p:ph sz="quarter" idx="10"/>
          </p:nvPr>
        </p:nvSpPr>
        <p:spPr>
          <a:xfrm>
            <a:off x="341313" y="1150374"/>
            <a:ext cx="5580094" cy="5443465"/>
          </a:xfrm>
        </p:spPr>
        <p:txBody>
          <a:bodyPr/>
          <a:lstStyle/>
          <a:p>
            <a:pPr marL="0" indent="0">
              <a:buNone/>
            </a:pPr>
            <a:r>
              <a:rPr lang="fi-FI" sz="2000" b="1"/>
              <a:t>Valintakoetta F käyttävät koulutusalat</a:t>
            </a:r>
          </a:p>
          <a:p>
            <a:r>
              <a:rPr lang="fi-FI"/>
              <a:t>kauppatiede</a:t>
            </a:r>
          </a:p>
          <a:p>
            <a:r>
              <a:rPr lang="fi-FI"/>
              <a:t>taloustiede</a:t>
            </a:r>
          </a:p>
          <a:p>
            <a:r>
              <a:rPr lang="fi-FI"/>
              <a:t>tietojärjestelmätiede</a:t>
            </a:r>
          </a:p>
          <a:p>
            <a:r>
              <a:rPr lang="fi-FI"/>
              <a:t>ympäristö- ja elintarviketalous</a:t>
            </a:r>
          </a:p>
        </p:txBody>
      </p:sp>
      <p:pic>
        <p:nvPicPr>
          <p:cNvPr id="11" name="Kuvan paikkamerkki 10">
            <a:extLst>
              <a:ext uri="{FF2B5EF4-FFF2-40B4-BE49-F238E27FC236}">
                <a16:creationId xmlns:a16="http://schemas.microsoft.com/office/drawing/2014/main" id="{2E814095-C607-AEFC-09C9-D9ACF265D133}"/>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33625" cy="6329680"/>
          </a:xfrm>
        </p:spPr>
      </p:pic>
      <p:sp>
        <p:nvSpPr>
          <p:cNvPr id="5" name="Otsikko 4">
            <a:extLst>
              <a:ext uri="{FF2B5EF4-FFF2-40B4-BE49-F238E27FC236}">
                <a16:creationId xmlns:a16="http://schemas.microsoft.com/office/drawing/2014/main" id="{6A3E44FE-907E-EF1F-752F-7DD8990BF907}"/>
              </a:ext>
            </a:extLst>
          </p:cNvPr>
          <p:cNvSpPr>
            <a:spLocks noGrp="1"/>
          </p:cNvSpPr>
          <p:nvPr>
            <p:ph type="title"/>
          </p:nvPr>
        </p:nvSpPr>
        <p:spPr>
          <a:xfrm>
            <a:off x="341049" y="365125"/>
            <a:ext cx="5580095" cy="696759"/>
          </a:xfrm>
        </p:spPr>
        <p:txBody>
          <a:bodyPr/>
          <a:lstStyle/>
          <a:p>
            <a:r>
              <a:rPr lang="fi-FI"/>
              <a:t>Valintakoe F</a:t>
            </a:r>
          </a:p>
        </p:txBody>
      </p:sp>
      <p:pic>
        <p:nvPicPr>
          <p:cNvPr id="3" name="Kuva 2">
            <a:extLst>
              <a:ext uri="{FF2B5EF4-FFF2-40B4-BE49-F238E27FC236}">
                <a16:creationId xmlns:a16="http://schemas.microsoft.com/office/drawing/2014/main" id="{1902EEFF-5DAE-A3BB-D016-47164B7CBB4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20962075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1C8E3-7290-6299-92A5-1B36A523C7B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31E67C86-2616-E496-FCBE-E0FECE72B88A}"/>
              </a:ext>
            </a:extLst>
          </p:cNvPr>
          <p:cNvSpPr>
            <a:spLocks noGrp="1"/>
          </p:cNvSpPr>
          <p:nvPr>
            <p:ph type="title"/>
          </p:nvPr>
        </p:nvSpPr>
        <p:spPr>
          <a:xfrm>
            <a:off x="341049" y="365125"/>
            <a:ext cx="11457373" cy="657225"/>
          </a:xfrm>
        </p:spPr>
        <p:txBody>
          <a:bodyPr/>
          <a:lstStyle/>
          <a:p>
            <a:r>
              <a:rPr lang="fi-FI"/>
              <a:t>Kauppatiede, aloituspaikat ja hakukohteet</a:t>
            </a:r>
          </a:p>
        </p:txBody>
      </p:sp>
      <p:graphicFrame>
        <p:nvGraphicFramePr>
          <p:cNvPr id="6" name="Taulukko 5">
            <a:extLst>
              <a:ext uri="{FF2B5EF4-FFF2-40B4-BE49-F238E27FC236}">
                <a16:creationId xmlns:a16="http://schemas.microsoft.com/office/drawing/2014/main" id="{B3513599-0148-1DB2-6196-C8F06DB701A3}"/>
              </a:ext>
            </a:extLst>
          </p:cNvPr>
          <p:cNvGraphicFramePr>
            <a:graphicFrameLocks/>
          </p:cNvGraphicFramePr>
          <p:nvPr>
            <p:extLst>
              <p:ext uri="{D42A27DB-BD31-4B8C-83A1-F6EECF244321}">
                <p14:modId xmlns:p14="http://schemas.microsoft.com/office/powerpoint/2010/main" val="4104995533"/>
              </p:ext>
            </p:extLst>
          </p:nvPr>
        </p:nvGraphicFramePr>
        <p:xfrm>
          <a:off x="393578" y="985445"/>
          <a:ext cx="8447127" cy="5702803"/>
        </p:xfrm>
        <a:graphic>
          <a:graphicData uri="http://schemas.openxmlformats.org/drawingml/2006/table">
            <a:tbl>
              <a:tblPr firstRow="1" bandRow="1">
                <a:tableStyleId>{5C22544A-7EE6-4342-B048-85BDC9FD1C3A}</a:tableStyleId>
              </a:tblPr>
              <a:tblGrid>
                <a:gridCol w="4202145">
                  <a:extLst>
                    <a:ext uri="{9D8B030D-6E8A-4147-A177-3AD203B41FA5}">
                      <a16:colId xmlns:a16="http://schemas.microsoft.com/office/drawing/2014/main" val="2411617091"/>
                    </a:ext>
                  </a:extLst>
                </a:gridCol>
                <a:gridCol w="2122491">
                  <a:extLst>
                    <a:ext uri="{9D8B030D-6E8A-4147-A177-3AD203B41FA5}">
                      <a16:colId xmlns:a16="http://schemas.microsoft.com/office/drawing/2014/main" val="166176716"/>
                    </a:ext>
                  </a:extLst>
                </a:gridCol>
                <a:gridCol w="2122491">
                  <a:extLst>
                    <a:ext uri="{9D8B030D-6E8A-4147-A177-3AD203B41FA5}">
                      <a16:colId xmlns:a16="http://schemas.microsoft.com/office/drawing/2014/main" val="2483783422"/>
                    </a:ext>
                  </a:extLst>
                </a:gridCol>
              </a:tblGrid>
              <a:tr h="445003">
                <a:tc>
                  <a:txBody>
                    <a:bodyPr/>
                    <a:lstStyle/>
                    <a:p>
                      <a:r>
                        <a:rPr lang="fi-FI" sz="1600">
                          <a:solidFill>
                            <a:schemeClr val="bg1"/>
                          </a:solidFill>
                          <a:latin typeface="Arial    "/>
                        </a:rPr>
                        <a:t>Hakukohde</a:t>
                      </a:r>
                    </a:p>
                  </a:txBody>
                  <a:tcPr anchor="ctr"/>
                </a:tc>
                <a:tc>
                  <a:txBody>
                    <a:bodyPr/>
                    <a:lstStyle/>
                    <a:p>
                      <a:pPr lvl="0" algn="ctr">
                        <a:buNone/>
                      </a:pPr>
                      <a:r>
                        <a:rPr lang="fi-FI" sz="1600">
                          <a:solidFill>
                            <a:schemeClr val="bg1"/>
                          </a:solidFill>
                          <a:latin typeface="Arial    "/>
                        </a:rPr>
                        <a:t>Aloituspaikat 2024</a:t>
                      </a:r>
                      <a:endParaRPr lang="fi-FI">
                        <a:latin typeface="Arial    "/>
                      </a:endParaRPr>
                    </a:p>
                  </a:txBody>
                  <a:tcPr anchor="ctr"/>
                </a:tc>
                <a:tc>
                  <a:txBody>
                    <a:bodyPr/>
                    <a:lstStyle/>
                    <a:p>
                      <a:pPr lvl="0" algn="ctr">
                        <a:buNone/>
                      </a:pPr>
                      <a:r>
                        <a:rPr lang="fi-FI" sz="1600" b="1" i="0" u="none" strike="noStrike" noProof="0">
                          <a:solidFill>
                            <a:schemeClr val="bg1"/>
                          </a:solidFill>
                          <a:latin typeface="Arial    "/>
                        </a:rPr>
                        <a:t>Aloituspaikat 2025</a:t>
                      </a:r>
                      <a:endParaRPr lang="fi-FI">
                        <a:latin typeface="Arial    "/>
                      </a:endParaRPr>
                    </a:p>
                  </a:txBody>
                  <a:tcPr anchor="ctr"/>
                </a:tc>
                <a:extLst>
                  <a:ext uri="{0D108BD9-81ED-4DB2-BD59-A6C34878D82A}">
                    <a16:rowId xmlns:a16="http://schemas.microsoft.com/office/drawing/2014/main" val="2241481558"/>
                  </a:ext>
                </a:extLst>
              </a:tr>
              <a:tr h="344515">
                <a:tc>
                  <a:txBody>
                    <a:bodyPr/>
                    <a:lstStyle/>
                    <a:p>
                      <a:r>
                        <a:rPr lang="fi-FI" sz="1600">
                          <a:solidFill>
                            <a:schemeClr val="tx1"/>
                          </a:solidFill>
                          <a:latin typeface="Arial    "/>
                        </a:rPr>
                        <a:t>Aalto-yliopisto</a:t>
                      </a:r>
                    </a:p>
                  </a:txBody>
                  <a:tcPr anchor="ctr">
                    <a:solidFill>
                      <a:srgbClr val="D7B4F5">
                        <a:alpha val="30196"/>
                      </a:srgbClr>
                    </a:solidFill>
                  </a:tcPr>
                </a:tc>
                <a:tc>
                  <a:txBody>
                    <a:bodyPr/>
                    <a:lstStyle/>
                    <a:p>
                      <a:pPr algn="ctr"/>
                      <a:r>
                        <a:rPr lang="fi-FI" sz="1600">
                          <a:solidFill>
                            <a:schemeClr val="tx1"/>
                          </a:solidFill>
                          <a:latin typeface="Arial    "/>
                        </a:rPr>
                        <a:t>364</a:t>
                      </a:r>
                    </a:p>
                  </a:txBody>
                  <a:tcPr anchor="ctr">
                    <a:solidFill>
                      <a:srgbClr val="D7B4F5">
                        <a:alpha val="30196"/>
                      </a:srgbClr>
                    </a:solidFill>
                  </a:tcPr>
                </a:tc>
                <a:tc>
                  <a:txBody>
                    <a:bodyPr/>
                    <a:lstStyle/>
                    <a:p>
                      <a:pPr algn="ctr"/>
                      <a:r>
                        <a:rPr lang="fi-FI" sz="1700"/>
                        <a:t>369</a:t>
                      </a:r>
                    </a:p>
                  </a:txBody>
                  <a:tcPr>
                    <a:solidFill>
                      <a:srgbClr val="D7B4F5">
                        <a:alpha val="30196"/>
                      </a:srgbClr>
                    </a:solidFill>
                  </a:tcPr>
                </a:tc>
                <a:extLst>
                  <a:ext uri="{0D108BD9-81ED-4DB2-BD59-A6C34878D82A}">
                    <a16:rowId xmlns:a16="http://schemas.microsoft.com/office/drawing/2014/main" val="2731975120"/>
                  </a:ext>
                </a:extLst>
              </a:tr>
              <a:tr h="344515">
                <a:tc>
                  <a:txBody>
                    <a:bodyPr/>
                    <a:lstStyle/>
                    <a:p>
                      <a:r>
                        <a:rPr lang="fi-FI" sz="1600">
                          <a:solidFill>
                            <a:schemeClr val="tx1"/>
                          </a:solidFill>
                          <a:latin typeface="Arial    "/>
                        </a:rPr>
                        <a:t>Hanken, Helsinki</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180</a:t>
                      </a:r>
                    </a:p>
                  </a:txBody>
                  <a:tcPr anchor="ctr">
                    <a:solidFill>
                      <a:srgbClr val="D7B4F5">
                        <a:alpha val="30196"/>
                      </a:srgbClr>
                    </a:solidFill>
                  </a:tcPr>
                </a:tc>
                <a:tc>
                  <a:txBody>
                    <a:bodyPr/>
                    <a:lstStyle/>
                    <a:p>
                      <a:pPr algn="ctr"/>
                      <a:r>
                        <a:rPr lang="fi-FI" sz="1700"/>
                        <a:t>177</a:t>
                      </a:r>
                    </a:p>
                  </a:txBody>
                  <a:tcPr>
                    <a:solidFill>
                      <a:srgbClr val="D7B4F5">
                        <a:alpha val="30196"/>
                      </a:srgbClr>
                    </a:solidFill>
                  </a:tcPr>
                </a:tc>
                <a:extLst>
                  <a:ext uri="{0D108BD9-81ED-4DB2-BD59-A6C34878D82A}">
                    <a16:rowId xmlns:a16="http://schemas.microsoft.com/office/drawing/2014/main" val="2609819336"/>
                  </a:ext>
                </a:extLst>
              </a:tr>
              <a:tr h="344515">
                <a:tc>
                  <a:txBody>
                    <a:bodyPr/>
                    <a:lstStyle/>
                    <a:p>
                      <a:r>
                        <a:rPr lang="fi-FI" sz="1600">
                          <a:solidFill>
                            <a:schemeClr val="tx1"/>
                          </a:solidFill>
                          <a:latin typeface="Arial    "/>
                        </a:rPr>
                        <a:t>Hanken, Vaasa</a:t>
                      </a:r>
                    </a:p>
                  </a:txBody>
                  <a:tcPr anchor="ctr">
                    <a:solidFill>
                      <a:srgbClr val="D7B4F5">
                        <a:alpha val="3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600">
                          <a:solidFill>
                            <a:schemeClr val="tx1"/>
                          </a:solidFill>
                          <a:latin typeface="Arial    "/>
                        </a:rPr>
                        <a:t>70</a:t>
                      </a:r>
                    </a:p>
                  </a:txBody>
                  <a:tcPr anchor="ctr">
                    <a:solidFill>
                      <a:srgbClr val="D7B4F5">
                        <a:alpha val="30196"/>
                      </a:srgbClr>
                    </a:solidFill>
                  </a:tcPr>
                </a:tc>
                <a:tc>
                  <a:txBody>
                    <a:bodyPr/>
                    <a:lstStyle/>
                    <a:p>
                      <a:pPr algn="ctr"/>
                      <a:r>
                        <a:rPr lang="fi-FI" sz="1700"/>
                        <a:t>73</a:t>
                      </a:r>
                    </a:p>
                  </a:txBody>
                  <a:tcPr>
                    <a:solidFill>
                      <a:srgbClr val="D7B4F5">
                        <a:alpha val="30196"/>
                      </a:srgbClr>
                    </a:solidFill>
                  </a:tcPr>
                </a:tc>
                <a:extLst>
                  <a:ext uri="{0D108BD9-81ED-4DB2-BD59-A6C34878D82A}">
                    <a16:rowId xmlns:a16="http://schemas.microsoft.com/office/drawing/2014/main" val="1034680399"/>
                  </a:ext>
                </a:extLst>
              </a:tr>
              <a:tr h="344515">
                <a:tc>
                  <a:txBody>
                    <a:bodyPr/>
                    <a:lstStyle/>
                    <a:p>
                      <a:r>
                        <a:rPr lang="fi-FI" sz="1600">
                          <a:solidFill>
                            <a:schemeClr val="tx1"/>
                          </a:solidFill>
                          <a:latin typeface="Arial    "/>
                        </a:rPr>
                        <a:t>Itä-Suomen yliopisto, Joensuu</a:t>
                      </a:r>
                    </a:p>
                  </a:txBody>
                  <a:tcPr anchor="ctr">
                    <a:solidFill>
                      <a:srgbClr val="D7B4F5">
                        <a:alpha val="30196"/>
                      </a:srgbClr>
                    </a:solidFill>
                  </a:tcPr>
                </a:tc>
                <a:tc>
                  <a:txBody>
                    <a:bodyPr/>
                    <a:lstStyle/>
                    <a:p>
                      <a:pPr algn="ctr"/>
                      <a:r>
                        <a:rPr lang="fi-FI" sz="1600">
                          <a:solidFill>
                            <a:schemeClr val="tx1"/>
                          </a:solidFill>
                          <a:latin typeface="Arial    "/>
                        </a:rPr>
                        <a:t>70</a:t>
                      </a:r>
                    </a:p>
                  </a:txBody>
                  <a:tcPr anchor="ctr">
                    <a:solidFill>
                      <a:srgbClr val="D7B4F5">
                        <a:alpha val="30196"/>
                      </a:srgbClr>
                    </a:solidFill>
                  </a:tcPr>
                </a:tc>
                <a:tc>
                  <a:txBody>
                    <a:bodyPr/>
                    <a:lstStyle/>
                    <a:p>
                      <a:pPr algn="ctr"/>
                      <a:r>
                        <a:rPr lang="fi-FI" sz="1700"/>
                        <a:t>70</a:t>
                      </a:r>
                    </a:p>
                  </a:txBody>
                  <a:tcPr>
                    <a:solidFill>
                      <a:srgbClr val="D7B4F5">
                        <a:alpha val="30196"/>
                      </a:srgbClr>
                    </a:solidFill>
                  </a:tcPr>
                </a:tc>
                <a:extLst>
                  <a:ext uri="{0D108BD9-81ED-4DB2-BD59-A6C34878D82A}">
                    <a16:rowId xmlns:a16="http://schemas.microsoft.com/office/drawing/2014/main" val="1894678894"/>
                  </a:ext>
                </a:extLst>
              </a:tr>
              <a:tr h="344515">
                <a:tc>
                  <a:txBody>
                    <a:bodyPr/>
                    <a:lstStyle/>
                    <a:p>
                      <a:r>
                        <a:rPr lang="fi-FI" sz="1600">
                          <a:solidFill>
                            <a:schemeClr val="tx1"/>
                          </a:solidFill>
                          <a:latin typeface="Arial    "/>
                        </a:rPr>
                        <a:t>Itä-Suomen yliopisto, Kuopio</a:t>
                      </a:r>
                    </a:p>
                  </a:txBody>
                  <a:tcPr anchor="ctr">
                    <a:solidFill>
                      <a:srgbClr val="D7B4F5">
                        <a:alpha val="30196"/>
                      </a:srgbClr>
                    </a:solidFill>
                  </a:tcPr>
                </a:tc>
                <a:tc>
                  <a:txBody>
                    <a:bodyPr/>
                    <a:lstStyle/>
                    <a:p>
                      <a:pPr algn="ctr"/>
                      <a:r>
                        <a:rPr lang="fi-FI" sz="1600">
                          <a:solidFill>
                            <a:schemeClr val="tx1"/>
                          </a:solidFill>
                          <a:latin typeface="Arial    "/>
                        </a:rPr>
                        <a:t>70</a:t>
                      </a:r>
                    </a:p>
                  </a:txBody>
                  <a:tcPr anchor="ctr">
                    <a:solidFill>
                      <a:srgbClr val="D7B4F5">
                        <a:alpha val="30196"/>
                      </a:srgbClr>
                    </a:solidFill>
                  </a:tcPr>
                </a:tc>
                <a:tc>
                  <a:txBody>
                    <a:bodyPr/>
                    <a:lstStyle/>
                    <a:p>
                      <a:pPr algn="ctr"/>
                      <a:r>
                        <a:rPr lang="fi-FI" sz="1700"/>
                        <a:t>70</a:t>
                      </a:r>
                    </a:p>
                  </a:txBody>
                  <a:tcPr>
                    <a:solidFill>
                      <a:srgbClr val="D7B4F5">
                        <a:alpha val="30196"/>
                      </a:srgbClr>
                    </a:solidFill>
                  </a:tcPr>
                </a:tc>
                <a:extLst>
                  <a:ext uri="{0D108BD9-81ED-4DB2-BD59-A6C34878D82A}">
                    <a16:rowId xmlns:a16="http://schemas.microsoft.com/office/drawing/2014/main" val="1420357605"/>
                  </a:ext>
                </a:extLst>
              </a:tr>
              <a:tr h="344515">
                <a:tc>
                  <a:txBody>
                    <a:bodyPr/>
                    <a:lstStyle/>
                    <a:p>
                      <a:pPr lvl="0">
                        <a:buNone/>
                      </a:pPr>
                      <a:r>
                        <a:rPr lang="fi-FI" sz="1600">
                          <a:solidFill>
                            <a:schemeClr val="tx1"/>
                          </a:solidFill>
                          <a:latin typeface="Arial    "/>
                        </a:rPr>
                        <a:t>Jyväskylä: taloustiede</a:t>
                      </a:r>
                    </a:p>
                  </a:txBody>
                  <a:tcPr anchor="ctr">
                    <a:solidFill>
                      <a:srgbClr val="D7B4F5">
                        <a:alpha val="30196"/>
                      </a:srgbClr>
                    </a:solidFill>
                  </a:tcPr>
                </a:tc>
                <a:tc>
                  <a:txBody>
                    <a:bodyPr/>
                    <a:lstStyle/>
                    <a:p>
                      <a:pPr lvl="0" algn="ctr">
                        <a:buNone/>
                      </a:pPr>
                      <a:r>
                        <a:rPr lang="fi-FI" sz="1600">
                          <a:solidFill>
                            <a:schemeClr val="tx1"/>
                          </a:solidFill>
                          <a:latin typeface="Arial    "/>
                        </a:rPr>
                        <a:t>55</a:t>
                      </a:r>
                    </a:p>
                  </a:txBody>
                  <a:tcPr anchor="ctr">
                    <a:solidFill>
                      <a:srgbClr val="D7B4F5">
                        <a:alpha val="30196"/>
                      </a:srgbClr>
                    </a:solidFill>
                  </a:tcPr>
                </a:tc>
                <a:tc>
                  <a:txBody>
                    <a:bodyPr/>
                    <a:lstStyle/>
                    <a:p>
                      <a:pPr algn="ctr"/>
                      <a:r>
                        <a:rPr lang="fi-FI" sz="1700"/>
                        <a:t>55</a:t>
                      </a:r>
                    </a:p>
                  </a:txBody>
                  <a:tcPr>
                    <a:solidFill>
                      <a:srgbClr val="D7B4F5">
                        <a:alpha val="30196"/>
                      </a:srgbClr>
                    </a:solidFill>
                  </a:tcPr>
                </a:tc>
                <a:extLst>
                  <a:ext uri="{0D108BD9-81ED-4DB2-BD59-A6C34878D82A}">
                    <a16:rowId xmlns:a16="http://schemas.microsoft.com/office/drawing/2014/main" val="685951559"/>
                  </a:ext>
                </a:extLst>
              </a:tr>
              <a:tr h="344515">
                <a:tc>
                  <a:txBody>
                    <a:bodyPr/>
                    <a:lstStyle/>
                    <a:p>
                      <a:pPr lvl="0">
                        <a:buNone/>
                      </a:pPr>
                      <a:r>
                        <a:rPr lang="fi-FI" sz="1600">
                          <a:solidFill>
                            <a:schemeClr val="tx1"/>
                          </a:solidFill>
                          <a:latin typeface="Arial    "/>
                        </a:rPr>
                        <a:t>Jyväskylä: kauppatiede</a:t>
                      </a:r>
                    </a:p>
                  </a:txBody>
                  <a:tcPr anchor="ctr">
                    <a:solidFill>
                      <a:srgbClr val="D7B4F5">
                        <a:alpha val="30196"/>
                      </a:srgbClr>
                    </a:solidFill>
                  </a:tcPr>
                </a:tc>
                <a:tc>
                  <a:txBody>
                    <a:bodyPr/>
                    <a:lstStyle/>
                    <a:p>
                      <a:pPr lvl="0" algn="ctr">
                        <a:buNone/>
                      </a:pPr>
                      <a:r>
                        <a:rPr lang="fi-FI" sz="1600">
                          <a:solidFill>
                            <a:schemeClr val="tx1"/>
                          </a:solidFill>
                          <a:latin typeface="Arial    "/>
                        </a:rPr>
                        <a:t>125</a:t>
                      </a:r>
                    </a:p>
                  </a:txBody>
                  <a:tcPr anchor="ctr">
                    <a:solidFill>
                      <a:srgbClr val="D7B4F5">
                        <a:alpha val="30196"/>
                      </a:srgbClr>
                    </a:solidFill>
                  </a:tcPr>
                </a:tc>
                <a:tc>
                  <a:txBody>
                    <a:bodyPr/>
                    <a:lstStyle/>
                    <a:p>
                      <a:pPr algn="ctr"/>
                      <a:r>
                        <a:rPr lang="fi-FI" sz="1700"/>
                        <a:t>125</a:t>
                      </a:r>
                    </a:p>
                  </a:txBody>
                  <a:tcPr>
                    <a:solidFill>
                      <a:srgbClr val="D7B4F5">
                        <a:alpha val="30196"/>
                      </a:srgbClr>
                    </a:solidFill>
                  </a:tcPr>
                </a:tc>
                <a:extLst>
                  <a:ext uri="{0D108BD9-81ED-4DB2-BD59-A6C34878D82A}">
                    <a16:rowId xmlns:a16="http://schemas.microsoft.com/office/drawing/2014/main" val="1816485760"/>
                  </a:ext>
                </a:extLst>
              </a:tr>
              <a:tr h="344515">
                <a:tc>
                  <a:txBody>
                    <a:bodyPr/>
                    <a:lstStyle/>
                    <a:p>
                      <a:pPr lvl="0">
                        <a:buNone/>
                      </a:pPr>
                      <a:r>
                        <a:rPr lang="fi-FI" sz="1600">
                          <a:solidFill>
                            <a:schemeClr val="tx1"/>
                          </a:solidFill>
                          <a:latin typeface="Arial    "/>
                        </a:rPr>
                        <a:t>LUT</a:t>
                      </a:r>
                    </a:p>
                  </a:txBody>
                  <a:tcPr anchor="ctr">
                    <a:solidFill>
                      <a:srgbClr val="D7B4F5">
                        <a:alpha val="30196"/>
                      </a:srgbClr>
                    </a:solidFill>
                  </a:tcPr>
                </a:tc>
                <a:tc>
                  <a:txBody>
                    <a:bodyPr/>
                    <a:lstStyle/>
                    <a:p>
                      <a:pPr lvl="0" algn="ctr">
                        <a:buNone/>
                      </a:pPr>
                      <a:r>
                        <a:rPr lang="fi-FI" sz="1600">
                          <a:solidFill>
                            <a:schemeClr val="tx1"/>
                          </a:solidFill>
                          <a:latin typeface="Arial    "/>
                        </a:rPr>
                        <a:t>140</a:t>
                      </a:r>
                    </a:p>
                  </a:txBody>
                  <a:tcPr anchor="ctr">
                    <a:solidFill>
                      <a:srgbClr val="D7B4F5">
                        <a:alpha val="30196"/>
                      </a:srgbClr>
                    </a:solidFill>
                  </a:tcPr>
                </a:tc>
                <a:tc>
                  <a:txBody>
                    <a:bodyPr/>
                    <a:lstStyle/>
                    <a:p>
                      <a:pPr algn="ctr"/>
                      <a:r>
                        <a:rPr lang="fi-FI" sz="1700"/>
                        <a:t>140</a:t>
                      </a:r>
                    </a:p>
                  </a:txBody>
                  <a:tcPr>
                    <a:solidFill>
                      <a:srgbClr val="D7B4F5">
                        <a:alpha val="30196"/>
                      </a:srgbClr>
                    </a:solidFill>
                  </a:tcPr>
                </a:tc>
                <a:extLst>
                  <a:ext uri="{0D108BD9-81ED-4DB2-BD59-A6C34878D82A}">
                    <a16:rowId xmlns:a16="http://schemas.microsoft.com/office/drawing/2014/main" val="1773259755"/>
                  </a:ext>
                </a:extLst>
              </a:tr>
              <a:tr h="344515">
                <a:tc>
                  <a:txBody>
                    <a:bodyPr/>
                    <a:lstStyle/>
                    <a:p>
                      <a:pPr lvl="0">
                        <a:buNone/>
                      </a:pPr>
                      <a:r>
                        <a:rPr lang="fi-FI" sz="1600">
                          <a:solidFill>
                            <a:schemeClr val="tx1"/>
                          </a:solidFill>
                          <a:latin typeface="Arial    "/>
                        </a:rPr>
                        <a:t>Oulun yliopisto</a:t>
                      </a:r>
                    </a:p>
                  </a:txBody>
                  <a:tcPr anchor="ctr">
                    <a:solidFill>
                      <a:srgbClr val="D7B4F5">
                        <a:alpha val="30196"/>
                      </a:srgbClr>
                    </a:solidFill>
                  </a:tcPr>
                </a:tc>
                <a:tc>
                  <a:txBody>
                    <a:bodyPr/>
                    <a:lstStyle/>
                    <a:p>
                      <a:pPr lvl="0" algn="ctr">
                        <a:buNone/>
                      </a:pPr>
                      <a:r>
                        <a:rPr lang="fi-FI" sz="1600">
                          <a:solidFill>
                            <a:schemeClr val="tx1"/>
                          </a:solidFill>
                          <a:latin typeface="Arial    "/>
                        </a:rPr>
                        <a:t>170</a:t>
                      </a:r>
                    </a:p>
                  </a:txBody>
                  <a:tcPr anchor="ctr">
                    <a:solidFill>
                      <a:srgbClr val="D7B4F5">
                        <a:alpha val="30196"/>
                      </a:srgbClr>
                    </a:solidFill>
                  </a:tcPr>
                </a:tc>
                <a:tc>
                  <a:txBody>
                    <a:bodyPr/>
                    <a:lstStyle/>
                    <a:p>
                      <a:pPr algn="ctr"/>
                      <a:r>
                        <a:rPr lang="fi-FI" sz="1700"/>
                        <a:t>170</a:t>
                      </a:r>
                    </a:p>
                  </a:txBody>
                  <a:tcPr>
                    <a:solidFill>
                      <a:srgbClr val="D7B4F5">
                        <a:alpha val="30196"/>
                      </a:srgbClr>
                    </a:solidFill>
                  </a:tcPr>
                </a:tc>
                <a:extLst>
                  <a:ext uri="{0D108BD9-81ED-4DB2-BD59-A6C34878D82A}">
                    <a16:rowId xmlns:a16="http://schemas.microsoft.com/office/drawing/2014/main" val="594082758"/>
                  </a:ext>
                </a:extLst>
              </a:tr>
              <a:tr h="344515">
                <a:tc>
                  <a:txBody>
                    <a:bodyPr/>
                    <a:lstStyle/>
                    <a:p>
                      <a:pPr lvl="0">
                        <a:buNone/>
                      </a:pPr>
                      <a:r>
                        <a:rPr lang="fi-FI" sz="1600">
                          <a:solidFill>
                            <a:schemeClr val="tx1"/>
                          </a:solidFill>
                          <a:latin typeface="Arial    "/>
                        </a:rPr>
                        <a:t>Tampereen yliopisto</a:t>
                      </a:r>
                    </a:p>
                  </a:txBody>
                  <a:tcPr anchor="ctr">
                    <a:solidFill>
                      <a:srgbClr val="D7B4F5">
                        <a:alpha val="30196"/>
                      </a:srgbClr>
                    </a:solidFill>
                  </a:tcPr>
                </a:tc>
                <a:tc>
                  <a:txBody>
                    <a:bodyPr/>
                    <a:lstStyle/>
                    <a:p>
                      <a:pPr lvl="0" algn="ctr">
                        <a:buNone/>
                      </a:pPr>
                      <a:r>
                        <a:rPr lang="fi-FI" sz="1600">
                          <a:solidFill>
                            <a:schemeClr val="tx1"/>
                          </a:solidFill>
                          <a:latin typeface="Arial    "/>
                        </a:rPr>
                        <a:t>160</a:t>
                      </a:r>
                    </a:p>
                  </a:txBody>
                  <a:tcPr anchor="ctr">
                    <a:solidFill>
                      <a:srgbClr val="D7B4F5">
                        <a:alpha val="30196"/>
                      </a:srgbClr>
                    </a:solidFill>
                  </a:tcPr>
                </a:tc>
                <a:tc>
                  <a:txBody>
                    <a:bodyPr/>
                    <a:lstStyle/>
                    <a:p>
                      <a:pPr algn="ctr"/>
                      <a:r>
                        <a:rPr lang="fi-FI" sz="1700"/>
                        <a:t>200</a:t>
                      </a:r>
                    </a:p>
                  </a:txBody>
                  <a:tcPr>
                    <a:solidFill>
                      <a:srgbClr val="D7B4F5">
                        <a:alpha val="30196"/>
                      </a:srgbClr>
                    </a:solidFill>
                  </a:tcPr>
                </a:tc>
                <a:extLst>
                  <a:ext uri="{0D108BD9-81ED-4DB2-BD59-A6C34878D82A}">
                    <a16:rowId xmlns:a16="http://schemas.microsoft.com/office/drawing/2014/main" val="3167051819"/>
                  </a:ext>
                </a:extLst>
              </a:tr>
              <a:tr h="344515">
                <a:tc>
                  <a:txBody>
                    <a:bodyPr/>
                    <a:lstStyle/>
                    <a:p>
                      <a:pPr lvl="0">
                        <a:buNone/>
                      </a:pPr>
                      <a:r>
                        <a:rPr lang="fi-FI" sz="1600">
                          <a:solidFill>
                            <a:schemeClr val="tx1"/>
                          </a:solidFill>
                          <a:latin typeface="Arial    "/>
                        </a:rPr>
                        <a:t>Turun yliopisto, Turku</a:t>
                      </a:r>
                    </a:p>
                  </a:txBody>
                  <a:tcPr anchor="ctr">
                    <a:solidFill>
                      <a:srgbClr val="D7B4F5">
                        <a:alpha val="30196"/>
                      </a:srgbClr>
                    </a:solidFill>
                  </a:tcPr>
                </a:tc>
                <a:tc>
                  <a:txBody>
                    <a:bodyPr/>
                    <a:lstStyle/>
                    <a:p>
                      <a:pPr lvl="0" algn="ctr">
                        <a:buNone/>
                      </a:pPr>
                      <a:r>
                        <a:rPr lang="fi-FI" sz="1600">
                          <a:solidFill>
                            <a:schemeClr val="tx1"/>
                          </a:solidFill>
                          <a:latin typeface="Arial    "/>
                        </a:rPr>
                        <a:t>230</a:t>
                      </a:r>
                    </a:p>
                  </a:txBody>
                  <a:tcPr anchor="ctr">
                    <a:solidFill>
                      <a:srgbClr val="D7B4F5">
                        <a:alpha val="30196"/>
                      </a:srgbClr>
                    </a:solidFill>
                  </a:tcPr>
                </a:tc>
                <a:tc>
                  <a:txBody>
                    <a:bodyPr/>
                    <a:lstStyle/>
                    <a:p>
                      <a:pPr algn="ctr"/>
                      <a:r>
                        <a:rPr lang="fi-FI" sz="1700"/>
                        <a:t>230</a:t>
                      </a:r>
                    </a:p>
                  </a:txBody>
                  <a:tcPr>
                    <a:solidFill>
                      <a:srgbClr val="D7B4F5">
                        <a:alpha val="30196"/>
                      </a:srgbClr>
                    </a:solidFill>
                  </a:tcPr>
                </a:tc>
                <a:extLst>
                  <a:ext uri="{0D108BD9-81ED-4DB2-BD59-A6C34878D82A}">
                    <a16:rowId xmlns:a16="http://schemas.microsoft.com/office/drawing/2014/main" val="2155803195"/>
                  </a:ext>
                </a:extLst>
              </a:tr>
              <a:tr h="344515">
                <a:tc>
                  <a:txBody>
                    <a:bodyPr/>
                    <a:lstStyle/>
                    <a:p>
                      <a:pPr lvl="0">
                        <a:buNone/>
                      </a:pPr>
                      <a:r>
                        <a:rPr lang="fi-FI" sz="1600">
                          <a:solidFill>
                            <a:schemeClr val="tx1"/>
                          </a:solidFill>
                          <a:latin typeface="Arial    "/>
                        </a:rPr>
                        <a:t>Turun yliopisto, Pori</a:t>
                      </a:r>
                    </a:p>
                  </a:txBody>
                  <a:tcPr anchor="ctr">
                    <a:solidFill>
                      <a:srgbClr val="D7B4F5">
                        <a:alpha val="30196"/>
                      </a:srgbClr>
                    </a:solidFill>
                  </a:tcPr>
                </a:tc>
                <a:tc>
                  <a:txBody>
                    <a:bodyPr/>
                    <a:lstStyle/>
                    <a:p>
                      <a:pPr lvl="0" algn="ctr">
                        <a:buNone/>
                      </a:pPr>
                      <a:r>
                        <a:rPr lang="fi-FI" sz="1600">
                          <a:solidFill>
                            <a:schemeClr val="tx1"/>
                          </a:solidFill>
                          <a:latin typeface="Arial    "/>
                        </a:rPr>
                        <a:t>60</a:t>
                      </a:r>
                    </a:p>
                  </a:txBody>
                  <a:tcPr anchor="ctr">
                    <a:solidFill>
                      <a:srgbClr val="D7B4F5">
                        <a:alpha val="30196"/>
                      </a:srgbClr>
                    </a:solidFill>
                  </a:tcPr>
                </a:tc>
                <a:tc>
                  <a:txBody>
                    <a:bodyPr/>
                    <a:lstStyle/>
                    <a:p>
                      <a:pPr algn="ctr"/>
                      <a:r>
                        <a:rPr lang="fi-FI" sz="1700"/>
                        <a:t>60</a:t>
                      </a:r>
                    </a:p>
                  </a:txBody>
                  <a:tcPr>
                    <a:solidFill>
                      <a:srgbClr val="D7B4F5">
                        <a:alpha val="30196"/>
                      </a:srgbClr>
                    </a:solidFill>
                  </a:tcPr>
                </a:tc>
                <a:extLst>
                  <a:ext uri="{0D108BD9-81ED-4DB2-BD59-A6C34878D82A}">
                    <a16:rowId xmlns:a16="http://schemas.microsoft.com/office/drawing/2014/main" val="2479860577"/>
                  </a:ext>
                </a:extLst>
              </a:tr>
              <a:tr h="344515">
                <a:tc>
                  <a:txBody>
                    <a:bodyPr/>
                    <a:lstStyle/>
                    <a:p>
                      <a:pPr lvl="0">
                        <a:buNone/>
                      </a:pPr>
                      <a:r>
                        <a:rPr lang="fi-FI" sz="1600">
                          <a:solidFill>
                            <a:schemeClr val="tx1"/>
                          </a:solidFill>
                          <a:latin typeface="Arial    "/>
                        </a:rPr>
                        <a:t>Vaasan yliopisto</a:t>
                      </a:r>
                    </a:p>
                  </a:txBody>
                  <a:tcPr anchor="ctr">
                    <a:solidFill>
                      <a:srgbClr val="D7B4F5">
                        <a:alpha val="30196"/>
                      </a:srgbClr>
                    </a:solidFill>
                  </a:tcPr>
                </a:tc>
                <a:tc>
                  <a:txBody>
                    <a:bodyPr/>
                    <a:lstStyle/>
                    <a:p>
                      <a:pPr lvl="0" algn="ctr">
                        <a:buNone/>
                      </a:pPr>
                      <a:r>
                        <a:rPr lang="fi-FI" sz="1600">
                          <a:solidFill>
                            <a:schemeClr val="tx1"/>
                          </a:solidFill>
                          <a:latin typeface="Arial    "/>
                        </a:rPr>
                        <a:t>270</a:t>
                      </a:r>
                    </a:p>
                  </a:txBody>
                  <a:tcPr anchor="ctr">
                    <a:solidFill>
                      <a:srgbClr val="D7B4F5">
                        <a:alpha val="30196"/>
                      </a:srgbClr>
                    </a:solidFill>
                  </a:tcPr>
                </a:tc>
                <a:tc>
                  <a:txBody>
                    <a:bodyPr/>
                    <a:lstStyle/>
                    <a:p>
                      <a:pPr algn="ctr"/>
                      <a:r>
                        <a:rPr lang="fi-FI" sz="1700"/>
                        <a:t>350</a:t>
                      </a:r>
                    </a:p>
                  </a:txBody>
                  <a:tcPr>
                    <a:solidFill>
                      <a:srgbClr val="D7B4F5">
                        <a:alpha val="30196"/>
                      </a:srgbClr>
                    </a:solidFill>
                  </a:tcPr>
                </a:tc>
                <a:extLst>
                  <a:ext uri="{0D108BD9-81ED-4DB2-BD59-A6C34878D82A}">
                    <a16:rowId xmlns:a16="http://schemas.microsoft.com/office/drawing/2014/main" val="4193696010"/>
                  </a:ext>
                </a:extLst>
              </a:tr>
              <a:tr h="344515">
                <a:tc>
                  <a:txBody>
                    <a:bodyPr/>
                    <a:lstStyle/>
                    <a:p>
                      <a:pPr lvl="0">
                        <a:buNone/>
                      </a:pPr>
                      <a:r>
                        <a:rPr lang="fi-FI" sz="1600">
                          <a:solidFill>
                            <a:schemeClr val="tx1"/>
                          </a:solidFill>
                          <a:latin typeface="Arial    "/>
                        </a:rPr>
                        <a:t>Åbo Akademi</a:t>
                      </a:r>
                    </a:p>
                  </a:txBody>
                  <a:tcPr anchor="ctr">
                    <a:solidFill>
                      <a:srgbClr val="D7B4F5">
                        <a:alpha val="30196"/>
                      </a:srgbClr>
                    </a:solidFill>
                  </a:tcPr>
                </a:tc>
                <a:tc>
                  <a:txBody>
                    <a:bodyPr/>
                    <a:lstStyle/>
                    <a:p>
                      <a:pPr lvl="0" algn="ctr">
                        <a:buNone/>
                      </a:pPr>
                      <a:r>
                        <a:rPr lang="fi-FI" sz="1600">
                          <a:solidFill>
                            <a:schemeClr val="tx1"/>
                          </a:solidFill>
                          <a:latin typeface="Arial    "/>
                        </a:rPr>
                        <a:t>80</a:t>
                      </a:r>
                    </a:p>
                  </a:txBody>
                  <a:tcPr anchor="ctr">
                    <a:solidFill>
                      <a:srgbClr val="D7B4F5">
                        <a:alpha val="30196"/>
                      </a:srgbClr>
                    </a:solidFill>
                  </a:tcPr>
                </a:tc>
                <a:tc>
                  <a:txBody>
                    <a:bodyPr/>
                    <a:lstStyle/>
                    <a:p>
                      <a:pPr algn="ctr"/>
                      <a:r>
                        <a:rPr lang="fi-FI" sz="1700"/>
                        <a:t>80</a:t>
                      </a:r>
                    </a:p>
                  </a:txBody>
                  <a:tcPr>
                    <a:solidFill>
                      <a:srgbClr val="D7B4F5">
                        <a:alpha val="30196"/>
                      </a:srgbClr>
                    </a:solidFill>
                  </a:tcPr>
                </a:tc>
                <a:extLst>
                  <a:ext uri="{0D108BD9-81ED-4DB2-BD59-A6C34878D82A}">
                    <a16:rowId xmlns:a16="http://schemas.microsoft.com/office/drawing/2014/main" val="3742728449"/>
                  </a:ext>
                </a:extLst>
              </a:tr>
              <a:tr h="344515">
                <a:tc>
                  <a:txBody>
                    <a:bodyPr/>
                    <a:lstStyle/>
                    <a:p>
                      <a:pPr lvl="0">
                        <a:buNone/>
                      </a:pPr>
                      <a:r>
                        <a:rPr lang="fi-FI" sz="1600" b="1">
                          <a:solidFill>
                            <a:schemeClr val="bg1"/>
                          </a:solidFill>
                          <a:latin typeface="Arial    "/>
                        </a:rPr>
                        <a:t>Yhteensä</a:t>
                      </a:r>
                    </a:p>
                  </a:txBody>
                  <a:tcPr anchor="ctr">
                    <a:solidFill>
                      <a:srgbClr val="351F65"/>
                    </a:solidFill>
                  </a:tcPr>
                </a:tc>
                <a:tc>
                  <a:txBody>
                    <a:bodyPr/>
                    <a:lstStyle/>
                    <a:p>
                      <a:pPr lvl="0" algn="ctr">
                        <a:buNone/>
                      </a:pPr>
                      <a:r>
                        <a:rPr lang="fi-FI" sz="1600" b="1">
                          <a:solidFill>
                            <a:schemeClr val="bg1"/>
                          </a:solidFill>
                          <a:latin typeface="Arial    "/>
                        </a:rPr>
                        <a:t>2 044</a:t>
                      </a:r>
                    </a:p>
                  </a:txBody>
                  <a:tcPr anchor="ctr">
                    <a:solidFill>
                      <a:srgbClr val="351F65"/>
                    </a:solidFill>
                  </a:tcPr>
                </a:tc>
                <a:tc>
                  <a:txBody>
                    <a:bodyPr/>
                    <a:lstStyle/>
                    <a:p>
                      <a:pPr algn="ctr"/>
                      <a:r>
                        <a:rPr lang="fi-FI" sz="1700" b="1">
                          <a:solidFill>
                            <a:schemeClr val="bg1"/>
                          </a:solidFill>
                        </a:rPr>
                        <a:t>2169</a:t>
                      </a:r>
                    </a:p>
                  </a:txBody>
                  <a:tcPr>
                    <a:solidFill>
                      <a:srgbClr val="351F65"/>
                    </a:solidFill>
                  </a:tcPr>
                </a:tc>
                <a:extLst>
                  <a:ext uri="{0D108BD9-81ED-4DB2-BD59-A6C34878D82A}">
                    <a16:rowId xmlns:a16="http://schemas.microsoft.com/office/drawing/2014/main" val="430082199"/>
                  </a:ext>
                </a:extLst>
              </a:tr>
            </a:tbl>
          </a:graphicData>
        </a:graphic>
      </p:graphicFrame>
    </p:spTree>
    <p:extLst>
      <p:ext uri="{BB962C8B-B14F-4D97-AF65-F5344CB8AC3E}">
        <p14:creationId xmlns:p14="http://schemas.microsoft.com/office/powerpoint/2010/main" val="25379819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F20E30-AE90-1BB2-6F30-97D6046C31E9}"/>
              </a:ext>
            </a:extLst>
          </p:cNvPr>
          <p:cNvSpPr>
            <a:spLocks noGrp="1"/>
          </p:cNvSpPr>
          <p:nvPr>
            <p:ph type="title"/>
          </p:nvPr>
        </p:nvSpPr>
        <p:spPr/>
        <p:txBody>
          <a:bodyPr/>
          <a:lstStyle/>
          <a:p>
            <a:r>
              <a:rPr lang="fi-FI"/>
              <a:t>Kauppatiede, hakijamäärät </a:t>
            </a:r>
          </a:p>
        </p:txBody>
      </p:sp>
      <p:graphicFrame>
        <p:nvGraphicFramePr>
          <p:cNvPr id="4" name="Sisällön paikkamerkki 3">
            <a:extLst>
              <a:ext uri="{FF2B5EF4-FFF2-40B4-BE49-F238E27FC236}">
                <a16:creationId xmlns:a16="http://schemas.microsoft.com/office/drawing/2014/main" id="{C4DB7030-8491-E064-724B-6CC245F1C1AF}"/>
              </a:ext>
            </a:extLst>
          </p:cNvPr>
          <p:cNvGraphicFramePr>
            <a:graphicFrameLocks/>
          </p:cNvGraphicFramePr>
          <p:nvPr>
            <p:extLst>
              <p:ext uri="{D42A27DB-BD31-4B8C-83A1-F6EECF244321}">
                <p14:modId xmlns:p14="http://schemas.microsoft.com/office/powerpoint/2010/main" val="1709508901"/>
              </p:ext>
            </p:extLst>
          </p:nvPr>
        </p:nvGraphicFramePr>
        <p:xfrm>
          <a:off x="479835" y="1060882"/>
          <a:ext cx="8528363" cy="5508860"/>
        </p:xfrm>
        <a:graphic>
          <a:graphicData uri="http://schemas.openxmlformats.org/drawingml/2006/table">
            <a:tbl>
              <a:tblPr firstRow="1" lastRow="1">
                <a:tableStyleId>{5C22544A-7EE6-4342-B048-85BDC9FD1C3A}</a:tableStyleId>
              </a:tblPr>
              <a:tblGrid>
                <a:gridCol w="3682201">
                  <a:extLst>
                    <a:ext uri="{9D8B030D-6E8A-4147-A177-3AD203B41FA5}">
                      <a16:colId xmlns:a16="http://schemas.microsoft.com/office/drawing/2014/main" val="912520319"/>
                    </a:ext>
                  </a:extLst>
                </a:gridCol>
                <a:gridCol w="2423081">
                  <a:extLst>
                    <a:ext uri="{9D8B030D-6E8A-4147-A177-3AD203B41FA5}">
                      <a16:colId xmlns:a16="http://schemas.microsoft.com/office/drawing/2014/main" val="3384336693"/>
                    </a:ext>
                  </a:extLst>
                </a:gridCol>
                <a:gridCol w="2423081">
                  <a:extLst>
                    <a:ext uri="{9D8B030D-6E8A-4147-A177-3AD203B41FA5}">
                      <a16:colId xmlns:a16="http://schemas.microsoft.com/office/drawing/2014/main" val="1118050790"/>
                    </a:ext>
                  </a:extLst>
                </a:gridCol>
              </a:tblGrid>
              <a:tr h="532490">
                <a:tc>
                  <a:txBody>
                    <a:bodyPr/>
                    <a:lstStyle/>
                    <a:p>
                      <a:endParaRPr lang="fi-FI" sz="1700">
                        <a:effectLst/>
                        <a:latin typeface="Arial    "/>
                        <a:cs typeface="Arial"/>
                      </a:endParaRPr>
                    </a:p>
                  </a:txBody>
                  <a:tcPr marL="51118" marR="51118" marT="0" marB="0"/>
                </a:tc>
                <a:tc>
                  <a:txBody>
                    <a:bodyPr/>
                    <a:lstStyle/>
                    <a:p>
                      <a:pPr algn="ctr">
                        <a:lnSpc>
                          <a:spcPct val="107000"/>
                        </a:lnSpc>
                        <a:spcAft>
                          <a:spcPts val="800"/>
                        </a:spcAft>
                      </a:pPr>
                      <a:r>
                        <a:rPr lang="fi-FI" sz="1700">
                          <a:effectLst/>
                          <a:latin typeface="Arial    "/>
                        </a:rPr>
                        <a:t>Kaikki hakijat 2024</a:t>
                      </a:r>
                      <a:endParaRPr lang="fi-FI" sz="1700">
                        <a:effectLst/>
                        <a:latin typeface="Arial    "/>
                        <a:ea typeface="Calibri" panose="020F0502020204030204" pitchFamily="34" charset="0"/>
                        <a:cs typeface="Arial"/>
                      </a:endParaRPr>
                    </a:p>
                  </a:txBody>
                  <a:tcPr marL="51118" marR="51118" marT="0" marB="0" anchor="ctr"/>
                </a:tc>
                <a:tc>
                  <a:txBody>
                    <a:bodyPr/>
                    <a:lstStyle/>
                    <a:p>
                      <a:pPr algn="ctr">
                        <a:lnSpc>
                          <a:spcPct val="107000"/>
                        </a:lnSpc>
                        <a:spcAft>
                          <a:spcPts val="800"/>
                        </a:spcAft>
                      </a:pPr>
                      <a:r>
                        <a:rPr lang="fi-FI" sz="1700">
                          <a:effectLst/>
                          <a:latin typeface="Arial    "/>
                        </a:rPr>
                        <a:t>Ensisijaiset 2024</a:t>
                      </a:r>
                      <a:endParaRPr lang="fi-FI" sz="1700">
                        <a:effectLst/>
                        <a:latin typeface="Arial    "/>
                        <a:ea typeface="Calibri" panose="020F0502020204030204" pitchFamily="34" charset="0"/>
                        <a:cs typeface="Arial"/>
                      </a:endParaRPr>
                    </a:p>
                  </a:txBody>
                  <a:tcPr marL="51118" marR="51118" marT="0" marB="0" anchor="ctr"/>
                </a:tc>
                <a:extLst>
                  <a:ext uri="{0D108BD9-81ED-4DB2-BD59-A6C34878D82A}">
                    <a16:rowId xmlns:a16="http://schemas.microsoft.com/office/drawing/2014/main" val="2045274224"/>
                  </a:ext>
                </a:extLst>
              </a:tr>
              <a:tr h="331758">
                <a:tc>
                  <a:txBody>
                    <a:bodyPr/>
                    <a:lstStyle/>
                    <a:p>
                      <a:pPr algn="l">
                        <a:lnSpc>
                          <a:spcPct val="107000"/>
                        </a:lnSpc>
                        <a:spcAft>
                          <a:spcPts val="800"/>
                        </a:spcAft>
                      </a:pPr>
                      <a:r>
                        <a:rPr lang="fi-FI" sz="1700">
                          <a:effectLst/>
                          <a:latin typeface="Arial    "/>
                        </a:rPr>
                        <a:t>Aalto</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6201</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3543</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2926981822"/>
                  </a:ext>
                </a:extLst>
              </a:tr>
              <a:tr h="331758">
                <a:tc>
                  <a:txBody>
                    <a:bodyPr/>
                    <a:lstStyle/>
                    <a:p>
                      <a:pPr algn="l">
                        <a:lnSpc>
                          <a:spcPct val="107000"/>
                        </a:lnSpc>
                        <a:spcAft>
                          <a:spcPts val="800"/>
                        </a:spcAft>
                      </a:pPr>
                      <a:r>
                        <a:rPr lang="fi-FI" sz="1700">
                          <a:effectLst/>
                          <a:latin typeface="Arial    "/>
                        </a:rPr>
                        <a:t>Tampereen yliopisto</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5418</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1467</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1249447324"/>
                  </a:ext>
                </a:extLst>
              </a:tr>
              <a:tr h="331758">
                <a:tc>
                  <a:txBody>
                    <a:bodyPr/>
                    <a:lstStyle/>
                    <a:p>
                      <a:pPr algn="l">
                        <a:lnSpc>
                          <a:spcPct val="107000"/>
                        </a:lnSpc>
                        <a:spcAft>
                          <a:spcPts val="800"/>
                        </a:spcAft>
                      </a:pPr>
                      <a:r>
                        <a:rPr lang="fi-FI" sz="1700">
                          <a:effectLst/>
                          <a:latin typeface="Arial    "/>
                        </a:rPr>
                        <a:t>Turun yliopisto, Turku</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5973</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1299</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1941548628"/>
                  </a:ext>
                </a:extLst>
              </a:tr>
              <a:tr h="331758">
                <a:tc>
                  <a:txBody>
                    <a:bodyPr/>
                    <a:lstStyle/>
                    <a:p>
                      <a:pPr algn="l">
                        <a:lnSpc>
                          <a:spcPct val="107000"/>
                        </a:lnSpc>
                        <a:spcAft>
                          <a:spcPts val="800"/>
                        </a:spcAft>
                      </a:pPr>
                      <a:r>
                        <a:rPr lang="fi-FI" sz="1700">
                          <a:effectLst/>
                          <a:latin typeface="Arial    "/>
                        </a:rPr>
                        <a:t>Hanken, Helsinki</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1680</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747</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29289427"/>
                  </a:ext>
                </a:extLst>
              </a:tr>
              <a:tr h="331758">
                <a:tc>
                  <a:txBody>
                    <a:bodyPr/>
                    <a:lstStyle/>
                    <a:p>
                      <a:pPr algn="l">
                        <a:lnSpc>
                          <a:spcPct val="107000"/>
                        </a:lnSpc>
                        <a:spcAft>
                          <a:spcPts val="800"/>
                        </a:spcAft>
                      </a:pPr>
                      <a:r>
                        <a:rPr lang="fi-FI" sz="1700">
                          <a:effectLst/>
                          <a:latin typeface="Arial    "/>
                        </a:rPr>
                        <a:t>Oulun yliopisto</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2433</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534</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1172205892"/>
                  </a:ext>
                </a:extLst>
              </a:tr>
              <a:tr h="331758">
                <a:tc>
                  <a:txBody>
                    <a:bodyPr/>
                    <a:lstStyle/>
                    <a:p>
                      <a:pPr algn="l">
                        <a:lnSpc>
                          <a:spcPct val="107000"/>
                        </a:lnSpc>
                        <a:spcAft>
                          <a:spcPts val="800"/>
                        </a:spcAft>
                      </a:pPr>
                      <a:r>
                        <a:rPr lang="fi-FI" sz="1700">
                          <a:effectLst/>
                          <a:latin typeface="Arial    "/>
                        </a:rPr>
                        <a:t>Jyväskylän yliopisto, kauppatiede</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3183</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420</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2170221179"/>
                  </a:ext>
                </a:extLst>
              </a:tr>
              <a:tr h="331758">
                <a:tc>
                  <a:txBody>
                    <a:bodyPr/>
                    <a:lstStyle/>
                    <a:p>
                      <a:pPr algn="l">
                        <a:lnSpc>
                          <a:spcPct val="107000"/>
                        </a:lnSpc>
                        <a:spcAft>
                          <a:spcPts val="800"/>
                        </a:spcAft>
                      </a:pPr>
                      <a:r>
                        <a:rPr lang="fi-FI" sz="1700">
                          <a:effectLst/>
                          <a:latin typeface="Arial    "/>
                        </a:rPr>
                        <a:t>Vaasan yliopisto</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4317</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372</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2108248758"/>
                  </a:ext>
                </a:extLst>
              </a:tr>
              <a:tr h="331758">
                <a:tc>
                  <a:txBody>
                    <a:bodyPr/>
                    <a:lstStyle/>
                    <a:p>
                      <a:pPr algn="l">
                        <a:lnSpc>
                          <a:spcPct val="107000"/>
                        </a:lnSpc>
                        <a:spcAft>
                          <a:spcPts val="800"/>
                        </a:spcAft>
                      </a:pPr>
                      <a:r>
                        <a:rPr lang="fi-FI" sz="1700">
                          <a:effectLst/>
                          <a:latin typeface="Arial    "/>
                        </a:rPr>
                        <a:t>LUT-yliopisto</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3069</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318</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1025846080"/>
                  </a:ext>
                </a:extLst>
              </a:tr>
              <a:tr h="331758">
                <a:tc>
                  <a:txBody>
                    <a:bodyPr/>
                    <a:lstStyle/>
                    <a:p>
                      <a:pPr algn="l">
                        <a:lnSpc>
                          <a:spcPct val="107000"/>
                        </a:lnSpc>
                        <a:spcAft>
                          <a:spcPts val="800"/>
                        </a:spcAft>
                      </a:pPr>
                      <a:r>
                        <a:rPr lang="fi-FI" sz="1700">
                          <a:effectLst/>
                          <a:latin typeface="Arial    "/>
                        </a:rPr>
                        <a:t>Itä-Suomen yliopisto (Kuopio)</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1848</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258</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1881414398"/>
                  </a:ext>
                </a:extLst>
              </a:tr>
              <a:tr h="331758">
                <a:tc>
                  <a:txBody>
                    <a:bodyPr/>
                    <a:lstStyle/>
                    <a:p>
                      <a:pPr algn="l">
                        <a:lnSpc>
                          <a:spcPct val="107000"/>
                        </a:lnSpc>
                        <a:spcAft>
                          <a:spcPts val="800"/>
                        </a:spcAft>
                      </a:pPr>
                      <a:r>
                        <a:rPr lang="fi-FI" sz="1700">
                          <a:effectLst/>
                          <a:latin typeface="Arial    "/>
                        </a:rPr>
                        <a:t>Åbo Akademi</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1047</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207</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3118504902"/>
                  </a:ext>
                </a:extLst>
              </a:tr>
              <a:tr h="331758">
                <a:tc>
                  <a:txBody>
                    <a:bodyPr/>
                    <a:lstStyle/>
                    <a:p>
                      <a:pPr algn="l">
                        <a:lnSpc>
                          <a:spcPct val="107000"/>
                        </a:lnSpc>
                        <a:spcAft>
                          <a:spcPts val="800"/>
                        </a:spcAft>
                      </a:pPr>
                      <a:r>
                        <a:rPr lang="fi-FI" sz="1700">
                          <a:effectLst/>
                          <a:latin typeface="Arial    "/>
                        </a:rPr>
                        <a:t>Itä-Suomen yliopisto (Joensuu)</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1746</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168</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1520075568"/>
                  </a:ext>
                </a:extLst>
              </a:tr>
              <a:tr h="331758">
                <a:tc>
                  <a:txBody>
                    <a:bodyPr/>
                    <a:lstStyle/>
                    <a:p>
                      <a:pPr algn="l">
                        <a:lnSpc>
                          <a:spcPct val="107000"/>
                        </a:lnSpc>
                        <a:spcAft>
                          <a:spcPts val="800"/>
                        </a:spcAft>
                      </a:pPr>
                      <a:r>
                        <a:rPr lang="fi-FI" sz="1700">
                          <a:effectLst/>
                          <a:latin typeface="Arial    "/>
                        </a:rPr>
                        <a:t>Hanken, Vaasa</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810</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150</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4021844149"/>
                  </a:ext>
                </a:extLst>
              </a:tr>
              <a:tr h="331758">
                <a:tc>
                  <a:txBody>
                    <a:bodyPr/>
                    <a:lstStyle/>
                    <a:p>
                      <a:pPr algn="l">
                        <a:lnSpc>
                          <a:spcPct val="107000"/>
                        </a:lnSpc>
                        <a:spcAft>
                          <a:spcPts val="800"/>
                        </a:spcAft>
                      </a:pPr>
                      <a:r>
                        <a:rPr lang="fi-FI" sz="1700">
                          <a:effectLst/>
                          <a:latin typeface="Arial    "/>
                        </a:rPr>
                        <a:t>Turun yliopisto (Pori)</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1575</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99</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2786471796"/>
                  </a:ext>
                </a:extLst>
              </a:tr>
              <a:tr h="331758">
                <a:tc>
                  <a:txBody>
                    <a:bodyPr/>
                    <a:lstStyle/>
                    <a:p>
                      <a:pPr algn="l">
                        <a:lnSpc>
                          <a:spcPct val="107000"/>
                        </a:lnSpc>
                        <a:spcAft>
                          <a:spcPts val="800"/>
                        </a:spcAft>
                      </a:pPr>
                      <a:r>
                        <a:rPr lang="fi-FI" sz="1700">
                          <a:effectLst/>
                          <a:latin typeface="Arial    "/>
                        </a:rPr>
                        <a:t>Jyväskylän yliopisto, taloustiede</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525</a:t>
                      </a:r>
                      <a:endParaRPr lang="fi-FI" sz="1700">
                        <a:effectLst/>
                        <a:latin typeface="Arial    "/>
                        <a:ea typeface="Calibri" panose="020F0502020204030204" pitchFamily="34" charset="0"/>
                        <a:cs typeface="Arial"/>
                      </a:endParaRPr>
                    </a:p>
                  </a:txBody>
                  <a:tcPr marL="51118" marR="51118" marT="0" marB="0" anchor="ctr">
                    <a:solidFill>
                      <a:srgbClr val="F3E8FC"/>
                    </a:solidFill>
                  </a:tcPr>
                </a:tc>
                <a:tc>
                  <a:txBody>
                    <a:bodyPr/>
                    <a:lstStyle/>
                    <a:p>
                      <a:pPr algn="ctr">
                        <a:lnSpc>
                          <a:spcPct val="107000"/>
                        </a:lnSpc>
                        <a:spcAft>
                          <a:spcPts val="800"/>
                        </a:spcAft>
                      </a:pPr>
                      <a:r>
                        <a:rPr lang="fi-FI" sz="1700">
                          <a:effectLst/>
                          <a:latin typeface="Arial    "/>
                        </a:rPr>
                        <a:t>39</a:t>
                      </a:r>
                      <a:endParaRPr lang="fi-FI" sz="1700">
                        <a:effectLst/>
                        <a:latin typeface="Arial    "/>
                        <a:ea typeface="Calibri" panose="020F0502020204030204" pitchFamily="34" charset="0"/>
                        <a:cs typeface="Arial"/>
                      </a:endParaRPr>
                    </a:p>
                  </a:txBody>
                  <a:tcPr marL="51118" marR="51118" marT="0" marB="0" anchor="ctr">
                    <a:solidFill>
                      <a:srgbClr val="F3E8FC"/>
                    </a:solidFill>
                  </a:tcPr>
                </a:tc>
                <a:extLst>
                  <a:ext uri="{0D108BD9-81ED-4DB2-BD59-A6C34878D82A}">
                    <a16:rowId xmlns:a16="http://schemas.microsoft.com/office/drawing/2014/main" val="1002649557"/>
                  </a:ext>
                </a:extLst>
              </a:tr>
              <a:tr h="331758">
                <a:tc>
                  <a:txBody>
                    <a:bodyPr/>
                    <a:lstStyle/>
                    <a:p>
                      <a:pPr algn="ctr">
                        <a:lnSpc>
                          <a:spcPct val="107000"/>
                        </a:lnSpc>
                        <a:spcAft>
                          <a:spcPts val="800"/>
                        </a:spcAft>
                      </a:pPr>
                      <a:r>
                        <a:rPr lang="fi-FI" sz="1700">
                          <a:effectLst/>
                          <a:latin typeface="Arial    "/>
                        </a:rPr>
                        <a:t>Yhteensä</a:t>
                      </a:r>
                      <a:endParaRPr lang="fi-FI" sz="1700">
                        <a:effectLst/>
                        <a:latin typeface="Arial    "/>
                        <a:ea typeface="Calibri" panose="020F0502020204030204" pitchFamily="34" charset="0"/>
                        <a:cs typeface="Arial"/>
                      </a:endParaRPr>
                    </a:p>
                  </a:txBody>
                  <a:tcPr marL="51118" marR="51118" marT="0" marB="0" anchor="ctr"/>
                </a:tc>
                <a:tc>
                  <a:txBody>
                    <a:bodyPr/>
                    <a:lstStyle/>
                    <a:p>
                      <a:pPr algn="ctr">
                        <a:lnSpc>
                          <a:spcPct val="107000"/>
                        </a:lnSpc>
                        <a:spcAft>
                          <a:spcPts val="800"/>
                        </a:spcAft>
                      </a:pPr>
                      <a:r>
                        <a:rPr lang="fi-FI" sz="1700">
                          <a:effectLst/>
                          <a:latin typeface="Arial    "/>
                        </a:rPr>
                        <a:t>14 733</a:t>
                      </a:r>
                      <a:endParaRPr lang="fi-FI" sz="1700">
                        <a:effectLst/>
                        <a:latin typeface="Arial    "/>
                        <a:ea typeface="Calibri" panose="020F0502020204030204" pitchFamily="34" charset="0"/>
                        <a:cs typeface="Arial"/>
                      </a:endParaRPr>
                    </a:p>
                  </a:txBody>
                  <a:tcPr marL="51118" marR="51118" marT="0" marB="0" anchor="ctr"/>
                </a:tc>
                <a:tc>
                  <a:txBody>
                    <a:bodyPr/>
                    <a:lstStyle/>
                    <a:p>
                      <a:pPr algn="ctr">
                        <a:lnSpc>
                          <a:spcPct val="107000"/>
                        </a:lnSpc>
                        <a:spcAft>
                          <a:spcPts val="800"/>
                        </a:spcAft>
                      </a:pPr>
                      <a:r>
                        <a:rPr lang="fi-FI" sz="1700">
                          <a:effectLst/>
                          <a:latin typeface="Arial    "/>
                        </a:rPr>
                        <a:t>9621</a:t>
                      </a:r>
                      <a:endParaRPr lang="fi-FI" sz="1700">
                        <a:effectLst/>
                        <a:latin typeface="Arial    "/>
                        <a:ea typeface="Calibri" panose="020F0502020204030204" pitchFamily="34" charset="0"/>
                        <a:cs typeface="Arial"/>
                      </a:endParaRPr>
                    </a:p>
                  </a:txBody>
                  <a:tcPr marL="51118" marR="51118" marT="0" marB="0" anchor="ctr"/>
                </a:tc>
                <a:extLst>
                  <a:ext uri="{0D108BD9-81ED-4DB2-BD59-A6C34878D82A}">
                    <a16:rowId xmlns:a16="http://schemas.microsoft.com/office/drawing/2014/main" val="2136859459"/>
                  </a:ext>
                </a:extLst>
              </a:tr>
            </a:tbl>
          </a:graphicData>
        </a:graphic>
      </p:graphicFrame>
    </p:spTree>
    <p:extLst>
      <p:ext uri="{BB962C8B-B14F-4D97-AF65-F5344CB8AC3E}">
        <p14:creationId xmlns:p14="http://schemas.microsoft.com/office/powerpoint/2010/main" val="30125514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B41CDC24-E4E8-316A-6F94-8B4120D8B1C6}"/>
              </a:ext>
            </a:extLst>
          </p:cNvPr>
          <p:cNvSpPr>
            <a:spLocks noGrp="1"/>
          </p:cNvSpPr>
          <p:nvPr>
            <p:ph sz="quarter" idx="10"/>
          </p:nvPr>
        </p:nvSpPr>
        <p:spPr/>
        <p:txBody>
          <a:bodyPr/>
          <a:lstStyle/>
          <a:p>
            <a:r>
              <a:rPr lang="fi-FI"/>
              <a:t>60 % todistusvalinnalla (vain ensikertalaisille)​</a:t>
            </a:r>
          </a:p>
          <a:p>
            <a:pPr lvl="1"/>
            <a:r>
              <a:rPr lang="fi-FI"/>
              <a:t>Hanken 70 % todistusvalinnalla </a:t>
            </a:r>
          </a:p>
          <a:p>
            <a:r>
              <a:rPr lang="fi-FI"/>
              <a:t>40 % valintakokeella​</a:t>
            </a:r>
          </a:p>
          <a:p>
            <a:pPr lvl="1"/>
            <a:r>
              <a:rPr lang="fi-FI"/>
              <a:t>Hanken 30 % valintakokeella </a:t>
            </a:r>
          </a:p>
          <a:p>
            <a:r>
              <a:rPr lang="fi-FI"/>
              <a:t>70 % kaikista aloituspaikoista on varattu ensikertalaisille hakijoille </a:t>
            </a:r>
          </a:p>
          <a:p>
            <a:pPr marL="0" indent="0">
              <a:buNone/>
            </a:pPr>
            <a:endParaRPr lang="fi-FI" b="1"/>
          </a:p>
          <a:p>
            <a:pPr marL="0" indent="0">
              <a:buNone/>
            </a:pPr>
            <a:r>
              <a:rPr lang="fi-FI" b="1"/>
              <a:t>Todistusvalinta vuoteen 2025 asti​:</a:t>
            </a:r>
          </a:p>
          <a:p>
            <a:r>
              <a:rPr lang="fi-FI"/>
              <a:t>Kynnysehto: matematiikka (pitkä tai lyhyt) suoritettu hyväksytysti​ (säilyy myös jatkossa) </a:t>
            </a:r>
          </a:p>
          <a:p>
            <a:r>
              <a:rPr lang="fi-FI"/>
              <a:t>Pisteitä enintään viidestä aineesta:​</a:t>
            </a:r>
          </a:p>
          <a:p>
            <a:pPr lvl="1"/>
            <a:r>
              <a:rPr lang="fi-FI"/>
              <a:t>Äidinkieli​</a:t>
            </a:r>
          </a:p>
          <a:p>
            <a:pPr lvl="1"/>
            <a:r>
              <a:rPr lang="fi-FI"/>
              <a:t>Matematiikka​</a:t>
            </a:r>
          </a:p>
          <a:p>
            <a:pPr lvl="1"/>
            <a:r>
              <a:rPr lang="fi-FI"/>
              <a:t>Parhaat pisteet tuottava kieli​</a:t>
            </a:r>
          </a:p>
          <a:p>
            <a:pPr lvl="1"/>
            <a:r>
              <a:rPr lang="fi-FI"/>
              <a:t>Kaksi parhaat pisteet tuottavaa ainetta​</a:t>
            </a:r>
          </a:p>
          <a:p>
            <a:r>
              <a:rPr lang="fi-FI"/>
              <a:t>Maksimi 154 pistettä</a:t>
            </a:r>
          </a:p>
          <a:p>
            <a:endParaRPr lang="fi-FI"/>
          </a:p>
          <a:p>
            <a:endParaRPr lang="fi-FI"/>
          </a:p>
        </p:txBody>
      </p:sp>
      <p:sp>
        <p:nvSpPr>
          <p:cNvPr id="4" name="Tekstin paikkamerkki 3">
            <a:extLst>
              <a:ext uri="{FF2B5EF4-FFF2-40B4-BE49-F238E27FC236}">
                <a16:creationId xmlns:a16="http://schemas.microsoft.com/office/drawing/2014/main" id="{891271DC-85F5-96D1-5407-0F1E4904AEEC}"/>
              </a:ext>
            </a:extLst>
          </p:cNvPr>
          <p:cNvSpPr>
            <a:spLocks noGrp="1"/>
          </p:cNvSpPr>
          <p:nvPr>
            <p:ph type="body" sz="quarter" idx="15"/>
          </p:nvPr>
        </p:nvSpPr>
        <p:spPr/>
        <p:txBody>
          <a:bodyPr/>
          <a:lstStyle/>
          <a:p>
            <a:endParaRPr lang="fi-FI"/>
          </a:p>
        </p:txBody>
      </p:sp>
      <p:sp>
        <p:nvSpPr>
          <p:cNvPr id="5" name="Otsikko 4">
            <a:extLst>
              <a:ext uri="{FF2B5EF4-FFF2-40B4-BE49-F238E27FC236}">
                <a16:creationId xmlns:a16="http://schemas.microsoft.com/office/drawing/2014/main" id="{70F12512-980A-1ACD-16D2-3FE71FD5AA57}"/>
              </a:ext>
            </a:extLst>
          </p:cNvPr>
          <p:cNvSpPr>
            <a:spLocks noGrp="1"/>
          </p:cNvSpPr>
          <p:nvPr>
            <p:ph type="title"/>
          </p:nvPr>
        </p:nvSpPr>
        <p:spPr/>
        <p:txBody>
          <a:bodyPr/>
          <a:lstStyle/>
          <a:p>
            <a:r>
              <a:rPr lang="fi-FI"/>
              <a:t>Kauppatiede, valintamenettely</a:t>
            </a:r>
          </a:p>
        </p:txBody>
      </p:sp>
      <p:pic>
        <p:nvPicPr>
          <p:cNvPr id="11" name="Kuvan paikkamerkki 10" descr="Kuva, joka sisältää kohteen Ihmisen kasvot, vaate, henkilö, hymy&#10;&#10;Kuvaus luotu automaattisesti">
            <a:extLst>
              <a:ext uri="{FF2B5EF4-FFF2-40B4-BE49-F238E27FC236}">
                <a16:creationId xmlns:a16="http://schemas.microsoft.com/office/drawing/2014/main" id="{F3AFD693-425F-17D6-561F-FAC434DE7F40}"/>
              </a:ext>
            </a:extLst>
          </p:cNvPr>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070091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741CA-4480-BE5F-4169-8FF94B4B402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0453C9C-5F9F-E830-E0ED-A7DB2F2F0679}"/>
              </a:ext>
            </a:extLst>
          </p:cNvPr>
          <p:cNvSpPr>
            <a:spLocks noGrp="1"/>
          </p:cNvSpPr>
          <p:nvPr>
            <p:ph type="title"/>
          </p:nvPr>
        </p:nvSpPr>
        <p:spPr>
          <a:xfrm>
            <a:off x="341049" y="365125"/>
            <a:ext cx="11457373" cy="657225"/>
          </a:xfrm>
        </p:spPr>
        <p:txBody>
          <a:bodyPr/>
          <a:lstStyle/>
          <a:p>
            <a:r>
              <a:rPr lang="fi-FI"/>
              <a:t>Kauppatiede | todistusvalinnan pisterajat</a:t>
            </a:r>
          </a:p>
        </p:txBody>
      </p:sp>
      <p:sp>
        <p:nvSpPr>
          <p:cNvPr id="4" name="Sisällön paikkamerkki 1">
            <a:extLst>
              <a:ext uri="{FF2B5EF4-FFF2-40B4-BE49-F238E27FC236}">
                <a16:creationId xmlns:a16="http://schemas.microsoft.com/office/drawing/2014/main" id="{E0ADE02F-AC5A-8491-FCC7-EAD498F235C7}"/>
              </a:ext>
            </a:extLst>
          </p:cNvPr>
          <p:cNvSpPr>
            <a:spLocks noGrp="1"/>
          </p:cNvSpPr>
          <p:nvPr>
            <p:ph sz="quarter" idx="10"/>
          </p:nvPr>
        </p:nvSpPr>
        <p:spPr>
          <a:xfrm>
            <a:off x="341049" y="1133282"/>
            <a:ext cx="5854652" cy="5443465"/>
          </a:xfrm>
        </p:spPr>
        <p:txBody>
          <a:bodyPr>
            <a:normAutofit/>
          </a:bodyPr>
          <a:lstStyle/>
          <a:p>
            <a:r>
              <a:rPr lang="fi-FI" sz="2000"/>
              <a:t>Todistusvalinnan maksimipistemäärä 154</a:t>
            </a:r>
            <a:endParaRPr lang="fi-FI" sz="1700"/>
          </a:p>
        </p:txBody>
      </p:sp>
      <p:sp>
        <p:nvSpPr>
          <p:cNvPr id="5" name="Tekstiruutu 4">
            <a:extLst>
              <a:ext uri="{FF2B5EF4-FFF2-40B4-BE49-F238E27FC236}">
                <a16:creationId xmlns:a16="http://schemas.microsoft.com/office/drawing/2014/main" id="{6BDF68F7-46B4-81E8-EF92-82849FB17003}"/>
              </a:ext>
            </a:extLst>
          </p:cNvPr>
          <p:cNvSpPr txBox="1"/>
          <p:nvPr/>
        </p:nvSpPr>
        <p:spPr>
          <a:xfrm>
            <a:off x="7468824" y="2291870"/>
            <a:ext cx="4116819" cy="2026087"/>
          </a:xfrm>
          <a:prstGeom prst="roundRect">
            <a:avLst/>
          </a:prstGeom>
          <a:ln w="28575">
            <a:solidFill>
              <a:schemeClr val="accent5"/>
            </a:solidFill>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marL="742950" lvl="1" indent="-285750">
              <a:buFont typeface="Arial" panose="020B0604020202020204" pitchFamily="34" charset="0"/>
              <a:buChar char="•"/>
            </a:pPr>
            <a:r>
              <a:rPr lang="fi-FI">
                <a:latin typeface="Arial    "/>
              </a:rPr>
              <a:t>Äidinkieli E</a:t>
            </a:r>
          </a:p>
          <a:p>
            <a:pPr marL="742950" lvl="1" indent="-285750">
              <a:buFont typeface="Arial" panose="020B0604020202020204" pitchFamily="34" charset="0"/>
              <a:buChar char="•"/>
            </a:pPr>
            <a:r>
              <a:rPr lang="fi-FI">
                <a:latin typeface="Arial    "/>
              </a:rPr>
              <a:t>Pitkä matematiikka E</a:t>
            </a:r>
          </a:p>
          <a:p>
            <a:pPr marL="742950" lvl="1" indent="-285750">
              <a:buFont typeface="Arial" panose="020B0604020202020204" pitchFamily="34" charset="0"/>
              <a:buChar char="•"/>
            </a:pPr>
            <a:r>
              <a:rPr lang="fi-FI">
                <a:latin typeface="Arial    "/>
              </a:rPr>
              <a:t>Pitkä kieli E</a:t>
            </a:r>
          </a:p>
          <a:p>
            <a:pPr marL="742950" lvl="1" indent="-285750">
              <a:buFont typeface="Arial" panose="020B0604020202020204" pitchFamily="34" charset="0"/>
              <a:buChar char="•"/>
            </a:pPr>
            <a:r>
              <a:rPr lang="fi-FI">
                <a:latin typeface="Arial    "/>
              </a:rPr>
              <a:t>Historia E</a:t>
            </a:r>
          </a:p>
          <a:p>
            <a:pPr marL="742950" lvl="1" indent="-285750">
              <a:buFont typeface="Arial" panose="020B0604020202020204" pitchFamily="34" charset="0"/>
              <a:buChar char="•"/>
            </a:pPr>
            <a:r>
              <a:rPr lang="fi-FI">
                <a:latin typeface="Arial    "/>
              </a:rPr>
              <a:t>Filosofia E</a:t>
            </a:r>
          </a:p>
          <a:p>
            <a:pPr>
              <a:spcBef>
                <a:spcPts val="600"/>
              </a:spcBef>
            </a:pPr>
            <a:r>
              <a:rPr lang="fi-FI">
                <a:latin typeface="Arial    "/>
              </a:rPr>
              <a:t>       ➡ </a:t>
            </a:r>
            <a:r>
              <a:rPr lang="fi-FI" b="1">
                <a:latin typeface="Arial    "/>
              </a:rPr>
              <a:t>Yht. 113,5 pistettä</a:t>
            </a:r>
          </a:p>
        </p:txBody>
      </p:sp>
      <p:sp>
        <p:nvSpPr>
          <p:cNvPr id="9" name="Tekstiruutu 8">
            <a:extLst>
              <a:ext uri="{FF2B5EF4-FFF2-40B4-BE49-F238E27FC236}">
                <a16:creationId xmlns:a16="http://schemas.microsoft.com/office/drawing/2014/main" id="{8766C602-E32C-0888-B17F-C6BF59B6FBE0}"/>
              </a:ext>
            </a:extLst>
          </p:cNvPr>
          <p:cNvSpPr txBox="1"/>
          <p:nvPr/>
        </p:nvSpPr>
        <p:spPr>
          <a:xfrm>
            <a:off x="7468824" y="4566130"/>
            <a:ext cx="4474515" cy="892552"/>
          </a:xfrm>
          <a:prstGeom prst="rect">
            <a:avLst/>
          </a:prstGeom>
          <a:noFill/>
        </p:spPr>
        <p:txBody>
          <a:bodyPr wrap="square" lIns="91440" tIns="45720" rIns="91440" bIns="45720" anchor="t">
            <a:spAutoFit/>
          </a:bodyPr>
          <a:lstStyle/>
          <a:p>
            <a:r>
              <a:rPr lang="fi-FI">
                <a:latin typeface="Arial    "/>
              </a:rPr>
              <a:t>Tällä todistuksella päässyt kaikkiin muihin hakukohteisiin paitsi Aalto-yliopistoon.</a:t>
            </a:r>
          </a:p>
          <a:p>
            <a:endParaRPr lang="fi-FI" sz="1600">
              <a:latin typeface="Arial    "/>
            </a:endParaRPr>
          </a:p>
        </p:txBody>
      </p:sp>
      <p:graphicFrame>
        <p:nvGraphicFramePr>
          <p:cNvPr id="7" name="Taulukko 6">
            <a:extLst>
              <a:ext uri="{FF2B5EF4-FFF2-40B4-BE49-F238E27FC236}">
                <a16:creationId xmlns:a16="http://schemas.microsoft.com/office/drawing/2014/main" id="{CE37ACD2-9970-0E09-BEE2-628F2E82D7B5}"/>
              </a:ext>
            </a:extLst>
          </p:cNvPr>
          <p:cNvGraphicFramePr>
            <a:graphicFrameLocks/>
          </p:cNvGraphicFramePr>
          <p:nvPr>
            <p:extLst>
              <p:ext uri="{D42A27DB-BD31-4B8C-83A1-F6EECF244321}">
                <p14:modId xmlns:p14="http://schemas.microsoft.com/office/powerpoint/2010/main" val="1024111018"/>
              </p:ext>
            </p:extLst>
          </p:nvPr>
        </p:nvGraphicFramePr>
        <p:xfrm>
          <a:off x="341049" y="1605915"/>
          <a:ext cx="6648626" cy="5029200"/>
        </p:xfrm>
        <a:graphic>
          <a:graphicData uri="http://schemas.openxmlformats.org/drawingml/2006/table">
            <a:tbl>
              <a:tblPr firstRow="1" bandRow="1">
                <a:tableStyleId>{5C22544A-7EE6-4342-B048-85BDC9FD1C3A}</a:tableStyleId>
              </a:tblPr>
              <a:tblGrid>
                <a:gridCol w="3044177">
                  <a:extLst>
                    <a:ext uri="{9D8B030D-6E8A-4147-A177-3AD203B41FA5}">
                      <a16:colId xmlns:a16="http://schemas.microsoft.com/office/drawing/2014/main" val="2411617091"/>
                    </a:ext>
                  </a:extLst>
                </a:gridCol>
                <a:gridCol w="1201483">
                  <a:extLst>
                    <a:ext uri="{9D8B030D-6E8A-4147-A177-3AD203B41FA5}">
                      <a16:colId xmlns:a16="http://schemas.microsoft.com/office/drawing/2014/main" val="1583310800"/>
                    </a:ext>
                  </a:extLst>
                </a:gridCol>
                <a:gridCol w="1201483">
                  <a:extLst>
                    <a:ext uri="{9D8B030D-6E8A-4147-A177-3AD203B41FA5}">
                      <a16:colId xmlns:a16="http://schemas.microsoft.com/office/drawing/2014/main" val="166176716"/>
                    </a:ext>
                  </a:extLst>
                </a:gridCol>
                <a:gridCol w="1201483">
                  <a:extLst>
                    <a:ext uri="{9D8B030D-6E8A-4147-A177-3AD203B41FA5}">
                      <a16:colId xmlns:a16="http://schemas.microsoft.com/office/drawing/2014/main" val="2483783422"/>
                    </a:ext>
                  </a:extLst>
                </a:gridCol>
              </a:tblGrid>
              <a:tr h="259075">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2022</a:t>
                      </a:r>
                    </a:p>
                  </a:txBody>
                  <a:tcPr anchor="ctr"/>
                </a:tc>
                <a:tc>
                  <a:txBody>
                    <a:bodyPr/>
                    <a:lstStyle/>
                    <a:p>
                      <a:pPr lvl="0" algn="ctr">
                        <a:buNone/>
                      </a:pPr>
                      <a:r>
                        <a:rPr lang="fi-FI" sz="1600">
                          <a:solidFill>
                            <a:schemeClr val="bg1"/>
                          </a:solidFill>
                          <a:latin typeface="Arial    "/>
                        </a:rPr>
                        <a:t>2023</a:t>
                      </a:r>
                      <a:endParaRPr lang="fi-FI">
                        <a:latin typeface="Arial    "/>
                      </a:endParaRPr>
                    </a:p>
                  </a:txBody>
                  <a:tcPr anchor="ctr"/>
                </a:tc>
                <a:tc>
                  <a:txBody>
                    <a:bodyPr/>
                    <a:lstStyle/>
                    <a:p>
                      <a:pPr lvl="0" algn="ctr">
                        <a:buNone/>
                      </a:pPr>
                      <a:r>
                        <a:rPr lang="fi-FI" sz="1600" b="1" i="0" u="none" strike="noStrike" noProof="0">
                          <a:solidFill>
                            <a:schemeClr val="bg1"/>
                          </a:solidFill>
                          <a:latin typeface="Arial    "/>
                        </a:rPr>
                        <a:t>2024</a:t>
                      </a:r>
                      <a:endParaRPr lang="fi-FI">
                        <a:latin typeface="Arial    "/>
                      </a:endParaRPr>
                    </a:p>
                  </a:txBody>
                  <a:tcPr anchor="ctr"/>
                </a:tc>
                <a:extLst>
                  <a:ext uri="{0D108BD9-81ED-4DB2-BD59-A6C34878D82A}">
                    <a16:rowId xmlns:a16="http://schemas.microsoft.com/office/drawing/2014/main" val="2241481558"/>
                  </a:ext>
                </a:extLst>
              </a:tr>
              <a:tr h="157686">
                <a:tc>
                  <a:txBody>
                    <a:bodyPr/>
                    <a:lstStyle/>
                    <a:p>
                      <a:r>
                        <a:rPr lang="fi-FI" sz="1600">
                          <a:latin typeface="Arial    "/>
                        </a:rPr>
                        <a:t>Aalto</a:t>
                      </a:r>
                    </a:p>
                  </a:txBody>
                  <a:tcPr>
                    <a:solidFill>
                      <a:srgbClr val="D7B4F5">
                        <a:alpha val="30196"/>
                      </a:srgbClr>
                    </a:solidFill>
                  </a:tcPr>
                </a:tc>
                <a:tc>
                  <a:txBody>
                    <a:bodyPr/>
                    <a:lstStyle/>
                    <a:p>
                      <a:pPr algn="ctr"/>
                      <a:r>
                        <a:rPr lang="fi-FI" sz="1600">
                          <a:latin typeface="Arial    "/>
                        </a:rPr>
                        <a:t>118,6</a:t>
                      </a:r>
                    </a:p>
                  </a:txBody>
                  <a:tcPr>
                    <a:solidFill>
                      <a:srgbClr val="D7B4F5">
                        <a:alpha val="30196"/>
                      </a:srgbClr>
                    </a:solidFill>
                  </a:tcPr>
                </a:tc>
                <a:tc>
                  <a:txBody>
                    <a:bodyPr/>
                    <a:lstStyle/>
                    <a:p>
                      <a:pPr algn="ctr"/>
                      <a:r>
                        <a:rPr lang="fi-FI" sz="1600">
                          <a:latin typeface="Arial    "/>
                        </a:rPr>
                        <a:t>117</a:t>
                      </a:r>
                    </a:p>
                  </a:txBody>
                  <a:tcPr>
                    <a:solidFill>
                      <a:srgbClr val="D7B4F5">
                        <a:alpha val="30196"/>
                      </a:srgbClr>
                    </a:solidFill>
                  </a:tcPr>
                </a:tc>
                <a:tc>
                  <a:txBody>
                    <a:bodyPr/>
                    <a:lstStyle/>
                    <a:p>
                      <a:pPr algn="ctr"/>
                      <a:r>
                        <a:rPr lang="fi-FI" sz="1600">
                          <a:latin typeface="Arial    "/>
                        </a:rPr>
                        <a:t>118,6</a:t>
                      </a:r>
                    </a:p>
                  </a:txBody>
                  <a:tcPr>
                    <a:solidFill>
                      <a:srgbClr val="D7B4F5">
                        <a:alpha val="30196"/>
                      </a:srgbClr>
                    </a:solidFill>
                  </a:tcPr>
                </a:tc>
                <a:extLst>
                  <a:ext uri="{0D108BD9-81ED-4DB2-BD59-A6C34878D82A}">
                    <a16:rowId xmlns:a16="http://schemas.microsoft.com/office/drawing/2014/main" val="2731975120"/>
                  </a:ext>
                </a:extLst>
              </a:tr>
              <a:tr h="157686">
                <a:tc>
                  <a:txBody>
                    <a:bodyPr/>
                    <a:lstStyle/>
                    <a:p>
                      <a:r>
                        <a:rPr lang="fi-FI" sz="1600">
                          <a:latin typeface="Arial    "/>
                        </a:rPr>
                        <a:t>Tampere</a:t>
                      </a:r>
                    </a:p>
                  </a:txBody>
                  <a:tcPr>
                    <a:solidFill>
                      <a:srgbClr val="D7B4F5">
                        <a:alpha val="30196"/>
                      </a:srgbClr>
                    </a:solidFill>
                  </a:tcPr>
                </a:tc>
                <a:tc>
                  <a:txBody>
                    <a:bodyPr/>
                    <a:lstStyle/>
                    <a:p>
                      <a:pPr algn="ctr"/>
                      <a:r>
                        <a:rPr lang="fi-FI" sz="1600">
                          <a:latin typeface="Arial    "/>
                        </a:rPr>
                        <a:t>111,3</a:t>
                      </a:r>
                    </a:p>
                  </a:txBody>
                  <a:tcPr>
                    <a:solidFill>
                      <a:srgbClr val="D7B4F5">
                        <a:alpha val="30196"/>
                      </a:srgbClr>
                    </a:solidFill>
                  </a:tcPr>
                </a:tc>
                <a:tc>
                  <a:txBody>
                    <a:bodyPr/>
                    <a:lstStyle/>
                    <a:p>
                      <a:pPr algn="ctr"/>
                      <a:r>
                        <a:rPr lang="fi-FI" sz="1600">
                          <a:latin typeface="Arial    "/>
                        </a:rPr>
                        <a:t>110,5</a:t>
                      </a:r>
                    </a:p>
                  </a:txBody>
                  <a:tcPr>
                    <a:solidFill>
                      <a:srgbClr val="D7B4F5">
                        <a:alpha val="30196"/>
                      </a:srgbClr>
                    </a:solidFill>
                  </a:tcPr>
                </a:tc>
                <a:tc>
                  <a:txBody>
                    <a:bodyPr/>
                    <a:lstStyle/>
                    <a:p>
                      <a:pPr algn="ctr"/>
                      <a:r>
                        <a:rPr lang="fi-FI" sz="1600">
                          <a:latin typeface="Arial    "/>
                        </a:rPr>
                        <a:t>112,2</a:t>
                      </a:r>
                    </a:p>
                  </a:txBody>
                  <a:tcPr>
                    <a:solidFill>
                      <a:srgbClr val="D7B4F5">
                        <a:alpha val="30196"/>
                      </a:srgbClr>
                    </a:solidFill>
                  </a:tcPr>
                </a:tc>
                <a:extLst>
                  <a:ext uri="{0D108BD9-81ED-4DB2-BD59-A6C34878D82A}">
                    <a16:rowId xmlns:a16="http://schemas.microsoft.com/office/drawing/2014/main" val="2609819336"/>
                  </a:ext>
                </a:extLst>
              </a:tr>
              <a:tr h="157686">
                <a:tc>
                  <a:txBody>
                    <a:bodyPr/>
                    <a:lstStyle/>
                    <a:p>
                      <a:r>
                        <a:rPr lang="fi-FI" sz="1600">
                          <a:latin typeface="Arial    "/>
                        </a:rPr>
                        <a:t>Turku</a:t>
                      </a:r>
                    </a:p>
                  </a:txBody>
                  <a:tcPr>
                    <a:solidFill>
                      <a:srgbClr val="D7B4F5">
                        <a:alpha val="30196"/>
                      </a:srgbClr>
                    </a:solidFill>
                  </a:tcPr>
                </a:tc>
                <a:tc>
                  <a:txBody>
                    <a:bodyPr/>
                    <a:lstStyle/>
                    <a:p>
                      <a:pPr algn="ctr"/>
                      <a:r>
                        <a:rPr lang="fi-FI" sz="1600">
                          <a:latin typeface="Arial    "/>
                        </a:rPr>
                        <a:t>110,2</a:t>
                      </a:r>
                    </a:p>
                  </a:txBody>
                  <a:tcPr>
                    <a:solidFill>
                      <a:srgbClr val="D7B4F5">
                        <a:alpha val="30196"/>
                      </a:srgbClr>
                    </a:solidFill>
                  </a:tcPr>
                </a:tc>
                <a:tc>
                  <a:txBody>
                    <a:bodyPr/>
                    <a:lstStyle/>
                    <a:p>
                      <a:pPr algn="ctr"/>
                      <a:r>
                        <a:rPr lang="fi-FI" sz="1600">
                          <a:latin typeface="Arial    "/>
                        </a:rPr>
                        <a:t>111,2</a:t>
                      </a:r>
                    </a:p>
                  </a:txBody>
                  <a:tcPr>
                    <a:solidFill>
                      <a:srgbClr val="D7B4F5">
                        <a:alpha val="30196"/>
                      </a:srgbClr>
                    </a:solidFill>
                  </a:tcPr>
                </a:tc>
                <a:tc>
                  <a:txBody>
                    <a:bodyPr/>
                    <a:lstStyle/>
                    <a:p>
                      <a:pPr algn="ctr"/>
                      <a:r>
                        <a:rPr lang="fi-FI" sz="1600">
                          <a:latin typeface="Arial    "/>
                        </a:rPr>
                        <a:t>111,4</a:t>
                      </a:r>
                    </a:p>
                  </a:txBody>
                  <a:tcPr>
                    <a:solidFill>
                      <a:srgbClr val="D7B4F5">
                        <a:alpha val="30196"/>
                      </a:srgbClr>
                    </a:solidFill>
                  </a:tcPr>
                </a:tc>
                <a:extLst>
                  <a:ext uri="{0D108BD9-81ED-4DB2-BD59-A6C34878D82A}">
                    <a16:rowId xmlns:a16="http://schemas.microsoft.com/office/drawing/2014/main" val="1034680399"/>
                  </a:ext>
                </a:extLst>
              </a:tr>
              <a:tr h="157686">
                <a:tc>
                  <a:txBody>
                    <a:bodyPr/>
                    <a:lstStyle/>
                    <a:p>
                      <a:r>
                        <a:rPr lang="fi-FI" sz="1600">
                          <a:latin typeface="Arial    "/>
                        </a:rPr>
                        <a:t>Hanken, </a:t>
                      </a:r>
                      <a:r>
                        <a:rPr lang="fi-FI" sz="1600" err="1">
                          <a:latin typeface="Arial    "/>
                        </a:rPr>
                        <a:t>Hki</a:t>
                      </a:r>
                      <a:endParaRPr lang="fi-FI" sz="1600">
                        <a:latin typeface="Arial    "/>
                      </a:endParaRPr>
                    </a:p>
                  </a:txBody>
                  <a:tcPr>
                    <a:solidFill>
                      <a:srgbClr val="D7B4F5">
                        <a:alpha val="30196"/>
                      </a:srgbClr>
                    </a:solidFill>
                  </a:tcPr>
                </a:tc>
                <a:tc>
                  <a:txBody>
                    <a:bodyPr/>
                    <a:lstStyle/>
                    <a:p>
                      <a:pPr algn="ctr"/>
                      <a:r>
                        <a:rPr lang="fi-FI" sz="1600">
                          <a:latin typeface="Arial    "/>
                        </a:rPr>
                        <a:t>102,6</a:t>
                      </a:r>
                    </a:p>
                  </a:txBody>
                  <a:tcPr>
                    <a:solidFill>
                      <a:srgbClr val="D7B4F5">
                        <a:alpha val="30196"/>
                      </a:srgbClr>
                    </a:solidFill>
                  </a:tcPr>
                </a:tc>
                <a:tc>
                  <a:txBody>
                    <a:bodyPr/>
                    <a:lstStyle/>
                    <a:p>
                      <a:pPr algn="ctr"/>
                      <a:r>
                        <a:rPr lang="fi-FI" sz="1600">
                          <a:latin typeface="Arial    "/>
                        </a:rPr>
                        <a:t>103,8</a:t>
                      </a:r>
                    </a:p>
                  </a:txBody>
                  <a:tcPr>
                    <a:solidFill>
                      <a:srgbClr val="D7B4F5">
                        <a:alpha val="30196"/>
                      </a:srgbClr>
                    </a:solidFill>
                  </a:tcPr>
                </a:tc>
                <a:tc>
                  <a:txBody>
                    <a:bodyPr/>
                    <a:lstStyle/>
                    <a:p>
                      <a:pPr algn="ctr"/>
                      <a:r>
                        <a:rPr lang="fi-FI" sz="1600">
                          <a:latin typeface="Arial    "/>
                        </a:rPr>
                        <a:t>106</a:t>
                      </a:r>
                    </a:p>
                  </a:txBody>
                  <a:tcPr>
                    <a:solidFill>
                      <a:srgbClr val="D7B4F5">
                        <a:alpha val="30196"/>
                      </a:srgbClr>
                    </a:solidFill>
                  </a:tcPr>
                </a:tc>
                <a:extLst>
                  <a:ext uri="{0D108BD9-81ED-4DB2-BD59-A6C34878D82A}">
                    <a16:rowId xmlns:a16="http://schemas.microsoft.com/office/drawing/2014/main" val="1894678894"/>
                  </a:ext>
                </a:extLst>
              </a:tr>
              <a:tr h="157686">
                <a:tc>
                  <a:txBody>
                    <a:bodyPr/>
                    <a:lstStyle/>
                    <a:p>
                      <a:r>
                        <a:rPr lang="fi-FI" sz="1600" err="1">
                          <a:latin typeface="Arial    "/>
                        </a:rPr>
                        <a:t>Jkylä</a:t>
                      </a:r>
                      <a:r>
                        <a:rPr lang="fi-FI" sz="1600">
                          <a:latin typeface="Arial    "/>
                        </a:rPr>
                        <a:t>, kauppatiede</a:t>
                      </a:r>
                    </a:p>
                  </a:txBody>
                  <a:tcPr>
                    <a:solidFill>
                      <a:srgbClr val="D7B4F5">
                        <a:alpha val="30196"/>
                      </a:srgbClr>
                    </a:solidFill>
                  </a:tcPr>
                </a:tc>
                <a:tc>
                  <a:txBody>
                    <a:bodyPr/>
                    <a:lstStyle/>
                    <a:p>
                      <a:pPr algn="ctr"/>
                      <a:r>
                        <a:rPr lang="fi-FI" sz="1600">
                          <a:latin typeface="Arial    "/>
                        </a:rPr>
                        <a:t>101,8</a:t>
                      </a:r>
                    </a:p>
                  </a:txBody>
                  <a:tcPr>
                    <a:solidFill>
                      <a:srgbClr val="D7B4F5">
                        <a:alpha val="30196"/>
                      </a:srgbClr>
                    </a:solidFill>
                  </a:tcPr>
                </a:tc>
                <a:tc>
                  <a:txBody>
                    <a:bodyPr/>
                    <a:lstStyle/>
                    <a:p>
                      <a:pPr algn="ctr"/>
                      <a:r>
                        <a:rPr lang="fi-FI" sz="1600">
                          <a:latin typeface="Arial    "/>
                        </a:rPr>
                        <a:t>102,1</a:t>
                      </a:r>
                    </a:p>
                  </a:txBody>
                  <a:tcPr>
                    <a:solidFill>
                      <a:srgbClr val="D7B4F5">
                        <a:alpha val="30196"/>
                      </a:srgbClr>
                    </a:solidFill>
                  </a:tcPr>
                </a:tc>
                <a:tc>
                  <a:txBody>
                    <a:bodyPr/>
                    <a:lstStyle/>
                    <a:p>
                      <a:pPr algn="ctr"/>
                      <a:r>
                        <a:rPr lang="fi-FI" sz="1600">
                          <a:latin typeface="Arial    "/>
                        </a:rPr>
                        <a:t>102,8</a:t>
                      </a:r>
                    </a:p>
                  </a:txBody>
                  <a:tcPr>
                    <a:solidFill>
                      <a:srgbClr val="D7B4F5">
                        <a:alpha val="30196"/>
                      </a:srgbClr>
                    </a:solidFill>
                  </a:tcPr>
                </a:tc>
                <a:extLst>
                  <a:ext uri="{0D108BD9-81ED-4DB2-BD59-A6C34878D82A}">
                    <a16:rowId xmlns:a16="http://schemas.microsoft.com/office/drawing/2014/main" val="1420357605"/>
                  </a:ext>
                </a:extLst>
              </a:tr>
              <a:tr h="157686">
                <a:tc>
                  <a:txBody>
                    <a:bodyPr/>
                    <a:lstStyle/>
                    <a:p>
                      <a:r>
                        <a:rPr lang="fi-FI" sz="1600">
                          <a:latin typeface="Arial    "/>
                        </a:rPr>
                        <a:t>Åbo</a:t>
                      </a:r>
                    </a:p>
                  </a:txBody>
                  <a:tcPr>
                    <a:solidFill>
                      <a:srgbClr val="D7B4F5">
                        <a:alpha val="30196"/>
                      </a:srgbClr>
                    </a:solidFill>
                  </a:tcPr>
                </a:tc>
                <a:tc>
                  <a:txBody>
                    <a:bodyPr/>
                    <a:lstStyle/>
                    <a:p>
                      <a:pPr algn="ctr"/>
                      <a:r>
                        <a:rPr lang="fi-FI" sz="1600">
                          <a:latin typeface="Arial    "/>
                        </a:rPr>
                        <a:t>95,1</a:t>
                      </a:r>
                    </a:p>
                  </a:txBody>
                  <a:tcPr>
                    <a:solidFill>
                      <a:srgbClr val="D7B4F5">
                        <a:alpha val="30196"/>
                      </a:srgbClr>
                    </a:solidFill>
                  </a:tcPr>
                </a:tc>
                <a:tc>
                  <a:txBody>
                    <a:bodyPr/>
                    <a:lstStyle/>
                    <a:p>
                      <a:pPr algn="ctr"/>
                      <a:r>
                        <a:rPr lang="fi-FI" sz="1600">
                          <a:latin typeface="Arial    "/>
                        </a:rPr>
                        <a:t>97,4</a:t>
                      </a:r>
                    </a:p>
                  </a:txBody>
                  <a:tcPr>
                    <a:solidFill>
                      <a:srgbClr val="D7B4F5">
                        <a:alpha val="30196"/>
                      </a:srgbClr>
                    </a:solidFill>
                  </a:tcPr>
                </a:tc>
                <a:tc>
                  <a:txBody>
                    <a:bodyPr/>
                    <a:lstStyle/>
                    <a:p>
                      <a:pPr algn="ctr"/>
                      <a:r>
                        <a:rPr lang="fi-FI" sz="1600">
                          <a:latin typeface="Arial    "/>
                        </a:rPr>
                        <a:t>98,9</a:t>
                      </a:r>
                    </a:p>
                  </a:txBody>
                  <a:tcPr>
                    <a:solidFill>
                      <a:srgbClr val="D7B4F5">
                        <a:alpha val="30196"/>
                      </a:srgbClr>
                    </a:solidFill>
                  </a:tcPr>
                </a:tc>
                <a:extLst>
                  <a:ext uri="{0D108BD9-81ED-4DB2-BD59-A6C34878D82A}">
                    <a16:rowId xmlns:a16="http://schemas.microsoft.com/office/drawing/2014/main" val="685951559"/>
                  </a:ext>
                </a:extLst>
              </a:tr>
              <a:tr h="157686">
                <a:tc>
                  <a:txBody>
                    <a:bodyPr/>
                    <a:lstStyle/>
                    <a:p>
                      <a:r>
                        <a:rPr lang="fi-FI" sz="1600">
                          <a:latin typeface="Arial    "/>
                        </a:rPr>
                        <a:t>Kuopio</a:t>
                      </a:r>
                    </a:p>
                  </a:txBody>
                  <a:tcPr>
                    <a:solidFill>
                      <a:srgbClr val="D7B4F5">
                        <a:alpha val="30196"/>
                      </a:srgbClr>
                    </a:solidFill>
                  </a:tcPr>
                </a:tc>
                <a:tc>
                  <a:txBody>
                    <a:bodyPr/>
                    <a:lstStyle/>
                    <a:p>
                      <a:pPr algn="ctr"/>
                      <a:r>
                        <a:rPr lang="fi-FI" sz="1600">
                          <a:latin typeface="Arial    "/>
                        </a:rPr>
                        <a:t>92,9</a:t>
                      </a:r>
                    </a:p>
                  </a:txBody>
                  <a:tcPr>
                    <a:solidFill>
                      <a:srgbClr val="D7B4F5">
                        <a:alpha val="30196"/>
                      </a:srgbClr>
                    </a:solidFill>
                  </a:tcPr>
                </a:tc>
                <a:tc>
                  <a:txBody>
                    <a:bodyPr/>
                    <a:lstStyle/>
                    <a:p>
                      <a:pPr algn="ctr"/>
                      <a:r>
                        <a:rPr lang="fi-FI" sz="1600">
                          <a:latin typeface="Arial    "/>
                        </a:rPr>
                        <a:t>97,2</a:t>
                      </a:r>
                    </a:p>
                  </a:txBody>
                  <a:tcPr>
                    <a:solidFill>
                      <a:srgbClr val="D7B4F5">
                        <a:alpha val="30196"/>
                      </a:srgbClr>
                    </a:solidFill>
                  </a:tcPr>
                </a:tc>
                <a:tc>
                  <a:txBody>
                    <a:bodyPr/>
                    <a:lstStyle/>
                    <a:p>
                      <a:pPr algn="ctr"/>
                      <a:r>
                        <a:rPr lang="fi-FI" sz="1600">
                          <a:latin typeface="Arial    "/>
                        </a:rPr>
                        <a:t>97</a:t>
                      </a:r>
                    </a:p>
                  </a:txBody>
                  <a:tcPr>
                    <a:solidFill>
                      <a:srgbClr val="D7B4F5">
                        <a:alpha val="30196"/>
                      </a:srgbClr>
                    </a:solidFill>
                  </a:tcPr>
                </a:tc>
                <a:extLst>
                  <a:ext uri="{0D108BD9-81ED-4DB2-BD59-A6C34878D82A}">
                    <a16:rowId xmlns:a16="http://schemas.microsoft.com/office/drawing/2014/main" val="1816485760"/>
                  </a:ext>
                </a:extLst>
              </a:tr>
              <a:tr h="157686">
                <a:tc>
                  <a:txBody>
                    <a:bodyPr/>
                    <a:lstStyle/>
                    <a:p>
                      <a:r>
                        <a:rPr lang="fi-FI" sz="1600">
                          <a:latin typeface="Arial    "/>
                        </a:rPr>
                        <a:t>LUT</a:t>
                      </a:r>
                    </a:p>
                  </a:txBody>
                  <a:tcPr>
                    <a:solidFill>
                      <a:srgbClr val="D7B4F5">
                        <a:alpha val="30196"/>
                      </a:srgbClr>
                    </a:solidFill>
                  </a:tcPr>
                </a:tc>
                <a:tc>
                  <a:txBody>
                    <a:bodyPr/>
                    <a:lstStyle/>
                    <a:p>
                      <a:pPr algn="ctr"/>
                      <a:r>
                        <a:rPr lang="fi-FI" sz="1600">
                          <a:latin typeface="Arial    "/>
                        </a:rPr>
                        <a:t>92,6</a:t>
                      </a:r>
                    </a:p>
                  </a:txBody>
                  <a:tcPr>
                    <a:solidFill>
                      <a:srgbClr val="D7B4F5">
                        <a:alpha val="30196"/>
                      </a:srgbClr>
                    </a:solidFill>
                  </a:tcPr>
                </a:tc>
                <a:tc>
                  <a:txBody>
                    <a:bodyPr/>
                    <a:lstStyle/>
                    <a:p>
                      <a:pPr algn="ctr"/>
                      <a:r>
                        <a:rPr lang="fi-FI" sz="1600">
                          <a:latin typeface="Arial    "/>
                        </a:rPr>
                        <a:t>94,1</a:t>
                      </a:r>
                    </a:p>
                  </a:txBody>
                  <a:tcPr>
                    <a:solidFill>
                      <a:srgbClr val="D7B4F5">
                        <a:alpha val="30196"/>
                      </a:srgbClr>
                    </a:solidFill>
                  </a:tcPr>
                </a:tc>
                <a:tc>
                  <a:txBody>
                    <a:bodyPr/>
                    <a:lstStyle/>
                    <a:p>
                      <a:pPr algn="ctr"/>
                      <a:r>
                        <a:rPr lang="fi-FI" sz="1600">
                          <a:latin typeface="Arial    "/>
                        </a:rPr>
                        <a:t>96,6</a:t>
                      </a:r>
                    </a:p>
                  </a:txBody>
                  <a:tcPr>
                    <a:solidFill>
                      <a:srgbClr val="D7B4F5">
                        <a:alpha val="30196"/>
                      </a:srgbClr>
                    </a:solidFill>
                  </a:tcPr>
                </a:tc>
                <a:extLst>
                  <a:ext uri="{0D108BD9-81ED-4DB2-BD59-A6C34878D82A}">
                    <a16:rowId xmlns:a16="http://schemas.microsoft.com/office/drawing/2014/main" val="1773259755"/>
                  </a:ext>
                </a:extLst>
              </a:tr>
              <a:tr h="157686">
                <a:tc>
                  <a:txBody>
                    <a:bodyPr/>
                    <a:lstStyle/>
                    <a:p>
                      <a:r>
                        <a:rPr lang="fi-FI" sz="1600">
                          <a:latin typeface="Arial    "/>
                        </a:rPr>
                        <a:t>Oulu</a:t>
                      </a:r>
                    </a:p>
                  </a:txBody>
                  <a:tcPr>
                    <a:solidFill>
                      <a:srgbClr val="D7B4F5">
                        <a:alpha val="30196"/>
                      </a:srgbClr>
                    </a:solidFill>
                  </a:tcPr>
                </a:tc>
                <a:tc>
                  <a:txBody>
                    <a:bodyPr/>
                    <a:lstStyle/>
                    <a:p>
                      <a:pPr algn="ctr"/>
                      <a:r>
                        <a:rPr lang="fi-FI" sz="1600">
                          <a:latin typeface="Arial    "/>
                        </a:rPr>
                        <a:t>96</a:t>
                      </a:r>
                    </a:p>
                  </a:txBody>
                  <a:tcPr>
                    <a:solidFill>
                      <a:srgbClr val="D7B4F5">
                        <a:alpha val="30196"/>
                      </a:srgbClr>
                    </a:solidFill>
                  </a:tcPr>
                </a:tc>
                <a:tc>
                  <a:txBody>
                    <a:bodyPr/>
                    <a:lstStyle/>
                    <a:p>
                      <a:pPr algn="ctr"/>
                      <a:r>
                        <a:rPr lang="fi-FI" sz="1600">
                          <a:latin typeface="Arial    "/>
                        </a:rPr>
                        <a:t>97,4</a:t>
                      </a:r>
                    </a:p>
                  </a:txBody>
                  <a:tcPr>
                    <a:solidFill>
                      <a:srgbClr val="D7B4F5">
                        <a:alpha val="30196"/>
                      </a:srgbClr>
                    </a:solidFill>
                  </a:tcPr>
                </a:tc>
                <a:tc>
                  <a:txBody>
                    <a:bodyPr/>
                    <a:lstStyle/>
                    <a:p>
                      <a:pPr algn="ctr"/>
                      <a:r>
                        <a:rPr lang="fi-FI" sz="1600">
                          <a:latin typeface="Arial    "/>
                        </a:rPr>
                        <a:t>94,5</a:t>
                      </a:r>
                    </a:p>
                  </a:txBody>
                  <a:tcPr>
                    <a:solidFill>
                      <a:srgbClr val="D7B4F5">
                        <a:alpha val="30196"/>
                      </a:srgbClr>
                    </a:solidFill>
                  </a:tcPr>
                </a:tc>
                <a:extLst>
                  <a:ext uri="{0D108BD9-81ED-4DB2-BD59-A6C34878D82A}">
                    <a16:rowId xmlns:a16="http://schemas.microsoft.com/office/drawing/2014/main" val="594082758"/>
                  </a:ext>
                </a:extLst>
              </a:tr>
              <a:tr h="157686">
                <a:tc>
                  <a:txBody>
                    <a:bodyPr/>
                    <a:lstStyle/>
                    <a:p>
                      <a:r>
                        <a:rPr lang="fi-FI" sz="1600">
                          <a:latin typeface="Arial    "/>
                        </a:rPr>
                        <a:t>Vaasa</a:t>
                      </a:r>
                    </a:p>
                  </a:txBody>
                  <a:tcPr>
                    <a:solidFill>
                      <a:srgbClr val="D7B4F5">
                        <a:alpha val="30196"/>
                      </a:srgbClr>
                    </a:solidFill>
                  </a:tcPr>
                </a:tc>
                <a:tc>
                  <a:txBody>
                    <a:bodyPr/>
                    <a:lstStyle/>
                    <a:p>
                      <a:pPr algn="ctr"/>
                      <a:r>
                        <a:rPr lang="fi-FI" sz="1600">
                          <a:latin typeface="Arial    "/>
                        </a:rPr>
                        <a:t>92,7</a:t>
                      </a:r>
                    </a:p>
                  </a:txBody>
                  <a:tcPr>
                    <a:solidFill>
                      <a:srgbClr val="D7B4F5">
                        <a:alpha val="30196"/>
                      </a:srgbClr>
                    </a:solidFill>
                  </a:tcPr>
                </a:tc>
                <a:tc>
                  <a:txBody>
                    <a:bodyPr/>
                    <a:lstStyle/>
                    <a:p>
                      <a:pPr algn="ctr"/>
                      <a:r>
                        <a:rPr lang="fi-FI" sz="1600">
                          <a:latin typeface="Arial    "/>
                        </a:rPr>
                        <a:t>92,8</a:t>
                      </a:r>
                    </a:p>
                  </a:txBody>
                  <a:tcPr>
                    <a:solidFill>
                      <a:srgbClr val="D7B4F5">
                        <a:alpha val="30196"/>
                      </a:srgbClr>
                    </a:solidFill>
                  </a:tcPr>
                </a:tc>
                <a:tc>
                  <a:txBody>
                    <a:bodyPr/>
                    <a:lstStyle/>
                    <a:p>
                      <a:pPr algn="ctr"/>
                      <a:r>
                        <a:rPr lang="fi-FI" sz="1600">
                          <a:latin typeface="Arial    "/>
                        </a:rPr>
                        <a:t>94</a:t>
                      </a:r>
                    </a:p>
                  </a:txBody>
                  <a:tcPr>
                    <a:solidFill>
                      <a:srgbClr val="D7B4F5">
                        <a:alpha val="30196"/>
                      </a:srgbClr>
                    </a:solidFill>
                  </a:tcPr>
                </a:tc>
                <a:extLst>
                  <a:ext uri="{0D108BD9-81ED-4DB2-BD59-A6C34878D82A}">
                    <a16:rowId xmlns:a16="http://schemas.microsoft.com/office/drawing/2014/main" val="3167051819"/>
                  </a:ext>
                </a:extLst>
              </a:tr>
              <a:tr h="157686">
                <a:tc>
                  <a:txBody>
                    <a:bodyPr/>
                    <a:lstStyle/>
                    <a:p>
                      <a:r>
                        <a:rPr lang="fi-FI" sz="1600">
                          <a:latin typeface="Arial    "/>
                        </a:rPr>
                        <a:t>Pori</a:t>
                      </a:r>
                    </a:p>
                  </a:txBody>
                  <a:tcPr>
                    <a:solidFill>
                      <a:srgbClr val="D7B4F5">
                        <a:alpha val="30196"/>
                      </a:srgbClr>
                    </a:solidFill>
                  </a:tcPr>
                </a:tc>
                <a:tc>
                  <a:txBody>
                    <a:bodyPr/>
                    <a:lstStyle/>
                    <a:p>
                      <a:pPr algn="ctr"/>
                      <a:r>
                        <a:rPr lang="fi-FI" sz="1600">
                          <a:latin typeface="Arial    "/>
                        </a:rPr>
                        <a:t>91,4</a:t>
                      </a:r>
                    </a:p>
                  </a:txBody>
                  <a:tcPr>
                    <a:solidFill>
                      <a:srgbClr val="D7B4F5">
                        <a:alpha val="30196"/>
                      </a:srgbClr>
                    </a:solidFill>
                  </a:tcPr>
                </a:tc>
                <a:tc>
                  <a:txBody>
                    <a:bodyPr/>
                    <a:lstStyle/>
                    <a:p>
                      <a:pPr algn="ctr"/>
                      <a:r>
                        <a:rPr lang="fi-FI" sz="1600">
                          <a:latin typeface="Arial    "/>
                        </a:rPr>
                        <a:t>92,5</a:t>
                      </a:r>
                    </a:p>
                  </a:txBody>
                  <a:tcPr>
                    <a:solidFill>
                      <a:srgbClr val="D7B4F5">
                        <a:alpha val="30196"/>
                      </a:srgbClr>
                    </a:solidFill>
                  </a:tcPr>
                </a:tc>
                <a:tc>
                  <a:txBody>
                    <a:bodyPr/>
                    <a:lstStyle/>
                    <a:p>
                      <a:pPr algn="ctr"/>
                      <a:r>
                        <a:rPr lang="fi-FI" sz="1600">
                          <a:latin typeface="Arial    "/>
                        </a:rPr>
                        <a:t>91,8</a:t>
                      </a:r>
                    </a:p>
                  </a:txBody>
                  <a:tcPr>
                    <a:solidFill>
                      <a:srgbClr val="D7B4F5">
                        <a:alpha val="30196"/>
                      </a:srgbClr>
                    </a:solidFill>
                  </a:tcPr>
                </a:tc>
                <a:extLst>
                  <a:ext uri="{0D108BD9-81ED-4DB2-BD59-A6C34878D82A}">
                    <a16:rowId xmlns:a16="http://schemas.microsoft.com/office/drawing/2014/main" val="2155803195"/>
                  </a:ext>
                </a:extLst>
              </a:tr>
              <a:tr h="157686">
                <a:tc>
                  <a:txBody>
                    <a:bodyPr/>
                    <a:lstStyle/>
                    <a:p>
                      <a:r>
                        <a:rPr lang="fi-FI" sz="1600">
                          <a:latin typeface="Arial    "/>
                        </a:rPr>
                        <a:t>Joensuu</a:t>
                      </a:r>
                    </a:p>
                  </a:txBody>
                  <a:tcPr>
                    <a:solidFill>
                      <a:srgbClr val="D7B4F5">
                        <a:alpha val="30196"/>
                      </a:srgbClr>
                    </a:solidFill>
                  </a:tcPr>
                </a:tc>
                <a:tc>
                  <a:txBody>
                    <a:bodyPr/>
                    <a:lstStyle/>
                    <a:p>
                      <a:pPr algn="ctr"/>
                      <a:r>
                        <a:rPr lang="fi-FI" sz="1600">
                          <a:latin typeface="Arial    "/>
                        </a:rPr>
                        <a:t>91,2</a:t>
                      </a:r>
                    </a:p>
                  </a:txBody>
                  <a:tcPr>
                    <a:solidFill>
                      <a:srgbClr val="D7B4F5">
                        <a:alpha val="30196"/>
                      </a:srgbClr>
                    </a:solidFill>
                  </a:tcPr>
                </a:tc>
                <a:tc>
                  <a:txBody>
                    <a:bodyPr/>
                    <a:lstStyle/>
                    <a:p>
                      <a:pPr algn="ctr"/>
                      <a:r>
                        <a:rPr lang="fi-FI" sz="1600">
                          <a:latin typeface="Arial    "/>
                        </a:rPr>
                        <a:t>92,1</a:t>
                      </a:r>
                    </a:p>
                  </a:txBody>
                  <a:tcPr>
                    <a:solidFill>
                      <a:srgbClr val="D7B4F5">
                        <a:alpha val="30196"/>
                      </a:srgbClr>
                    </a:solidFill>
                  </a:tcPr>
                </a:tc>
                <a:tc>
                  <a:txBody>
                    <a:bodyPr/>
                    <a:lstStyle/>
                    <a:p>
                      <a:pPr algn="ctr"/>
                      <a:r>
                        <a:rPr lang="fi-FI" sz="1600">
                          <a:latin typeface="Arial    "/>
                        </a:rPr>
                        <a:t>94,1</a:t>
                      </a:r>
                    </a:p>
                  </a:txBody>
                  <a:tcPr>
                    <a:solidFill>
                      <a:srgbClr val="D7B4F5">
                        <a:alpha val="30196"/>
                      </a:srgbClr>
                    </a:solidFill>
                  </a:tcPr>
                </a:tc>
                <a:extLst>
                  <a:ext uri="{0D108BD9-81ED-4DB2-BD59-A6C34878D82A}">
                    <a16:rowId xmlns:a16="http://schemas.microsoft.com/office/drawing/2014/main" val="2479860577"/>
                  </a:ext>
                </a:extLst>
              </a:tr>
              <a:tr h="157686">
                <a:tc>
                  <a:txBody>
                    <a:bodyPr/>
                    <a:lstStyle/>
                    <a:p>
                      <a:r>
                        <a:rPr lang="fi-FI" sz="1600">
                          <a:latin typeface="Arial    "/>
                        </a:rPr>
                        <a:t>Hanken, Vaasa</a:t>
                      </a:r>
                    </a:p>
                  </a:txBody>
                  <a:tcPr>
                    <a:solidFill>
                      <a:srgbClr val="D7B4F5">
                        <a:alpha val="30196"/>
                      </a:srgbClr>
                    </a:solidFill>
                  </a:tcPr>
                </a:tc>
                <a:tc>
                  <a:txBody>
                    <a:bodyPr/>
                    <a:lstStyle/>
                    <a:p>
                      <a:pPr algn="ctr"/>
                      <a:r>
                        <a:rPr lang="fi-FI" sz="1600">
                          <a:latin typeface="Arial    "/>
                        </a:rPr>
                        <a:t>86,3</a:t>
                      </a:r>
                    </a:p>
                  </a:txBody>
                  <a:tcPr>
                    <a:solidFill>
                      <a:srgbClr val="D7B4F5">
                        <a:alpha val="30196"/>
                      </a:srgbClr>
                    </a:solidFill>
                  </a:tcPr>
                </a:tc>
                <a:tc>
                  <a:txBody>
                    <a:bodyPr/>
                    <a:lstStyle/>
                    <a:p>
                      <a:pPr algn="ctr"/>
                      <a:r>
                        <a:rPr lang="fi-FI" sz="1600">
                          <a:latin typeface="Arial    "/>
                        </a:rPr>
                        <a:t>90,5</a:t>
                      </a:r>
                    </a:p>
                  </a:txBody>
                  <a:tcPr>
                    <a:solidFill>
                      <a:srgbClr val="D7B4F5">
                        <a:alpha val="30196"/>
                      </a:srgbClr>
                    </a:solidFill>
                  </a:tcPr>
                </a:tc>
                <a:tc>
                  <a:txBody>
                    <a:bodyPr/>
                    <a:lstStyle/>
                    <a:p>
                      <a:pPr algn="ctr"/>
                      <a:r>
                        <a:rPr lang="fi-FI" sz="1600">
                          <a:latin typeface="Arial    "/>
                        </a:rPr>
                        <a:t>94,3</a:t>
                      </a:r>
                    </a:p>
                  </a:txBody>
                  <a:tcPr>
                    <a:solidFill>
                      <a:srgbClr val="D7B4F5">
                        <a:alpha val="30196"/>
                      </a:srgbClr>
                    </a:solidFill>
                  </a:tcPr>
                </a:tc>
                <a:extLst>
                  <a:ext uri="{0D108BD9-81ED-4DB2-BD59-A6C34878D82A}">
                    <a16:rowId xmlns:a16="http://schemas.microsoft.com/office/drawing/2014/main" val="4193696010"/>
                  </a:ext>
                </a:extLst>
              </a:tr>
              <a:tr h="157686">
                <a:tc>
                  <a:txBody>
                    <a:bodyPr/>
                    <a:lstStyle/>
                    <a:p>
                      <a:r>
                        <a:rPr lang="fi-FI" sz="1600" err="1">
                          <a:latin typeface="Arial    "/>
                        </a:rPr>
                        <a:t>Jkylä</a:t>
                      </a:r>
                      <a:r>
                        <a:rPr lang="fi-FI" sz="1600">
                          <a:latin typeface="Arial    "/>
                        </a:rPr>
                        <a:t>, taloustiede</a:t>
                      </a:r>
                    </a:p>
                  </a:txBody>
                  <a:tcPr>
                    <a:solidFill>
                      <a:srgbClr val="D7B4F5">
                        <a:alpha val="30196"/>
                      </a:srgbClr>
                    </a:solidFill>
                  </a:tcPr>
                </a:tc>
                <a:tc>
                  <a:txBody>
                    <a:bodyPr/>
                    <a:lstStyle/>
                    <a:p>
                      <a:pPr algn="ctr"/>
                      <a:endParaRPr lang="fi-FI" sz="1600">
                        <a:latin typeface="Arial    "/>
                      </a:endParaRPr>
                    </a:p>
                  </a:txBody>
                  <a:tcPr>
                    <a:solidFill>
                      <a:srgbClr val="D7B4F5">
                        <a:alpha val="30196"/>
                      </a:srgbClr>
                    </a:solidFill>
                  </a:tcPr>
                </a:tc>
                <a:tc>
                  <a:txBody>
                    <a:bodyPr/>
                    <a:lstStyle/>
                    <a:p>
                      <a:pPr algn="ctr"/>
                      <a:r>
                        <a:rPr lang="fi-FI" sz="1600">
                          <a:latin typeface="Arial    "/>
                        </a:rPr>
                        <a:t>90,2</a:t>
                      </a:r>
                    </a:p>
                  </a:txBody>
                  <a:tcPr>
                    <a:solidFill>
                      <a:srgbClr val="D7B4F5">
                        <a:alpha val="30196"/>
                      </a:srgbClr>
                    </a:solidFill>
                  </a:tcPr>
                </a:tc>
                <a:tc>
                  <a:txBody>
                    <a:bodyPr/>
                    <a:lstStyle/>
                    <a:p>
                      <a:pPr algn="ctr"/>
                      <a:r>
                        <a:rPr lang="fi-FI" sz="1600">
                          <a:latin typeface="Arial    "/>
                        </a:rPr>
                        <a:t>89,3</a:t>
                      </a:r>
                    </a:p>
                  </a:txBody>
                  <a:tcPr>
                    <a:solidFill>
                      <a:srgbClr val="D7B4F5">
                        <a:alpha val="30196"/>
                      </a:srgbClr>
                    </a:solidFill>
                  </a:tcPr>
                </a:tc>
                <a:extLst>
                  <a:ext uri="{0D108BD9-81ED-4DB2-BD59-A6C34878D82A}">
                    <a16:rowId xmlns:a16="http://schemas.microsoft.com/office/drawing/2014/main" val="3742728449"/>
                  </a:ext>
                </a:extLst>
              </a:tr>
            </a:tbl>
          </a:graphicData>
        </a:graphic>
      </p:graphicFrame>
    </p:spTree>
    <p:extLst>
      <p:ext uri="{BB962C8B-B14F-4D97-AF65-F5344CB8AC3E}">
        <p14:creationId xmlns:p14="http://schemas.microsoft.com/office/powerpoint/2010/main" val="25413191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DB810-926F-AB37-ABB1-3EED4084566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C1D2CCF-7F27-3DB8-2872-1F60DF8BBF30}"/>
              </a:ext>
            </a:extLst>
          </p:cNvPr>
          <p:cNvSpPr>
            <a:spLocks noGrp="1"/>
          </p:cNvSpPr>
          <p:nvPr>
            <p:ph type="title"/>
          </p:nvPr>
        </p:nvSpPr>
        <p:spPr>
          <a:xfrm>
            <a:off x="341049" y="365125"/>
            <a:ext cx="11457373" cy="657225"/>
          </a:xfrm>
        </p:spPr>
        <p:txBody>
          <a:bodyPr/>
          <a:lstStyle/>
          <a:p>
            <a:r>
              <a:rPr lang="fi-FI"/>
              <a:t>Kauppatiede | valintakoevalinnan pisterajat</a:t>
            </a:r>
          </a:p>
        </p:txBody>
      </p:sp>
      <p:graphicFrame>
        <p:nvGraphicFramePr>
          <p:cNvPr id="3" name="Taulukko 2">
            <a:extLst>
              <a:ext uri="{FF2B5EF4-FFF2-40B4-BE49-F238E27FC236}">
                <a16:creationId xmlns:a16="http://schemas.microsoft.com/office/drawing/2014/main" id="{5A9BA737-ACF9-34C0-4CE0-F0C9C785AB75}"/>
              </a:ext>
            </a:extLst>
          </p:cNvPr>
          <p:cNvGraphicFramePr>
            <a:graphicFrameLocks/>
          </p:cNvGraphicFramePr>
          <p:nvPr>
            <p:extLst>
              <p:ext uri="{D42A27DB-BD31-4B8C-83A1-F6EECF244321}">
                <p14:modId xmlns:p14="http://schemas.microsoft.com/office/powerpoint/2010/main" val="256401338"/>
              </p:ext>
            </p:extLst>
          </p:nvPr>
        </p:nvGraphicFramePr>
        <p:xfrm>
          <a:off x="341048" y="1128409"/>
          <a:ext cx="8462484" cy="5478271"/>
        </p:xfrm>
        <a:graphic>
          <a:graphicData uri="http://schemas.openxmlformats.org/drawingml/2006/table">
            <a:tbl>
              <a:tblPr firstRow="1" bandRow="1">
                <a:tableStyleId>{5C22544A-7EE6-4342-B048-85BDC9FD1C3A}</a:tableStyleId>
              </a:tblPr>
              <a:tblGrid>
                <a:gridCol w="3874680">
                  <a:extLst>
                    <a:ext uri="{9D8B030D-6E8A-4147-A177-3AD203B41FA5}">
                      <a16:colId xmlns:a16="http://schemas.microsoft.com/office/drawing/2014/main" val="2411617091"/>
                    </a:ext>
                  </a:extLst>
                </a:gridCol>
                <a:gridCol w="1529268">
                  <a:extLst>
                    <a:ext uri="{9D8B030D-6E8A-4147-A177-3AD203B41FA5}">
                      <a16:colId xmlns:a16="http://schemas.microsoft.com/office/drawing/2014/main" val="1583310800"/>
                    </a:ext>
                  </a:extLst>
                </a:gridCol>
                <a:gridCol w="1529268">
                  <a:extLst>
                    <a:ext uri="{9D8B030D-6E8A-4147-A177-3AD203B41FA5}">
                      <a16:colId xmlns:a16="http://schemas.microsoft.com/office/drawing/2014/main" val="166176716"/>
                    </a:ext>
                  </a:extLst>
                </a:gridCol>
                <a:gridCol w="1529268">
                  <a:extLst>
                    <a:ext uri="{9D8B030D-6E8A-4147-A177-3AD203B41FA5}">
                      <a16:colId xmlns:a16="http://schemas.microsoft.com/office/drawing/2014/main" val="2483783422"/>
                    </a:ext>
                  </a:extLst>
                </a:gridCol>
              </a:tblGrid>
              <a:tr h="357631">
                <a:tc>
                  <a:txBody>
                    <a:bodyPr/>
                    <a:lstStyle/>
                    <a:p>
                      <a:r>
                        <a:rPr lang="fi-FI" sz="1600">
                          <a:solidFill>
                            <a:schemeClr val="bg1"/>
                          </a:solidFill>
                          <a:latin typeface="Arial    "/>
                        </a:rPr>
                        <a:t>Hakukohde</a:t>
                      </a:r>
                    </a:p>
                  </a:txBody>
                  <a:tcPr anchor="ctr"/>
                </a:tc>
                <a:tc>
                  <a:txBody>
                    <a:bodyPr/>
                    <a:lstStyle/>
                    <a:p>
                      <a:pPr algn="ctr"/>
                      <a:r>
                        <a:rPr lang="fi-FI" sz="1600">
                          <a:solidFill>
                            <a:schemeClr val="bg1"/>
                          </a:solidFill>
                          <a:latin typeface="Arial    "/>
                        </a:rPr>
                        <a:t>2022</a:t>
                      </a:r>
                    </a:p>
                  </a:txBody>
                  <a:tcPr anchor="ctr"/>
                </a:tc>
                <a:tc>
                  <a:txBody>
                    <a:bodyPr/>
                    <a:lstStyle/>
                    <a:p>
                      <a:pPr lvl="0" algn="ctr">
                        <a:buNone/>
                      </a:pPr>
                      <a:r>
                        <a:rPr lang="fi-FI" sz="1600">
                          <a:solidFill>
                            <a:schemeClr val="bg1"/>
                          </a:solidFill>
                          <a:latin typeface="Arial    "/>
                        </a:rPr>
                        <a:t>2023</a:t>
                      </a:r>
                      <a:endParaRPr lang="fi-FI">
                        <a:latin typeface="Arial    "/>
                      </a:endParaRPr>
                    </a:p>
                  </a:txBody>
                  <a:tcPr anchor="ctr"/>
                </a:tc>
                <a:tc>
                  <a:txBody>
                    <a:bodyPr/>
                    <a:lstStyle/>
                    <a:p>
                      <a:pPr lvl="0" algn="ctr">
                        <a:buNone/>
                      </a:pPr>
                      <a:r>
                        <a:rPr lang="fi-FI" sz="1600" b="1" i="0" u="none" strike="noStrike" noProof="0">
                          <a:solidFill>
                            <a:schemeClr val="bg1"/>
                          </a:solidFill>
                          <a:latin typeface="Arial    "/>
                        </a:rPr>
                        <a:t>2024</a:t>
                      </a:r>
                      <a:endParaRPr lang="fi-FI">
                        <a:latin typeface="Arial    "/>
                      </a:endParaRPr>
                    </a:p>
                  </a:txBody>
                  <a:tcPr anchor="ctr"/>
                </a:tc>
                <a:extLst>
                  <a:ext uri="{0D108BD9-81ED-4DB2-BD59-A6C34878D82A}">
                    <a16:rowId xmlns:a16="http://schemas.microsoft.com/office/drawing/2014/main" val="2241481558"/>
                  </a:ext>
                </a:extLst>
              </a:tr>
              <a:tr h="357631">
                <a:tc>
                  <a:txBody>
                    <a:bodyPr/>
                    <a:lstStyle/>
                    <a:p>
                      <a:r>
                        <a:rPr lang="fi-FI" sz="1800">
                          <a:latin typeface="Arial    "/>
                        </a:rPr>
                        <a:t>Aalto</a:t>
                      </a:r>
                    </a:p>
                  </a:txBody>
                  <a:tcPr>
                    <a:solidFill>
                      <a:srgbClr val="D7B4F5">
                        <a:alpha val="30196"/>
                      </a:srgbClr>
                    </a:solidFill>
                  </a:tcPr>
                </a:tc>
                <a:tc>
                  <a:txBody>
                    <a:bodyPr/>
                    <a:lstStyle/>
                    <a:p>
                      <a:pPr algn="ctr"/>
                      <a:r>
                        <a:rPr lang="fi-FI" sz="1800">
                          <a:latin typeface="Arial    "/>
                        </a:rPr>
                        <a:t>28,47</a:t>
                      </a:r>
                    </a:p>
                  </a:txBody>
                  <a:tcPr>
                    <a:solidFill>
                      <a:srgbClr val="D7B4F5">
                        <a:alpha val="30196"/>
                      </a:srgbClr>
                    </a:solidFill>
                  </a:tcPr>
                </a:tc>
                <a:tc>
                  <a:txBody>
                    <a:bodyPr/>
                    <a:lstStyle/>
                    <a:p>
                      <a:pPr algn="ctr"/>
                      <a:r>
                        <a:rPr lang="fi-FI" sz="1800">
                          <a:latin typeface="Arial    "/>
                        </a:rPr>
                        <a:t>25,47</a:t>
                      </a:r>
                    </a:p>
                  </a:txBody>
                  <a:tcPr>
                    <a:solidFill>
                      <a:srgbClr val="D7B4F5">
                        <a:alpha val="30196"/>
                      </a:srgbClr>
                    </a:solidFill>
                  </a:tcPr>
                </a:tc>
                <a:tc>
                  <a:txBody>
                    <a:bodyPr/>
                    <a:lstStyle/>
                    <a:p>
                      <a:pPr algn="ctr"/>
                      <a:r>
                        <a:rPr lang="fi-FI" sz="1800">
                          <a:latin typeface="Arial    "/>
                        </a:rPr>
                        <a:t>26,45</a:t>
                      </a:r>
                    </a:p>
                  </a:txBody>
                  <a:tcPr>
                    <a:solidFill>
                      <a:srgbClr val="D7B4F5">
                        <a:alpha val="30196"/>
                      </a:srgbClr>
                    </a:solidFill>
                  </a:tcPr>
                </a:tc>
                <a:extLst>
                  <a:ext uri="{0D108BD9-81ED-4DB2-BD59-A6C34878D82A}">
                    <a16:rowId xmlns:a16="http://schemas.microsoft.com/office/drawing/2014/main" val="2731975120"/>
                  </a:ext>
                </a:extLst>
              </a:tr>
              <a:tr h="357631">
                <a:tc>
                  <a:txBody>
                    <a:bodyPr/>
                    <a:lstStyle/>
                    <a:p>
                      <a:r>
                        <a:rPr lang="fi-FI" sz="1800">
                          <a:latin typeface="Arial    "/>
                        </a:rPr>
                        <a:t>Tampere</a:t>
                      </a:r>
                    </a:p>
                  </a:txBody>
                  <a:tcPr>
                    <a:solidFill>
                      <a:srgbClr val="D7B4F5">
                        <a:alpha val="30196"/>
                      </a:srgbClr>
                    </a:solidFill>
                  </a:tcPr>
                </a:tc>
                <a:tc>
                  <a:txBody>
                    <a:bodyPr/>
                    <a:lstStyle/>
                    <a:p>
                      <a:pPr algn="ctr"/>
                      <a:r>
                        <a:rPr lang="fi-FI" sz="1800">
                          <a:latin typeface="Arial    "/>
                        </a:rPr>
                        <a:t>26,98</a:t>
                      </a:r>
                    </a:p>
                  </a:txBody>
                  <a:tcPr>
                    <a:solidFill>
                      <a:srgbClr val="D7B4F5">
                        <a:alpha val="30196"/>
                      </a:srgbClr>
                    </a:solidFill>
                  </a:tcPr>
                </a:tc>
                <a:tc>
                  <a:txBody>
                    <a:bodyPr/>
                    <a:lstStyle/>
                    <a:p>
                      <a:pPr algn="ctr"/>
                      <a:r>
                        <a:rPr lang="fi-FI" sz="1800">
                          <a:latin typeface="Arial    "/>
                        </a:rPr>
                        <a:t>24,47</a:t>
                      </a:r>
                    </a:p>
                  </a:txBody>
                  <a:tcPr>
                    <a:solidFill>
                      <a:srgbClr val="D7B4F5">
                        <a:alpha val="30196"/>
                      </a:srgbClr>
                    </a:solidFill>
                  </a:tcPr>
                </a:tc>
                <a:tc>
                  <a:txBody>
                    <a:bodyPr/>
                    <a:lstStyle/>
                    <a:p>
                      <a:pPr algn="ctr"/>
                      <a:r>
                        <a:rPr lang="fi-FI" sz="1800">
                          <a:latin typeface="Arial    "/>
                        </a:rPr>
                        <a:t>24,96</a:t>
                      </a:r>
                    </a:p>
                  </a:txBody>
                  <a:tcPr>
                    <a:solidFill>
                      <a:srgbClr val="D7B4F5">
                        <a:alpha val="30196"/>
                      </a:srgbClr>
                    </a:solidFill>
                  </a:tcPr>
                </a:tc>
                <a:extLst>
                  <a:ext uri="{0D108BD9-81ED-4DB2-BD59-A6C34878D82A}">
                    <a16:rowId xmlns:a16="http://schemas.microsoft.com/office/drawing/2014/main" val="2609819336"/>
                  </a:ext>
                </a:extLst>
              </a:tr>
              <a:tr h="357631">
                <a:tc>
                  <a:txBody>
                    <a:bodyPr/>
                    <a:lstStyle/>
                    <a:p>
                      <a:r>
                        <a:rPr lang="fi-FI" sz="1800">
                          <a:latin typeface="Arial    "/>
                        </a:rPr>
                        <a:t>Turku</a:t>
                      </a:r>
                    </a:p>
                  </a:txBody>
                  <a:tcPr>
                    <a:solidFill>
                      <a:srgbClr val="D7B4F5">
                        <a:alpha val="30196"/>
                      </a:srgbClr>
                    </a:solidFill>
                  </a:tcPr>
                </a:tc>
                <a:tc>
                  <a:txBody>
                    <a:bodyPr/>
                    <a:lstStyle/>
                    <a:p>
                      <a:pPr algn="ctr"/>
                      <a:r>
                        <a:rPr lang="fi-FI" sz="1800">
                          <a:latin typeface="Arial    "/>
                        </a:rPr>
                        <a:t>26,98</a:t>
                      </a:r>
                    </a:p>
                  </a:txBody>
                  <a:tcPr>
                    <a:solidFill>
                      <a:srgbClr val="D7B4F5">
                        <a:alpha val="30196"/>
                      </a:srgbClr>
                    </a:solidFill>
                  </a:tcPr>
                </a:tc>
                <a:tc>
                  <a:txBody>
                    <a:bodyPr/>
                    <a:lstStyle/>
                    <a:p>
                      <a:pPr algn="ctr"/>
                      <a:r>
                        <a:rPr lang="fi-FI" sz="1800">
                          <a:latin typeface="Arial    "/>
                        </a:rPr>
                        <a:t>24,43</a:t>
                      </a:r>
                    </a:p>
                  </a:txBody>
                  <a:tcPr>
                    <a:solidFill>
                      <a:srgbClr val="D7B4F5">
                        <a:alpha val="30196"/>
                      </a:srgbClr>
                    </a:solidFill>
                  </a:tcPr>
                </a:tc>
                <a:tc>
                  <a:txBody>
                    <a:bodyPr/>
                    <a:lstStyle/>
                    <a:p>
                      <a:pPr algn="ctr"/>
                      <a:r>
                        <a:rPr lang="fi-FI" sz="1800">
                          <a:latin typeface="Arial    "/>
                        </a:rPr>
                        <a:t>24,94</a:t>
                      </a:r>
                    </a:p>
                  </a:txBody>
                  <a:tcPr>
                    <a:solidFill>
                      <a:srgbClr val="D7B4F5">
                        <a:alpha val="30196"/>
                      </a:srgbClr>
                    </a:solidFill>
                  </a:tcPr>
                </a:tc>
                <a:extLst>
                  <a:ext uri="{0D108BD9-81ED-4DB2-BD59-A6C34878D82A}">
                    <a16:rowId xmlns:a16="http://schemas.microsoft.com/office/drawing/2014/main" val="1034680399"/>
                  </a:ext>
                </a:extLst>
              </a:tr>
              <a:tr h="357631">
                <a:tc>
                  <a:txBody>
                    <a:bodyPr/>
                    <a:lstStyle/>
                    <a:p>
                      <a:r>
                        <a:rPr lang="fi-FI" sz="1800" err="1">
                          <a:latin typeface="Arial    "/>
                        </a:rPr>
                        <a:t>Jkylä</a:t>
                      </a:r>
                      <a:r>
                        <a:rPr lang="fi-FI" sz="1800">
                          <a:latin typeface="Arial    "/>
                        </a:rPr>
                        <a:t>, kauppatiede</a:t>
                      </a:r>
                    </a:p>
                  </a:txBody>
                  <a:tcPr>
                    <a:solidFill>
                      <a:srgbClr val="D7B4F5">
                        <a:alpha val="30196"/>
                      </a:srgbClr>
                    </a:solidFill>
                  </a:tcPr>
                </a:tc>
                <a:tc>
                  <a:txBody>
                    <a:bodyPr/>
                    <a:lstStyle/>
                    <a:p>
                      <a:pPr algn="ctr"/>
                      <a:r>
                        <a:rPr lang="fi-FI" sz="1800">
                          <a:latin typeface="Arial    "/>
                        </a:rPr>
                        <a:t>25,96</a:t>
                      </a:r>
                    </a:p>
                  </a:txBody>
                  <a:tcPr>
                    <a:solidFill>
                      <a:srgbClr val="D7B4F5">
                        <a:alpha val="30196"/>
                      </a:srgbClr>
                    </a:solidFill>
                  </a:tcPr>
                </a:tc>
                <a:tc>
                  <a:txBody>
                    <a:bodyPr/>
                    <a:lstStyle/>
                    <a:p>
                      <a:pPr algn="ctr"/>
                      <a:r>
                        <a:rPr lang="fi-FI" sz="1800">
                          <a:latin typeface="Arial    "/>
                        </a:rPr>
                        <a:t>22,43</a:t>
                      </a:r>
                    </a:p>
                  </a:txBody>
                  <a:tcPr>
                    <a:solidFill>
                      <a:srgbClr val="D7B4F5">
                        <a:alpha val="30196"/>
                      </a:srgbClr>
                    </a:solidFill>
                  </a:tcPr>
                </a:tc>
                <a:tc>
                  <a:txBody>
                    <a:bodyPr/>
                    <a:lstStyle/>
                    <a:p>
                      <a:pPr algn="ctr"/>
                      <a:r>
                        <a:rPr lang="fi-FI" sz="1800">
                          <a:latin typeface="Arial    "/>
                        </a:rPr>
                        <a:t>23,45</a:t>
                      </a:r>
                    </a:p>
                  </a:txBody>
                  <a:tcPr>
                    <a:solidFill>
                      <a:srgbClr val="D7B4F5">
                        <a:alpha val="30196"/>
                      </a:srgbClr>
                    </a:solidFill>
                  </a:tcPr>
                </a:tc>
                <a:extLst>
                  <a:ext uri="{0D108BD9-81ED-4DB2-BD59-A6C34878D82A}">
                    <a16:rowId xmlns:a16="http://schemas.microsoft.com/office/drawing/2014/main" val="1894678894"/>
                  </a:ext>
                </a:extLst>
              </a:tr>
              <a:tr h="357631">
                <a:tc>
                  <a:txBody>
                    <a:bodyPr/>
                    <a:lstStyle/>
                    <a:p>
                      <a:r>
                        <a:rPr lang="fi-FI" sz="1800">
                          <a:latin typeface="Arial    "/>
                        </a:rPr>
                        <a:t>LUT</a:t>
                      </a:r>
                    </a:p>
                  </a:txBody>
                  <a:tcPr>
                    <a:solidFill>
                      <a:srgbClr val="D7B4F5">
                        <a:alpha val="30196"/>
                      </a:srgbClr>
                    </a:solidFill>
                  </a:tcPr>
                </a:tc>
                <a:tc>
                  <a:txBody>
                    <a:bodyPr/>
                    <a:lstStyle/>
                    <a:p>
                      <a:pPr algn="ctr"/>
                      <a:r>
                        <a:rPr lang="fi-FI" sz="1800">
                          <a:latin typeface="Arial    "/>
                        </a:rPr>
                        <a:t>24,96</a:t>
                      </a:r>
                    </a:p>
                  </a:txBody>
                  <a:tcPr>
                    <a:solidFill>
                      <a:srgbClr val="D7B4F5">
                        <a:alpha val="30196"/>
                      </a:srgbClr>
                    </a:solidFill>
                  </a:tcPr>
                </a:tc>
                <a:tc>
                  <a:txBody>
                    <a:bodyPr/>
                    <a:lstStyle/>
                    <a:p>
                      <a:pPr algn="ctr"/>
                      <a:r>
                        <a:rPr lang="fi-FI" sz="1800">
                          <a:latin typeface="Arial    "/>
                        </a:rPr>
                        <a:t>20,94</a:t>
                      </a:r>
                    </a:p>
                  </a:txBody>
                  <a:tcPr>
                    <a:solidFill>
                      <a:srgbClr val="D7B4F5">
                        <a:alpha val="30196"/>
                      </a:srgbClr>
                    </a:solidFill>
                  </a:tcPr>
                </a:tc>
                <a:tc>
                  <a:txBody>
                    <a:bodyPr/>
                    <a:lstStyle/>
                    <a:p>
                      <a:pPr algn="ctr"/>
                      <a:r>
                        <a:rPr lang="fi-FI" sz="1800">
                          <a:latin typeface="Arial    "/>
                        </a:rPr>
                        <a:t>22,47</a:t>
                      </a:r>
                    </a:p>
                  </a:txBody>
                  <a:tcPr>
                    <a:solidFill>
                      <a:srgbClr val="D7B4F5">
                        <a:alpha val="30196"/>
                      </a:srgbClr>
                    </a:solidFill>
                  </a:tcPr>
                </a:tc>
                <a:extLst>
                  <a:ext uri="{0D108BD9-81ED-4DB2-BD59-A6C34878D82A}">
                    <a16:rowId xmlns:a16="http://schemas.microsoft.com/office/drawing/2014/main" val="1420357605"/>
                  </a:ext>
                </a:extLst>
              </a:tr>
              <a:tr h="357631">
                <a:tc>
                  <a:txBody>
                    <a:bodyPr/>
                    <a:lstStyle/>
                    <a:p>
                      <a:r>
                        <a:rPr lang="fi-FI" sz="1800">
                          <a:latin typeface="Arial    "/>
                        </a:rPr>
                        <a:t>Kuopio</a:t>
                      </a:r>
                    </a:p>
                  </a:txBody>
                  <a:tcPr>
                    <a:solidFill>
                      <a:srgbClr val="D7B4F5">
                        <a:alpha val="30196"/>
                      </a:srgbClr>
                    </a:solidFill>
                  </a:tcPr>
                </a:tc>
                <a:tc>
                  <a:txBody>
                    <a:bodyPr/>
                    <a:lstStyle/>
                    <a:p>
                      <a:pPr algn="ctr"/>
                      <a:r>
                        <a:rPr lang="fi-FI" sz="1800">
                          <a:latin typeface="Arial    "/>
                        </a:rPr>
                        <a:t>24,43</a:t>
                      </a:r>
                    </a:p>
                  </a:txBody>
                  <a:tcPr>
                    <a:solidFill>
                      <a:srgbClr val="D7B4F5">
                        <a:alpha val="30196"/>
                      </a:srgbClr>
                    </a:solidFill>
                  </a:tcPr>
                </a:tc>
                <a:tc>
                  <a:txBody>
                    <a:bodyPr/>
                    <a:lstStyle/>
                    <a:p>
                      <a:pPr algn="ctr"/>
                      <a:r>
                        <a:rPr lang="fi-FI" sz="1800">
                          <a:latin typeface="Arial    "/>
                        </a:rPr>
                        <a:t>21,41</a:t>
                      </a:r>
                    </a:p>
                  </a:txBody>
                  <a:tcPr>
                    <a:solidFill>
                      <a:srgbClr val="D7B4F5">
                        <a:alpha val="30196"/>
                      </a:srgbClr>
                    </a:solidFill>
                  </a:tcPr>
                </a:tc>
                <a:tc>
                  <a:txBody>
                    <a:bodyPr/>
                    <a:lstStyle/>
                    <a:p>
                      <a:pPr algn="ctr"/>
                      <a:r>
                        <a:rPr lang="fi-FI" sz="1800">
                          <a:latin typeface="Arial    "/>
                        </a:rPr>
                        <a:t>21,94</a:t>
                      </a:r>
                    </a:p>
                  </a:txBody>
                  <a:tcPr>
                    <a:solidFill>
                      <a:srgbClr val="D7B4F5">
                        <a:alpha val="30196"/>
                      </a:srgbClr>
                    </a:solidFill>
                  </a:tcPr>
                </a:tc>
                <a:extLst>
                  <a:ext uri="{0D108BD9-81ED-4DB2-BD59-A6C34878D82A}">
                    <a16:rowId xmlns:a16="http://schemas.microsoft.com/office/drawing/2014/main" val="685951559"/>
                  </a:ext>
                </a:extLst>
              </a:tr>
              <a:tr h="357631">
                <a:tc>
                  <a:txBody>
                    <a:bodyPr/>
                    <a:lstStyle/>
                    <a:p>
                      <a:r>
                        <a:rPr lang="fi-FI" sz="1800">
                          <a:latin typeface="Arial    "/>
                        </a:rPr>
                        <a:t>Pori</a:t>
                      </a:r>
                    </a:p>
                  </a:txBody>
                  <a:tcPr>
                    <a:solidFill>
                      <a:srgbClr val="D7B4F5">
                        <a:alpha val="30196"/>
                      </a:srgbClr>
                    </a:solidFill>
                  </a:tcPr>
                </a:tc>
                <a:tc>
                  <a:txBody>
                    <a:bodyPr/>
                    <a:lstStyle/>
                    <a:p>
                      <a:pPr algn="ctr"/>
                      <a:r>
                        <a:rPr lang="fi-FI" sz="1800">
                          <a:latin typeface="Arial    "/>
                        </a:rPr>
                        <a:t>23,47</a:t>
                      </a:r>
                    </a:p>
                  </a:txBody>
                  <a:tcPr>
                    <a:solidFill>
                      <a:srgbClr val="D7B4F5">
                        <a:alpha val="30196"/>
                      </a:srgbClr>
                    </a:solidFill>
                  </a:tcPr>
                </a:tc>
                <a:tc>
                  <a:txBody>
                    <a:bodyPr/>
                    <a:lstStyle/>
                    <a:p>
                      <a:pPr algn="ctr"/>
                      <a:r>
                        <a:rPr lang="fi-FI" sz="1800">
                          <a:latin typeface="Arial    "/>
                        </a:rPr>
                        <a:t>19,96</a:t>
                      </a:r>
                    </a:p>
                  </a:txBody>
                  <a:tcPr>
                    <a:solidFill>
                      <a:srgbClr val="D7B4F5">
                        <a:alpha val="30196"/>
                      </a:srgbClr>
                    </a:solidFill>
                  </a:tcPr>
                </a:tc>
                <a:tc>
                  <a:txBody>
                    <a:bodyPr/>
                    <a:lstStyle/>
                    <a:p>
                      <a:pPr algn="ctr"/>
                      <a:r>
                        <a:rPr lang="fi-FI" sz="1800">
                          <a:latin typeface="Arial    "/>
                        </a:rPr>
                        <a:t>21,43</a:t>
                      </a:r>
                    </a:p>
                  </a:txBody>
                  <a:tcPr>
                    <a:solidFill>
                      <a:srgbClr val="D7B4F5">
                        <a:alpha val="30196"/>
                      </a:srgbClr>
                    </a:solidFill>
                  </a:tcPr>
                </a:tc>
                <a:extLst>
                  <a:ext uri="{0D108BD9-81ED-4DB2-BD59-A6C34878D82A}">
                    <a16:rowId xmlns:a16="http://schemas.microsoft.com/office/drawing/2014/main" val="1816485760"/>
                  </a:ext>
                </a:extLst>
              </a:tr>
              <a:tr h="357631">
                <a:tc>
                  <a:txBody>
                    <a:bodyPr/>
                    <a:lstStyle/>
                    <a:p>
                      <a:r>
                        <a:rPr lang="fi-FI" sz="1800">
                          <a:latin typeface="Arial    "/>
                        </a:rPr>
                        <a:t>Vaasa</a:t>
                      </a:r>
                    </a:p>
                  </a:txBody>
                  <a:tcPr>
                    <a:solidFill>
                      <a:srgbClr val="D7B4F5">
                        <a:alpha val="30196"/>
                      </a:srgbClr>
                    </a:solidFill>
                  </a:tcPr>
                </a:tc>
                <a:tc>
                  <a:txBody>
                    <a:bodyPr/>
                    <a:lstStyle/>
                    <a:p>
                      <a:pPr algn="ctr"/>
                      <a:r>
                        <a:rPr lang="fi-FI" sz="1800">
                          <a:latin typeface="Arial    "/>
                        </a:rPr>
                        <a:t>23,45</a:t>
                      </a:r>
                    </a:p>
                  </a:txBody>
                  <a:tcPr>
                    <a:solidFill>
                      <a:srgbClr val="D7B4F5">
                        <a:alpha val="30196"/>
                      </a:srgbClr>
                    </a:solidFill>
                  </a:tcPr>
                </a:tc>
                <a:tc>
                  <a:txBody>
                    <a:bodyPr/>
                    <a:lstStyle/>
                    <a:p>
                      <a:pPr algn="ctr"/>
                      <a:r>
                        <a:rPr lang="fi-FI" sz="1800">
                          <a:latin typeface="Arial    "/>
                        </a:rPr>
                        <a:t>19,94</a:t>
                      </a:r>
                    </a:p>
                  </a:txBody>
                  <a:tcPr>
                    <a:solidFill>
                      <a:srgbClr val="D7B4F5">
                        <a:alpha val="30196"/>
                      </a:srgbClr>
                    </a:solidFill>
                  </a:tcPr>
                </a:tc>
                <a:tc>
                  <a:txBody>
                    <a:bodyPr/>
                    <a:lstStyle/>
                    <a:p>
                      <a:pPr algn="ctr"/>
                      <a:r>
                        <a:rPr lang="fi-FI" sz="1800">
                          <a:latin typeface="Arial    "/>
                        </a:rPr>
                        <a:t>20,96</a:t>
                      </a:r>
                    </a:p>
                  </a:txBody>
                  <a:tcPr>
                    <a:solidFill>
                      <a:srgbClr val="D7B4F5">
                        <a:alpha val="30196"/>
                      </a:srgbClr>
                    </a:solidFill>
                  </a:tcPr>
                </a:tc>
                <a:extLst>
                  <a:ext uri="{0D108BD9-81ED-4DB2-BD59-A6C34878D82A}">
                    <a16:rowId xmlns:a16="http://schemas.microsoft.com/office/drawing/2014/main" val="1773259755"/>
                  </a:ext>
                </a:extLst>
              </a:tr>
              <a:tr h="357631">
                <a:tc>
                  <a:txBody>
                    <a:bodyPr/>
                    <a:lstStyle/>
                    <a:p>
                      <a:r>
                        <a:rPr lang="fi-FI" sz="1800">
                          <a:latin typeface="Arial    "/>
                        </a:rPr>
                        <a:t>Oulu</a:t>
                      </a:r>
                    </a:p>
                  </a:txBody>
                  <a:tcPr>
                    <a:solidFill>
                      <a:srgbClr val="D7B4F5">
                        <a:alpha val="30196"/>
                      </a:srgbClr>
                    </a:solidFill>
                  </a:tcPr>
                </a:tc>
                <a:tc>
                  <a:txBody>
                    <a:bodyPr/>
                    <a:lstStyle/>
                    <a:p>
                      <a:pPr algn="ctr"/>
                      <a:r>
                        <a:rPr lang="fi-FI" sz="1800">
                          <a:latin typeface="Arial    "/>
                        </a:rPr>
                        <a:t>23,45</a:t>
                      </a:r>
                    </a:p>
                  </a:txBody>
                  <a:tcPr>
                    <a:solidFill>
                      <a:srgbClr val="D7B4F5">
                        <a:alpha val="30196"/>
                      </a:srgbClr>
                    </a:solidFill>
                  </a:tcPr>
                </a:tc>
                <a:tc>
                  <a:txBody>
                    <a:bodyPr/>
                    <a:lstStyle/>
                    <a:p>
                      <a:pPr algn="ctr"/>
                      <a:r>
                        <a:rPr lang="fi-FI" sz="1800">
                          <a:latin typeface="Arial    "/>
                        </a:rPr>
                        <a:t>19,90</a:t>
                      </a:r>
                    </a:p>
                  </a:txBody>
                  <a:tcPr>
                    <a:solidFill>
                      <a:srgbClr val="D7B4F5">
                        <a:alpha val="30196"/>
                      </a:srgbClr>
                    </a:solidFill>
                  </a:tcPr>
                </a:tc>
                <a:tc>
                  <a:txBody>
                    <a:bodyPr/>
                    <a:lstStyle/>
                    <a:p>
                      <a:pPr algn="ctr"/>
                      <a:r>
                        <a:rPr lang="fi-FI" sz="1800">
                          <a:latin typeface="Arial    "/>
                        </a:rPr>
                        <a:t>20,92</a:t>
                      </a:r>
                    </a:p>
                  </a:txBody>
                  <a:tcPr>
                    <a:solidFill>
                      <a:srgbClr val="D7B4F5">
                        <a:alpha val="30196"/>
                      </a:srgbClr>
                    </a:solidFill>
                  </a:tcPr>
                </a:tc>
                <a:extLst>
                  <a:ext uri="{0D108BD9-81ED-4DB2-BD59-A6C34878D82A}">
                    <a16:rowId xmlns:a16="http://schemas.microsoft.com/office/drawing/2014/main" val="594082758"/>
                  </a:ext>
                </a:extLst>
              </a:tr>
              <a:tr h="357631">
                <a:tc>
                  <a:txBody>
                    <a:bodyPr/>
                    <a:lstStyle/>
                    <a:p>
                      <a:r>
                        <a:rPr lang="fi-FI" sz="1800">
                          <a:latin typeface="Arial    "/>
                        </a:rPr>
                        <a:t>Joensuu</a:t>
                      </a:r>
                    </a:p>
                  </a:txBody>
                  <a:tcPr>
                    <a:solidFill>
                      <a:srgbClr val="D7B4F5">
                        <a:alpha val="30196"/>
                      </a:srgbClr>
                    </a:solidFill>
                  </a:tcPr>
                </a:tc>
                <a:tc>
                  <a:txBody>
                    <a:bodyPr/>
                    <a:lstStyle/>
                    <a:p>
                      <a:pPr algn="ctr"/>
                      <a:r>
                        <a:rPr lang="fi-FI" sz="1800">
                          <a:latin typeface="Arial    "/>
                        </a:rPr>
                        <a:t>23,45</a:t>
                      </a:r>
                    </a:p>
                  </a:txBody>
                  <a:tcPr>
                    <a:solidFill>
                      <a:srgbClr val="D7B4F5">
                        <a:alpha val="30196"/>
                      </a:srgbClr>
                    </a:solidFill>
                  </a:tcPr>
                </a:tc>
                <a:tc>
                  <a:txBody>
                    <a:bodyPr/>
                    <a:lstStyle/>
                    <a:p>
                      <a:pPr algn="ctr"/>
                      <a:r>
                        <a:rPr lang="fi-FI" sz="1800">
                          <a:latin typeface="Arial    "/>
                        </a:rPr>
                        <a:t>19,92</a:t>
                      </a:r>
                    </a:p>
                  </a:txBody>
                  <a:tcPr>
                    <a:solidFill>
                      <a:srgbClr val="D7B4F5">
                        <a:alpha val="30196"/>
                      </a:srgbClr>
                    </a:solidFill>
                  </a:tcPr>
                </a:tc>
                <a:tc>
                  <a:txBody>
                    <a:bodyPr/>
                    <a:lstStyle/>
                    <a:p>
                      <a:pPr algn="ctr"/>
                      <a:r>
                        <a:rPr lang="fi-FI" sz="1800">
                          <a:latin typeface="Arial    "/>
                        </a:rPr>
                        <a:t>20,47</a:t>
                      </a:r>
                    </a:p>
                  </a:txBody>
                  <a:tcPr>
                    <a:solidFill>
                      <a:srgbClr val="D7B4F5">
                        <a:alpha val="30196"/>
                      </a:srgbClr>
                    </a:solidFill>
                  </a:tcPr>
                </a:tc>
                <a:extLst>
                  <a:ext uri="{0D108BD9-81ED-4DB2-BD59-A6C34878D82A}">
                    <a16:rowId xmlns:a16="http://schemas.microsoft.com/office/drawing/2014/main" val="3167051819"/>
                  </a:ext>
                </a:extLst>
              </a:tr>
              <a:tr h="357631">
                <a:tc>
                  <a:txBody>
                    <a:bodyPr/>
                    <a:lstStyle/>
                    <a:p>
                      <a:r>
                        <a:rPr lang="fi-FI" sz="1800" err="1">
                          <a:latin typeface="Arial    "/>
                        </a:rPr>
                        <a:t>Jkylä</a:t>
                      </a:r>
                      <a:r>
                        <a:rPr lang="fi-FI" sz="1800">
                          <a:latin typeface="Arial    "/>
                        </a:rPr>
                        <a:t>, taloustiede</a:t>
                      </a:r>
                    </a:p>
                  </a:txBody>
                  <a:tcPr>
                    <a:solidFill>
                      <a:srgbClr val="D7B4F5">
                        <a:alpha val="30196"/>
                      </a:srgbClr>
                    </a:solidFill>
                  </a:tcPr>
                </a:tc>
                <a:tc>
                  <a:txBody>
                    <a:bodyPr/>
                    <a:lstStyle/>
                    <a:p>
                      <a:pPr algn="ctr"/>
                      <a:r>
                        <a:rPr lang="fi-FI" sz="1800">
                          <a:latin typeface="Arial    "/>
                        </a:rPr>
                        <a:t>22,9</a:t>
                      </a:r>
                    </a:p>
                  </a:txBody>
                  <a:tcPr>
                    <a:solidFill>
                      <a:srgbClr val="D7B4F5">
                        <a:alpha val="30196"/>
                      </a:srgbClr>
                    </a:solidFill>
                  </a:tcPr>
                </a:tc>
                <a:tc>
                  <a:txBody>
                    <a:bodyPr/>
                    <a:lstStyle/>
                    <a:p>
                      <a:pPr algn="ctr"/>
                      <a:r>
                        <a:rPr lang="fi-FI" sz="1800">
                          <a:latin typeface="Arial    "/>
                        </a:rPr>
                        <a:t>19,43</a:t>
                      </a:r>
                    </a:p>
                  </a:txBody>
                  <a:tcPr>
                    <a:solidFill>
                      <a:srgbClr val="D7B4F5">
                        <a:alpha val="30196"/>
                      </a:srgbClr>
                    </a:solidFill>
                  </a:tcPr>
                </a:tc>
                <a:tc>
                  <a:txBody>
                    <a:bodyPr/>
                    <a:lstStyle/>
                    <a:p>
                      <a:pPr algn="ctr"/>
                      <a:r>
                        <a:rPr lang="fi-FI" sz="1800">
                          <a:latin typeface="Arial    "/>
                        </a:rPr>
                        <a:t>19,45</a:t>
                      </a:r>
                    </a:p>
                  </a:txBody>
                  <a:tcPr>
                    <a:solidFill>
                      <a:srgbClr val="D7B4F5">
                        <a:alpha val="30196"/>
                      </a:srgbClr>
                    </a:solidFill>
                  </a:tcPr>
                </a:tc>
                <a:extLst>
                  <a:ext uri="{0D108BD9-81ED-4DB2-BD59-A6C34878D82A}">
                    <a16:rowId xmlns:a16="http://schemas.microsoft.com/office/drawing/2014/main" val="2155803195"/>
                  </a:ext>
                </a:extLst>
              </a:tr>
              <a:tr h="357631">
                <a:tc>
                  <a:txBody>
                    <a:bodyPr/>
                    <a:lstStyle/>
                    <a:p>
                      <a:r>
                        <a:rPr lang="fi-FI" sz="1800">
                          <a:latin typeface="Arial    "/>
                        </a:rPr>
                        <a:t>Hanken, HKI </a:t>
                      </a:r>
                    </a:p>
                  </a:txBody>
                  <a:tcPr>
                    <a:solidFill>
                      <a:srgbClr val="D7B4F5">
                        <a:alpha val="30196"/>
                      </a:srgbClr>
                    </a:solidFill>
                  </a:tcPr>
                </a:tc>
                <a:tc>
                  <a:txBody>
                    <a:bodyPr/>
                    <a:lstStyle/>
                    <a:p>
                      <a:pPr algn="ctr"/>
                      <a:r>
                        <a:rPr lang="fi-FI" sz="1800">
                          <a:latin typeface="Arial    "/>
                        </a:rPr>
                        <a:t>14,94</a:t>
                      </a:r>
                    </a:p>
                  </a:txBody>
                  <a:tcPr>
                    <a:solidFill>
                      <a:srgbClr val="D7B4F5">
                        <a:alpha val="30196"/>
                      </a:srgbClr>
                    </a:solidFill>
                  </a:tcPr>
                </a:tc>
                <a:tc>
                  <a:txBody>
                    <a:bodyPr/>
                    <a:lstStyle/>
                    <a:p>
                      <a:pPr algn="ctr"/>
                      <a:r>
                        <a:rPr lang="fi-FI" sz="1800">
                          <a:latin typeface="Arial    "/>
                        </a:rPr>
                        <a:t>14,43</a:t>
                      </a:r>
                    </a:p>
                  </a:txBody>
                  <a:tcPr>
                    <a:solidFill>
                      <a:srgbClr val="D7B4F5">
                        <a:alpha val="30196"/>
                      </a:srgbClr>
                    </a:solidFill>
                  </a:tcPr>
                </a:tc>
                <a:tc>
                  <a:txBody>
                    <a:bodyPr/>
                    <a:lstStyle/>
                    <a:p>
                      <a:pPr algn="ctr"/>
                      <a:r>
                        <a:rPr lang="fi-FI" sz="1800">
                          <a:latin typeface="Arial    "/>
                        </a:rPr>
                        <a:t>17</a:t>
                      </a:r>
                    </a:p>
                  </a:txBody>
                  <a:tcPr>
                    <a:solidFill>
                      <a:srgbClr val="D7B4F5">
                        <a:alpha val="30196"/>
                      </a:srgbClr>
                    </a:solidFill>
                  </a:tcPr>
                </a:tc>
                <a:extLst>
                  <a:ext uri="{0D108BD9-81ED-4DB2-BD59-A6C34878D82A}">
                    <a16:rowId xmlns:a16="http://schemas.microsoft.com/office/drawing/2014/main" val="2479860577"/>
                  </a:ext>
                </a:extLst>
              </a:tr>
              <a:tr h="357631">
                <a:tc>
                  <a:txBody>
                    <a:bodyPr/>
                    <a:lstStyle/>
                    <a:p>
                      <a:r>
                        <a:rPr lang="fi-FI" sz="1800">
                          <a:latin typeface="Arial    "/>
                        </a:rPr>
                        <a:t>Åbo</a:t>
                      </a:r>
                    </a:p>
                  </a:txBody>
                  <a:tcPr>
                    <a:solidFill>
                      <a:srgbClr val="D7B4F5">
                        <a:alpha val="30196"/>
                      </a:srgbClr>
                    </a:solidFill>
                  </a:tcPr>
                </a:tc>
                <a:tc>
                  <a:txBody>
                    <a:bodyPr/>
                    <a:lstStyle/>
                    <a:p>
                      <a:pPr algn="ctr"/>
                      <a:r>
                        <a:rPr lang="fi-FI" sz="1800">
                          <a:latin typeface="Arial    "/>
                        </a:rPr>
                        <a:t>11,39</a:t>
                      </a:r>
                    </a:p>
                  </a:txBody>
                  <a:tcPr>
                    <a:solidFill>
                      <a:srgbClr val="D7B4F5">
                        <a:alpha val="30196"/>
                      </a:srgbClr>
                    </a:solidFill>
                  </a:tcPr>
                </a:tc>
                <a:tc>
                  <a:txBody>
                    <a:bodyPr/>
                    <a:lstStyle/>
                    <a:p>
                      <a:pPr algn="ctr"/>
                      <a:r>
                        <a:rPr lang="fi-FI" sz="1800">
                          <a:latin typeface="Arial    "/>
                        </a:rPr>
                        <a:t>11,86</a:t>
                      </a:r>
                    </a:p>
                  </a:txBody>
                  <a:tcPr>
                    <a:solidFill>
                      <a:srgbClr val="D7B4F5">
                        <a:alpha val="30196"/>
                      </a:srgbClr>
                    </a:solidFill>
                  </a:tcPr>
                </a:tc>
                <a:tc>
                  <a:txBody>
                    <a:bodyPr/>
                    <a:lstStyle/>
                    <a:p>
                      <a:pPr algn="ctr"/>
                      <a:r>
                        <a:rPr lang="fi-FI" sz="1800">
                          <a:latin typeface="Arial    "/>
                        </a:rPr>
                        <a:t>14,96</a:t>
                      </a:r>
                    </a:p>
                  </a:txBody>
                  <a:tcPr>
                    <a:solidFill>
                      <a:srgbClr val="D7B4F5">
                        <a:alpha val="30196"/>
                      </a:srgbClr>
                    </a:solidFill>
                  </a:tcPr>
                </a:tc>
                <a:extLst>
                  <a:ext uri="{0D108BD9-81ED-4DB2-BD59-A6C34878D82A}">
                    <a16:rowId xmlns:a16="http://schemas.microsoft.com/office/drawing/2014/main" val="4193696010"/>
                  </a:ext>
                </a:extLst>
              </a:tr>
              <a:tr h="357631">
                <a:tc>
                  <a:txBody>
                    <a:bodyPr/>
                    <a:lstStyle/>
                    <a:p>
                      <a:r>
                        <a:rPr lang="fi-FI" sz="1800">
                          <a:latin typeface="Arial    "/>
                        </a:rPr>
                        <a:t>Hanken, Vaasa</a:t>
                      </a:r>
                    </a:p>
                  </a:txBody>
                  <a:tcPr>
                    <a:solidFill>
                      <a:srgbClr val="D7B4F5">
                        <a:alpha val="30196"/>
                      </a:srgbClr>
                    </a:solidFill>
                  </a:tcPr>
                </a:tc>
                <a:tc>
                  <a:txBody>
                    <a:bodyPr/>
                    <a:lstStyle/>
                    <a:p>
                      <a:pPr algn="ctr"/>
                      <a:r>
                        <a:rPr lang="fi-FI" sz="1800">
                          <a:latin typeface="Arial    "/>
                        </a:rPr>
                        <a:t>8,86</a:t>
                      </a:r>
                    </a:p>
                  </a:txBody>
                  <a:tcPr>
                    <a:solidFill>
                      <a:srgbClr val="D7B4F5">
                        <a:alpha val="30196"/>
                      </a:srgbClr>
                    </a:solidFill>
                  </a:tcPr>
                </a:tc>
                <a:tc>
                  <a:txBody>
                    <a:bodyPr/>
                    <a:lstStyle/>
                    <a:p>
                      <a:pPr algn="ctr"/>
                      <a:r>
                        <a:rPr lang="fi-FI" sz="1800">
                          <a:latin typeface="Arial    "/>
                        </a:rPr>
                        <a:t>10,39</a:t>
                      </a:r>
                    </a:p>
                  </a:txBody>
                  <a:tcPr>
                    <a:solidFill>
                      <a:srgbClr val="D7B4F5">
                        <a:alpha val="30196"/>
                      </a:srgbClr>
                    </a:solidFill>
                  </a:tcPr>
                </a:tc>
                <a:tc>
                  <a:txBody>
                    <a:bodyPr/>
                    <a:lstStyle/>
                    <a:p>
                      <a:pPr algn="ctr"/>
                      <a:r>
                        <a:rPr lang="fi-FI" sz="1800">
                          <a:latin typeface="Arial    "/>
                        </a:rPr>
                        <a:t>13,92</a:t>
                      </a:r>
                    </a:p>
                  </a:txBody>
                  <a:tcPr>
                    <a:solidFill>
                      <a:srgbClr val="D7B4F5">
                        <a:alpha val="30196"/>
                      </a:srgbClr>
                    </a:solidFill>
                  </a:tcPr>
                </a:tc>
                <a:extLst>
                  <a:ext uri="{0D108BD9-81ED-4DB2-BD59-A6C34878D82A}">
                    <a16:rowId xmlns:a16="http://schemas.microsoft.com/office/drawing/2014/main" val="3742728449"/>
                  </a:ext>
                </a:extLst>
              </a:tr>
            </a:tbl>
          </a:graphicData>
        </a:graphic>
      </p:graphicFrame>
    </p:spTree>
    <p:extLst>
      <p:ext uri="{BB962C8B-B14F-4D97-AF65-F5344CB8AC3E}">
        <p14:creationId xmlns:p14="http://schemas.microsoft.com/office/powerpoint/2010/main" val="39705838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01C37-EAD8-7627-9F78-1C2D5FE09CB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B042AC5-FFE1-7BA9-F138-26913294AC62}"/>
              </a:ext>
            </a:extLst>
          </p:cNvPr>
          <p:cNvSpPr>
            <a:spLocks noGrp="1"/>
          </p:cNvSpPr>
          <p:nvPr>
            <p:ph type="title"/>
          </p:nvPr>
        </p:nvSpPr>
        <p:spPr>
          <a:xfrm>
            <a:off x="341049" y="365125"/>
            <a:ext cx="11457373" cy="657225"/>
          </a:xfrm>
        </p:spPr>
        <p:txBody>
          <a:bodyPr/>
          <a:lstStyle/>
          <a:p>
            <a:r>
              <a:rPr lang="fi-FI"/>
              <a:t>Valintakoe F | 4.6.2025 klo 9-12</a:t>
            </a:r>
          </a:p>
        </p:txBody>
      </p:sp>
      <p:sp>
        <p:nvSpPr>
          <p:cNvPr id="3" name="Sisällön paikkamerkki 1">
            <a:extLst>
              <a:ext uri="{FF2B5EF4-FFF2-40B4-BE49-F238E27FC236}">
                <a16:creationId xmlns:a16="http://schemas.microsoft.com/office/drawing/2014/main" id="{AE2EE4EE-D292-4048-98E5-BFA88FE4FD4C}"/>
              </a:ext>
            </a:extLst>
          </p:cNvPr>
          <p:cNvSpPr>
            <a:spLocks noGrp="1"/>
          </p:cNvSpPr>
          <p:nvPr>
            <p:ph sz="quarter" idx="10"/>
          </p:nvPr>
        </p:nvSpPr>
        <p:spPr>
          <a:xfrm>
            <a:off x="341049" y="1247651"/>
            <a:ext cx="11457372" cy="5245224"/>
          </a:xfrm>
        </p:spPr>
        <p:txBody>
          <a:bodyPr>
            <a:normAutofit/>
          </a:bodyPr>
          <a:lstStyle/>
          <a:p>
            <a:r>
              <a:rPr lang="fi-FI" sz="2000" b="1"/>
              <a:t>Kokeen rakenne ja kesto​</a:t>
            </a:r>
          </a:p>
          <a:p>
            <a:pPr lvl="1"/>
            <a:r>
              <a:rPr lang="fi-FI" sz="1800"/>
              <a:t>Pohjana kauppatieteen yhteisvalinnan valintakoe, kesto 3 tuntia​</a:t>
            </a:r>
          </a:p>
          <a:p>
            <a:pPr lvl="1"/>
            <a:r>
              <a:rPr lang="fi-FI" sz="1800"/>
              <a:t>Kaikille yksi yhteinen koeosio. Mitataan hakijan kykyä omaksua ja soveltaa yhteiskunta-, kauppa- ja taloustieteellistä tietoa. Valintakokeessa mitataan myös matemaattista ja loogista ajattelukykyä. </a:t>
            </a:r>
          </a:p>
          <a:p>
            <a:pPr lvl="1"/>
            <a:r>
              <a:rPr lang="fi-FI" sz="1800"/>
              <a:t>Valintakoe sisältää automaattitarkisteisia tehtäviä </a:t>
            </a:r>
          </a:p>
          <a:p>
            <a:endParaRPr lang="fi-FI" sz="2000"/>
          </a:p>
          <a:p>
            <a:r>
              <a:rPr lang="fi-FI" sz="2000" b="1"/>
              <a:t>Vaatimukset</a:t>
            </a:r>
            <a:r>
              <a:rPr lang="fi-FI" sz="2000"/>
              <a:t>​</a:t>
            </a:r>
          </a:p>
          <a:p>
            <a:pPr lvl="1"/>
            <a:r>
              <a:rPr lang="fi-FI" sz="1800"/>
              <a:t>Kokeessa annettava aineisto </a:t>
            </a:r>
          </a:p>
          <a:p>
            <a:pPr lvl="1"/>
            <a:r>
              <a:rPr lang="fi-FI" sz="1800"/>
              <a:t>Lukion tilastomatematiikka (moduulit MAA8 tai MAB5). Vaatimusten mukaan riittää vain jompikumpi. </a:t>
            </a:r>
          </a:p>
          <a:p>
            <a:pPr lvl="2"/>
            <a:r>
              <a:rPr lang="fi-FI" sz="1700"/>
              <a:t>Käytännössä aiemmin kun vaatimuksena on ollut tilastomatematiikka, on kokeessa ollut tehtäviä, jotka on ollut ratkaistavissa vain toisen kurssin tiedoilla </a:t>
            </a:r>
          </a:p>
          <a:p>
            <a:pPr lvl="1"/>
            <a:r>
              <a:rPr lang="fi-FI" sz="1800"/>
              <a:t>Lukion taloustieto (moduuli YH2)</a:t>
            </a:r>
            <a:r>
              <a:rPr lang="fi-FI" sz="1800" b="1"/>
              <a:t> </a:t>
            </a:r>
          </a:p>
          <a:p>
            <a:pPr lvl="1"/>
            <a:endParaRPr lang="fi-FI" sz="1800"/>
          </a:p>
        </p:txBody>
      </p:sp>
      <p:sp>
        <p:nvSpPr>
          <p:cNvPr id="6" name="Sisällön paikkamerkki 1">
            <a:extLst>
              <a:ext uri="{FF2B5EF4-FFF2-40B4-BE49-F238E27FC236}">
                <a16:creationId xmlns:a16="http://schemas.microsoft.com/office/drawing/2014/main" id="{BE45A881-0E7C-34E9-94BC-EF26C11F6F17}"/>
              </a:ext>
            </a:extLst>
          </p:cNvPr>
          <p:cNvSpPr txBox="1">
            <a:spLocks/>
          </p:cNvSpPr>
          <p:nvPr/>
        </p:nvSpPr>
        <p:spPr>
          <a:xfrm>
            <a:off x="341047" y="4230804"/>
            <a:ext cx="11457373" cy="239826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300"/>
              </a:spcBef>
              <a:spcAft>
                <a:spcPts val="3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300"/>
              </a:spcBef>
              <a:spcAft>
                <a:spcPts val="300"/>
              </a:spcAft>
              <a:buFont typeface="Arial" panose="020B0604020202020204" pitchFamily="34" charset="0"/>
              <a:buChar char="•"/>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300"/>
              </a:spcBef>
              <a:spcAft>
                <a:spcPts val="30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300"/>
              </a:spcBef>
              <a:spcAft>
                <a:spcPts val="30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i-FI"/>
          </a:p>
        </p:txBody>
      </p:sp>
    </p:spTree>
    <p:extLst>
      <p:ext uri="{BB962C8B-B14F-4D97-AF65-F5344CB8AC3E}">
        <p14:creationId xmlns:p14="http://schemas.microsoft.com/office/powerpoint/2010/main" val="27952925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86A992-80C0-1D00-40FC-225E4CAA9797}"/>
              </a:ext>
            </a:extLst>
          </p:cNvPr>
          <p:cNvSpPr>
            <a:spLocks noGrp="1"/>
          </p:cNvSpPr>
          <p:nvPr>
            <p:ph type="title"/>
          </p:nvPr>
        </p:nvSpPr>
        <p:spPr/>
        <p:txBody>
          <a:bodyPr/>
          <a:lstStyle/>
          <a:p>
            <a:r>
              <a:rPr lang="fi-FI"/>
              <a:t>Valintakoe F</a:t>
            </a:r>
          </a:p>
        </p:txBody>
      </p:sp>
      <p:sp>
        <p:nvSpPr>
          <p:cNvPr id="3" name="Sisällön paikkamerkki 2">
            <a:extLst>
              <a:ext uri="{FF2B5EF4-FFF2-40B4-BE49-F238E27FC236}">
                <a16:creationId xmlns:a16="http://schemas.microsoft.com/office/drawing/2014/main" id="{D5ABDC02-00E7-E148-9736-5549EF515559}"/>
              </a:ext>
            </a:extLst>
          </p:cNvPr>
          <p:cNvSpPr>
            <a:spLocks noGrp="1"/>
          </p:cNvSpPr>
          <p:nvPr>
            <p:ph sz="quarter" idx="10"/>
          </p:nvPr>
        </p:nvSpPr>
        <p:spPr>
          <a:xfrm>
            <a:off x="353624" y="1205276"/>
            <a:ext cx="11768965" cy="6073709"/>
          </a:xfrm>
        </p:spPr>
        <p:txBody>
          <a:bodyPr>
            <a:normAutofit/>
          </a:bodyPr>
          <a:lstStyle/>
          <a:p>
            <a:r>
              <a:rPr lang="fi-FI" sz="2000" b="1"/>
              <a:t>Mikä muuttuu?</a:t>
            </a:r>
          </a:p>
          <a:p>
            <a:pPr lvl="1"/>
            <a:r>
              <a:rPr lang="fi-FI" sz="1800"/>
              <a:t>Valintakoe muuttuu sähköiseksi</a:t>
            </a:r>
          </a:p>
          <a:p>
            <a:pPr lvl="1"/>
            <a:r>
              <a:rPr lang="fi-FI" sz="1800"/>
              <a:t>Valintakokeessa käytössä koejärjestelmän sähköinen laskin </a:t>
            </a:r>
          </a:p>
          <a:p>
            <a:pPr lvl="1"/>
            <a:r>
              <a:rPr lang="fi-FI" sz="1800"/>
              <a:t>Historian oppimäärä jää pois vaatimuksista </a:t>
            </a:r>
          </a:p>
          <a:p>
            <a:pPr lvl="1"/>
            <a:r>
              <a:rPr lang="fi-FI" sz="1800"/>
              <a:t>Aiemmin vaatimuksissa ”kokeessa mahdollisesti jaettava aineisto”, nyt suoraan ilmoitetaan, että aineistoa on </a:t>
            </a:r>
          </a:p>
          <a:p>
            <a:pPr lvl="1"/>
            <a:r>
              <a:rPr lang="fi-FI" sz="1800"/>
              <a:t>Viime vuonna ollut talousmatematiikka vaihtuu takaisin tilastomatematiikkaan</a:t>
            </a:r>
          </a:p>
          <a:p>
            <a:pPr lvl="1"/>
            <a:r>
              <a:rPr lang="fi-FI" sz="1800"/>
              <a:t>Valintakoevaatimuksena ”mitataan loogista ajattelua ja päättelykykyä” &gt; viitataanko esim. kokeessa jo aiemmin olleisiin erilaisten kuvaajien tulkintaan vai voiko olla uudenlaisia tehtävätyyppejä? </a:t>
            </a:r>
          </a:p>
          <a:p>
            <a:r>
              <a:rPr lang="fi-FI" sz="2000" b="1"/>
              <a:t>Kokeessa huomioitavaa</a:t>
            </a:r>
          </a:p>
          <a:p>
            <a:pPr lvl="1"/>
            <a:r>
              <a:rPr lang="fi-FI" sz="1800"/>
              <a:t>Tähän asti kokeessa tyypillisesti yksi tekstiaineisto, lisäksi erilaisia taulukoita, kuvaajia ja diagrammeja </a:t>
            </a:r>
          </a:p>
          <a:p>
            <a:pPr lvl="1"/>
            <a:r>
              <a:rPr lang="fi-FI" sz="1800"/>
              <a:t>Aineistotehtävät edellyttäneet uuden oppimista ja valintakoealueen sisältöjen soveltamista</a:t>
            </a:r>
          </a:p>
          <a:p>
            <a:pPr lvl="1"/>
            <a:r>
              <a:rPr lang="fi-FI" sz="1800"/>
              <a:t>Osa tehtävistä taloustiedon osalta on voinut olla lukion oppimäärän ylittäviä </a:t>
            </a:r>
          </a:p>
          <a:p>
            <a:r>
              <a:rPr lang="fi-FI" sz="2000" b="1"/>
              <a:t>Harjoitteluun: </a:t>
            </a:r>
            <a:r>
              <a:rPr lang="fi-FI" sz="2000"/>
              <a:t>Kauppatieteen yhteisvalinnan vanhat valintakokeet (tilastomatematiikka ollut vuosina 2018-2023) </a:t>
            </a:r>
          </a:p>
          <a:p>
            <a:r>
              <a:rPr lang="fi-FI" sz="2000" b="1"/>
              <a:t>Vinkki: </a:t>
            </a:r>
            <a:r>
              <a:rPr lang="fi-FI" sz="2000"/>
              <a:t>erityisesti taloustiedon osalta kannattaa lukea useamman kustantajan kirjoja</a:t>
            </a:r>
          </a:p>
        </p:txBody>
      </p:sp>
      <p:sp>
        <p:nvSpPr>
          <p:cNvPr id="5" name="Suorakulmio: Pyöristetyt kulmat 4">
            <a:extLst>
              <a:ext uri="{FF2B5EF4-FFF2-40B4-BE49-F238E27FC236}">
                <a16:creationId xmlns:a16="http://schemas.microsoft.com/office/drawing/2014/main" id="{BDD9C63E-9712-7DA1-FCE1-A3FDB1B44EEF}"/>
              </a:ext>
            </a:extLst>
          </p:cNvPr>
          <p:cNvSpPr/>
          <p:nvPr/>
        </p:nvSpPr>
        <p:spPr>
          <a:xfrm>
            <a:off x="8701443" y="643610"/>
            <a:ext cx="2528613" cy="561667"/>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a:solidFill>
                  <a:schemeClr val="tx1"/>
                </a:solidFill>
              </a:rPr>
              <a:t>kauppatieteet.fi</a:t>
            </a:r>
          </a:p>
        </p:txBody>
      </p:sp>
    </p:spTree>
    <p:extLst>
      <p:ext uri="{BB962C8B-B14F-4D97-AF65-F5344CB8AC3E}">
        <p14:creationId xmlns:p14="http://schemas.microsoft.com/office/powerpoint/2010/main" val="17557833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5C0FB-B491-2D79-EC9A-3C919C998C67}"/>
            </a:ext>
          </a:extLst>
        </p:cNvPr>
        <p:cNvGrpSpPr/>
        <p:nvPr/>
      </p:nvGrpSpPr>
      <p:grpSpPr>
        <a:xfrm>
          <a:off x="0" y="0"/>
          <a:ext cx="0" cy="0"/>
          <a:chOff x="0" y="0"/>
          <a:chExt cx="0" cy="0"/>
        </a:xfrm>
      </p:grpSpPr>
      <p:sp>
        <p:nvSpPr>
          <p:cNvPr id="5" name="Otsikko 4">
            <a:extLst>
              <a:ext uri="{FF2B5EF4-FFF2-40B4-BE49-F238E27FC236}">
                <a16:creationId xmlns:a16="http://schemas.microsoft.com/office/drawing/2014/main" id="{CA041E6E-69CF-3AEC-024C-C19BCE058C38}"/>
              </a:ext>
            </a:extLst>
          </p:cNvPr>
          <p:cNvSpPr>
            <a:spLocks noGrp="1"/>
          </p:cNvSpPr>
          <p:nvPr>
            <p:ph type="title"/>
          </p:nvPr>
        </p:nvSpPr>
        <p:spPr/>
        <p:txBody>
          <a:bodyPr/>
          <a:lstStyle/>
          <a:p>
            <a:r>
              <a:rPr lang="fi-FI"/>
              <a:t>Valintakoe G</a:t>
            </a:r>
          </a:p>
        </p:txBody>
      </p:sp>
      <p:pic>
        <p:nvPicPr>
          <p:cNvPr id="3" name="Kuva 2">
            <a:extLst>
              <a:ext uri="{FF2B5EF4-FFF2-40B4-BE49-F238E27FC236}">
                <a16:creationId xmlns:a16="http://schemas.microsoft.com/office/drawing/2014/main" id="{8C672A72-290D-F8F6-711F-7B63AC1724F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23341" y="5915656"/>
            <a:ext cx="2771924" cy="694809"/>
          </a:xfrm>
          <a:prstGeom prst="rect">
            <a:avLst/>
          </a:prstGeom>
        </p:spPr>
      </p:pic>
      <p:pic>
        <p:nvPicPr>
          <p:cNvPr id="8" name="Sisällön paikkamerkki 7" descr="Kuva, joka sisältää kohteen teksti, kuvakaappaus, Fontti&#10;&#10;Kuvaus luotu automaattisesti">
            <a:extLst>
              <a:ext uri="{FF2B5EF4-FFF2-40B4-BE49-F238E27FC236}">
                <a16:creationId xmlns:a16="http://schemas.microsoft.com/office/drawing/2014/main" id="{B96A944F-56D9-5FE4-E51F-AC0677F02648}"/>
              </a:ext>
            </a:extLst>
          </p:cNvPr>
          <p:cNvPicPr>
            <a:picLocks noGrp="1" noChangeAspect="1"/>
          </p:cNvPicPr>
          <p:nvPr>
            <p:ph sz="quarter" idx="10"/>
          </p:nvPr>
        </p:nvPicPr>
        <p:blipFill>
          <a:blip r:embed="rId5">
            <a:extLst>
              <a:ext uri="{28A0092B-C50C-407E-A947-70E740481C1C}">
                <a14:useLocalDpi xmlns:a14="http://schemas.microsoft.com/office/drawing/2010/main"/>
              </a:ext>
            </a:extLst>
          </a:blip>
          <a:stretch>
            <a:fillRect/>
          </a:stretch>
        </p:blipFill>
        <p:spPr>
          <a:xfrm>
            <a:off x="1646399" y="1060882"/>
            <a:ext cx="8649648" cy="4324824"/>
          </a:xfrm>
        </p:spPr>
      </p:pic>
      <p:sp>
        <p:nvSpPr>
          <p:cNvPr id="7" name="Tekstiruutu 6">
            <a:extLst>
              <a:ext uri="{FF2B5EF4-FFF2-40B4-BE49-F238E27FC236}">
                <a16:creationId xmlns:a16="http://schemas.microsoft.com/office/drawing/2014/main" id="{CA2A755B-9980-00E1-9566-E0165FBBB2D0}"/>
              </a:ext>
            </a:extLst>
          </p:cNvPr>
          <p:cNvSpPr txBox="1"/>
          <p:nvPr/>
        </p:nvSpPr>
        <p:spPr>
          <a:xfrm>
            <a:off x="1644712" y="5637165"/>
            <a:ext cx="9210655" cy="800219"/>
          </a:xfrm>
          <a:prstGeom prst="rect">
            <a:avLst/>
          </a:prstGeom>
          <a:noFill/>
        </p:spPr>
        <p:txBody>
          <a:bodyPr wrap="square" lIns="91440" tIns="45720" rIns="91440" bIns="45720" anchor="t">
            <a:spAutoFit/>
          </a:bodyPr>
          <a:lstStyle/>
          <a:p>
            <a:r>
              <a:rPr lang="fi-FI">
                <a:latin typeface="Arial    "/>
              </a:rPr>
              <a:t>*</a:t>
            </a:r>
            <a:r>
              <a:rPr lang="fi-FI" sz="1400">
                <a:latin typeface="Arial    "/>
              </a:rPr>
              <a:t>Jyväskylän yliopisto: Journalistiikan kandidaatti- ja maisteriohjelma ja Viestinnän kandidaatti- ja maisteriohjelma </a:t>
            </a:r>
          </a:p>
          <a:p>
            <a:r>
              <a:rPr lang="fi-FI" sz="1400">
                <a:latin typeface="Arial    "/>
              </a:rPr>
              <a:t>Tampereen yliopisto: Journalistiikka ja Viestintä</a:t>
            </a:r>
          </a:p>
          <a:p>
            <a:r>
              <a:rPr lang="fi-FI" sz="1400">
                <a:latin typeface="Arial    "/>
              </a:rPr>
              <a:t>Vaasan yliopisto: Viestintätieteiden kandiohjelma</a:t>
            </a:r>
          </a:p>
        </p:txBody>
      </p:sp>
    </p:spTree>
    <p:extLst>
      <p:ext uri="{BB962C8B-B14F-4D97-AF65-F5344CB8AC3E}">
        <p14:creationId xmlns:p14="http://schemas.microsoft.com/office/powerpoint/2010/main" val="8325320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6127B-972D-041C-E051-E9FA84E5E9C6}"/>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BDAA0557-9658-7AE3-690B-010BD2F982C4}"/>
              </a:ext>
            </a:extLst>
          </p:cNvPr>
          <p:cNvSpPr>
            <a:spLocks noGrp="1"/>
          </p:cNvSpPr>
          <p:nvPr>
            <p:ph sz="quarter" idx="10"/>
          </p:nvPr>
        </p:nvSpPr>
        <p:spPr>
          <a:xfrm>
            <a:off x="341313" y="1150374"/>
            <a:ext cx="5580094" cy="5443465"/>
          </a:xfrm>
        </p:spPr>
        <p:txBody>
          <a:bodyPr/>
          <a:lstStyle/>
          <a:p>
            <a:pPr marL="457200" indent="-457200">
              <a:buFont typeface="Arial" panose="020B0604020202020204" pitchFamily="34" charset="0"/>
              <a:buChar char="•"/>
            </a:pPr>
            <a:r>
              <a:rPr lang="fi-FI">
                <a:solidFill>
                  <a:schemeClr val="tx1"/>
                </a:solidFill>
              </a:rPr>
              <a:t>Oikeustiedettä voi opiskella suomeksi 5 kohteessa</a:t>
            </a:r>
          </a:p>
          <a:p>
            <a:pPr marL="1143000" lvl="1" indent="-457200"/>
            <a:r>
              <a:rPr lang="fi-FI">
                <a:solidFill>
                  <a:schemeClr val="tx1"/>
                </a:solidFill>
              </a:rPr>
              <a:t>Helsingin yliopisto (Helsinki), 173 aloituspaikkaa</a:t>
            </a:r>
          </a:p>
          <a:p>
            <a:pPr marL="1143000" lvl="1" indent="-457200"/>
            <a:r>
              <a:rPr lang="fi-FI"/>
              <a:t>Helsingin yliopisto (Vaasa), 40 aloituspaikkaa</a:t>
            </a:r>
            <a:endParaRPr lang="fi-FI">
              <a:solidFill>
                <a:schemeClr val="tx1"/>
              </a:solidFill>
            </a:endParaRPr>
          </a:p>
          <a:p>
            <a:pPr marL="1143000" lvl="1" indent="-457200"/>
            <a:r>
              <a:rPr lang="fi-FI"/>
              <a:t>Lapin yliopisto (Rovaniemi), 140 aloituspaikkaa</a:t>
            </a:r>
          </a:p>
          <a:p>
            <a:pPr marL="1143000" lvl="1" indent="-457200"/>
            <a:r>
              <a:rPr lang="fi-FI"/>
              <a:t>Turun yliopisto, 120 aloituspaikkaa</a:t>
            </a:r>
            <a:endParaRPr lang="fi-FI">
              <a:solidFill>
                <a:schemeClr val="tx1"/>
              </a:solidFill>
            </a:endParaRPr>
          </a:p>
          <a:p>
            <a:pPr marL="1143000" lvl="1" indent="-457200"/>
            <a:r>
              <a:rPr lang="fi-FI">
                <a:solidFill>
                  <a:schemeClr val="tx1"/>
                </a:solidFill>
              </a:rPr>
              <a:t>Itä-Suomen yliopisto (Joensuu), 50 aloituspaikkaa</a:t>
            </a:r>
          </a:p>
          <a:p>
            <a:pPr marL="457200" indent="-457200">
              <a:buFont typeface="Arial" panose="020B0604020202020204" pitchFamily="34" charset="0"/>
              <a:buChar char="•"/>
            </a:pPr>
            <a:r>
              <a:rPr lang="fi-FI">
                <a:solidFill>
                  <a:schemeClr val="tx1"/>
                </a:solidFill>
              </a:rPr>
              <a:t>Ruotsiksi 3 kohteessa</a:t>
            </a:r>
          </a:p>
          <a:p>
            <a:pPr marL="1143000" lvl="1" indent="-457200"/>
            <a:r>
              <a:rPr lang="fi-FI">
                <a:solidFill>
                  <a:schemeClr val="tx1"/>
                </a:solidFill>
              </a:rPr>
              <a:t>Helsingin yliopisto (Helsinki), 22</a:t>
            </a:r>
          </a:p>
          <a:p>
            <a:pPr marL="1143000" lvl="1" indent="-457200"/>
            <a:r>
              <a:rPr lang="fi-FI">
                <a:solidFill>
                  <a:schemeClr val="tx1"/>
                </a:solidFill>
              </a:rPr>
              <a:t>Helsingin yliopisto (Vaasa), 20</a:t>
            </a:r>
          </a:p>
          <a:p>
            <a:pPr marL="1143000" lvl="1" indent="-457200"/>
            <a:r>
              <a:rPr lang="fi-FI"/>
              <a:t>Åbo Akademi, 33</a:t>
            </a:r>
          </a:p>
          <a:p>
            <a:pPr marL="514350" indent="-285750">
              <a:buFont typeface="Wingdings" panose="05000000000000000000" pitchFamily="2" charset="2"/>
              <a:buChar char="à"/>
            </a:pPr>
            <a:r>
              <a:rPr lang="fi-FI">
                <a:solidFill>
                  <a:schemeClr val="tx1"/>
                </a:solidFill>
              </a:rPr>
              <a:t>Aloituspaikkoja yhteensä 598, joista 334 jaossa valintakokeen perusteella (n.55%)</a:t>
            </a:r>
          </a:p>
          <a:p>
            <a:pPr marL="514350" indent="-285750">
              <a:buFont typeface="Wingdings" panose="05000000000000000000" pitchFamily="2" charset="2"/>
              <a:buChar char="à"/>
            </a:pPr>
            <a:r>
              <a:rPr lang="fi-FI">
                <a:solidFill>
                  <a:schemeClr val="tx1"/>
                </a:solidFill>
              </a:rPr>
              <a:t>75-80 % aloituspaikoista varattu ensikertalaisille</a:t>
            </a:r>
          </a:p>
          <a:p>
            <a:pPr indent="0">
              <a:buNone/>
            </a:pPr>
            <a:endParaRPr lang="fi-FI">
              <a:solidFill>
                <a:schemeClr val="tx1"/>
              </a:solidFill>
            </a:endParaRPr>
          </a:p>
          <a:p>
            <a:pPr marL="514350" indent="-285750">
              <a:buFont typeface="Wingdings" panose="05000000000000000000" pitchFamily="2" charset="2"/>
              <a:buChar char="à"/>
            </a:pPr>
            <a:endParaRPr lang="fi-FI">
              <a:solidFill>
                <a:schemeClr val="tx1"/>
              </a:solidFill>
            </a:endParaRPr>
          </a:p>
          <a:p>
            <a:pPr marL="685800" indent="-457200"/>
            <a:endParaRPr lang="fi-FI">
              <a:solidFill>
                <a:schemeClr val="tx1"/>
              </a:solidFill>
            </a:endParaRPr>
          </a:p>
          <a:p>
            <a:pPr marL="0" indent="0">
              <a:buNone/>
            </a:pPr>
            <a:endParaRPr lang="fi-FI"/>
          </a:p>
        </p:txBody>
      </p:sp>
      <p:pic>
        <p:nvPicPr>
          <p:cNvPr id="11" name="Kuvan paikkamerkki 10" descr="Kuva, joka sisältää kohteen henkilö, vaate, tietokone, kannettava tietokone&#10;&#10;Kuvaus luotu automaattisesti">
            <a:extLst>
              <a:ext uri="{FF2B5EF4-FFF2-40B4-BE49-F238E27FC236}">
                <a16:creationId xmlns:a16="http://schemas.microsoft.com/office/drawing/2014/main" id="{CB90891C-056E-66D9-D13D-5146EC1AC6AA}"/>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33625" cy="6329680"/>
          </a:xfrm>
        </p:spPr>
      </p:pic>
      <p:sp>
        <p:nvSpPr>
          <p:cNvPr id="5" name="Otsikko 4">
            <a:extLst>
              <a:ext uri="{FF2B5EF4-FFF2-40B4-BE49-F238E27FC236}">
                <a16:creationId xmlns:a16="http://schemas.microsoft.com/office/drawing/2014/main" id="{516132AF-CA4B-8662-189B-184C142059A6}"/>
              </a:ext>
            </a:extLst>
          </p:cNvPr>
          <p:cNvSpPr>
            <a:spLocks noGrp="1"/>
          </p:cNvSpPr>
          <p:nvPr>
            <p:ph type="title"/>
          </p:nvPr>
        </p:nvSpPr>
        <p:spPr>
          <a:xfrm>
            <a:off x="341049" y="365125"/>
            <a:ext cx="5580095" cy="696759"/>
          </a:xfrm>
        </p:spPr>
        <p:txBody>
          <a:bodyPr>
            <a:normAutofit fontScale="90000"/>
          </a:bodyPr>
          <a:lstStyle/>
          <a:p>
            <a:r>
              <a:rPr lang="fi-FI"/>
              <a:t>Valintakoe G - oikeustiede</a:t>
            </a:r>
          </a:p>
        </p:txBody>
      </p:sp>
      <p:pic>
        <p:nvPicPr>
          <p:cNvPr id="3" name="Kuva 2">
            <a:extLst>
              <a:ext uri="{FF2B5EF4-FFF2-40B4-BE49-F238E27FC236}">
                <a16:creationId xmlns:a16="http://schemas.microsoft.com/office/drawing/2014/main" id="{8B8DB7D9-B42E-4CA1-BBA9-41F1F9BA873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4269702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19F272-3E12-4D5F-C7F9-577E1F46111D}"/>
              </a:ext>
            </a:extLst>
          </p:cNvPr>
          <p:cNvSpPr txBox="1">
            <a:spLocks/>
          </p:cNvSpPr>
          <p:nvPr/>
        </p:nvSpPr>
        <p:spPr>
          <a:xfrm>
            <a:off x="341049" y="365125"/>
            <a:ext cx="11457373" cy="695757"/>
          </a:xfrm>
          <a:prstGeom prst="rect">
            <a:avLst/>
          </a:prstGeom>
        </p:spPr>
        <p:txBody>
          <a:bodyPr/>
          <a:lst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a:lstStyle>
          <a:p>
            <a:r>
              <a:rPr lang="fi-FI"/>
              <a:t>Valintakoeuudistus 2025</a:t>
            </a:r>
          </a:p>
        </p:txBody>
      </p:sp>
      <p:graphicFrame>
        <p:nvGraphicFramePr>
          <p:cNvPr id="3" name="Taulukko 2">
            <a:extLst>
              <a:ext uri="{FF2B5EF4-FFF2-40B4-BE49-F238E27FC236}">
                <a16:creationId xmlns:a16="http://schemas.microsoft.com/office/drawing/2014/main" id="{8755828A-55EF-4616-DB0A-4B68F3840D04}"/>
              </a:ext>
            </a:extLst>
          </p:cNvPr>
          <p:cNvGraphicFramePr>
            <a:graphicFrameLocks noGrp="1"/>
          </p:cNvGraphicFramePr>
          <p:nvPr>
            <p:extLst>
              <p:ext uri="{D42A27DB-BD31-4B8C-83A1-F6EECF244321}">
                <p14:modId xmlns:p14="http://schemas.microsoft.com/office/powerpoint/2010/main" val="4243321254"/>
              </p:ext>
            </p:extLst>
          </p:nvPr>
        </p:nvGraphicFramePr>
        <p:xfrm>
          <a:off x="341048" y="1060881"/>
          <a:ext cx="11605147" cy="3066014"/>
        </p:xfrm>
        <a:graphic>
          <a:graphicData uri="http://schemas.openxmlformats.org/drawingml/2006/table">
            <a:tbl>
              <a:tblPr firstRow="1" bandRow="1">
                <a:tableStyleId>{5C22544A-7EE6-4342-B048-85BDC9FD1C3A}</a:tableStyleId>
              </a:tblPr>
              <a:tblGrid>
                <a:gridCol w="3031417">
                  <a:extLst>
                    <a:ext uri="{9D8B030D-6E8A-4147-A177-3AD203B41FA5}">
                      <a16:colId xmlns:a16="http://schemas.microsoft.com/office/drawing/2014/main" val="1952932951"/>
                    </a:ext>
                  </a:extLst>
                </a:gridCol>
                <a:gridCol w="2477729">
                  <a:extLst>
                    <a:ext uri="{9D8B030D-6E8A-4147-A177-3AD203B41FA5}">
                      <a16:colId xmlns:a16="http://schemas.microsoft.com/office/drawing/2014/main" val="1895729474"/>
                    </a:ext>
                  </a:extLst>
                </a:gridCol>
                <a:gridCol w="2202425">
                  <a:extLst>
                    <a:ext uri="{9D8B030D-6E8A-4147-A177-3AD203B41FA5}">
                      <a16:colId xmlns:a16="http://schemas.microsoft.com/office/drawing/2014/main" val="1370822451"/>
                    </a:ext>
                  </a:extLst>
                </a:gridCol>
                <a:gridCol w="2074607">
                  <a:extLst>
                    <a:ext uri="{9D8B030D-6E8A-4147-A177-3AD203B41FA5}">
                      <a16:colId xmlns:a16="http://schemas.microsoft.com/office/drawing/2014/main" val="686789787"/>
                    </a:ext>
                  </a:extLst>
                </a:gridCol>
                <a:gridCol w="1818969">
                  <a:extLst>
                    <a:ext uri="{9D8B030D-6E8A-4147-A177-3AD203B41FA5}">
                      <a16:colId xmlns:a16="http://schemas.microsoft.com/office/drawing/2014/main" val="2933369839"/>
                    </a:ext>
                  </a:extLst>
                </a:gridCol>
              </a:tblGrid>
              <a:tr h="522113">
                <a:tc>
                  <a:txBody>
                    <a:bodyPr/>
                    <a:lstStyle/>
                    <a:p>
                      <a:pPr algn="ctr"/>
                      <a:r>
                        <a:rPr lang="fi-FI">
                          <a:latin typeface="Arial"/>
                        </a:rPr>
                        <a:t>A</a:t>
                      </a:r>
                    </a:p>
                  </a:txBody>
                  <a:tcPr anchor="ctr"/>
                </a:tc>
                <a:tc>
                  <a:txBody>
                    <a:bodyPr/>
                    <a:lstStyle/>
                    <a:p>
                      <a:pPr algn="ctr"/>
                      <a:r>
                        <a:rPr lang="fi-FI">
                          <a:latin typeface="Arial"/>
                        </a:rPr>
                        <a:t>B</a:t>
                      </a:r>
                    </a:p>
                  </a:txBody>
                  <a:tcPr anchor="ctr"/>
                </a:tc>
                <a:tc>
                  <a:txBody>
                    <a:bodyPr/>
                    <a:lstStyle/>
                    <a:p>
                      <a:pPr algn="ctr"/>
                      <a:r>
                        <a:rPr lang="fi-FI">
                          <a:latin typeface="Arial"/>
                        </a:rPr>
                        <a:t>C</a:t>
                      </a:r>
                    </a:p>
                  </a:txBody>
                  <a:tcPr anchor="ctr"/>
                </a:tc>
                <a:tc>
                  <a:txBody>
                    <a:bodyPr/>
                    <a:lstStyle/>
                    <a:p>
                      <a:pPr algn="ctr"/>
                      <a:r>
                        <a:rPr lang="fi-FI">
                          <a:latin typeface="Arial"/>
                        </a:rPr>
                        <a:t>D</a:t>
                      </a:r>
                    </a:p>
                  </a:txBody>
                  <a:tcPr anchor="ctr"/>
                </a:tc>
                <a:tc>
                  <a:txBody>
                    <a:bodyPr/>
                    <a:lstStyle/>
                    <a:p>
                      <a:pPr algn="ctr"/>
                      <a:r>
                        <a:rPr lang="fi-FI">
                          <a:latin typeface="Arial"/>
                        </a:rPr>
                        <a:t>E</a:t>
                      </a:r>
                    </a:p>
                  </a:txBody>
                  <a:tcPr anchor="ctr"/>
                </a:tc>
                <a:extLst>
                  <a:ext uri="{0D108BD9-81ED-4DB2-BD59-A6C34878D82A}">
                    <a16:rowId xmlns:a16="http://schemas.microsoft.com/office/drawing/2014/main" val="3894880348"/>
                  </a:ext>
                </a:extLst>
              </a:tr>
              <a:tr h="2543901">
                <a:tc>
                  <a:txBody>
                    <a:bodyPr/>
                    <a:lstStyle/>
                    <a:p>
                      <a:pPr marL="285750" indent="-285750">
                        <a:buFont typeface="Arial" panose="020B0604020202020204" pitchFamily="34" charset="0"/>
                        <a:buChar char="•"/>
                      </a:pPr>
                      <a:r>
                        <a:rPr lang="fi-FI" sz="1800">
                          <a:latin typeface="Arial"/>
                        </a:rPr>
                        <a:t>fysiikka</a:t>
                      </a:r>
                    </a:p>
                    <a:p>
                      <a:pPr marL="285750" indent="-285750">
                        <a:buFont typeface="Arial" panose="020B0604020202020204" pitchFamily="34" charset="0"/>
                        <a:buChar char="•"/>
                      </a:pPr>
                      <a:r>
                        <a:rPr lang="fi-FI" sz="1800">
                          <a:latin typeface="Arial"/>
                        </a:rPr>
                        <a:t>kemia</a:t>
                      </a:r>
                    </a:p>
                    <a:p>
                      <a:pPr marL="285750" indent="-285750">
                        <a:buFont typeface="Arial" panose="020B0604020202020204" pitchFamily="34" charset="0"/>
                        <a:buChar char="•"/>
                      </a:pPr>
                      <a:r>
                        <a:rPr lang="fi-FI" sz="1800">
                          <a:latin typeface="Arial"/>
                        </a:rPr>
                        <a:t>matemaattiset tieteet</a:t>
                      </a:r>
                    </a:p>
                    <a:p>
                      <a:pPr marL="285750" indent="-285750">
                        <a:buFont typeface="Arial" panose="020B0604020202020204" pitchFamily="34" charset="0"/>
                        <a:buChar char="•"/>
                      </a:pPr>
                      <a:r>
                        <a:rPr lang="fi-FI" sz="1800">
                          <a:latin typeface="Arial"/>
                        </a:rPr>
                        <a:t>nanotiede</a:t>
                      </a:r>
                    </a:p>
                    <a:p>
                      <a:pPr marL="285750" indent="-285750">
                        <a:buFont typeface="Arial" panose="020B0604020202020204" pitchFamily="34" charset="0"/>
                        <a:buChar char="•"/>
                      </a:pPr>
                      <a:r>
                        <a:rPr lang="fi-FI" sz="1800">
                          <a:latin typeface="Arial"/>
                        </a:rPr>
                        <a:t>tietojenkäsittelytiede</a:t>
                      </a:r>
                    </a:p>
                    <a:p>
                      <a:pPr marL="285750" indent="-285750">
                        <a:buFont typeface="Arial" panose="020B0604020202020204" pitchFamily="34" charset="0"/>
                        <a:buChar char="•"/>
                      </a:pPr>
                      <a:r>
                        <a:rPr lang="fi-FI" sz="1800">
                          <a:latin typeface="Arial"/>
                        </a:rPr>
                        <a:t>tekniikan alat, DI-tutkinto</a:t>
                      </a:r>
                    </a:p>
                    <a:p>
                      <a:pPr marL="0" indent="0">
                        <a:spcBef>
                          <a:spcPts val="600"/>
                        </a:spcBef>
                        <a:buFont typeface="Arial" panose="020B0604020202020204" pitchFamily="34" charset="0"/>
                        <a:buNone/>
                      </a:pPr>
                      <a:r>
                        <a:rPr lang="fi-FI" sz="1800" i="1">
                          <a:latin typeface="Arial"/>
                        </a:rPr>
                        <a:t>+ yllä olevien </a:t>
                      </a:r>
                    </a:p>
                    <a:p>
                      <a:pPr marL="0" indent="0">
                        <a:buFont typeface="Arial" panose="020B0604020202020204" pitchFamily="34" charset="0"/>
                        <a:buNone/>
                      </a:pPr>
                      <a:r>
                        <a:rPr lang="fi-FI" sz="1800" i="1">
                          <a:latin typeface="Arial"/>
                        </a:rPr>
                        <a:t>opettajankoulutukset</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biokemia ja molekyylibiotieteet</a:t>
                      </a:r>
                    </a:p>
                    <a:p>
                      <a:pPr marL="285750" indent="-285750">
                        <a:buFont typeface="Arial" panose="020B0604020202020204" pitchFamily="34" charset="0"/>
                        <a:buChar char="•"/>
                      </a:pPr>
                      <a:r>
                        <a:rPr lang="fi-FI" sz="1800">
                          <a:latin typeface="Arial"/>
                        </a:rPr>
                        <a:t>biolääketiede</a:t>
                      </a:r>
                    </a:p>
                    <a:p>
                      <a:pPr marL="285750" indent="-285750">
                        <a:buFont typeface="Arial" panose="020B0604020202020204" pitchFamily="34" charset="0"/>
                        <a:buChar char="•"/>
                      </a:pPr>
                      <a:r>
                        <a:rPr lang="fi-FI" sz="1800">
                          <a:latin typeface="Arial"/>
                        </a:rPr>
                        <a:t>farmasia</a:t>
                      </a:r>
                    </a:p>
                    <a:p>
                      <a:pPr marL="285750" indent="-285750">
                        <a:buFont typeface="Arial" panose="020B0604020202020204" pitchFamily="34" charset="0"/>
                        <a:buChar char="•"/>
                      </a:pPr>
                      <a:r>
                        <a:rPr lang="fi-FI" sz="1800">
                          <a:latin typeface="Arial"/>
                        </a:rPr>
                        <a:t>lääketiede</a:t>
                      </a:r>
                    </a:p>
                    <a:p>
                      <a:pPr marL="285750" indent="-285750">
                        <a:buFont typeface="Arial" panose="020B0604020202020204" pitchFamily="34" charset="0"/>
                        <a:buChar char="•"/>
                      </a:pPr>
                      <a:r>
                        <a:rPr lang="fi-FI" sz="1800">
                          <a:latin typeface="Arial"/>
                        </a:rPr>
                        <a:t>eläinlääketiede</a:t>
                      </a:r>
                    </a:p>
                    <a:p>
                      <a:pPr marL="285750" indent="-285750">
                        <a:buFont typeface="Arial" panose="020B0604020202020204" pitchFamily="34" charset="0"/>
                        <a:buChar char="•"/>
                      </a:pPr>
                      <a:r>
                        <a:rPr lang="fi-FI" sz="1800">
                          <a:latin typeface="Arial"/>
                        </a:rPr>
                        <a:t>hammaslääketiede</a:t>
                      </a:r>
                    </a:p>
                    <a:p>
                      <a:pPr marL="285750" indent="-285750">
                        <a:buFont typeface="Arial" panose="020B0604020202020204" pitchFamily="34" charset="0"/>
                        <a:buChar char="•"/>
                      </a:pPr>
                      <a:r>
                        <a:rPr lang="fi-FI" sz="1800">
                          <a:latin typeface="Arial"/>
                        </a:rPr>
                        <a:t>ravitsemustiede</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biologia ja ympäristötieteet</a:t>
                      </a:r>
                    </a:p>
                    <a:p>
                      <a:pPr marL="285750" indent="-285750">
                        <a:buFont typeface="Arial" panose="020B0604020202020204" pitchFamily="34" charset="0"/>
                        <a:buChar char="•"/>
                      </a:pPr>
                      <a:r>
                        <a:rPr lang="fi-FI" sz="1800">
                          <a:latin typeface="Arial"/>
                        </a:rPr>
                        <a:t>elintarviketieteet</a:t>
                      </a:r>
                    </a:p>
                    <a:p>
                      <a:pPr marL="285750" indent="-285750">
                        <a:buFont typeface="Arial" panose="020B0604020202020204" pitchFamily="34" charset="0"/>
                        <a:buChar char="•"/>
                      </a:pPr>
                      <a:r>
                        <a:rPr lang="fi-FI" sz="1800">
                          <a:latin typeface="Arial"/>
                        </a:rPr>
                        <a:t>geotieteet</a:t>
                      </a:r>
                    </a:p>
                    <a:p>
                      <a:pPr marL="285750" indent="-285750">
                        <a:buFont typeface="Arial" panose="020B0604020202020204" pitchFamily="34" charset="0"/>
                        <a:buChar char="•"/>
                      </a:pPr>
                      <a:r>
                        <a:rPr lang="fi-FI" sz="1800">
                          <a:latin typeface="Arial"/>
                        </a:rPr>
                        <a:t>maantiede</a:t>
                      </a:r>
                    </a:p>
                    <a:p>
                      <a:pPr marL="285750" indent="-285750">
                        <a:buFont typeface="Arial" panose="020B0604020202020204" pitchFamily="34" charset="0"/>
                        <a:buChar char="•"/>
                      </a:pPr>
                      <a:r>
                        <a:rPr lang="fi-FI" sz="1800">
                          <a:latin typeface="Arial"/>
                        </a:rPr>
                        <a:t>maataloustieteet</a:t>
                      </a:r>
                    </a:p>
                    <a:p>
                      <a:pPr marL="285750" indent="-285750">
                        <a:buFont typeface="Arial" panose="020B0604020202020204" pitchFamily="34" charset="0"/>
                        <a:buChar char="•"/>
                      </a:pPr>
                      <a:r>
                        <a:rPr lang="fi-FI" sz="1800">
                          <a:latin typeface="Arial"/>
                        </a:rPr>
                        <a:t>metsätieteet</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logopedia</a:t>
                      </a:r>
                    </a:p>
                    <a:p>
                      <a:pPr marL="285750" indent="-285750">
                        <a:buFont typeface="Arial" panose="020B0604020202020204" pitchFamily="34" charset="0"/>
                        <a:buChar char="•"/>
                      </a:pPr>
                      <a:r>
                        <a:rPr lang="fi-FI" sz="1800">
                          <a:latin typeface="Arial"/>
                        </a:rPr>
                        <a:t>psykologia</a:t>
                      </a:r>
                    </a:p>
                    <a:p>
                      <a:pPr marL="285750" indent="-285750">
                        <a:buFont typeface="Arial" panose="020B0604020202020204" pitchFamily="34" charset="0"/>
                        <a:buChar char="•"/>
                      </a:pPr>
                      <a:r>
                        <a:rPr lang="fi-FI" sz="1800">
                          <a:latin typeface="Arial"/>
                        </a:rPr>
                        <a:t>terveys- ja hoitotieteet</a:t>
                      </a:r>
                    </a:p>
                    <a:p>
                      <a:pPr marL="285750" indent="-285750">
                        <a:buFont typeface="Arial" panose="020B0604020202020204" pitchFamily="34" charset="0"/>
                        <a:buChar char="•"/>
                      </a:pPr>
                      <a:r>
                        <a:rPr lang="fi-FI" sz="1800">
                          <a:latin typeface="Arial"/>
                        </a:rPr>
                        <a:t>valmennustiede</a:t>
                      </a:r>
                    </a:p>
                    <a:p>
                      <a:pPr marL="285750" indent="-285750">
                        <a:buFont typeface="Arial" panose="020B0604020202020204" pitchFamily="34" charset="0"/>
                        <a:buChar char="•"/>
                      </a:pPr>
                      <a:r>
                        <a:rPr lang="fi-FI" sz="1800">
                          <a:latin typeface="Arial"/>
                        </a:rPr>
                        <a:t>liikuntabiologia</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kasvatus-tieteet</a:t>
                      </a:r>
                    </a:p>
                    <a:p>
                      <a:pPr marL="285750" indent="-285750">
                        <a:buFont typeface="Arial" panose="020B0604020202020204" pitchFamily="34" charset="0"/>
                        <a:buChar char="•"/>
                      </a:pPr>
                      <a:r>
                        <a:rPr lang="fi-FI" sz="1800">
                          <a:latin typeface="Arial"/>
                        </a:rPr>
                        <a:t>liikunta-pedagogiikka</a:t>
                      </a:r>
                    </a:p>
                  </a:txBody>
                  <a:tcPr anchor="ctr">
                    <a:solidFill>
                      <a:srgbClr val="D4B59E">
                        <a:alpha val="30196"/>
                      </a:srgbClr>
                    </a:solidFill>
                  </a:tcPr>
                </a:tc>
                <a:extLst>
                  <a:ext uri="{0D108BD9-81ED-4DB2-BD59-A6C34878D82A}">
                    <a16:rowId xmlns:a16="http://schemas.microsoft.com/office/drawing/2014/main" val="2198940460"/>
                  </a:ext>
                </a:extLst>
              </a:tr>
            </a:tbl>
          </a:graphicData>
        </a:graphic>
      </p:graphicFrame>
      <p:graphicFrame>
        <p:nvGraphicFramePr>
          <p:cNvPr id="4" name="Taulukko 3">
            <a:extLst>
              <a:ext uri="{FF2B5EF4-FFF2-40B4-BE49-F238E27FC236}">
                <a16:creationId xmlns:a16="http://schemas.microsoft.com/office/drawing/2014/main" id="{5FFBCFAC-D646-FC95-BAFD-0F04DDB5E8EA}"/>
              </a:ext>
            </a:extLst>
          </p:cNvPr>
          <p:cNvGraphicFramePr>
            <a:graphicFrameLocks noGrp="1"/>
          </p:cNvGraphicFramePr>
          <p:nvPr>
            <p:extLst>
              <p:ext uri="{D42A27DB-BD31-4B8C-83A1-F6EECF244321}">
                <p14:modId xmlns:p14="http://schemas.microsoft.com/office/powerpoint/2010/main" val="2361274118"/>
              </p:ext>
            </p:extLst>
          </p:nvPr>
        </p:nvGraphicFramePr>
        <p:xfrm>
          <a:off x="341045" y="4286865"/>
          <a:ext cx="11605147" cy="2290916"/>
        </p:xfrm>
        <a:graphic>
          <a:graphicData uri="http://schemas.openxmlformats.org/drawingml/2006/table">
            <a:tbl>
              <a:tblPr firstRow="1" bandRow="1">
                <a:tableStyleId>{5C22544A-7EE6-4342-B048-85BDC9FD1C3A}</a:tableStyleId>
              </a:tblPr>
              <a:tblGrid>
                <a:gridCol w="3041252">
                  <a:extLst>
                    <a:ext uri="{9D8B030D-6E8A-4147-A177-3AD203B41FA5}">
                      <a16:colId xmlns:a16="http://schemas.microsoft.com/office/drawing/2014/main" val="2345249617"/>
                    </a:ext>
                  </a:extLst>
                </a:gridCol>
                <a:gridCol w="2703871">
                  <a:extLst>
                    <a:ext uri="{9D8B030D-6E8A-4147-A177-3AD203B41FA5}">
                      <a16:colId xmlns:a16="http://schemas.microsoft.com/office/drawing/2014/main" val="2613020135"/>
                    </a:ext>
                  </a:extLst>
                </a:gridCol>
                <a:gridCol w="2782529">
                  <a:extLst>
                    <a:ext uri="{9D8B030D-6E8A-4147-A177-3AD203B41FA5}">
                      <a16:colId xmlns:a16="http://schemas.microsoft.com/office/drawing/2014/main" val="740755768"/>
                    </a:ext>
                  </a:extLst>
                </a:gridCol>
                <a:gridCol w="3077495">
                  <a:extLst>
                    <a:ext uri="{9D8B030D-6E8A-4147-A177-3AD203B41FA5}">
                      <a16:colId xmlns:a16="http://schemas.microsoft.com/office/drawing/2014/main" val="3503450988"/>
                    </a:ext>
                  </a:extLst>
                </a:gridCol>
              </a:tblGrid>
              <a:tr h="492222">
                <a:tc>
                  <a:txBody>
                    <a:bodyPr/>
                    <a:lstStyle/>
                    <a:p>
                      <a:pPr algn="ctr"/>
                      <a:r>
                        <a:rPr lang="fi-FI">
                          <a:latin typeface="Arial"/>
                        </a:rPr>
                        <a:t>F</a:t>
                      </a:r>
                    </a:p>
                  </a:txBody>
                  <a:tcPr anchor="ctr"/>
                </a:tc>
                <a:tc>
                  <a:txBody>
                    <a:bodyPr/>
                    <a:lstStyle/>
                    <a:p>
                      <a:pPr algn="ctr"/>
                      <a:r>
                        <a:rPr lang="fi-FI">
                          <a:latin typeface="Arial"/>
                        </a:rPr>
                        <a:t>G</a:t>
                      </a:r>
                    </a:p>
                  </a:txBody>
                  <a:tcPr anchor="ctr"/>
                </a:tc>
                <a:tc>
                  <a:txBody>
                    <a:bodyPr/>
                    <a:lstStyle/>
                    <a:p>
                      <a:pPr algn="ctr"/>
                      <a:r>
                        <a:rPr lang="fi-FI">
                          <a:latin typeface="Arial"/>
                        </a:rPr>
                        <a:t>H</a:t>
                      </a:r>
                    </a:p>
                  </a:txBody>
                  <a:tcPr anchor="ctr"/>
                </a:tc>
                <a:tc>
                  <a:txBody>
                    <a:bodyPr/>
                    <a:lstStyle/>
                    <a:p>
                      <a:pPr algn="ctr"/>
                      <a:r>
                        <a:rPr lang="fi-FI">
                          <a:latin typeface="Arial"/>
                        </a:rPr>
                        <a:t>I</a:t>
                      </a:r>
                    </a:p>
                  </a:txBody>
                  <a:tcPr anchor="ctr"/>
                </a:tc>
                <a:extLst>
                  <a:ext uri="{0D108BD9-81ED-4DB2-BD59-A6C34878D82A}">
                    <a16:rowId xmlns:a16="http://schemas.microsoft.com/office/drawing/2014/main" val="3894880348"/>
                  </a:ext>
                </a:extLst>
              </a:tr>
              <a:tr h="1798694">
                <a:tc>
                  <a:txBody>
                    <a:bodyPr/>
                    <a:lstStyle/>
                    <a:p>
                      <a:pPr marL="285750" indent="-285750">
                        <a:buFont typeface="Arial" panose="020B0604020202020204" pitchFamily="34" charset="0"/>
                        <a:buChar char="•"/>
                      </a:pPr>
                      <a:r>
                        <a:rPr lang="fi-FI" sz="1800">
                          <a:latin typeface="Arial"/>
                        </a:rPr>
                        <a:t>kauppatieteet</a:t>
                      </a:r>
                    </a:p>
                    <a:p>
                      <a:pPr marL="285750" indent="-285750">
                        <a:buFont typeface="Arial" panose="020B0604020202020204" pitchFamily="34" charset="0"/>
                        <a:buChar char="•"/>
                      </a:pPr>
                      <a:r>
                        <a:rPr lang="fi-FI" sz="1800">
                          <a:latin typeface="Arial"/>
                        </a:rPr>
                        <a:t>taloustiede</a:t>
                      </a:r>
                    </a:p>
                    <a:p>
                      <a:pPr marL="285750" indent="-285750">
                        <a:buFont typeface="Arial" panose="020B0604020202020204" pitchFamily="34" charset="0"/>
                        <a:buChar char="•"/>
                      </a:pPr>
                      <a:r>
                        <a:rPr lang="fi-FI" sz="1800">
                          <a:latin typeface="Arial"/>
                        </a:rPr>
                        <a:t>tietojärjestelmätiede</a:t>
                      </a:r>
                    </a:p>
                    <a:p>
                      <a:pPr marL="285750" indent="-285750">
                        <a:buFont typeface="Arial" panose="020B0604020202020204" pitchFamily="34" charset="0"/>
                        <a:buChar char="•"/>
                      </a:pPr>
                      <a:r>
                        <a:rPr lang="fi-FI" sz="1800">
                          <a:latin typeface="Arial"/>
                        </a:rPr>
                        <a:t>ympäristö- ja elintarviketalous</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hallintotiede</a:t>
                      </a:r>
                    </a:p>
                    <a:p>
                      <a:pPr marL="285750" indent="-285750">
                        <a:buFont typeface="Arial" panose="020B0604020202020204" pitchFamily="34" charset="0"/>
                        <a:buChar char="•"/>
                      </a:pPr>
                      <a:r>
                        <a:rPr lang="fi-FI" sz="1800">
                          <a:latin typeface="Arial"/>
                        </a:rPr>
                        <a:t>oikeustieteet</a:t>
                      </a:r>
                    </a:p>
                    <a:p>
                      <a:pPr marL="285750" indent="-285750">
                        <a:buFont typeface="Arial" panose="020B0604020202020204" pitchFamily="34" charset="0"/>
                        <a:buChar char="•"/>
                      </a:pPr>
                      <a:r>
                        <a:rPr lang="fi-FI" sz="1800">
                          <a:latin typeface="Arial"/>
                        </a:rPr>
                        <a:t>sosiaalitieteet</a:t>
                      </a:r>
                    </a:p>
                    <a:p>
                      <a:pPr marL="285750" indent="-285750">
                        <a:buFont typeface="Arial" panose="020B0604020202020204" pitchFamily="34" charset="0"/>
                        <a:buChar char="•"/>
                      </a:pPr>
                      <a:r>
                        <a:rPr lang="fi-FI" sz="1800">
                          <a:latin typeface="Arial"/>
                        </a:rPr>
                        <a:t>yhteiskuntatieteet</a:t>
                      </a:r>
                    </a:p>
                    <a:p>
                      <a:pPr marL="285750" indent="-285750">
                        <a:buFont typeface="Arial" panose="020B0604020202020204" pitchFamily="34" charset="0"/>
                        <a:buChar char="•"/>
                      </a:pPr>
                      <a:r>
                        <a:rPr lang="fi-FI" sz="1800">
                          <a:latin typeface="Arial"/>
                        </a:rPr>
                        <a:t>viestintätieteet</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filosofia</a:t>
                      </a:r>
                    </a:p>
                    <a:p>
                      <a:pPr marL="285750" indent="-285750">
                        <a:buFont typeface="Arial" panose="020B0604020202020204" pitchFamily="34" charset="0"/>
                        <a:buChar char="•"/>
                      </a:pPr>
                      <a:r>
                        <a:rPr lang="fi-FI" sz="1800">
                          <a:latin typeface="Arial"/>
                        </a:rPr>
                        <a:t>historia</a:t>
                      </a:r>
                    </a:p>
                    <a:p>
                      <a:pPr marL="285750" indent="-285750">
                        <a:buFont typeface="Arial" panose="020B0604020202020204" pitchFamily="34" charset="0"/>
                        <a:buChar char="•"/>
                      </a:pPr>
                      <a:r>
                        <a:rPr lang="fi-FI" sz="1800">
                          <a:latin typeface="Arial"/>
                        </a:rPr>
                        <a:t>kulttuurien tutkimus</a:t>
                      </a:r>
                    </a:p>
                    <a:p>
                      <a:pPr marL="285750" indent="-285750">
                        <a:buFont typeface="Arial" panose="020B0604020202020204" pitchFamily="34" charset="0"/>
                        <a:buChar char="•"/>
                      </a:pPr>
                      <a:r>
                        <a:rPr lang="fi-FI" sz="1800">
                          <a:latin typeface="Arial"/>
                        </a:rPr>
                        <a:t>taiteiden tutkimus</a:t>
                      </a:r>
                    </a:p>
                    <a:p>
                      <a:pPr marL="285750" indent="-285750">
                        <a:buFont typeface="Arial" panose="020B0604020202020204" pitchFamily="34" charset="0"/>
                        <a:buChar char="•"/>
                      </a:pPr>
                      <a:r>
                        <a:rPr lang="fi-FI" sz="1800">
                          <a:latin typeface="Arial"/>
                        </a:rPr>
                        <a:t>teologia</a:t>
                      </a:r>
                    </a:p>
                  </a:txBody>
                  <a:tcPr anchor="ctr">
                    <a:solidFill>
                      <a:srgbClr val="D4B59E">
                        <a:alpha val="30196"/>
                      </a:srgbClr>
                    </a:solidFill>
                  </a:tcPr>
                </a:tc>
                <a:tc>
                  <a:txBody>
                    <a:bodyPr/>
                    <a:lstStyle/>
                    <a:p>
                      <a:pPr marL="285750" indent="-285750">
                        <a:buFont typeface="Arial" panose="020B0604020202020204" pitchFamily="34" charset="0"/>
                        <a:buChar char="•"/>
                      </a:pPr>
                      <a:r>
                        <a:rPr lang="fi-FI" sz="1800">
                          <a:latin typeface="Arial"/>
                        </a:rPr>
                        <a:t>kotimaiset kielet</a:t>
                      </a:r>
                    </a:p>
                    <a:p>
                      <a:pPr marL="285750" indent="-285750">
                        <a:buFont typeface="Arial" panose="020B0604020202020204" pitchFamily="34" charset="0"/>
                        <a:buChar char="•"/>
                      </a:pPr>
                      <a:r>
                        <a:rPr lang="fi-FI" sz="1800">
                          <a:latin typeface="Arial"/>
                        </a:rPr>
                        <a:t>vieraat kielet ja kielitieteet</a:t>
                      </a:r>
                    </a:p>
                    <a:p>
                      <a:pPr marL="285750" indent="-285750">
                        <a:buFont typeface="Arial" panose="020B0604020202020204" pitchFamily="34" charset="0"/>
                        <a:buChar char="•"/>
                      </a:pPr>
                      <a:r>
                        <a:rPr lang="fi-FI" sz="1800">
                          <a:latin typeface="Arial"/>
                        </a:rPr>
                        <a:t>kirjallisuustieteet</a:t>
                      </a:r>
                    </a:p>
                  </a:txBody>
                  <a:tcPr anchor="ctr">
                    <a:solidFill>
                      <a:srgbClr val="D4B59E">
                        <a:alpha val="30196"/>
                      </a:srgbClr>
                    </a:solidFill>
                  </a:tcPr>
                </a:tc>
                <a:extLst>
                  <a:ext uri="{0D108BD9-81ED-4DB2-BD59-A6C34878D82A}">
                    <a16:rowId xmlns:a16="http://schemas.microsoft.com/office/drawing/2014/main" val="2198940460"/>
                  </a:ext>
                </a:extLst>
              </a:tr>
            </a:tbl>
          </a:graphicData>
        </a:graphic>
      </p:graphicFrame>
    </p:spTree>
    <p:extLst>
      <p:ext uri="{BB962C8B-B14F-4D97-AF65-F5344CB8AC3E}">
        <p14:creationId xmlns:p14="http://schemas.microsoft.com/office/powerpoint/2010/main" val="5361057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9939AA51-2147-2A38-9D04-6D810BE076CD}"/>
              </a:ext>
            </a:extLst>
          </p:cNvPr>
          <p:cNvSpPr>
            <a:spLocks noGrp="1"/>
          </p:cNvSpPr>
          <p:nvPr>
            <p:ph sz="quarter" idx="10"/>
          </p:nvPr>
        </p:nvSpPr>
        <p:spPr/>
        <p:txBody>
          <a:bodyPr>
            <a:normAutofit/>
          </a:bodyPr>
          <a:lstStyle/>
          <a:p>
            <a:pPr marL="0" indent="0">
              <a:buNone/>
            </a:pPr>
            <a:endParaRPr lang="fi-FI"/>
          </a:p>
          <a:p>
            <a:r>
              <a:rPr lang="fi-FI"/>
              <a:t>Yhteisvalinta: </a:t>
            </a:r>
            <a:r>
              <a:rPr lang="fi-FI">
                <a:solidFill>
                  <a:srgbClr val="FF0000"/>
                </a:solidFill>
              </a:rPr>
              <a:t>uutena Åbo Akademi ja Helsingin yliopiston ruotsinkieliset kohteet, 8 hakukohdetta</a:t>
            </a:r>
            <a:endParaRPr lang="fi-FI"/>
          </a:p>
          <a:p>
            <a:r>
              <a:rPr lang="fi-FI"/>
              <a:t>Todistusvalinta</a:t>
            </a:r>
          </a:p>
          <a:p>
            <a:r>
              <a:rPr lang="fi-FI"/>
              <a:t>Valintakoevalinta</a:t>
            </a:r>
          </a:p>
          <a:p>
            <a:r>
              <a:rPr lang="fi-FI"/>
              <a:t>Avoimen väylä</a:t>
            </a:r>
          </a:p>
          <a:p>
            <a:endParaRPr lang="fi-FI"/>
          </a:p>
          <a:p>
            <a:endParaRPr lang="fi-FI"/>
          </a:p>
          <a:p>
            <a:r>
              <a:rPr lang="fi-FI" sz="1400"/>
              <a:t>Oikeusguru-kilpailu (finaaliin valittu ja osallistunut)</a:t>
            </a:r>
          </a:p>
          <a:p>
            <a:pPr lvl="1"/>
            <a:r>
              <a:rPr lang="fi-FI" sz="1200"/>
              <a:t>Lappi 1 paikka</a:t>
            </a:r>
          </a:p>
          <a:p>
            <a:pPr lvl="1"/>
            <a:r>
              <a:rPr lang="fi-FI" sz="1200"/>
              <a:t>Itä-Suomi 1 paikka</a:t>
            </a:r>
          </a:p>
        </p:txBody>
      </p:sp>
      <p:pic>
        <p:nvPicPr>
          <p:cNvPr id="7" name="Kuvan paikkamerkki 6" descr="Kuva, joka sisältää kohteen henkilö, vaate, Ihmisen kasvot, sisä-&#10;&#10;Kuvaus luotu automaattisesti">
            <a:extLst>
              <a:ext uri="{FF2B5EF4-FFF2-40B4-BE49-F238E27FC236}">
                <a16:creationId xmlns:a16="http://schemas.microsoft.com/office/drawing/2014/main" id="{374D60F5-93E7-A656-C5BD-DFB0B7D9E969}"/>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
        <p:nvSpPr>
          <p:cNvPr id="5" name="Otsikko 4">
            <a:extLst>
              <a:ext uri="{FF2B5EF4-FFF2-40B4-BE49-F238E27FC236}">
                <a16:creationId xmlns:a16="http://schemas.microsoft.com/office/drawing/2014/main" id="{8C8D7F59-3D14-315E-6900-B4573A2D1161}"/>
              </a:ext>
            </a:extLst>
          </p:cNvPr>
          <p:cNvSpPr>
            <a:spLocks noGrp="1"/>
          </p:cNvSpPr>
          <p:nvPr>
            <p:ph type="title"/>
          </p:nvPr>
        </p:nvSpPr>
        <p:spPr/>
        <p:txBody>
          <a:bodyPr/>
          <a:lstStyle/>
          <a:p>
            <a:r>
              <a:rPr lang="fi-FI"/>
              <a:t>Valintakoe G – oikeustiede, valintatavat</a:t>
            </a:r>
          </a:p>
        </p:txBody>
      </p:sp>
      <p:pic>
        <p:nvPicPr>
          <p:cNvPr id="3" name="Kuva 2">
            <a:extLst>
              <a:ext uri="{FF2B5EF4-FFF2-40B4-BE49-F238E27FC236}">
                <a16:creationId xmlns:a16="http://schemas.microsoft.com/office/drawing/2014/main" id="{9985017C-EB16-785B-9A91-1DC8A3DD5BF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35640548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5F4A130E-A8AC-3822-F615-66A6B52250F4}"/>
              </a:ext>
            </a:extLst>
          </p:cNvPr>
          <p:cNvSpPr>
            <a:spLocks noGrp="1"/>
          </p:cNvSpPr>
          <p:nvPr>
            <p:ph sz="quarter" idx="10"/>
          </p:nvPr>
        </p:nvSpPr>
        <p:spPr>
          <a:xfrm>
            <a:off x="341313" y="1788160"/>
            <a:ext cx="5580094" cy="4805679"/>
          </a:xfrm>
        </p:spPr>
        <p:txBody>
          <a:bodyPr>
            <a:normAutofit/>
          </a:bodyPr>
          <a:lstStyle/>
          <a:p>
            <a:r>
              <a:rPr lang="fi-FI" sz="2000"/>
              <a:t>Todistusvalinta on rajattu ensikertalaisiin hakijoihin</a:t>
            </a:r>
          </a:p>
          <a:p>
            <a:r>
              <a:rPr lang="fi-FI" sz="2000"/>
              <a:t>Noin 40-52 % aloituspaikoista jaetaan todistusvalinnan perusteella</a:t>
            </a:r>
          </a:p>
          <a:p>
            <a:r>
              <a:rPr lang="fi-FI" sz="2000"/>
              <a:t>Joensuu, Rovaniemi ja Åbo Akademi</a:t>
            </a:r>
            <a:r>
              <a:rPr lang="fi-FI" sz="2000">
                <a:sym typeface="Wingdings" panose="05000000000000000000" pitchFamily="2" charset="2"/>
              </a:rPr>
              <a:t></a:t>
            </a:r>
            <a:r>
              <a:rPr lang="fi-FI" sz="2000"/>
              <a:t> </a:t>
            </a:r>
            <a:r>
              <a:rPr lang="fi-FI" sz="2000">
                <a:solidFill>
                  <a:srgbClr val="FF0000"/>
                </a:solidFill>
              </a:rPr>
              <a:t>todistuksella enemmän kuin valintakokeella</a:t>
            </a:r>
          </a:p>
          <a:p>
            <a:r>
              <a:rPr lang="fi-FI" sz="2000"/>
              <a:t>Pisteitä saa äidinkielestä + 4 hakijalle parhaat pisteet tuottavaa ainetta </a:t>
            </a:r>
          </a:p>
          <a:p>
            <a:r>
              <a:rPr lang="fi-FI" sz="2000"/>
              <a:t>Pisteitä voi saada useasta eri kielestä </a:t>
            </a:r>
          </a:p>
          <a:p>
            <a:endParaRPr lang="fi-FI"/>
          </a:p>
        </p:txBody>
      </p:sp>
      <p:pic>
        <p:nvPicPr>
          <p:cNvPr id="6" name="Kuvan paikkamerkki 5">
            <a:extLst>
              <a:ext uri="{FF2B5EF4-FFF2-40B4-BE49-F238E27FC236}">
                <a16:creationId xmlns:a16="http://schemas.microsoft.com/office/drawing/2014/main" id="{3A404575-FE40-C776-9C56-ADD2DBB5FC1A}"/>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r="-2"/>
          <a:stretch/>
        </p:blipFill>
        <p:spPr>
          <a:xfrm>
            <a:off x="6094213" y="264160"/>
            <a:ext cx="5833625" cy="6329680"/>
          </a:xfrm>
          <a:prstGeom prst="rect">
            <a:avLst/>
          </a:prstGeom>
          <a:noFill/>
        </p:spPr>
      </p:pic>
      <p:sp>
        <p:nvSpPr>
          <p:cNvPr id="5" name="Otsikko 4">
            <a:extLst>
              <a:ext uri="{FF2B5EF4-FFF2-40B4-BE49-F238E27FC236}">
                <a16:creationId xmlns:a16="http://schemas.microsoft.com/office/drawing/2014/main" id="{F9A865F9-CF1F-1052-8D15-036DB37D2169}"/>
              </a:ext>
            </a:extLst>
          </p:cNvPr>
          <p:cNvSpPr>
            <a:spLocks noGrp="1"/>
          </p:cNvSpPr>
          <p:nvPr>
            <p:ph type="title"/>
          </p:nvPr>
        </p:nvSpPr>
        <p:spPr>
          <a:xfrm>
            <a:off x="341049" y="365125"/>
            <a:ext cx="5580095" cy="1199515"/>
          </a:xfrm>
        </p:spPr>
        <p:txBody>
          <a:bodyPr anchor="ctr">
            <a:normAutofit/>
          </a:bodyPr>
          <a:lstStyle/>
          <a:p>
            <a:r>
              <a:rPr lang="fi-FI" sz="2500"/>
              <a:t>Valintakoe G – oikeustiede</a:t>
            </a:r>
            <a:br>
              <a:rPr lang="fi-FI" sz="2500"/>
            </a:br>
            <a:r>
              <a:rPr lang="fi-FI" sz="2500"/>
              <a:t>Todistusvalinta</a:t>
            </a:r>
            <a:br>
              <a:rPr lang="fi-FI" sz="2500"/>
            </a:br>
            <a:endParaRPr lang="fi-FI" sz="2500"/>
          </a:p>
        </p:txBody>
      </p:sp>
      <p:pic>
        <p:nvPicPr>
          <p:cNvPr id="3" name="Kuva 2">
            <a:extLst>
              <a:ext uri="{FF2B5EF4-FFF2-40B4-BE49-F238E27FC236}">
                <a16:creationId xmlns:a16="http://schemas.microsoft.com/office/drawing/2014/main" id="{751852E5-D9A2-2301-A615-580538B52A2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3341" y="5915656"/>
            <a:ext cx="2771924" cy="694809"/>
          </a:xfrm>
          <a:prstGeom prst="rect">
            <a:avLst/>
          </a:prstGeom>
        </p:spPr>
      </p:pic>
    </p:spTree>
    <p:extLst>
      <p:ext uri="{BB962C8B-B14F-4D97-AF65-F5344CB8AC3E}">
        <p14:creationId xmlns:p14="http://schemas.microsoft.com/office/powerpoint/2010/main" val="41620051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D99428-AF96-3959-875F-BB39ACC44CA4}"/>
              </a:ext>
            </a:extLst>
          </p:cNvPr>
          <p:cNvSpPr>
            <a:spLocks noGrp="1"/>
          </p:cNvSpPr>
          <p:nvPr>
            <p:ph type="title"/>
          </p:nvPr>
        </p:nvSpPr>
        <p:spPr>
          <a:xfrm>
            <a:off x="341049" y="365125"/>
            <a:ext cx="11457373" cy="695757"/>
          </a:xfrm>
        </p:spPr>
        <p:txBody>
          <a:bodyPr/>
          <a:lstStyle/>
          <a:p>
            <a:r>
              <a:rPr lang="en-US" err="1"/>
              <a:t>Todistusvalinnan</a:t>
            </a:r>
            <a:r>
              <a:rPr lang="en-US"/>
              <a:t> </a:t>
            </a:r>
            <a:r>
              <a:rPr lang="en-US" err="1"/>
              <a:t>pistetaulukko</a:t>
            </a:r>
            <a:r>
              <a:rPr lang="en-US"/>
              <a:t> </a:t>
            </a:r>
            <a:r>
              <a:rPr lang="en-US" err="1"/>
              <a:t>oikeustiede</a:t>
            </a:r>
            <a:endParaRPr lang="en-US"/>
          </a:p>
        </p:txBody>
      </p:sp>
      <p:graphicFrame>
        <p:nvGraphicFramePr>
          <p:cNvPr id="2" name="Taulukko 1">
            <a:extLst>
              <a:ext uri="{FF2B5EF4-FFF2-40B4-BE49-F238E27FC236}">
                <a16:creationId xmlns:a16="http://schemas.microsoft.com/office/drawing/2014/main" id="{5787E929-37FF-FF24-1705-88C9F4A95EC3}"/>
              </a:ext>
            </a:extLst>
          </p:cNvPr>
          <p:cNvGraphicFramePr>
            <a:graphicFrameLocks noGrp="1"/>
          </p:cNvGraphicFramePr>
          <p:nvPr>
            <p:extLst>
              <p:ext uri="{D42A27DB-BD31-4B8C-83A1-F6EECF244321}">
                <p14:modId xmlns:p14="http://schemas.microsoft.com/office/powerpoint/2010/main" val="3072293024"/>
              </p:ext>
            </p:extLst>
          </p:nvPr>
        </p:nvGraphicFramePr>
        <p:xfrm>
          <a:off x="428016" y="1022538"/>
          <a:ext cx="11422935" cy="5699600"/>
        </p:xfrm>
        <a:graphic>
          <a:graphicData uri="http://schemas.openxmlformats.org/drawingml/2006/table">
            <a:tbl>
              <a:tblPr firstRow="1" bandRow="1">
                <a:tableStyleId>{5C22544A-7EE6-4342-B048-85BDC9FD1C3A}</a:tableStyleId>
              </a:tblPr>
              <a:tblGrid>
                <a:gridCol w="5225719">
                  <a:extLst>
                    <a:ext uri="{9D8B030D-6E8A-4147-A177-3AD203B41FA5}">
                      <a16:colId xmlns:a16="http://schemas.microsoft.com/office/drawing/2014/main" val="2622156364"/>
                    </a:ext>
                  </a:extLst>
                </a:gridCol>
                <a:gridCol w="1075072">
                  <a:extLst>
                    <a:ext uri="{9D8B030D-6E8A-4147-A177-3AD203B41FA5}">
                      <a16:colId xmlns:a16="http://schemas.microsoft.com/office/drawing/2014/main" val="1308456486"/>
                    </a:ext>
                  </a:extLst>
                </a:gridCol>
                <a:gridCol w="1075072">
                  <a:extLst>
                    <a:ext uri="{9D8B030D-6E8A-4147-A177-3AD203B41FA5}">
                      <a16:colId xmlns:a16="http://schemas.microsoft.com/office/drawing/2014/main" val="1853420248"/>
                    </a:ext>
                  </a:extLst>
                </a:gridCol>
                <a:gridCol w="1075072">
                  <a:extLst>
                    <a:ext uri="{9D8B030D-6E8A-4147-A177-3AD203B41FA5}">
                      <a16:colId xmlns:a16="http://schemas.microsoft.com/office/drawing/2014/main" val="3723831927"/>
                    </a:ext>
                  </a:extLst>
                </a:gridCol>
                <a:gridCol w="1075072">
                  <a:extLst>
                    <a:ext uri="{9D8B030D-6E8A-4147-A177-3AD203B41FA5}">
                      <a16:colId xmlns:a16="http://schemas.microsoft.com/office/drawing/2014/main" val="2286609658"/>
                    </a:ext>
                  </a:extLst>
                </a:gridCol>
                <a:gridCol w="948464">
                  <a:extLst>
                    <a:ext uri="{9D8B030D-6E8A-4147-A177-3AD203B41FA5}">
                      <a16:colId xmlns:a16="http://schemas.microsoft.com/office/drawing/2014/main" val="2538271250"/>
                    </a:ext>
                  </a:extLst>
                </a:gridCol>
                <a:gridCol w="948464">
                  <a:extLst>
                    <a:ext uri="{9D8B030D-6E8A-4147-A177-3AD203B41FA5}">
                      <a16:colId xmlns:a16="http://schemas.microsoft.com/office/drawing/2014/main" val="51896762"/>
                    </a:ext>
                  </a:extLst>
                </a:gridCol>
              </a:tblGrid>
              <a:tr h="323840">
                <a:tc>
                  <a:txBody>
                    <a:bodyPr/>
                    <a:lstStyle/>
                    <a:p>
                      <a:pPr algn="l" fontAlgn="b"/>
                      <a:endParaRPr lang="fi-FI" sz="1400" b="0" i="0" u="none" strike="noStrike">
                        <a:solidFill>
                          <a:schemeClr val="bg1"/>
                        </a:solidFill>
                        <a:effectLst/>
                        <a:latin typeface="Arial    "/>
                        <a:cs typeface="Arial"/>
                      </a:endParaRPr>
                    </a:p>
                  </a:txBody>
                  <a:tcPr anchor="ctr"/>
                </a:tc>
                <a:tc>
                  <a:txBody>
                    <a:bodyPr/>
                    <a:lstStyle/>
                    <a:p>
                      <a:pPr algn="ctr" fontAlgn="b"/>
                      <a:r>
                        <a:rPr lang="fi-FI" sz="1400" b="1" u="none" strike="noStrike">
                          <a:solidFill>
                            <a:schemeClr val="bg1"/>
                          </a:solidFill>
                          <a:effectLst/>
                          <a:latin typeface="Arial    "/>
                        </a:rPr>
                        <a:t>L</a:t>
                      </a:r>
                      <a:endParaRPr lang="fi-FI" sz="1400" b="1" i="0" u="none" strike="noStrike">
                        <a:solidFill>
                          <a:schemeClr val="bg1"/>
                        </a:solidFill>
                        <a:effectLst/>
                        <a:latin typeface="Arial    "/>
                        <a:cs typeface="Arial"/>
                      </a:endParaRPr>
                    </a:p>
                  </a:txBody>
                  <a:tcPr marL="7063" marR="7063" marT="7063" marB="0" anchor="ctr"/>
                </a:tc>
                <a:tc>
                  <a:txBody>
                    <a:bodyPr/>
                    <a:lstStyle/>
                    <a:p>
                      <a:pPr algn="ctr" fontAlgn="b"/>
                      <a:r>
                        <a:rPr lang="fi-FI" sz="1400" b="1" u="none" strike="noStrike">
                          <a:solidFill>
                            <a:schemeClr val="bg1"/>
                          </a:solidFill>
                          <a:effectLst/>
                          <a:latin typeface="Arial    "/>
                        </a:rPr>
                        <a:t>E</a:t>
                      </a:r>
                      <a:endParaRPr lang="fi-FI" sz="1400" b="1" i="0" u="none" strike="noStrike">
                        <a:solidFill>
                          <a:schemeClr val="bg1"/>
                        </a:solidFill>
                        <a:effectLst/>
                        <a:latin typeface="Arial    "/>
                        <a:cs typeface="Arial"/>
                      </a:endParaRPr>
                    </a:p>
                  </a:txBody>
                  <a:tcPr marL="7063" marR="7063" marT="7063" marB="0" anchor="ctr"/>
                </a:tc>
                <a:tc>
                  <a:txBody>
                    <a:bodyPr/>
                    <a:lstStyle/>
                    <a:p>
                      <a:pPr algn="ctr" fontAlgn="b"/>
                      <a:r>
                        <a:rPr lang="fi-FI" sz="1400" b="1" u="none" strike="noStrike">
                          <a:solidFill>
                            <a:schemeClr val="bg1"/>
                          </a:solidFill>
                          <a:effectLst/>
                          <a:latin typeface="Arial    "/>
                        </a:rPr>
                        <a:t>M</a:t>
                      </a:r>
                      <a:endParaRPr lang="fi-FI" sz="1400" b="1" i="0" u="none" strike="noStrike">
                        <a:solidFill>
                          <a:schemeClr val="bg1"/>
                        </a:solidFill>
                        <a:effectLst/>
                        <a:latin typeface="Arial    "/>
                        <a:cs typeface="Arial"/>
                      </a:endParaRPr>
                    </a:p>
                  </a:txBody>
                  <a:tcPr marL="7063" marR="7063" marT="7063" marB="0" anchor="ctr"/>
                </a:tc>
                <a:tc>
                  <a:txBody>
                    <a:bodyPr/>
                    <a:lstStyle/>
                    <a:p>
                      <a:pPr algn="ctr" fontAlgn="b"/>
                      <a:r>
                        <a:rPr lang="fi-FI" sz="1400" b="1" u="none" strike="noStrike">
                          <a:solidFill>
                            <a:schemeClr val="bg1"/>
                          </a:solidFill>
                          <a:effectLst/>
                          <a:latin typeface="Arial    "/>
                        </a:rPr>
                        <a:t>C</a:t>
                      </a:r>
                      <a:endParaRPr lang="fi-FI" sz="1400" b="1" i="0" u="none" strike="noStrike">
                        <a:solidFill>
                          <a:schemeClr val="bg1"/>
                        </a:solidFill>
                        <a:effectLst/>
                        <a:latin typeface="Arial    "/>
                        <a:cs typeface="Arial"/>
                      </a:endParaRPr>
                    </a:p>
                  </a:txBody>
                  <a:tcPr marL="7063" marR="7063" marT="7063" marB="0" anchor="ctr"/>
                </a:tc>
                <a:tc>
                  <a:txBody>
                    <a:bodyPr/>
                    <a:lstStyle/>
                    <a:p>
                      <a:pPr algn="ctr" fontAlgn="b"/>
                      <a:r>
                        <a:rPr lang="fi-FI" sz="1400" b="1" u="none" strike="noStrike">
                          <a:solidFill>
                            <a:schemeClr val="bg1"/>
                          </a:solidFill>
                          <a:effectLst/>
                          <a:latin typeface="Arial    "/>
                        </a:rPr>
                        <a:t>B</a:t>
                      </a:r>
                      <a:endParaRPr lang="fi-FI" sz="1400" b="1" i="0" u="none" strike="noStrike">
                        <a:solidFill>
                          <a:schemeClr val="bg1"/>
                        </a:solidFill>
                        <a:effectLst/>
                        <a:latin typeface="Arial    "/>
                        <a:cs typeface="Arial"/>
                      </a:endParaRPr>
                    </a:p>
                  </a:txBody>
                  <a:tcPr marL="7063" marR="7063" marT="7063" marB="0" anchor="ctr"/>
                </a:tc>
                <a:tc>
                  <a:txBody>
                    <a:bodyPr/>
                    <a:lstStyle/>
                    <a:p>
                      <a:pPr algn="ctr" fontAlgn="b"/>
                      <a:r>
                        <a:rPr lang="fi-FI" sz="1400" b="1" u="none" strike="noStrike">
                          <a:solidFill>
                            <a:schemeClr val="bg1"/>
                          </a:solidFill>
                          <a:effectLst/>
                          <a:latin typeface="Arial    "/>
                        </a:rPr>
                        <a:t>A</a:t>
                      </a:r>
                      <a:endParaRPr lang="fi-FI" sz="1400" b="1" i="0" u="none" strike="noStrike">
                        <a:solidFill>
                          <a:schemeClr val="bg1"/>
                        </a:solidFill>
                        <a:effectLst/>
                        <a:latin typeface="Arial    "/>
                        <a:cs typeface="Arial"/>
                      </a:endParaRPr>
                    </a:p>
                  </a:txBody>
                  <a:tcPr marL="7063" marR="7063" marT="7063" marB="0" anchor="ctr"/>
                </a:tc>
                <a:extLst>
                  <a:ext uri="{0D108BD9-81ED-4DB2-BD59-A6C34878D82A}">
                    <a16:rowId xmlns:a16="http://schemas.microsoft.com/office/drawing/2014/main" val="1225139221"/>
                  </a:ext>
                </a:extLst>
              </a:tr>
              <a:tr h="323840">
                <a:tc>
                  <a:txBody>
                    <a:bodyPr/>
                    <a:lstStyle/>
                    <a:p>
                      <a:pPr algn="l" fontAlgn="b"/>
                      <a:r>
                        <a:rPr lang="fi-FI" sz="1400" u="none" strike="noStrike">
                          <a:solidFill>
                            <a:schemeClr val="tx1"/>
                          </a:solidFill>
                          <a:effectLst/>
                          <a:latin typeface="Arial    "/>
                        </a:rPr>
                        <a:t>äidinkieli (pisteytetään kaikilta) (suomi, ruotsi, saame, suomi toisena kielenä tai ruotsi toisena kielenä)</a:t>
                      </a:r>
                      <a:endParaRPr lang="fi-FI" sz="1400" b="0" i="0" u="none" strike="noStrike">
                        <a:solidFill>
                          <a:schemeClr val="tx1"/>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solidFill>
                          <a:effectLst/>
                          <a:latin typeface="Arial    "/>
                        </a:rPr>
                        <a:t>33</a:t>
                      </a:r>
                      <a:endParaRPr lang="fi-FI" sz="1400" b="0" i="0" u="none" strike="noStrike">
                        <a:solidFill>
                          <a:schemeClr val="tx1"/>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27,5</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22</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16,5</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11</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5,5</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3975585436"/>
                  </a:ext>
                </a:extLst>
              </a:tr>
              <a:tr h="323840">
                <a:tc>
                  <a:txBody>
                    <a:bodyPr/>
                    <a:lstStyle/>
                    <a:p>
                      <a:pPr algn="l" fontAlgn="b"/>
                      <a:r>
                        <a:rPr lang="fi-FI" sz="1400" u="none" strike="noStrike">
                          <a:solidFill>
                            <a:schemeClr val="bg1"/>
                          </a:solidFill>
                          <a:effectLst/>
                          <a:latin typeface="Arial    "/>
                        </a:rPr>
                        <a:t>matematiikka, pitkä</a:t>
                      </a:r>
                      <a:endParaRPr lang="fi-FI" sz="1400" b="0" i="0" u="none" strike="noStrike">
                        <a:solidFill>
                          <a:schemeClr val="bg1"/>
                        </a:solidFill>
                        <a:effectLst/>
                        <a:latin typeface="Arial    "/>
                        <a:cs typeface="Arial"/>
                      </a:endParaRPr>
                    </a:p>
                  </a:txBody>
                  <a:tcPr anchor="ctr">
                    <a:solidFill>
                      <a:schemeClr val="tx2"/>
                    </a:solidFill>
                  </a:tcPr>
                </a:tc>
                <a:tc>
                  <a:txBody>
                    <a:bodyPr/>
                    <a:lstStyle/>
                    <a:p>
                      <a:pPr algn="ctr" fontAlgn="b"/>
                      <a:r>
                        <a:rPr lang="fi-FI" sz="1400" u="none" strike="noStrike">
                          <a:solidFill>
                            <a:schemeClr val="bg1"/>
                          </a:solidFill>
                          <a:effectLst/>
                          <a:latin typeface="Arial    "/>
                        </a:rPr>
                        <a:t>36,1</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30</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24</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18</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12</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6</a:t>
                      </a:r>
                      <a:endParaRPr lang="fi-FI" sz="1400" b="0" i="0" u="none" strike="noStrike">
                        <a:solidFill>
                          <a:schemeClr val="bg1"/>
                        </a:solidFill>
                        <a:effectLst/>
                        <a:latin typeface="Arial    "/>
                        <a:cs typeface="Arial"/>
                      </a:endParaRPr>
                    </a:p>
                  </a:txBody>
                  <a:tcPr marL="7063" marR="7063" marT="7063" marB="0" anchor="ctr">
                    <a:solidFill>
                      <a:schemeClr val="tx2"/>
                    </a:solidFill>
                  </a:tcPr>
                </a:tc>
                <a:extLst>
                  <a:ext uri="{0D108BD9-81ED-4DB2-BD59-A6C34878D82A}">
                    <a16:rowId xmlns:a16="http://schemas.microsoft.com/office/drawing/2014/main" val="2933749608"/>
                  </a:ext>
                </a:extLst>
              </a:tr>
              <a:tr h="323840">
                <a:tc>
                  <a:txBody>
                    <a:bodyPr/>
                    <a:lstStyle/>
                    <a:p>
                      <a:pPr algn="l" fontAlgn="b"/>
                      <a:r>
                        <a:rPr lang="fi-FI" sz="1400" u="none" strike="noStrike">
                          <a:solidFill>
                            <a:schemeClr val="bg1"/>
                          </a:solidFill>
                          <a:effectLst/>
                          <a:latin typeface="Arial    "/>
                        </a:rPr>
                        <a:t>matematiikka, lyhyt</a:t>
                      </a:r>
                      <a:endParaRPr lang="fi-FI" sz="1400" b="0" i="0" u="none" strike="noStrike">
                        <a:solidFill>
                          <a:schemeClr val="bg1"/>
                        </a:solidFill>
                        <a:effectLst/>
                        <a:latin typeface="Arial    "/>
                        <a:cs typeface="Arial"/>
                      </a:endParaRPr>
                    </a:p>
                  </a:txBody>
                  <a:tcPr anchor="ctr">
                    <a:solidFill>
                      <a:schemeClr val="tx2"/>
                    </a:solidFill>
                  </a:tcPr>
                </a:tc>
                <a:tc>
                  <a:txBody>
                    <a:bodyPr/>
                    <a:lstStyle/>
                    <a:p>
                      <a:pPr algn="ctr" fontAlgn="b"/>
                      <a:r>
                        <a:rPr lang="fi-FI" sz="1400" u="none" strike="noStrike">
                          <a:solidFill>
                            <a:schemeClr val="bg1"/>
                          </a:solidFill>
                          <a:effectLst/>
                          <a:latin typeface="Arial    "/>
                        </a:rPr>
                        <a:t>28,3</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23,6</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18,9</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14,1</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9,4</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4,7</a:t>
                      </a:r>
                      <a:endParaRPr lang="fi-FI" sz="1400" b="0" i="0" u="none" strike="noStrike">
                        <a:solidFill>
                          <a:schemeClr val="bg1"/>
                        </a:solidFill>
                        <a:effectLst/>
                        <a:latin typeface="Arial    "/>
                        <a:cs typeface="Arial"/>
                      </a:endParaRPr>
                    </a:p>
                  </a:txBody>
                  <a:tcPr marL="7063" marR="7063" marT="7063" marB="0" anchor="ctr">
                    <a:solidFill>
                      <a:schemeClr val="tx2"/>
                    </a:solidFill>
                  </a:tcPr>
                </a:tc>
                <a:extLst>
                  <a:ext uri="{0D108BD9-81ED-4DB2-BD59-A6C34878D82A}">
                    <a16:rowId xmlns:a16="http://schemas.microsoft.com/office/drawing/2014/main" val="806219002"/>
                  </a:ext>
                </a:extLst>
              </a:tr>
              <a:tr h="323840">
                <a:tc>
                  <a:txBody>
                    <a:bodyPr/>
                    <a:lstStyle/>
                    <a:p>
                      <a:pPr algn="l" fontAlgn="b"/>
                      <a:r>
                        <a:rPr lang="fi-FI" sz="1400" u="none" strike="noStrike">
                          <a:solidFill>
                            <a:schemeClr val="tx1"/>
                          </a:solidFill>
                          <a:effectLst/>
                          <a:latin typeface="Arial    "/>
                        </a:rPr>
                        <a:t>kieli, pitkä</a:t>
                      </a:r>
                      <a:endParaRPr lang="fi-FI" sz="1400" b="0" i="0" u="none" strike="noStrike">
                        <a:solidFill>
                          <a:schemeClr val="tx1"/>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solidFill>
                          <a:effectLst/>
                          <a:latin typeface="Arial    "/>
                        </a:rPr>
                        <a:t>28,3</a:t>
                      </a:r>
                      <a:endParaRPr lang="fi-FI" sz="1400" b="0" i="0" u="none" strike="noStrike">
                        <a:solidFill>
                          <a:schemeClr val="tx1"/>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23,6</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18,9</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14,1</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9,4</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4,7</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4243720737"/>
                  </a:ext>
                </a:extLst>
              </a:tr>
              <a:tr h="323840">
                <a:tc>
                  <a:txBody>
                    <a:bodyPr/>
                    <a:lstStyle/>
                    <a:p>
                      <a:pPr algn="l" fontAlgn="b"/>
                      <a:r>
                        <a:rPr lang="fi-FI" sz="1400" u="none" strike="noStrike">
                          <a:solidFill>
                            <a:schemeClr val="tx1">
                              <a:lumMod val="95000"/>
                              <a:lumOff val="5000"/>
                            </a:schemeClr>
                          </a:solidFill>
                          <a:effectLst/>
                          <a:latin typeface="Arial    "/>
                        </a:rPr>
                        <a:t>kieli, keskipitkä</a:t>
                      </a:r>
                      <a:endParaRPr lang="fi-FI" sz="1400" b="0" i="0" u="none" strike="noStrike">
                        <a:solidFill>
                          <a:schemeClr val="tx1">
                            <a:lumMod val="95000"/>
                            <a:lumOff val="5000"/>
                          </a:schemeClr>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25,1</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20,9</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16,8</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12,6</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8,4</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4,2</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3355210091"/>
                  </a:ext>
                </a:extLst>
              </a:tr>
              <a:tr h="323840">
                <a:tc>
                  <a:txBody>
                    <a:bodyPr/>
                    <a:lstStyle/>
                    <a:p>
                      <a:pPr algn="l" fontAlgn="b"/>
                      <a:r>
                        <a:rPr lang="fi-FI" sz="1400" u="none" strike="noStrike">
                          <a:solidFill>
                            <a:schemeClr val="tx1">
                              <a:lumMod val="95000"/>
                              <a:lumOff val="5000"/>
                            </a:schemeClr>
                          </a:solidFill>
                          <a:effectLst/>
                          <a:latin typeface="Arial    "/>
                        </a:rPr>
                        <a:t>kieli, lyhyt</a:t>
                      </a:r>
                      <a:endParaRPr lang="fi-FI" sz="1400" b="0" i="0" u="none" strike="noStrike">
                        <a:solidFill>
                          <a:schemeClr val="tx1">
                            <a:lumMod val="95000"/>
                            <a:lumOff val="5000"/>
                          </a:schemeClr>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22,6</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18,9</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15,1</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11,3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7,5</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3,8</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183754681"/>
                  </a:ext>
                </a:extLst>
              </a:tr>
              <a:tr h="323840">
                <a:tc>
                  <a:txBody>
                    <a:bodyPr/>
                    <a:lstStyle/>
                    <a:p>
                      <a:pPr algn="l" fontAlgn="b"/>
                      <a:r>
                        <a:rPr lang="fi-FI" sz="1400" u="none" strike="noStrike">
                          <a:solidFill>
                            <a:schemeClr val="bg1"/>
                          </a:solidFill>
                          <a:effectLst/>
                          <a:latin typeface="Arial    "/>
                        </a:rPr>
                        <a:t>fysiikka</a:t>
                      </a:r>
                      <a:endParaRPr lang="fi-FI" sz="1400" b="0" i="0" u="none" strike="noStrike">
                        <a:solidFill>
                          <a:schemeClr val="bg1"/>
                        </a:solidFill>
                        <a:effectLst/>
                        <a:latin typeface="Arial    "/>
                        <a:cs typeface="Arial"/>
                      </a:endParaRPr>
                    </a:p>
                  </a:txBody>
                  <a:tcPr anchor="ctr">
                    <a:solidFill>
                      <a:schemeClr val="tx2"/>
                    </a:solidFill>
                  </a:tcPr>
                </a:tc>
                <a:tc>
                  <a:txBody>
                    <a:bodyPr/>
                    <a:lstStyle/>
                    <a:p>
                      <a:pPr algn="ctr" fontAlgn="b"/>
                      <a:r>
                        <a:rPr lang="fi-FI" sz="1400" u="none" strike="noStrike">
                          <a:solidFill>
                            <a:schemeClr val="bg1"/>
                          </a:solidFill>
                          <a:effectLst/>
                          <a:latin typeface="Arial    "/>
                        </a:rPr>
                        <a:t>26,5</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22</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17,6</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13,2</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8,8</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4,4</a:t>
                      </a:r>
                      <a:endParaRPr lang="fi-FI" sz="1400" b="0" i="0" u="none" strike="noStrike">
                        <a:solidFill>
                          <a:schemeClr val="bg1"/>
                        </a:solidFill>
                        <a:effectLst/>
                        <a:latin typeface="Arial    "/>
                        <a:cs typeface="Arial"/>
                      </a:endParaRPr>
                    </a:p>
                  </a:txBody>
                  <a:tcPr marL="7063" marR="7063" marT="7063" marB="0" anchor="ctr">
                    <a:solidFill>
                      <a:schemeClr val="tx2"/>
                    </a:solidFill>
                  </a:tcPr>
                </a:tc>
                <a:extLst>
                  <a:ext uri="{0D108BD9-81ED-4DB2-BD59-A6C34878D82A}">
                    <a16:rowId xmlns:a16="http://schemas.microsoft.com/office/drawing/2014/main" val="1285763705"/>
                  </a:ext>
                </a:extLst>
              </a:tr>
              <a:tr h="323840">
                <a:tc>
                  <a:txBody>
                    <a:bodyPr/>
                    <a:lstStyle/>
                    <a:p>
                      <a:pPr algn="l" fontAlgn="b"/>
                      <a:r>
                        <a:rPr lang="fi-FI" sz="1400" u="none" strike="noStrike">
                          <a:solidFill>
                            <a:schemeClr val="tx1">
                              <a:lumMod val="95000"/>
                              <a:lumOff val="5000"/>
                            </a:schemeClr>
                          </a:solidFill>
                          <a:effectLst/>
                          <a:latin typeface="Arial    "/>
                        </a:rPr>
                        <a:t>historia</a:t>
                      </a:r>
                      <a:endParaRPr lang="fi-FI" sz="1400" b="0" i="0" u="none" strike="noStrike">
                        <a:solidFill>
                          <a:schemeClr val="tx1">
                            <a:lumMod val="95000"/>
                            <a:lumOff val="5000"/>
                          </a:schemeClr>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24,5</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20,4</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16,3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12,2</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8,2</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4,1</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1709111496"/>
                  </a:ext>
                </a:extLst>
              </a:tr>
              <a:tr h="323840">
                <a:tc>
                  <a:txBody>
                    <a:bodyPr/>
                    <a:lstStyle/>
                    <a:p>
                      <a:pPr algn="l" fontAlgn="b"/>
                      <a:r>
                        <a:rPr lang="fi-FI" sz="1400" u="none" strike="noStrike">
                          <a:solidFill>
                            <a:schemeClr val="tx1">
                              <a:lumMod val="95000"/>
                              <a:lumOff val="5000"/>
                            </a:schemeClr>
                          </a:solidFill>
                          <a:effectLst/>
                          <a:latin typeface="Arial    "/>
                        </a:rPr>
                        <a:t>uskonto tai elämänkatsomustieto</a:t>
                      </a:r>
                      <a:endParaRPr lang="fi-FI" sz="1400" b="0" i="0" u="none" strike="noStrike">
                        <a:solidFill>
                          <a:schemeClr val="tx1">
                            <a:lumMod val="95000"/>
                            <a:lumOff val="5000"/>
                          </a:schemeClr>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24,5</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20,4</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16,3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12,2</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8,2</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4,1</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3079045752"/>
                  </a:ext>
                </a:extLst>
              </a:tr>
              <a:tr h="323840">
                <a:tc>
                  <a:txBody>
                    <a:bodyPr/>
                    <a:lstStyle/>
                    <a:p>
                      <a:pPr algn="l" fontAlgn="b"/>
                      <a:r>
                        <a:rPr lang="fi-FI" sz="1400" u="none" strike="noStrike">
                          <a:solidFill>
                            <a:schemeClr val="bg1"/>
                          </a:solidFill>
                          <a:effectLst/>
                          <a:latin typeface="Arial    "/>
                        </a:rPr>
                        <a:t>biologia</a:t>
                      </a:r>
                      <a:endParaRPr lang="fi-FI" sz="1400" b="0" i="0" u="none" strike="noStrike">
                        <a:solidFill>
                          <a:schemeClr val="bg1"/>
                        </a:solidFill>
                        <a:effectLst/>
                        <a:latin typeface="Arial    "/>
                        <a:cs typeface="Arial"/>
                      </a:endParaRPr>
                    </a:p>
                  </a:txBody>
                  <a:tcPr anchor="ctr">
                    <a:solidFill>
                      <a:schemeClr val="tx2"/>
                    </a:solidFill>
                  </a:tcPr>
                </a:tc>
                <a:tc>
                  <a:txBody>
                    <a:bodyPr/>
                    <a:lstStyle/>
                    <a:p>
                      <a:pPr algn="ctr" fontAlgn="b"/>
                      <a:r>
                        <a:rPr lang="fi-FI" sz="1400" u="none" strike="noStrike">
                          <a:solidFill>
                            <a:schemeClr val="bg1"/>
                          </a:solidFill>
                          <a:effectLst/>
                          <a:latin typeface="Arial    "/>
                        </a:rPr>
                        <a:t>22,4</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18,6</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14,9</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11,2</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7,5</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3,7</a:t>
                      </a:r>
                      <a:endParaRPr lang="fi-FI" sz="1400" b="0" i="0" u="none" strike="noStrike">
                        <a:solidFill>
                          <a:schemeClr val="bg1"/>
                        </a:solidFill>
                        <a:effectLst/>
                        <a:latin typeface="Arial    "/>
                        <a:cs typeface="Arial"/>
                      </a:endParaRPr>
                    </a:p>
                  </a:txBody>
                  <a:tcPr marL="7063" marR="7063" marT="7063" marB="0" anchor="ctr">
                    <a:solidFill>
                      <a:schemeClr val="tx2"/>
                    </a:solidFill>
                  </a:tcPr>
                </a:tc>
                <a:extLst>
                  <a:ext uri="{0D108BD9-81ED-4DB2-BD59-A6C34878D82A}">
                    <a16:rowId xmlns:a16="http://schemas.microsoft.com/office/drawing/2014/main" val="663735901"/>
                  </a:ext>
                </a:extLst>
              </a:tr>
              <a:tr h="323840">
                <a:tc>
                  <a:txBody>
                    <a:bodyPr/>
                    <a:lstStyle/>
                    <a:p>
                      <a:pPr algn="l" fontAlgn="b"/>
                      <a:r>
                        <a:rPr lang="fi-FI" sz="1400" b="0" u="none" strike="noStrike">
                          <a:solidFill>
                            <a:schemeClr val="bg1"/>
                          </a:solidFill>
                          <a:effectLst/>
                          <a:latin typeface="Arial    "/>
                        </a:rPr>
                        <a:t>kemia</a:t>
                      </a:r>
                      <a:endParaRPr lang="fi-FI" sz="1400" b="0" i="0" u="none" strike="noStrike">
                        <a:solidFill>
                          <a:schemeClr val="bg1"/>
                        </a:solidFill>
                        <a:effectLst/>
                        <a:latin typeface="Arial    "/>
                        <a:cs typeface="Arial"/>
                      </a:endParaRPr>
                    </a:p>
                  </a:txBody>
                  <a:tcPr anchor="ctr">
                    <a:solidFill>
                      <a:schemeClr val="tx2"/>
                    </a:solidFill>
                  </a:tcPr>
                </a:tc>
                <a:tc>
                  <a:txBody>
                    <a:bodyPr/>
                    <a:lstStyle/>
                    <a:p>
                      <a:pPr algn="ctr" fontAlgn="b"/>
                      <a:r>
                        <a:rPr lang="fi-FI" sz="1400" u="none" strike="noStrike">
                          <a:solidFill>
                            <a:schemeClr val="bg1"/>
                          </a:solidFill>
                          <a:effectLst/>
                          <a:latin typeface="Arial    "/>
                        </a:rPr>
                        <a:t>22,4</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18,6</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14,9</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11,2</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7,5</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3,7</a:t>
                      </a:r>
                      <a:endParaRPr lang="fi-FI" sz="1400" b="0" i="0" u="none" strike="noStrike">
                        <a:solidFill>
                          <a:schemeClr val="bg1"/>
                        </a:solidFill>
                        <a:effectLst/>
                        <a:latin typeface="Arial    "/>
                        <a:cs typeface="Arial"/>
                      </a:endParaRPr>
                    </a:p>
                  </a:txBody>
                  <a:tcPr marL="7063" marR="7063" marT="7063" marB="0" anchor="ctr">
                    <a:solidFill>
                      <a:schemeClr val="tx2"/>
                    </a:solidFill>
                  </a:tcPr>
                </a:tc>
                <a:extLst>
                  <a:ext uri="{0D108BD9-81ED-4DB2-BD59-A6C34878D82A}">
                    <a16:rowId xmlns:a16="http://schemas.microsoft.com/office/drawing/2014/main" val="1578219509"/>
                  </a:ext>
                </a:extLst>
              </a:tr>
              <a:tr h="323840">
                <a:tc>
                  <a:txBody>
                    <a:bodyPr/>
                    <a:lstStyle/>
                    <a:p>
                      <a:pPr algn="l" fontAlgn="b"/>
                      <a:r>
                        <a:rPr lang="fi-FI" sz="1400" b="0" u="none" strike="noStrike">
                          <a:solidFill>
                            <a:schemeClr val="bg1"/>
                          </a:solidFill>
                          <a:effectLst/>
                          <a:latin typeface="Arial    "/>
                        </a:rPr>
                        <a:t>psykologia</a:t>
                      </a:r>
                      <a:endParaRPr lang="fi-FI" sz="1400" b="0" i="0" u="none" strike="noStrike">
                        <a:solidFill>
                          <a:schemeClr val="bg1"/>
                        </a:solidFill>
                        <a:effectLst/>
                        <a:latin typeface="Arial    "/>
                        <a:cs typeface="Arial"/>
                      </a:endParaRPr>
                    </a:p>
                  </a:txBody>
                  <a:tcPr anchor="ctr">
                    <a:solidFill>
                      <a:schemeClr val="tx2"/>
                    </a:solidFill>
                  </a:tcPr>
                </a:tc>
                <a:tc>
                  <a:txBody>
                    <a:bodyPr/>
                    <a:lstStyle/>
                    <a:p>
                      <a:pPr algn="ctr" fontAlgn="b"/>
                      <a:r>
                        <a:rPr lang="fi-FI" sz="1400" u="none" strike="noStrike">
                          <a:solidFill>
                            <a:schemeClr val="bg1"/>
                          </a:solidFill>
                          <a:effectLst/>
                          <a:latin typeface="Arial    "/>
                        </a:rPr>
                        <a:t>22,4</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18,6</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14,9</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11,2</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7,5</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3,7</a:t>
                      </a:r>
                      <a:endParaRPr lang="fi-FI" sz="1400" b="0" i="0" u="none" strike="noStrike">
                        <a:solidFill>
                          <a:schemeClr val="bg1"/>
                        </a:solidFill>
                        <a:effectLst/>
                        <a:latin typeface="Arial    "/>
                        <a:cs typeface="Arial"/>
                      </a:endParaRPr>
                    </a:p>
                  </a:txBody>
                  <a:tcPr marL="7063" marR="7063" marT="7063" marB="0" anchor="ctr">
                    <a:solidFill>
                      <a:schemeClr val="tx2"/>
                    </a:solidFill>
                  </a:tcPr>
                </a:tc>
                <a:extLst>
                  <a:ext uri="{0D108BD9-81ED-4DB2-BD59-A6C34878D82A}">
                    <a16:rowId xmlns:a16="http://schemas.microsoft.com/office/drawing/2014/main" val="260190691"/>
                  </a:ext>
                </a:extLst>
              </a:tr>
              <a:tr h="323840">
                <a:tc>
                  <a:txBody>
                    <a:bodyPr/>
                    <a:lstStyle/>
                    <a:p>
                      <a:pPr algn="l" fontAlgn="b"/>
                      <a:r>
                        <a:rPr lang="fi-FI" sz="1400" u="none" strike="noStrike">
                          <a:solidFill>
                            <a:schemeClr val="tx1">
                              <a:lumMod val="95000"/>
                              <a:lumOff val="5000"/>
                            </a:schemeClr>
                          </a:solidFill>
                          <a:effectLst/>
                          <a:latin typeface="Arial    "/>
                        </a:rPr>
                        <a:t>yhteiskuntaoppi</a:t>
                      </a:r>
                      <a:endParaRPr lang="fi-FI" sz="1400" b="0" i="0" u="none" strike="noStrike">
                        <a:solidFill>
                          <a:schemeClr val="tx1">
                            <a:lumMod val="95000"/>
                            <a:lumOff val="5000"/>
                          </a:schemeClr>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20</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16,7</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13,3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10</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6,7</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3,3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595880393"/>
                  </a:ext>
                </a:extLst>
              </a:tr>
              <a:tr h="323840">
                <a:tc>
                  <a:txBody>
                    <a:bodyPr/>
                    <a:lstStyle/>
                    <a:p>
                      <a:pPr algn="l" fontAlgn="b"/>
                      <a:r>
                        <a:rPr lang="fi-FI" sz="1400" u="none" strike="noStrike">
                          <a:solidFill>
                            <a:schemeClr val="tx1">
                              <a:lumMod val="95000"/>
                              <a:lumOff val="5000"/>
                            </a:schemeClr>
                          </a:solidFill>
                          <a:effectLst/>
                          <a:latin typeface="Arial    "/>
                        </a:rPr>
                        <a:t>filosofia</a:t>
                      </a:r>
                      <a:endParaRPr lang="fi-FI" sz="1400" b="0" i="0" u="none" strike="noStrike">
                        <a:solidFill>
                          <a:schemeClr val="tx1">
                            <a:lumMod val="95000"/>
                            <a:lumOff val="5000"/>
                          </a:schemeClr>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20</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16,7</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13,3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10</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6,7</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3,3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4226304061"/>
                  </a:ext>
                </a:extLst>
              </a:tr>
              <a:tr h="323840">
                <a:tc>
                  <a:txBody>
                    <a:bodyPr/>
                    <a:lstStyle/>
                    <a:p>
                      <a:pPr algn="l" fontAlgn="b"/>
                      <a:r>
                        <a:rPr lang="fi-FI" sz="1400" u="none" strike="noStrike">
                          <a:solidFill>
                            <a:schemeClr val="tx1">
                              <a:lumMod val="95000"/>
                              <a:lumOff val="5000"/>
                            </a:schemeClr>
                          </a:solidFill>
                          <a:effectLst/>
                          <a:latin typeface="Arial    "/>
                        </a:rPr>
                        <a:t>maantiede</a:t>
                      </a:r>
                      <a:endParaRPr lang="fi-FI" sz="1400" b="0" i="0" u="none" strike="noStrike">
                        <a:solidFill>
                          <a:schemeClr val="tx1">
                            <a:lumMod val="95000"/>
                            <a:lumOff val="5000"/>
                          </a:schemeClr>
                        </a:solidFill>
                        <a:effectLst/>
                        <a:latin typeface="Arial    "/>
                        <a:cs typeface="Arial"/>
                      </a:endParaRPr>
                    </a:p>
                  </a:txBody>
                  <a:tcPr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20</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16,7</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13,3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10</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6,7</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tc>
                  <a:txBody>
                    <a:bodyPr/>
                    <a:lstStyle/>
                    <a:p>
                      <a:pPr algn="ctr" fontAlgn="b"/>
                      <a:r>
                        <a:rPr lang="fi-FI" sz="1400" u="none" strike="noStrike">
                          <a:solidFill>
                            <a:schemeClr val="tx1">
                              <a:lumMod val="95000"/>
                              <a:lumOff val="5000"/>
                            </a:schemeClr>
                          </a:solidFill>
                          <a:effectLst/>
                          <a:latin typeface="Arial    "/>
                        </a:rPr>
                        <a:t>3,3</a:t>
                      </a:r>
                      <a:endParaRPr lang="fi-FI" sz="1400" b="0" i="0" u="none" strike="noStrike">
                        <a:solidFill>
                          <a:schemeClr val="tx1">
                            <a:lumMod val="95000"/>
                            <a:lumOff val="5000"/>
                          </a:schemeClr>
                        </a:solidFill>
                        <a:effectLst/>
                        <a:latin typeface="Arial    "/>
                        <a:cs typeface="Arial"/>
                      </a:endParaRPr>
                    </a:p>
                  </a:txBody>
                  <a:tcPr marL="7063" marR="7063" marT="7063" marB="0" anchor="ctr">
                    <a:solidFill>
                      <a:schemeClr val="accent2"/>
                    </a:solidFill>
                  </a:tcPr>
                </a:tc>
                <a:extLst>
                  <a:ext uri="{0D108BD9-81ED-4DB2-BD59-A6C34878D82A}">
                    <a16:rowId xmlns:a16="http://schemas.microsoft.com/office/drawing/2014/main" val="4113914133"/>
                  </a:ext>
                </a:extLst>
              </a:tr>
              <a:tr h="323840">
                <a:tc>
                  <a:txBody>
                    <a:bodyPr/>
                    <a:lstStyle/>
                    <a:p>
                      <a:pPr algn="l" fontAlgn="b"/>
                      <a:r>
                        <a:rPr lang="fi-FI" sz="1400" u="none" strike="noStrike">
                          <a:solidFill>
                            <a:schemeClr val="bg1"/>
                          </a:solidFill>
                          <a:effectLst/>
                          <a:latin typeface="Arial    "/>
                        </a:rPr>
                        <a:t>terveystieto</a:t>
                      </a:r>
                      <a:endParaRPr lang="fi-FI" sz="1400" b="0" i="0" u="none" strike="noStrike">
                        <a:solidFill>
                          <a:schemeClr val="bg1"/>
                        </a:solidFill>
                        <a:effectLst/>
                        <a:latin typeface="Arial    "/>
                        <a:cs typeface="Arial"/>
                      </a:endParaRPr>
                    </a:p>
                  </a:txBody>
                  <a:tcPr anchor="ctr">
                    <a:solidFill>
                      <a:schemeClr val="tx2"/>
                    </a:solidFill>
                  </a:tcPr>
                </a:tc>
                <a:tc>
                  <a:txBody>
                    <a:bodyPr/>
                    <a:lstStyle/>
                    <a:p>
                      <a:pPr algn="ctr" fontAlgn="b"/>
                      <a:r>
                        <a:rPr lang="fi-FI" sz="1400" u="none" strike="noStrike">
                          <a:solidFill>
                            <a:schemeClr val="bg1"/>
                          </a:solidFill>
                          <a:effectLst/>
                          <a:latin typeface="Arial    "/>
                        </a:rPr>
                        <a:t>17,3</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14,4</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11,5</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8,7</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5,8</a:t>
                      </a:r>
                      <a:endParaRPr lang="fi-FI" sz="1400" b="0" i="0" u="none" strike="noStrike">
                        <a:solidFill>
                          <a:schemeClr val="bg1"/>
                        </a:solidFill>
                        <a:effectLst/>
                        <a:latin typeface="Arial    "/>
                        <a:cs typeface="Arial"/>
                      </a:endParaRPr>
                    </a:p>
                  </a:txBody>
                  <a:tcPr marL="7063" marR="7063" marT="7063" marB="0" anchor="ctr">
                    <a:solidFill>
                      <a:schemeClr val="tx2"/>
                    </a:solidFill>
                  </a:tcPr>
                </a:tc>
                <a:tc>
                  <a:txBody>
                    <a:bodyPr/>
                    <a:lstStyle/>
                    <a:p>
                      <a:pPr algn="ctr" fontAlgn="b"/>
                      <a:r>
                        <a:rPr lang="fi-FI" sz="1400" u="none" strike="noStrike">
                          <a:solidFill>
                            <a:schemeClr val="bg1"/>
                          </a:solidFill>
                          <a:effectLst/>
                          <a:latin typeface="Arial    "/>
                        </a:rPr>
                        <a:t>2,9</a:t>
                      </a:r>
                      <a:endParaRPr lang="fi-FI" sz="1400" b="0" i="0" u="none" strike="noStrike">
                        <a:solidFill>
                          <a:schemeClr val="bg1"/>
                        </a:solidFill>
                        <a:effectLst/>
                        <a:latin typeface="Arial    "/>
                        <a:cs typeface="Arial"/>
                      </a:endParaRPr>
                    </a:p>
                  </a:txBody>
                  <a:tcPr marL="7063" marR="7063" marT="7063" marB="0" anchor="ctr">
                    <a:solidFill>
                      <a:schemeClr val="tx2"/>
                    </a:solidFill>
                  </a:tcPr>
                </a:tc>
                <a:extLst>
                  <a:ext uri="{0D108BD9-81ED-4DB2-BD59-A6C34878D82A}">
                    <a16:rowId xmlns:a16="http://schemas.microsoft.com/office/drawing/2014/main" val="4068977122"/>
                  </a:ext>
                </a:extLst>
              </a:tr>
            </a:tbl>
          </a:graphicData>
        </a:graphic>
      </p:graphicFrame>
    </p:spTree>
    <p:extLst>
      <p:ext uri="{BB962C8B-B14F-4D97-AF65-F5344CB8AC3E}">
        <p14:creationId xmlns:p14="http://schemas.microsoft.com/office/powerpoint/2010/main" val="8138534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1A81986-9561-4AB0-E464-58AF4F37722D}"/>
              </a:ext>
            </a:extLst>
          </p:cNvPr>
          <p:cNvSpPr>
            <a:spLocks noGrp="1"/>
          </p:cNvSpPr>
          <p:nvPr>
            <p:ph type="title"/>
          </p:nvPr>
        </p:nvSpPr>
        <p:spPr>
          <a:xfrm>
            <a:off x="341049" y="365125"/>
            <a:ext cx="11457373" cy="695757"/>
          </a:xfrm>
        </p:spPr>
        <p:txBody>
          <a:bodyPr/>
          <a:lstStyle/>
          <a:p>
            <a:r>
              <a:rPr lang="en-US" err="1"/>
              <a:t>Pisterajoja</a:t>
            </a:r>
            <a:r>
              <a:rPr lang="en-US"/>
              <a:t> </a:t>
            </a:r>
            <a:r>
              <a:rPr lang="en-US" err="1"/>
              <a:t>oikeustiede</a:t>
            </a:r>
            <a:endParaRPr lang="en-US"/>
          </a:p>
        </p:txBody>
      </p:sp>
      <p:graphicFrame>
        <p:nvGraphicFramePr>
          <p:cNvPr id="4" name="Taulukko 3">
            <a:extLst>
              <a:ext uri="{FF2B5EF4-FFF2-40B4-BE49-F238E27FC236}">
                <a16:creationId xmlns:a16="http://schemas.microsoft.com/office/drawing/2014/main" id="{05D4C30C-6B9B-EFC8-AB0B-91181F295EDD}"/>
              </a:ext>
            </a:extLst>
          </p:cNvPr>
          <p:cNvGraphicFramePr>
            <a:graphicFrameLocks noGrp="1"/>
          </p:cNvGraphicFramePr>
          <p:nvPr>
            <p:extLst>
              <p:ext uri="{D42A27DB-BD31-4B8C-83A1-F6EECF244321}">
                <p14:modId xmlns:p14="http://schemas.microsoft.com/office/powerpoint/2010/main" val="1989003789"/>
              </p:ext>
            </p:extLst>
          </p:nvPr>
        </p:nvGraphicFramePr>
        <p:xfrm>
          <a:off x="412377" y="1209719"/>
          <a:ext cx="11386046" cy="4263139"/>
        </p:xfrm>
        <a:graphic>
          <a:graphicData uri="http://schemas.openxmlformats.org/drawingml/2006/table">
            <a:tbl>
              <a:tblPr firstRow="1" bandRow="1">
                <a:tableStyleId>{5C22544A-7EE6-4342-B048-85BDC9FD1C3A}</a:tableStyleId>
              </a:tblPr>
              <a:tblGrid>
                <a:gridCol w="2817206">
                  <a:extLst>
                    <a:ext uri="{9D8B030D-6E8A-4147-A177-3AD203B41FA5}">
                      <a16:colId xmlns:a16="http://schemas.microsoft.com/office/drawing/2014/main" val="444086582"/>
                    </a:ext>
                  </a:extLst>
                </a:gridCol>
                <a:gridCol w="2142210">
                  <a:extLst>
                    <a:ext uri="{9D8B030D-6E8A-4147-A177-3AD203B41FA5}">
                      <a16:colId xmlns:a16="http://schemas.microsoft.com/office/drawing/2014/main" val="19943825"/>
                    </a:ext>
                  </a:extLst>
                </a:gridCol>
                <a:gridCol w="2142210">
                  <a:extLst>
                    <a:ext uri="{9D8B030D-6E8A-4147-A177-3AD203B41FA5}">
                      <a16:colId xmlns:a16="http://schemas.microsoft.com/office/drawing/2014/main" val="4119298562"/>
                    </a:ext>
                  </a:extLst>
                </a:gridCol>
                <a:gridCol w="2142210">
                  <a:extLst>
                    <a:ext uri="{9D8B030D-6E8A-4147-A177-3AD203B41FA5}">
                      <a16:colId xmlns:a16="http://schemas.microsoft.com/office/drawing/2014/main" val="2215367328"/>
                    </a:ext>
                  </a:extLst>
                </a:gridCol>
                <a:gridCol w="2142210">
                  <a:extLst>
                    <a:ext uri="{9D8B030D-6E8A-4147-A177-3AD203B41FA5}">
                      <a16:colId xmlns:a16="http://schemas.microsoft.com/office/drawing/2014/main" val="2856990615"/>
                    </a:ext>
                  </a:extLst>
                </a:gridCol>
              </a:tblGrid>
              <a:tr h="663155">
                <a:tc>
                  <a:txBody>
                    <a:bodyPr/>
                    <a:lstStyle/>
                    <a:p>
                      <a:r>
                        <a:rPr lang="fi-FI">
                          <a:latin typeface="Arial"/>
                        </a:rPr>
                        <a:t>Hakukohde</a:t>
                      </a:r>
                    </a:p>
                  </a:txBody>
                  <a:tcPr anchor="ctr"/>
                </a:tc>
                <a:tc>
                  <a:txBody>
                    <a:bodyPr/>
                    <a:lstStyle/>
                    <a:p>
                      <a:pPr algn="ctr"/>
                      <a:r>
                        <a:rPr lang="fi-FI">
                          <a:latin typeface="Arial"/>
                        </a:rPr>
                        <a:t>Todistus</a:t>
                      </a:r>
                    </a:p>
                    <a:p>
                      <a:pPr algn="ctr"/>
                      <a:r>
                        <a:rPr lang="fi-FI">
                          <a:latin typeface="Arial"/>
                        </a:rPr>
                        <a:t>2023</a:t>
                      </a:r>
                    </a:p>
                  </a:txBody>
                  <a:tcPr anchor="ctr"/>
                </a:tc>
                <a:tc>
                  <a:txBody>
                    <a:bodyPr/>
                    <a:lstStyle/>
                    <a:p>
                      <a:pPr algn="ctr"/>
                      <a:r>
                        <a:rPr lang="fi-FI">
                          <a:latin typeface="Arial"/>
                        </a:rPr>
                        <a:t>Todistus</a:t>
                      </a:r>
                    </a:p>
                    <a:p>
                      <a:pPr algn="ctr"/>
                      <a:r>
                        <a:rPr lang="fi-FI">
                          <a:latin typeface="Arial"/>
                        </a:rPr>
                        <a:t>2024</a:t>
                      </a:r>
                    </a:p>
                  </a:txBody>
                  <a:tcPr anchor="ctr"/>
                </a:tc>
                <a:tc>
                  <a:txBody>
                    <a:bodyPr/>
                    <a:lstStyle/>
                    <a:p>
                      <a:pPr algn="ctr"/>
                      <a:r>
                        <a:rPr lang="fi-FI">
                          <a:latin typeface="Arial"/>
                        </a:rPr>
                        <a:t>Valintakoe</a:t>
                      </a:r>
                    </a:p>
                    <a:p>
                      <a:pPr algn="ctr"/>
                      <a:r>
                        <a:rPr lang="fi-FI">
                          <a:latin typeface="Arial"/>
                        </a:rPr>
                        <a:t>2023</a:t>
                      </a:r>
                    </a:p>
                  </a:txBody>
                  <a:tcPr anchor="ctr"/>
                </a:tc>
                <a:tc>
                  <a:txBody>
                    <a:bodyPr/>
                    <a:lstStyle/>
                    <a:p>
                      <a:pPr algn="ctr"/>
                      <a:r>
                        <a:rPr lang="fi-FI">
                          <a:latin typeface="Arial"/>
                        </a:rPr>
                        <a:t>Valintakoe</a:t>
                      </a:r>
                    </a:p>
                    <a:p>
                      <a:pPr algn="ctr"/>
                      <a:r>
                        <a:rPr lang="fi-FI">
                          <a:latin typeface="Arial"/>
                        </a:rPr>
                        <a:t>2024</a:t>
                      </a:r>
                    </a:p>
                  </a:txBody>
                  <a:tcPr anchor="ctr"/>
                </a:tc>
                <a:extLst>
                  <a:ext uri="{0D108BD9-81ED-4DB2-BD59-A6C34878D82A}">
                    <a16:rowId xmlns:a16="http://schemas.microsoft.com/office/drawing/2014/main" val="687396775"/>
                  </a:ext>
                </a:extLst>
              </a:tr>
              <a:tr h="663155">
                <a:tc>
                  <a:txBody>
                    <a:bodyPr/>
                    <a:lstStyle/>
                    <a:p>
                      <a:r>
                        <a:rPr lang="fi-FI">
                          <a:latin typeface="Arial"/>
                        </a:rPr>
                        <a:t>Helsingin yliopisto HKI</a:t>
                      </a:r>
                    </a:p>
                  </a:txBody>
                  <a:tcPr anchor="ctr">
                    <a:solidFill>
                      <a:srgbClr val="F3E8FC"/>
                    </a:solidFill>
                  </a:tcPr>
                </a:tc>
                <a:tc>
                  <a:txBody>
                    <a:bodyPr/>
                    <a:lstStyle/>
                    <a:p>
                      <a:pPr algn="ctr"/>
                      <a:r>
                        <a:rPr lang="fi-FI" sz="1700">
                          <a:latin typeface="Arial"/>
                        </a:rPr>
                        <a:t>130,5</a:t>
                      </a:r>
                    </a:p>
                  </a:txBody>
                  <a:tcPr anchor="ctr">
                    <a:solidFill>
                      <a:schemeClr val="bg2"/>
                    </a:solidFill>
                  </a:tcPr>
                </a:tc>
                <a:tc>
                  <a:txBody>
                    <a:bodyPr/>
                    <a:lstStyle/>
                    <a:p>
                      <a:pPr algn="ctr"/>
                      <a:r>
                        <a:rPr lang="fi-FI" sz="1700">
                          <a:latin typeface="Arial"/>
                        </a:rPr>
                        <a:t>132,3</a:t>
                      </a:r>
                    </a:p>
                  </a:txBody>
                  <a:tcPr anchor="ctr">
                    <a:solidFill>
                      <a:schemeClr val="bg2"/>
                    </a:solidFill>
                  </a:tcPr>
                </a:tc>
                <a:tc>
                  <a:txBody>
                    <a:bodyPr/>
                    <a:lstStyle/>
                    <a:p>
                      <a:pPr algn="ctr"/>
                      <a:r>
                        <a:rPr lang="fi-FI" sz="1700">
                          <a:latin typeface="Arial"/>
                        </a:rPr>
                        <a:t>43</a:t>
                      </a:r>
                    </a:p>
                  </a:txBody>
                  <a:tcPr anchor="ctr">
                    <a:solidFill>
                      <a:srgbClr val="F3E8FC"/>
                    </a:solidFill>
                  </a:tcPr>
                </a:tc>
                <a:tc>
                  <a:txBody>
                    <a:bodyPr/>
                    <a:lstStyle/>
                    <a:p>
                      <a:pPr algn="ctr"/>
                      <a:r>
                        <a:rPr lang="fi-FI" sz="1700">
                          <a:latin typeface="Arial"/>
                        </a:rPr>
                        <a:t>58</a:t>
                      </a:r>
                    </a:p>
                  </a:txBody>
                  <a:tcPr anchor="ctr">
                    <a:solidFill>
                      <a:srgbClr val="F3E8FC"/>
                    </a:solidFill>
                  </a:tcPr>
                </a:tc>
                <a:extLst>
                  <a:ext uri="{0D108BD9-81ED-4DB2-BD59-A6C34878D82A}">
                    <a16:rowId xmlns:a16="http://schemas.microsoft.com/office/drawing/2014/main" val="1853940862"/>
                  </a:ext>
                </a:extLst>
              </a:tr>
              <a:tr h="663155">
                <a:tc>
                  <a:txBody>
                    <a:bodyPr/>
                    <a:lstStyle/>
                    <a:p>
                      <a:r>
                        <a:rPr lang="fi-FI">
                          <a:latin typeface="Arial"/>
                        </a:rPr>
                        <a:t>Turun yliopisto</a:t>
                      </a:r>
                    </a:p>
                  </a:txBody>
                  <a:tcPr anchor="ctr">
                    <a:solidFill>
                      <a:srgbClr val="F3E8FC"/>
                    </a:solidFill>
                  </a:tcPr>
                </a:tc>
                <a:tc>
                  <a:txBody>
                    <a:bodyPr/>
                    <a:lstStyle/>
                    <a:p>
                      <a:pPr algn="ctr"/>
                      <a:r>
                        <a:rPr lang="fi-FI" sz="1700">
                          <a:latin typeface="Arial"/>
                        </a:rPr>
                        <a:t>128,1</a:t>
                      </a:r>
                    </a:p>
                  </a:txBody>
                  <a:tcPr anchor="ctr">
                    <a:solidFill>
                      <a:schemeClr val="bg2"/>
                    </a:solidFill>
                  </a:tcPr>
                </a:tc>
                <a:tc>
                  <a:txBody>
                    <a:bodyPr/>
                    <a:lstStyle/>
                    <a:p>
                      <a:pPr algn="ctr"/>
                      <a:r>
                        <a:rPr lang="fi-FI" sz="1700">
                          <a:latin typeface="Arial"/>
                        </a:rPr>
                        <a:t>129,6</a:t>
                      </a:r>
                    </a:p>
                  </a:txBody>
                  <a:tcPr anchor="ctr">
                    <a:solidFill>
                      <a:schemeClr val="bg2"/>
                    </a:solidFill>
                  </a:tcPr>
                </a:tc>
                <a:tc>
                  <a:txBody>
                    <a:bodyPr/>
                    <a:lstStyle/>
                    <a:p>
                      <a:pPr algn="ctr"/>
                      <a:r>
                        <a:rPr lang="fi-FI" sz="1700">
                          <a:latin typeface="Arial"/>
                        </a:rPr>
                        <a:t>41</a:t>
                      </a:r>
                    </a:p>
                  </a:txBody>
                  <a:tcPr anchor="ctr">
                    <a:solidFill>
                      <a:srgbClr val="F3E8FC"/>
                    </a:solidFill>
                  </a:tcPr>
                </a:tc>
                <a:tc>
                  <a:txBody>
                    <a:bodyPr/>
                    <a:lstStyle/>
                    <a:p>
                      <a:pPr algn="ctr"/>
                      <a:r>
                        <a:rPr lang="fi-FI" sz="1700">
                          <a:latin typeface="Arial"/>
                        </a:rPr>
                        <a:t>56</a:t>
                      </a:r>
                    </a:p>
                  </a:txBody>
                  <a:tcPr anchor="ctr">
                    <a:solidFill>
                      <a:srgbClr val="F3E8FC"/>
                    </a:solidFill>
                  </a:tcPr>
                </a:tc>
                <a:extLst>
                  <a:ext uri="{0D108BD9-81ED-4DB2-BD59-A6C34878D82A}">
                    <a16:rowId xmlns:a16="http://schemas.microsoft.com/office/drawing/2014/main" val="993122885"/>
                  </a:ext>
                </a:extLst>
              </a:tr>
              <a:tr h="947364">
                <a:tc>
                  <a:txBody>
                    <a:bodyPr/>
                    <a:lstStyle/>
                    <a:p>
                      <a:r>
                        <a:rPr lang="fi-FI">
                          <a:latin typeface="Arial"/>
                        </a:rPr>
                        <a:t>Helsingin yliopisto Vaasa</a:t>
                      </a:r>
                    </a:p>
                  </a:txBody>
                  <a:tcPr anchor="ctr">
                    <a:solidFill>
                      <a:srgbClr val="F3E8FC"/>
                    </a:solidFill>
                  </a:tcPr>
                </a:tc>
                <a:tc>
                  <a:txBody>
                    <a:bodyPr/>
                    <a:lstStyle/>
                    <a:p>
                      <a:pPr algn="ctr"/>
                      <a:r>
                        <a:rPr lang="fi-FI" sz="1700">
                          <a:latin typeface="Arial"/>
                        </a:rPr>
                        <a:t>123,2</a:t>
                      </a:r>
                    </a:p>
                  </a:txBody>
                  <a:tcPr anchor="ctr">
                    <a:solidFill>
                      <a:schemeClr val="bg2"/>
                    </a:solidFill>
                  </a:tcPr>
                </a:tc>
                <a:tc>
                  <a:txBody>
                    <a:bodyPr/>
                    <a:lstStyle/>
                    <a:p>
                      <a:pPr algn="ctr"/>
                      <a:r>
                        <a:rPr lang="fi-FI" sz="1700">
                          <a:latin typeface="Arial"/>
                        </a:rPr>
                        <a:t>125,7</a:t>
                      </a:r>
                    </a:p>
                  </a:txBody>
                  <a:tcPr anchor="ctr">
                    <a:solidFill>
                      <a:schemeClr val="bg2"/>
                    </a:solidFill>
                  </a:tcPr>
                </a:tc>
                <a:tc>
                  <a:txBody>
                    <a:bodyPr/>
                    <a:lstStyle/>
                    <a:p>
                      <a:pPr algn="ctr"/>
                      <a:r>
                        <a:rPr lang="fi-FI" sz="1700">
                          <a:latin typeface="Arial"/>
                        </a:rPr>
                        <a:t>35</a:t>
                      </a:r>
                    </a:p>
                  </a:txBody>
                  <a:tcPr anchor="ctr">
                    <a:solidFill>
                      <a:srgbClr val="F3E8FC"/>
                    </a:solidFill>
                  </a:tcPr>
                </a:tc>
                <a:tc>
                  <a:txBody>
                    <a:bodyPr/>
                    <a:lstStyle/>
                    <a:p>
                      <a:pPr algn="ctr"/>
                      <a:r>
                        <a:rPr lang="fi-FI" sz="1700">
                          <a:latin typeface="Arial"/>
                        </a:rPr>
                        <a:t>55 (ensikertalaiset)</a:t>
                      </a:r>
                    </a:p>
                    <a:p>
                      <a:pPr algn="ctr"/>
                      <a:r>
                        <a:rPr lang="fi-FI" sz="1700">
                          <a:latin typeface="Arial"/>
                        </a:rPr>
                        <a:t>56 (kaikki)</a:t>
                      </a:r>
                    </a:p>
                  </a:txBody>
                  <a:tcPr anchor="ctr">
                    <a:solidFill>
                      <a:srgbClr val="F3E8FC"/>
                    </a:solidFill>
                  </a:tcPr>
                </a:tc>
                <a:extLst>
                  <a:ext uri="{0D108BD9-81ED-4DB2-BD59-A6C34878D82A}">
                    <a16:rowId xmlns:a16="http://schemas.microsoft.com/office/drawing/2014/main" val="2592622043"/>
                  </a:ext>
                </a:extLst>
              </a:tr>
              <a:tr h="663155">
                <a:tc>
                  <a:txBody>
                    <a:bodyPr/>
                    <a:lstStyle/>
                    <a:p>
                      <a:r>
                        <a:rPr lang="fi-FI">
                          <a:latin typeface="Arial"/>
                        </a:rPr>
                        <a:t>Itä-Suomen yliopisto</a:t>
                      </a:r>
                    </a:p>
                  </a:txBody>
                  <a:tcPr anchor="ctr">
                    <a:solidFill>
                      <a:srgbClr val="F3E8FC"/>
                    </a:solidFill>
                  </a:tcPr>
                </a:tc>
                <a:tc>
                  <a:txBody>
                    <a:bodyPr/>
                    <a:lstStyle/>
                    <a:p>
                      <a:pPr algn="ctr"/>
                      <a:r>
                        <a:rPr lang="fi-FI" sz="1700">
                          <a:latin typeface="Arial"/>
                        </a:rPr>
                        <a:t>123,1</a:t>
                      </a:r>
                    </a:p>
                  </a:txBody>
                  <a:tcPr anchor="ctr">
                    <a:solidFill>
                      <a:schemeClr val="bg2"/>
                    </a:solidFill>
                  </a:tcPr>
                </a:tc>
                <a:tc>
                  <a:txBody>
                    <a:bodyPr/>
                    <a:lstStyle/>
                    <a:p>
                      <a:pPr algn="ctr"/>
                      <a:r>
                        <a:rPr lang="fi-FI" sz="1700">
                          <a:latin typeface="Arial"/>
                        </a:rPr>
                        <a:t>122,4</a:t>
                      </a:r>
                    </a:p>
                  </a:txBody>
                  <a:tcPr anchor="ctr">
                    <a:solidFill>
                      <a:schemeClr val="bg2"/>
                    </a:solidFill>
                  </a:tcPr>
                </a:tc>
                <a:tc>
                  <a:txBody>
                    <a:bodyPr/>
                    <a:lstStyle/>
                    <a:p>
                      <a:pPr algn="ctr"/>
                      <a:r>
                        <a:rPr lang="fi-FI" sz="1700">
                          <a:latin typeface="Arial"/>
                        </a:rPr>
                        <a:t>38 (ensikertalaiset)</a:t>
                      </a:r>
                    </a:p>
                    <a:p>
                      <a:pPr algn="ctr"/>
                      <a:r>
                        <a:rPr lang="fi-FI" sz="1700">
                          <a:latin typeface="Arial"/>
                        </a:rPr>
                        <a:t>45 (kaikki)</a:t>
                      </a:r>
                    </a:p>
                  </a:txBody>
                  <a:tcPr anchor="ctr">
                    <a:solidFill>
                      <a:srgbClr val="F3E8FC"/>
                    </a:solidFill>
                  </a:tcPr>
                </a:tc>
                <a:tc>
                  <a:txBody>
                    <a:bodyPr/>
                    <a:lstStyle/>
                    <a:p>
                      <a:pPr algn="ctr"/>
                      <a:r>
                        <a:rPr lang="fi-FI" sz="1700">
                          <a:latin typeface="Arial"/>
                        </a:rPr>
                        <a:t>56 (ensikertalaiset)</a:t>
                      </a:r>
                    </a:p>
                    <a:p>
                      <a:pPr algn="ctr"/>
                      <a:r>
                        <a:rPr lang="fi-FI" sz="1700">
                          <a:latin typeface="Arial"/>
                        </a:rPr>
                        <a:t>58 (kaikki)</a:t>
                      </a:r>
                    </a:p>
                  </a:txBody>
                  <a:tcPr anchor="ctr">
                    <a:solidFill>
                      <a:srgbClr val="F3E8FC"/>
                    </a:solidFill>
                  </a:tcPr>
                </a:tc>
                <a:extLst>
                  <a:ext uri="{0D108BD9-81ED-4DB2-BD59-A6C34878D82A}">
                    <a16:rowId xmlns:a16="http://schemas.microsoft.com/office/drawing/2014/main" val="2848334940"/>
                  </a:ext>
                </a:extLst>
              </a:tr>
              <a:tr h="663155">
                <a:tc>
                  <a:txBody>
                    <a:bodyPr/>
                    <a:lstStyle/>
                    <a:p>
                      <a:r>
                        <a:rPr lang="fi-FI">
                          <a:latin typeface="Arial"/>
                        </a:rPr>
                        <a:t>Lapin yliopisto</a:t>
                      </a:r>
                    </a:p>
                  </a:txBody>
                  <a:tcPr anchor="ctr">
                    <a:solidFill>
                      <a:srgbClr val="F3E8FC"/>
                    </a:solidFill>
                  </a:tcPr>
                </a:tc>
                <a:tc>
                  <a:txBody>
                    <a:bodyPr/>
                    <a:lstStyle/>
                    <a:p>
                      <a:pPr algn="ctr"/>
                      <a:r>
                        <a:rPr lang="fi-FI" sz="1700">
                          <a:latin typeface="Arial"/>
                        </a:rPr>
                        <a:t>116</a:t>
                      </a:r>
                    </a:p>
                  </a:txBody>
                  <a:tcPr anchor="ctr">
                    <a:solidFill>
                      <a:schemeClr val="bg2"/>
                    </a:solidFill>
                  </a:tcPr>
                </a:tc>
                <a:tc>
                  <a:txBody>
                    <a:bodyPr/>
                    <a:lstStyle/>
                    <a:p>
                      <a:pPr algn="ctr"/>
                      <a:r>
                        <a:rPr lang="fi-FI" sz="1700">
                          <a:latin typeface="Arial"/>
                        </a:rPr>
                        <a:t>118,4</a:t>
                      </a:r>
                    </a:p>
                  </a:txBody>
                  <a:tcPr anchor="ctr">
                    <a:solidFill>
                      <a:schemeClr val="bg2"/>
                    </a:solidFill>
                  </a:tcPr>
                </a:tc>
                <a:tc>
                  <a:txBody>
                    <a:bodyPr/>
                    <a:lstStyle/>
                    <a:p>
                      <a:pPr algn="ctr"/>
                      <a:r>
                        <a:rPr lang="fi-FI" sz="1700">
                          <a:latin typeface="Arial"/>
                        </a:rPr>
                        <a:t>35</a:t>
                      </a:r>
                    </a:p>
                  </a:txBody>
                  <a:tcPr anchor="ctr">
                    <a:solidFill>
                      <a:srgbClr val="F3E8FC"/>
                    </a:solidFill>
                  </a:tcPr>
                </a:tc>
                <a:tc>
                  <a:txBody>
                    <a:bodyPr/>
                    <a:lstStyle/>
                    <a:p>
                      <a:pPr algn="ctr"/>
                      <a:r>
                        <a:rPr lang="fi-FI" sz="1700">
                          <a:latin typeface="Arial"/>
                        </a:rPr>
                        <a:t>53</a:t>
                      </a:r>
                    </a:p>
                  </a:txBody>
                  <a:tcPr anchor="ctr">
                    <a:solidFill>
                      <a:srgbClr val="F3E8FC"/>
                    </a:solidFill>
                  </a:tcPr>
                </a:tc>
                <a:extLst>
                  <a:ext uri="{0D108BD9-81ED-4DB2-BD59-A6C34878D82A}">
                    <a16:rowId xmlns:a16="http://schemas.microsoft.com/office/drawing/2014/main" val="2745248064"/>
                  </a:ext>
                </a:extLst>
              </a:tr>
            </a:tbl>
          </a:graphicData>
        </a:graphic>
      </p:graphicFrame>
      <p:sp>
        <p:nvSpPr>
          <p:cNvPr id="7" name="Sisällön paikkamerkki 6">
            <a:extLst>
              <a:ext uri="{FF2B5EF4-FFF2-40B4-BE49-F238E27FC236}">
                <a16:creationId xmlns:a16="http://schemas.microsoft.com/office/drawing/2014/main" id="{42EA5D80-D94C-AB4D-6DC8-7C62305EFF57}"/>
              </a:ext>
            </a:extLst>
          </p:cNvPr>
          <p:cNvSpPr>
            <a:spLocks noGrp="1"/>
          </p:cNvSpPr>
          <p:nvPr>
            <p:ph sz="quarter" idx="10"/>
          </p:nvPr>
        </p:nvSpPr>
        <p:spPr>
          <a:xfrm>
            <a:off x="341049" y="5835600"/>
            <a:ext cx="13825629" cy="886532"/>
          </a:xfrm>
        </p:spPr>
        <p:txBody>
          <a:bodyPr/>
          <a:lstStyle/>
          <a:p>
            <a:r>
              <a:rPr lang="fi-FI"/>
              <a:t>Todistuspisteet </a:t>
            </a:r>
            <a:r>
              <a:rPr lang="fi-FI" err="1"/>
              <a:t>max</a:t>
            </a:r>
            <a:r>
              <a:rPr lang="fi-FI"/>
              <a:t> 154</a:t>
            </a:r>
          </a:p>
          <a:p>
            <a:r>
              <a:rPr lang="fi-FI"/>
              <a:t>Valintakoepisteet </a:t>
            </a:r>
            <a:r>
              <a:rPr lang="fi-FI" err="1"/>
              <a:t>max</a:t>
            </a:r>
            <a:r>
              <a:rPr lang="fi-FI"/>
              <a:t> 80</a:t>
            </a:r>
          </a:p>
        </p:txBody>
      </p:sp>
    </p:spTree>
    <p:extLst>
      <p:ext uri="{BB962C8B-B14F-4D97-AF65-F5344CB8AC3E}">
        <p14:creationId xmlns:p14="http://schemas.microsoft.com/office/powerpoint/2010/main" val="15285724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0F3DB4-F7AB-CB6D-AC83-FFFE5140FC68}"/>
              </a:ext>
            </a:extLst>
          </p:cNvPr>
          <p:cNvSpPr>
            <a:spLocks noGrp="1"/>
          </p:cNvSpPr>
          <p:nvPr>
            <p:ph type="title"/>
          </p:nvPr>
        </p:nvSpPr>
        <p:spPr/>
        <p:txBody>
          <a:bodyPr>
            <a:normAutofit/>
          </a:bodyPr>
          <a:lstStyle/>
          <a:p>
            <a:r>
              <a:rPr lang="fi-FI"/>
              <a:t>Millaisella todistuksella opiskelupaikan sai 2024?</a:t>
            </a:r>
          </a:p>
        </p:txBody>
      </p:sp>
      <p:graphicFrame>
        <p:nvGraphicFramePr>
          <p:cNvPr id="18" name="Sisällön paikkamerkki 17">
            <a:extLst>
              <a:ext uri="{FF2B5EF4-FFF2-40B4-BE49-F238E27FC236}">
                <a16:creationId xmlns:a16="http://schemas.microsoft.com/office/drawing/2014/main" id="{D79B2E3A-7464-06A7-C657-52EF6D700CD9}"/>
              </a:ext>
            </a:extLst>
          </p:cNvPr>
          <p:cNvGraphicFramePr>
            <a:graphicFrameLocks noGrp="1"/>
          </p:cNvGraphicFramePr>
          <p:nvPr>
            <p:ph sz="quarter" idx="10"/>
            <p:extLst>
              <p:ext uri="{D42A27DB-BD31-4B8C-83A1-F6EECF244321}">
                <p14:modId xmlns:p14="http://schemas.microsoft.com/office/powerpoint/2010/main" val="2182053589"/>
              </p:ext>
            </p:extLst>
          </p:nvPr>
        </p:nvGraphicFramePr>
        <p:xfrm>
          <a:off x="447040" y="1342416"/>
          <a:ext cx="11551921" cy="5403840"/>
        </p:xfrm>
        <a:graphic>
          <a:graphicData uri="http://schemas.openxmlformats.org/drawingml/2006/table">
            <a:tbl>
              <a:tblPr firstRow="1" firstCol="1" bandRow="1">
                <a:tableStyleId>{5C22544A-7EE6-4342-B048-85BDC9FD1C3A}</a:tableStyleId>
              </a:tblPr>
              <a:tblGrid>
                <a:gridCol w="2033704">
                  <a:extLst>
                    <a:ext uri="{9D8B030D-6E8A-4147-A177-3AD203B41FA5}">
                      <a16:colId xmlns:a16="http://schemas.microsoft.com/office/drawing/2014/main" val="3898842307"/>
                    </a:ext>
                  </a:extLst>
                </a:gridCol>
                <a:gridCol w="3077553">
                  <a:extLst>
                    <a:ext uri="{9D8B030D-6E8A-4147-A177-3AD203B41FA5}">
                      <a16:colId xmlns:a16="http://schemas.microsoft.com/office/drawing/2014/main" val="3407709758"/>
                    </a:ext>
                  </a:extLst>
                </a:gridCol>
                <a:gridCol w="3220332">
                  <a:extLst>
                    <a:ext uri="{9D8B030D-6E8A-4147-A177-3AD203B41FA5}">
                      <a16:colId xmlns:a16="http://schemas.microsoft.com/office/drawing/2014/main" val="3492059767"/>
                    </a:ext>
                  </a:extLst>
                </a:gridCol>
                <a:gridCol w="3220332">
                  <a:extLst>
                    <a:ext uri="{9D8B030D-6E8A-4147-A177-3AD203B41FA5}">
                      <a16:colId xmlns:a16="http://schemas.microsoft.com/office/drawing/2014/main" val="2057100498"/>
                    </a:ext>
                  </a:extLst>
                </a:gridCol>
              </a:tblGrid>
              <a:tr h="593019">
                <a:tc>
                  <a:txBody>
                    <a:bodyPr/>
                    <a:lstStyle/>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Esimerkkitodistus 1</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Esimerkkitodistus 2</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Esimerkkitodistus 3</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21882820"/>
                  </a:ext>
                </a:extLst>
              </a:tr>
              <a:tr h="2278566">
                <a:tc>
                  <a:txBody>
                    <a:bodyPr/>
                    <a:lstStyle/>
                    <a:p>
                      <a:pPr>
                        <a:lnSpc>
                          <a:spcPct val="115000"/>
                        </a:lnSpc>
                        <a:spcAft>
                          <a:spcPts val="800"/>
                        </a:spcAft>
                      </a:pPr>
                      <a:r>
                        <a:rPr lang="fi-FI" sz="1600" baseline="0">
                          <a:effectLst/>
                        </a:rPr>
                        <a:t>Kirjoitetut aineet</a:t>
                      </a:r>
                    </a:p>
                    <a:p>
                      <a:pPr>
                        <a:lnSpc>
                          <a:spcPct val="107000"/>
                        </a:lnSpc>
                        <a:spcAft>
                          <a:spcPts val="800"/>
                        </a:spcAft>
                      </a:pPr>
                      <a:r>
                        <a:rPr lang="fi-FI" sz="1600" baseline="0">
                          <a:effectLst/>
                        </a:rPr>
                        <a:t> </a:t>
                      </a:r>
                    </a:p>
                    <a:p>
                      <a:pPr algn="ctr">
                        <a:lnSpc>
                          <a:spcPct val="107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nSpc>
                          <a:spcPct val="115000"/>
                        </a:lnSpc>
                        <a:buFont typeface="Symbol" panose="05050102010706020507" pitchFamily="18" charset="2"/>
                        <a:buChar char=""/>
                      </a:pPr>
                      <a:r>
                        <a:rPr lang="fi-FI" sz="1600" baseline="0">
                          <a:effectLst/>
                        </a:rPr>
                        <a:t>äidinkieli E 27,5 p</a:t>
                      </a:r>
                    </a:p>
                    <a:p>
                      <a:pPr marL="342900" lvl="0" indent="-342900">
                        <a:lnSpc>
                          <a:spcPct val="115000"/>
                        </a:lnSpc>
                        <a:buFont typeface="Symbol" panose="05050102010706020507" pitchFamily="18" charset="2"/>
                        <a:buChar char=""/>
                      </a:pPr>
                      <a:r>
                        <a:rPr lang="fi-FI" sz="1600" baseline="0">
                          <a:effectLst/>
                        </a:rPr>
                        <a:t>pitkä matematiikka E 30,0 p </a:t>
                      </a:r>
                    </a:p>
                    <a:p>
                      <a:pPr marL="342900" lvl="0" indent="-342900">
                        <a:lnSpc>
                          <a:spcPct val="115000"/>
                        </a:lnSpc>
                        <a:buFont typeface="Symbol" panose="05050102010706020507" pitchFamily="18" charset="2"/>
                        <a:buChar char=""/>
                      </a:pPr>
                      <a:r>
                        <a:rPr lang="fi-FI" sz="1600" baseline="0">
                          <a:effectLst/>
                        </a:rPr>
                        <a:t>pitkä kieli, englanti E 23,6 p</a:t>
                      </a:r>
                    </a:p>
                    <a:p>
                      <a:pPr marL="342900" lvl="0" indent="-342900">
                        <a:lnSpc>
                          <a:spcPct val="115000"/>
                        </a:lnSpc>
                        <a:buFont typeface="Symbol" panose="05050102010706020507" pitchFamily="18" charset="2"/>
                        <a:buChar char=""/>
                      </a:pPr>
                      <a:r>
                        <a:rPr lang="fi-FI" sz="1600" baseline="0">
                          <a:effectLst/>
                        </a:rPr>
                        <a:t>historia E 20,4 p</a:t>
                      </a:r>
                    </a:p>
                    <a:p>
                      <a:pPr marL="342900" lvl="0" indent="-342900">
                        <a:lnSpc>
                          <a:spcPct val="115000"/>
                        </a:lnSpc>
                        <a:spcAft>
                          <a:spcPts val="800"/>
                        </a:spcAft>
                        <a:buFont typeface="Symbol" panose="05050102010706020507" pitchFamily="18" charset="2"/>
                        <a:buChar char=""/>
                      </a:pPr>
                      <a:r>
                        <a:rPr lang="fi-FI" sz="1600" baseline="0">
                          <a:effectLst/>
                        </a:rPr>
                        <a:t>fysiikka E 22 p</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nSpc>
                          <a:spcPct val="115000"/>
                        </a:lnSpc>
                        <a:buFont typeface="Symbol" panose="05050102010706020507" pitchFamily="18" charset="2"/>
                        <a:buChar char=""/>
                      </a:pPr>
                      <a:r>
                        <a:rPr lang="fi-FI" sz="1600" baseline="0">
                          <a:effectLst/>
                        </a:rPr>
                        <a:t>äidinkieli L 33 p</a:t>
                      </a:r>
                    </a:p>
                    <a:p>
                      <a:pPr marL="342900" lvl="0" indent="-342900">
                        <a:lnSpc>
                          <a:spcPct val="115000"/>
                        </a:lnSpc>
                        <a:buFont typeface="Symbol" panose="05050102010706020507" pitchFamily="18" charset="2"/>
                        <a:buChar char=""/>
                      </a:pPr>
                      <a:r>
                        <a:rPr lang="fi-FI" sz="1600" baseline="0">
                          <a:effectLst/>
                        </a:rPr>
                        <a:t>lyhyt matematiikka L 28,3 p</a:t>
                      </a:r>
                    </a:p>
                    <a:p>
                      <a:pPr marL="342900" lvl="0" indent="-342900">
                        <a:lnSpc>
                          <a:spcPct val="115000"/>
                        </a:lnSpc>
                        <a:buFont typeface="Symbol" panose="05050102010706020507" pitchFamily="18" charset="2"/>
                        <a:buChar char=""/>
                      </a:pPr>
                      <a:r>
                        <a:rPr lang="fi-FI" sz="1600" baseline="0">
                          <a:effectLst/>
                        </a:rPr>
                        <a:t>pitkä kieli L 28,3 p</a:t>
                      </a:r>
                    </a:p>
                    <a:p>
                      <a:pPr marL="342900" lvl="0" indent="-342900">
                        <a:lnSpc>
                          <a:spcPct val="115000"/>
                        </a:lnSpc>
                        <a:buFont typeface="Symbol" panose="05050102010706020507" pitchFamily="18" charset="2"/>
                        <a:buChar char=""/>
                      </a:pPr>
                      <a:r>
                        <a:rPr lang="fi-FI" sz="1600" baseline="0">
                          <a:effectLst/>
                        </a:rPr>
                        <a:t>yhteiskuntaoppi L 20 p </a:t>
                      </a:r>
                    </a:p>
                    <a:p>
                      <a:pPr marL="342900" lvl="0" indent="-342900">
                        <a:lnSpc>
                          <a:spcPct val="115000"/>
                        </a:lnSpc>
                        <a:spcAft>
                          <a:spcPts val="800"/>
                        </a:spcAft>
                        <a:buFont typeface="Symbol" panose="05050102010706020507" pitchFamily="18" charset="2"/>
                        <a:buChar char=""/>
                      </a:pPr>
                      <a:r>
                        <a:rPr lang="fi-FI" sz="1600" baseline="0">
                          <a:effectLst/>
                        </a:rPr>
                        <a:t>filosofia L 20 p </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a:lnSpc>
                          <a:spcPct val="115000"/>
                        </a:lnSpc>
                        <a:buFont typeface="Symbol" panose="05050102010706020507" pitchFamily="18" charset="2"/>
                        <a:buChar char=""/>
                      </a:pPr>
                      <a:r>
                        <a:rPr lang="fi-FI" sz="1600" baseline="0">
                          <a:effectLst/>
                        </a:rPr>
                        <a:t>äidinkieli L 33 p</a:t>
                      </a:r>
                    </a:p>
                    <a:p>
                      <a:pPr marL="342900" lvl="0" indent="-342900">
                        <a:lnSpc>
                          <a:spcPct val="115000"/>
                        </a:lnSpc>
                        <a:buFont typeface="Symbol" panose="05050102010706020507" pitchFamily="18" charset="2"/>
                        <a:buChar char=""/>
                      </a:pPr>
                      <a:r>
                        <a:rPr lang="fi-FI" sz="1600" baseline="0">
                          <a:effectLst/>
                        </a:rPr>
                        <a:t>pitkä matematiikka E 30 p</a:t>
                      </a:r>
                    </a:p>
                    <a:p>
                      <a:pPr marL="342900" lvl="0" indent="-342900">
                        <a:lnSpc>
                          <a:spcPct val="115000"/>
                        </a:lnSpc>
                        <a:buFont typeface="Symbol" panose="05050102010706020507" pitchFamily="18" charset="2"/>
                        <a:buChar char=""/>
                      </a:pPr>
                      <a:r>
                        <a:rPr lang="fi-FI" sz="1600" baseline="0">
                          <a:effectLst/>
                        </a:rPr>
                        <a:t>pitkä kieli E, 23,6 p</a:t>
                      </a:r>
                    </a:p>
                    <a:p>
                      <a:pPr marL="342900" lvl="0" indent="-342900">
                        <a:lnSpc>
                          <a:spcPct val="115000"/>
                        </a:lnSpc>
                        <a:buFont typeface="Symbol" panose="05050102010706020507" pitchFamily="18" charset="2"/>
                        <a:buChar char=""/>
                      </a:pPr>
                      <a:r>
                        <a:rPr lang="fi-FI" sz="1600" baseline="0">
                          <a:effectLst/>
                        </a:rPr>
                        <a:t>psykologia L, 22,4 p</a:t>
                      </a:r>
                    </a:p>
                    <a:p>
                      <a:pPr marL="342900" lvl="0" indent="-342900">
                        <a:lnSpc>
                          <a:spcPct val="115000"/>
                        </a:lnSpc>
                        <a:spcAft>
                          <a:spcPts val="800"/>
                        </a:spcAft>
                        <a:buFont typeface="Symbol" panose="05050102010706020507" pitchFamily="18" charset="2"/>
                        <a:buChar char=""/>
                      </a:pPr>
                      <a:r>
                        <a:rPr lang="fi-FI" sz="1600" baseline="0">
                          <a:effectLst/>
                        </a:rPr>
                        <a:t>historia L, 24,5 p</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78925675"/>
                  </a:ext>
                </a:extLst>
              </a:tr>
              <a:tr h="833811">
                <a:tc>
                  <a:txBody>
                    <a:bodyPr/>
                    <a:lstStyle/>
                    <a:p>
                      <a:pPr>
                        <a:lnSpc>
                          <a:spcPct val="115000"/>
                        </a:lnSpc>
                        <a:spcAft>
                          <a:spcPts val="800"/>
                        </a:spcAft>
                      </a:pPr>
                      <a:r>
                        <a:rPr lang="fi-FI" sz="1600" baseline="0">
                          <a:effectLst/>
                        </a:rPr>
                        <a:t>Todistuspisteet yhteensä</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123,5 pistettä </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129,6 pistettä</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133,5 pistettä</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32460753"/>
                  </a:ext>
                </a:extLst>
              </a:tr>
              <a:tr h="1556188">
                <a:tc>
                  <a:txBody>
                    <a:bodyPr/>
                    <a:lstStyle/>
                    <a:p>
                      <a:pPr>
                        <a:lnSpc>
                          <a:spcPct val="115000"/>
                        </a:lnSpc>
                        <a:spcAft>
                          <a:spcPts val="800"/>
                        </a:spcAft>
                      </a:pPr>
                      <a:r>
                        <a:rPr lang="fi-FI" sz="1600" baseline="0">
                          <a:effectLst/>
                        </a:rPr>
                        <a:t>Kohteet, joihin olisi tullut hyväksytyksi opiskelemaan</a:t>
                      </a:r>
                    </a:p>
                    <a:p>
                      <a:pPr>
                        <a:lnSpc>
                          <a:spcPct val="115000"/>
                        </a:lnSpc>
                        <a:spcAft>
                          <a:spcPts val="800"/>
                        </a:spcAft>
                      </a:pPr>
                      <a:r>
                        <a:rPr lang="fi-FI" sz="1600" baseline="0">
                          <a:effectLst/>
                        </a:rPr>
                        <a:t> </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Joensuu ja Rovaniemi</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Turku, Vaasa, Joensuu ja Rovaniemi</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800"/>
                        </a:spcAft>
                      </a:pPr>
                      <a:r>
                        <a:rPr lang="fi-FI" sz="1600" baseline="0">
                          <a:effectLst/>
                        </a:rPr>
                        <a:t>Kaikki hakukohteet</a:t>
                      </a:r>
                      <a:endParaRPr lang="fi-FI" sz="1600" baseline="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89735121"/>
                  </a:ext>
                </a:extLst>
              </a:tr>
            </a:tbl>
          </a:graphicData>
        </a:graphic>
      </p:graphicFrame>
    </p:spTree>
    <p:extLst>
      <p:ext uri="{BB962C8B-B14F-4D97-AF65-F5344CB8AC3E}">
        <p14:creationId xmlns:p14="http://schemas.microsoft.com/office/powerpoint/2010/main" val="29060040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isällön paikkamerkki 10">
            <a:extLst>
              <a:ext uri="{FF2B5EF4-FFF2-40B4-BE49-F238E27FC236}">
                <a16:creationId xmlns:a16="http://schemas.microsoft.com/office/drawing/2014/main" id="{71920162-ABD7-EC04-4E81-E021004E5850}"/>
              </a:ext>
            </a:extLst>
          </p:cNvPr>
          <p:cNvPicPr>
            <a:picLocks noGrp="1" noChangeAspect="1"/>
          </p:cNvPicPr>
          <p:nvPr>
            <p:ph sz="quarter" idx="10"/>
          </p:nvPr>
        </p:nvPicPr>
        <p:blipFill>
          <a:blip r:embed="rId3"/>
          <a:stretch>
            <a:fillRect/>
          </a:stretch>
        </p:blipFill>
        <p:spPr>
          <a:xfrm>
            <a:off x="341313" y="2205990"/>
            <a:ext cx="7066380" cy="3280096"/>
          </a:xfrm>
        </p:spPr>
      </p:pic>
      <p:pic>
        <p:nvPicPr>
          <p:cNvPr id="13" name="Kuvan paikkamerkki 12" descr="Kuva, joka sisältää kohteen vaate, jalkineet, henkilö, sisä-&#10;&#10;Kuvaus luotu automaattisesti">
            <a:extLst>
              <a:ext uri="{FF2B5EF4-FFF2-40B4-BE49-F238E27FC236}">
                <a16:creationId xmlns:a16="http://schemas.microsoft.com/office/drawing/2014/main" id="{98A96598-9BAE-1620-FFAD-B2731509BABD}"/>
              </a:ext>
            </a:extLst>
          </p:cNvPr>
          <p:cNvPicPr>
            <a:picLocks noGrp="1" noChangeAspect="1"/>
          </p:cNvPicPr>
          <p:nvPr>
            <p:ph type="pic" idx="13"/>
          </p:nvPr>
        </p:nvPicPr>
        <p:blipFill>
          <a:blip r:embed="rId4" cstate="screen">
            <a:extLst>
              <a:ext uri="{28A0092B-C50C-407E-A947-70E740481C1C}">
                <a14:useLocalDpi xmlns:a14="http://schemas.microsoft.com/office/drawing/2010/main"/>
              </a:ext>
            </a:extLst>
          </a:blip>
          <a:srcRect/>
          <a:stretch>
            <a:fillRect/>
          </a:stretch>
        </p:blipFill>
        <p:spPr>
          <a:xfrm>
            <a:off x="7880451" y="1275080"/>
            <a:ext cx="3970236" cy="4307840"/>
          </a:xfrm>
        </p:spPr>
      </p:pic>
      <p:sp>
        <p:nvSpPr>
          <p:cNvPr id="5" name="Otsikko 4">
            <a:extLst>
              <a:ext uri="{FF2B5EF4-FFF2-40B4-BE49-F238E27FC236}">
                <a16:creationId xmlns:a16="http://schemas.microsoft.com/office/drawing/2014/main" id="{62EC52F2-A1A2-4F73-64C9-A49FD4E52C91}"/>
              </a:ext>
            </a:extLst>
          </p:cNvPr>
          <p:cNvSpPr>
            <a:spLocks noGrp="1"/>
          </p:cNvSpPr>
          <p:nvPr>
            <p:ph type="title"/>
          </p:nvPr>
        </p:nvSpPr>
        <p:spPr/>
        <p:txBody>
          <a:bodyPr/>
          <a:lstStyle/>
          <a:p>
            <a:r>
              <a:rPr lang="fi-FI"/>
              <a:t>Hakijamääriä oikeustiede 2024</a:t>
            </a:r>
          </a:p>
        </p:txBody>
      </p:sp>
    </p:spTree>
    <p:extLst>
      <p:ext uri="{BB962C8B-B14F-4D97-AF65-F5344CB8AC3E}">
        <p14:creationId xmlns:p14="http://schemas.microsoft.com/office/powerpoint/2010/main" val="34122601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E8926-C599-DC48-26AC-A5A43612087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481B32E-C447-7BD6-005A-4F34C6980ED9}"/>
              </a:ext>
            </a:extLst>
          </p:cNvPr>
          <p:cNvSpPr>
            <a:spLocks noGrp="1"/>
          </p:cNvSpPr>
          <p:nvPr>
            <p:ph type="title"/>
          </p:nvPr>
        </p:nvSpPr>
        <p:spPr/>
        <p:txBody>
          <a:bodyPr/>
          <a:lstStyle/>
          <a:p>
            <a:r>
              <a:rPr lang="fi-FI"/>
              <a:t>Valintakoe G – to 5.6.2025 klo 14</a:t>
            </a:r>
          </a:p>
        </p:txBody>
      </p:sp>
      <p:sp>
        <p:nvSpPr>
          <p:cNvPr id="3" name="Sisällön paikkamerkki 2">
            <a:extLst>
              <a:ext uri="{FF2B5EF4-FFF2-40B4-BE49-F238E27FC236}">
                <a16:creationId xmlns:a16="http://schemas.microsoft.com/office/drawing/2014/main" id="{65F2A0D4-FB32-55CD-09D6-24717813E6E5}"/>
              </a:ext>
            </a:extLst>
          </p:cNvPr>
          <p:cNvSpPr>
            <a:spLocks noGrp="1"/>
          </p:cNvSpPr>
          <p:nvPr>
            <p:ph sz="quarter" idx="10"/>
          </p:nvPr>
        </p:nvSpPr>
        <p:spPr/>
        <p:txBody>
          <a:bodyPr vert="horz" lIns="91440" tIns="45720" rIns="91440" bIns="45720" rtlCol="0" anchor="t">
            <a:noAutofit/>
          </a:bodyPr>
          <a:lstStyle/>
          <a:p>
            <a:pPr marL="342900" indent="-342900">
              <a:buFont typeface="Arial" panose="020B0604020202020204" pitchFamily="34" charset="0"/>
              <a:buChar char="•"/>
            </a:pPr>
            <a:r>
              <a:rPr lang="fi-FI" sz="2400">
                <a:latin typeface="Arial    "/>
                <a:cs typeface="Arial"/>
              </a:rPr>
              <a:t>Yhteinen osio kaikille </a:t>
            </a:r>
          </a:p>
          <a:p>
            <a:pPr marL="1028700" lvl="1" indent="-342900"/>
            <a:r>
              <a:rPr lang="fi-FI" sz="2400">
                <a:latin typeface="Arial    "/>
              </a:rPr>
              <a:t>Perustuu kokeessa jaettavaan aineistoon</a:t>
            </a:r>
          </a:p>
          <a:p>
            <a:pPr marL="1485900" lvl="2" indent="-342900"/>
            <a:r>
              <a:rPr lang="fi-FI" sz="2400">
                <a:latin typeface="Arial    "/>
              </a:rPr>
              <a:t>Aineisto voi olla myös englanninkielistä</a:t>
            </a:r>
          </a:p>
          <a:p>
            <a:pPr marL="1028700" lvl="1" indent="-342900"/>
            <a:r>
              <a:rPr lang="fi-FI" sz="2400">
                <a:latin typeface="Arial    "/>
              </a:rPr>
              <a:t>Mittaa </a:t>
            </a:r>
          </a:p>
          <a:p>
            <a:pPr marL="1485900" lvl="2" indent="-342900"/>
            <a:r>
              <a:rPr lang="fi-FI" sz="2400">
                <a:latin typeface="Arial    "/>
              </a:rPr>
              <a:t>tieteellisen tiedon ja käsitteistön omaksumista ja soveltamista</a:t>
            </a:r>
          </a:p>
          <a:p>
            <a:pPr marL="1485900" lvl="2" indent="-342900"/>
            <a:r>
              <a:rPr lang="fi-FI" sz="2400">
                <a:latin typeface="Arial    "/>
              </a:rPr>
              <a:t>aineistojen analyyttista ja kriittistä tarkastelua</a:t>
            </a:r>
          </a:p>
          <a:p>
            <a:pPr marL="1485900" lvl="2" indent="-342900"/>
            <a:r>
              <a:rPr lang="fi-FI" sz="2400">
                <a:latin typeface="Arial    "/>
              </a:rPr>
              <a:t>Lähdekritiikkiä</a:t>
            </a:r>
          </a:p>
          <a:p>
            <a:pPr marL="1485900" lvl="2" indent="-342900"/>
            <a:r>
              <a:rPr lang="fi-FI" sz="2400">
                <a:latin typeface="Arial    "/>
              </a:rPr>
              <a:t>ilmiöiden moniulotteisuuden ja kontekstuaalisuuden tulkintaa</a:t>
            </a:r>
          </a:p>
          <a:p>
            <a:pPr marL="1028700" lvl="1" indent="-342900"/>
            <a:r>
              <a:rPr lang="fi-FI" sz="2500">
                <a:latin typeface="Arial    "/>
              </a:rPr>
              <a:t>Tehtävätyypit: monivalinta-/aukkokysymykset</a:t>
            </a:r>
          </a:p>
          <a:p>
            <a:pPr marL="1028700" lvl="1" indent="-342900"/>
            <a:r>
              <a:rPr lang="fi-FI" sz="2400">
                <a:latin typeface="Arial    "/>
              </a:rPr>
              <a:t>Kesto 2 h</a:t>
            </a:r>
          </a:p>
          <a:p>
            <a:endParaRPr lang="fi-FI" sz="1400" i="0" u="none" strike="noStrike" baseline="0">
              <a:latin typeface="+mn-lt"/>
            </a:endParaRPr>
          </a:p>
        </p:txBody>
      </p:sp>
    </p:spTree>
    <p:extLst>
      <p:ext uri="{BB962C8B-B14F-4D97-AF65-F5344CB8AC3E}">
        <p14:creationId xmlns:p14="http://schemas.microsoft.com/office/powerpoint/2010/main" val="34313540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C4E8-5C06-55BC-B9DA-9A366D4FAA7B}"/>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BED6F7DC-2EDC-2BE1-C7DA-AECDCE8FCA01}"/>
              </a:ext>
            </a:extLst>
          </p:cNvPr>
          <p:cNvSpPr>
            <a:spLocks noGrp="1"/>
          </p:cNvSpPr>
          <p:nvPr>
            <p:ph type="title"/>
          </p:nvPr>
        </p:nvSpPr>
        <p:spPr/>
        <p:txBody>
          <a:bodyPr/>
          <a:lstStyle/>
          <a:p>
            <a:r>
              <a:rPr lang="fi-FI"/>
              <a:t>Valintakoe G - to 5.6.2025 klo 14</a:t>
            </a:r>
          </a:p>
        </p:txBody>
      </p:sp>
      <p:sp>
        <p:nvSpPr>
          <p:cNvPr id="5" name="Sisällön paikkamerkki 4">
            <a:extLst>
              <a:ext uri="{FF2B5EF4-FFF2-40B4-BE49-F238E27FC236}">
                <a16:creationId xmlns:a16="http://schemas.microsoft.com/office/drawing/2014/main" id="{8FC9A33F-1535-B851-0969-BACCCDE25C37}"/>
              </a:ext>
            </a:extLst>
          </p:cNvPr>
          <p:cNvSpPr>
            <a:spLocks noGrp="1"/>
          </p:cNvSpPr>
          <p:nvPr>
            <p:ph sz="quarter" idx="11"/>
          </p:nvPr>
        </p:nvSpPr>
        <p:spPr/>
        <p:txBody>
          <a:bodyPr vert="horz" lIns="91440" tIns="45720" rIns="91440" bIns="45720" rtlCol="0" anchor="t">
            <a:normAutofit/>
          </a:bodyPr>
          <a:lstStyle/>
          <a:p>
            <a:r>
              <a:rPr lang="fi-FI" b="1">
                <a:latin typeface="Arial    "/>
                <a:cs typeface="Arial"/>
              </a:rPr>
              <a:t>Oikeustieteen</a:t>
            </a:r>
            <a:r>
              <a:rPr lang="fi-FI" b="1" u="none" strike="noStrike" baseline="0">
                <a:latin typeface="Arial    "/>
                <a:cs typeface="Arial"/>
              </a:rPr>
              <a:t> eriytyvä osio </a:t>
            </a:r>
          </a:p>
          <a:p>
            <a:pPr lvl="2"/>
            <a:r>
              <a:rPr lang="fi-FI" sz="1800" i="0" u="none" strike="noStrike" baseline="0">
                <a:latin typeface="Arial    "/>
              </a:rPr>
              <a:t>perustuu ennakkomateriaaliin, joka julkaistaan 2.6.2025 klo 9.00</a:t>
            </a:r>
          </a:p>
          <a:p>
            <a:pPr lvl="2"/>
            <a:r>
              <a:rPr lang="fi-FI" sz="1800" i="0" u="none" strike="noStrike" baseline="0">
                <a:latin typeface="Arial    "/>
              </a:rPr>
              <a:t>Voi olla myös englanninkielistä</a:t>
            </a:r>
          </a:p>
          <a:p>
            <a:pPr lvl="2"/>
            <a:r>
              <a:rPr lang="fi-FI" sz="1800" i="0" u="none" strike="noStrike" baseline="0">
                <a:latin typeface="Arial    "/>
              </a:rPr>
              <a:t>mittaa oikeustieteen opinnoissa tarvittavaa osaamista kuten esimerkiksi luetun tiedon sisäistäminen ja soveltaminen asiayhteydessään</a:t>
            </a:r>
          </a:p>
          <a:p>
            <a:pPr lvl="2"/>
            <a:r>
              <a:rPr lang="fi-FI" sz="1800" i="0" u="none" strike="noStrike" baseline="0">
                <a:latin typeface="Arial    "/>
              </a:rPr>
              <a:t>kesto on 1 h</a:t>
            </a:r>
          </a:p>
          <a:p>
            <a:pPr lvl="2"/>
            <a:r>
              <a:rPr lang="fi-FI" sz="1800" i="0" u="none" strike="noStrike" baseline="0">
                <a:latin typeface="Arial    "/>
              </a:rPr>
              <a:t>Ei tiedossa tehtävätyyppejä (</a:t>
            </a:r>
            <a:r>
              <a:rPr lang="fi-FI" sz="1800" i="0" u="none" strike="noStrike" baseline="0" err="1">
                <a:latin typeface="Arial    "/>
              </a:rPr>
              <a:t>monivalinta</a:t>
            </a:r>
            <a:r>
              <a:rPr lang="fi-FI" sz="1800" i="0" u="none" strike="noStrike" baseline="0">
                <a:latin typeface="Arial    "/>
              </a:rPr>
              <a:t>/avoimet)</a:t>
            </a:r>
          </a:p>
          <a:p>
            <a:pPr lvl="2"/>
            <a:r>
              <a:rPr lang="fi-FI" sz="1800" i="0" u="none" strike="noStrike" baseline="0">
                <a:latin typeface="Arial    "/>
              </a:rPr>
              <a:t>Ei myöskään tiedossa toimiiko jotkut tehtävät karsivina kuten aiemmin</a:t>
            </a:r>
            <a:endParaRPr lang="fi-FI" sz="1800">
              <a:latin typeface="Arial    "/>
            </a:endParaRPr>
          </a:p>
        </p:txBody>
      </p:sp>
      <p:sp>
        <p:nvSpPr>
          <p:cNvPr id="6" name="Sisällön paikkamerkki 5">
            <a:extLst>
              <a:ext uri="{FF2B5EF4-FFF2-40B4-BE49-F238E27FC236}">
                <a16:creationId xmlns:a16="http://schemas.microsoft.com/office/drawing/2014/main" id="{B30D317F-CD51-3049-C365-6FEC45279786}"/>
              </a:ext>
            </a:extLst>
          </p:cNvPr>
          <p:cNvSpPr>
            <a:spLocks noGrp="1"/>
          </p:cNvSpPr>
          <p:nvPr>
            <p:ph sz="quarter" idx="12"/>
          </p:nvPr>
        </p:nvSpPr>
        <p:spPr/>
        <p:txBody>
          <a:bodyPr vert="horz" lIns="91440" tIns="45720" rIns="91440" bIns="45720" rtlCol="0" anchor="t">
            <a:normAutofit/>
          </a:bodyPr>
          <a:lstStyle/>
          <a:p>
            <a:r>
              <a:rPr lang="fi-FI" b="1" u="none" strike="noStrike" baseline="0">
                <a:latin typeface="Arial    "/>
                <a:cs typeface="Arial"/>
              </a:rPr>
              <a:t>Yhteiskunta- ja viestintätieteiden eriytyvä osio </a:t>
            </a:r>
          </a:p>
          <a:p>
            <a:pPr lvl="1"/>
            <a:r>
              <a:rPr lang="fi-FI" sz="1800" u="none" strike="noStrike" baseline="0">
                <a:latin typeface="Arial    "/>
              </a:rPr>
              <a:t>mittaa yleistajuisen tekstin kirjoittamisen valmiuksia. </a:t>
            </a:r>
          </a:p>
          <a:p>
            <a:pPr lvl="1"/>
            <a:r>
              <a:rPr lang="fi-FI" sz="1800" u="none" strike="noStrike" baseline="0">
                <a:latin typeface="Arial    "/>
              </a:rPr>
              <a:t>Eriytyvä osio perustuu kokeessa jaettavaan aineistoon. </a:t>
            </a:r>
          </a:p>
          <a:p>
            <a:pPr lvl="1"/>
            <a:r>
              <a:rPr lang="fi-FI" sz="1800" u="none" strike="noStrike" baseline="0">
                <a:latin typeface="Arial    "/>
              </a:rPr>
              <a:t>Eriytyvän osion kesto on 1 tunti.</a:t>
            </a:r>
          </a:p>
          <a:p>
            <a:pPr lvl="1"/>
            <a:r>
              <a:rPr lang="fi-FI" sz="1800" i="0">
                <a:latin typeface="Arial    "/>
              </a:rPr>
              <a:t>Huom. Ei siis koske oikeustieteeseen hakijoita</a:t>
            </a:r>
            <a:endParaRPr lang="fi-FI" sz="1800" i="0" u="none" strike="noStrike" baseline="0">
              <a:latin typeface="Arial    "/>
            </a:endParaRPr>
          </a:p>
          <a:p>
            <a:endParaRPr lang="fi-FI"/>
          </a:p>
        </p:txBody>
      </p:sp>
    </p:spTree>
    <p:extLst>
      <p:ext uri="{BB962C8B-B14F-4D97-AF65-F5344CB8AC3E}">
        <p14:creationId xmlns:p14="http://schemas.microsoft.com/office/powerpoint/2010/main" val="23472157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F1637-C341-2E8B-634C-489F4770731C}"/>
            </a:ext>
          </a:extLst>
        </p:cNvPr>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B9E2226F-7CD3-9B36-C93D-2A7DC540ED48}"/>
              </a:ext>
            </a:extLst>
          </p:cNvPr>
          <p:cNvSpPr>
            <a:spLocks noGrp="1"/>
          </p:cNvSpPr>
          <p:nvPr>
            <p:ph sz="quarter" idx="10"/>
          </p:nvPr>
        </p:nvSpPr>
        <p:spPr>
          <a:xfrm>
            <a:off x="341313" y="1788160"/>
            <a:ext cx="5580094" cy="4805679"/>
          </a:xfrm>
        </p:spPr>
        <p:txBody>
          <a:bodyPr>
            <a:normAutofit/>
          </a:bodyPr>
          <a:lstStyle/>
          <a:p>
            <a:pPr>
              <a:lnSpc>
                <a:spcPct val="90000"/>
              </a:lnSpc>
            </a:pPr>
            <a:r>
              <a:rPr lang="fi-FI" sz="1600"/>
              <a:t>Samalla kokeella voi hakea monelle eri alalle</a:t>
            </a:r>
          </a:p>
          <a:p>
            <a:pPr>
              <a:lnSpc>
                <a:spcPct val="90000"/>
              </a:lnSpc>
            </a:pPr>
            <a:r>
              <a:rPr lang="fi-FI" sz="1600"/>
              <a:t>Kokeessa on eri osioita, ajankäyttö muuttuu</a:t>
            </a:r>
          </a:p>
          <a:p>
            <a:pPr>
              <a:lnSpc>
                <a:spcPct val="90000"/>
              </a:lnSpc>
            </a:pPr>
            <a:r>
              <a:rPr lang="fi-FI" sz="1600"/>
              <a:t>Oikeustieteen ennakkomateriaalin lukuaika muuttuu kuukaudesta pariin päivään</a:t>
            </a:r>
          </a:p>
          <a:p>
            <a:pPr lvl="1">
              <a:lnSpc>
                <a:spcPct val="90000"/>
              </a:lnSpc>
            </a:pPr>
            <a:r>
              <a:rPr lang="fi-FI"/>
              <a:t>Ei tietoa saako materiaali olla kokeessa käytössä</a:t>
            </a:r>
          </a:p>
          <a:p>
            <a:pPr>
              <a:lnSpc>
                <a:spcPct val="90000"/>
              </a:lnSpc>
            </a:pPr>
            <a:r>
              <a:rPr lang="fi-FI" sz="1600"/>
              <a:t>Koe kesäkuussa, todistusvalinnan tulokset valmiit ennen ennakkomateriaalin ilmestymistä</a:t>
            </a:r>
          </a:p>
          <a:p>
            <a:pPr>
              <a:lnSpc>
                <a:spcPct val="90000"/>
              </a:lnSpc>
            </a:pPr>
            <a:r>
              <a:rPr lang="fi-FI" sz="1600"/>
              <a:t>Aineistotaidot korostuu, koska kokeen yhteinen osio perustuu pelkästään kokeessa jaettavaan aineistoon</a:t>
            </a:r>
          </a:p>
          <a:p>
            <a:pPr lvl="1">
              <a:lnSpc>
                <a:spcPct val="90000"/>
              </a:lnSpc>
            </a:pPr>
            <a:r>
              <a:rPr lang="fi-FI"/>
              <a:t>Samoin kokeen toinen eriytyvä osio viestintään hakeville</a:t>
            </a:r>
          </a:p>
          <a:p>
            <a:pPr>
              <a:lnSpc>
                <a:spcPct val="90000"/>
              </a:lnSpc>
            </a:pPr>
            <a:r>
              <a:rPr lang="fi-FI" sz="1600"/>
              <a:t>Tehtävien tarkastaminen? Aiemmin kaksivaiheinen tarkastus: hakijat asetetaan monivalintatehtävien perusteella paremmuusjärjestykseen. Seuraavaan vaiheeseen edenneiltä tarkastetaan kaikki vastaukset</a:t>
            </a:r>
          </a:p>
          <a:p>
            <a:pPr lvl="1">
              <a:lnSpc>
                <a:spcPct val="90000"/>
              </a:lnSpc>
            </a:pPr>
            <a:r>
              <a:rPr lang="fi-FI">
                <a:sym typeface="Wingdings" panose="05000000000000000000" pitchFamily="2" charset="2"/>
              </a:rPr>
              <a:t> </a:t>
            </a:r>
            <a:r>
              <a:rPr lang="fi-FI"/>
              <a:t>tästä ei nyt mitään tietoa</a:t>
            </a:r>
          </a:p>
          <a:p>
            <a:pPr>
              <a:lnSpc>
                <a:spcPct val="90000"/>
              </a:lnSpc>
            </a:pPr>
            <a:r>
              <a:rPr lang="fi-FI" sz="1600"/>
              <a:t>Pisteytyksestä ei myöskään tietoja tässä vaiheessa saatavilla</a:t>
            </a:r>
          </a:p>
          <a:p>
            <a:pPr>
              <a:lnSpc>
                <a:spcPct val="90000"/>
              </a:lnSpc>
            </a:pPr>
            <a:endParaRPr lang="fi-FI" sz="1700"/>
          </a:p>
          <a:p>
            <a:pPr>
              <a:lnSpc>
                <a:spcPct val="90000"/>
              </a:lnSpc>
            </a:pPr>
            <a:endParaRPr lang="fi-FI" sz="1700"/>
          </a:p>
        </p:txBody>
      </p:sp>
      <p:pic>
        <p:nvPicPr>
          <p:cNvPr id="7" name="Kuvan paikkamerkki 6" descr="Kuva, joka sisältää kohteen teksti, henkilö, tietokone, PC&#10;&#10;Kuvaus luotu automaattisesti">
            <a:extLst>
              <a:ext uri="{FF2B5EF4-FFF2-40B4-BE49-F238E27FC236}">
                <a16:creationId xmlns:a16="http://schemas.microsoft.com/office/drawing/2014/main" id="{0B043C6B-425D-6BC4-34E1-C05D1CBE565E}"/>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p:blipFill>
        <p:spPr>
          <a:xfrm>
            <a:off x="6094213" y="264160"/>
            <a:ext cx="5833625" cy="6329680"/>
          </a:xfrm>
          <a:noFill/>
        </p:spPr>
      </p:pic>
      <p:sp>
        <p:nvSpPr>
          <p:cNvPr id="12" name="Text Placeholder 3">
            <a:extLst>
              <a:ext uri="{FF2B5EF4-FFF2-40B4-BE49-F238E27FC236}">
                <a16:creationId xmlns:a16="http://schemas.microsoft.com/office/drawing/2014/main" id="{A42D28C9-DF5E-C1DA-DEF1-63563536CD1B}"/>
              </a:ext>
            </a:extLst>
          </p:cNvPr>
          <p:cNvSpPr>
            <a:spLocks noGrp="1"/>
          </p:cNvSpPr>
          <p:nvPr>
            <p:ph type="body" sz="quarter" idx="15"/>
          </p:nvPr>
        </p:nvSpPr>
        <p:spPr>
          <a:xfrm>
            <a:off x="9223339" y="5915655"/>
            <a:ext cx="2771923" cy="694809"/>
          </a:xfrm>
        </p:spPr>
        <p:txBody>
          <a:bodyPr/>
          <a:lstStyle/>
          <a:p>
            <a:endParaRPr lang="en-US"/>
          </a:p>
        </p:txBody>
      </p:sp>
      <p:sp>
        <p:nvSpPr>
          <p:cNvPr id="5" name="Otsikko 4">
            <a:extLst>
              <a:ext uri="{FF2B5EF4-FFF2-40B4-BE49-F238E27FC236}">
                <a16:creationId xmlns:a16="http://schemas.microsoft.com/office/drawing/2014/main" id="{742CE4D0-4FC4-6956-A9F1-657E8C5E97E9}"/>
              </a:ext>
            </a:extLst>
          </p:cNvPr>
          <p:cNvSpPr>
            <a:spLocks noGrp="1"/>
          </p:cNvSpPr>
          <p:nvPr>
            <p:ph type="title"/>
          </p:nvPr>
        </p:nvSpPr>
        <p:spPr>
          <a:xfrm>
            <a:off x="341049" y="365125"/>
            <a:ext cx="5580095" cy="1199515"/>
          </a:xfrm>
        </p:spPr>
        <p:txBody>
          <a:bodyPr anchor="ctr">
            <a:normAutofit/>
          </a:bodyPr>
          <a:lstStyle/>
          <a:p>
            <a:r>
              <a:rPr lang="fi-FI"/>
              <a:t>Mikä muuttuu – valintakoe G</a:t>
            </a:r>
          </a:p>
        </p:txBody>
      </p:sp>
    </p:spTree>
    <p:extLst>
      <p:ext uri="{BB962C8B-B14F-4D97-AF65-F5344CB8AC3E}">
        <p14:creationId xmlns:p14="http://schemas.microsoft.com/office/powerpoint/2010/main" val="22159101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100F6F-664B-FF33-6D3B-0698509D39C8}"/>
              </a:ext>
            </a:extLst>
          </p:cNvPr>
          <p:cNvSpPr>
            <a:spLocks noGrp="1"/>
          </p:cNvSpPr>
          <p:nvPr>
            <p:ph type="title"/>
          </p:nvPr>
        </p:nvSpPr>
        <p:spPr>
          <a:xfrm>
            <a:off x="341049" y="365125"/>
            <a:ext cx="11457373" cy="695757"/>
          </a:xfrm>
        </p:spPr>
        <p:txBody>
          <a:bodyPr anchor="ctr">
            <a:normAutofit/>
          </a:bodyPr>
          <a:lstStyle/>
          <a:p>
            <a:r>
              <a:rPr lang="fi-FI" sz="2000" b="1"/>
              <a:t>Hakukohteet ja aloituspaikat</a:t>
            </a:r>
            <a:br>
              <a:rPr lang="fi-FI" sz="2000" b="1"/>
            </a:br>
            <a:r>
              <a:rPr lang="fi-FI" sz="2000" b="1"/>
              <a:t>- Sosiaalitieteet ja yhteiskuntatieteet</a:t>
            </a:r>
            <a:endParaRPr lang="fi-FI" sz="2000"/>
          </a:p>
        </p:txBody>
      </p:sp>
      <p:pic>
        <p:nvPicPr>
          <p:cNvPr id="5" name="Sisällön paikkamerkki 4" descr="Kuva, joka sisältää kohteen teksti, kuvakaappaus, Fontti, numero&#10;&#10;Kuvaus luotu automaattisesti">
            <a:extLst>
              <a:ext uri="{FF2B5EF4-FFF2-40B4-BE49-F238E27FC236}">
                <a16:creationId xmlns:a16="http://schemas.microsoft.com/office/drawing/2014/main" id="{FAE9B498-D1C9-AFF6-4FA8-BBCDCAC865DA}"/>
              </a:ext>
            </a:extLst>
          </p:cNvPr>
          <p:cNvPicPr>
            <a:picLocks noGrp="1" noChangeAspect="1"/>
          </p:cNvPicPr>
          <p:nvPr>
            <p:ph sz="quarter" idx="10"/>
          </p:nvPr>
        </p:nvPicPr>
        <p:blipFill>
          <a:blip r:embed="rId3"/>
          <a:stretch>
            <a:fillRect/>
          </a:stretch>
        </p:blipFill>
        <p:spPr>
          <a:xfrm>
            <a:off x="462644" y="1319577"/>
            <a:ext cx="11266711" cy="4423363"/>
          </a:xfrm>
          <a:noFill/>
        </p:spPr>
      </p:pic>
    </p:spTree>
    <p:extLst>
      <p:ext uri="{BB962C8B-B14F-4D97-AF65-F5344CB8AC3E}">
        <p14:creationId xmlns:p14="http://schemas.microsoft.com/office/powerpoint/2010/main" val="1209670163"/>
      </p:ext>
    </p:extLst>
  </p:cSld>
  <p:clrMapOvr>
    <a:masterClrMapping/>
  </p:clrMapOvr>
</p:sld>
</file>

<file path=ppt/theme/theme1.xml><?xml version="1.0" encoding="utf-8"?>
<a:theme xmlns:a="http://schemas.openxmlformats.org/drawingml/2006/main" name="Valmiit kanne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F443E6AE-1BA0-4833-BB60-93B0B90A03BF}"/>
    </a:ext>
  </a:extLst>
</a:theme>
</file>

<file path=ppt/theme/theme10.xml><?xml version="1.0" encoding="utf-8"?>
<a:theme xmlns:a="http://schemas.openxmlformats.org/drawingml/2006/main" name="Yhteystietodia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B6E5C9AC-7BB8-495E-9629-029AE494D8AE}"/>
    </a:ext>
  </a:extLst>
</a:theme>
</file>

<file path=ppt/theme/theme11.xml><?xml version="1.0" encoding="utf-8"?>
<a:theme xmlns:a="http://schemas.openxmlformats.org/drawingml/2006/main" name="Lopetusdia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C4101232-BFB4-4969-A54A-8C22CA3925B2}"/>
    </a:ext>
  </a:extLst>
</a:theme>
</file>

<file path=ppt/theme/theme1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net omalla kuvalla">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AC7CF3AF-00AF-4615-B21A-D839785279AB}"/>
    </a:ext>
  </a:extLst>
</a:theme>
</file>

<file path=ppt/theme/theme3.xml><?xml version="1.0" encoding="utf-8"?>
<a:theme xmlns:a="http://schemas.openxmlformats.org/drawingml/2006/main" name="Väliotsikko kuvalla">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B3D011AA-C2E8-4C4D-B1F8-3F2AA411356D}"/>
    </a:ext>
  </a:extLst>
</a:theme>
</file>

<file path=ppt/theme/theme4.xml><?xml version="1.0" encoding="utf-8"?>
<a:theme xmlns:a="http://schemas.openxmlformats.org/drawingml/2006/main" name="Väliotsikko">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8A7B1437-4EB3-46DD-B98E-A7806BE8BA42}"/>
    </a:ext>
  </a:extLst>
</a:theme>
</file>

<file path=ppt/theme/theme5.xml><?xml version="1.0" encoding="utf-8"?>
<a:theme xmlns:a="http://schemas.openxmlformats.org/drawingml/2006/main" name="Sisältömoduuli: puolen sivun kuva">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A45F0E0A-8120-47D4-9D61-A50A4909AE76}"/>
    </a:ext>
  </a:extLst>
</a:theme>
</file>

<file path=ppt/theme/theme6.xml><?xml version="1.0" encoding="utf-8"?>
<a:theme xmlns:a="http://schemas.openxmlformats.org/drawingml/2006/main" name="Sisältömoduuli: pieni kuva">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7BEFE5DC-4DA0-48BC-9E52-749E9AA2F6E5}"/>
    </a:ext>
  </a:extLst>
</a:theme>
</file>

<file path=ppt/theme/theme7.xml><?xml version="1.0" encoding="utf-8"?>
<a:theme xmlns:a="http://schemas.openxmlformats.org/drawingml/2006/main" name="Sisältömoduuli: tekstikentä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331DDC64-E309-4DB5-A09C-D89B8B59EF74}"/>
    </a:ext>
  </a:extLst>
</a:theme>
</file>

<file path=ppt/theme/theme8.xml><?xml version="1.0" encoding="utf-8"?>
<a:theme xmlns:a="http://schemas.openxmlformats.org/drawingml/2006/main" name="Sisältömoduuli: kaksiväriset diat">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ACCFE07D-B9EC-40A7-BA49-7F22996DA867}"/>
    </a:ext>
  </a:extLst>
</a:theme>
</file>

<file path=ppt/theme/theme9.xml><?xml version="1.0" encoding="utf-8"?>
<a:theme xmlns:a="http://schemas.openxmlformats.org/drawingml/2006/main" name="Sisältömoduuli: kaksi sisältökenttää">
  <a:themeElements>
    <a:clrScheme name="EezyOyj-4-2024">
      <a:dk1>
        <a:sysClr val="windowText" lastClr="000000"/>
      </a:dk1>
      <a:lt1>
        <a:sysClr val="window" lastClr="FFFFFF"/>
      </a:lt1>
      <a:dk2>
        <a:srgbClr val="351F65"/>
      </a:dk2>
      <a:lt2>
        <a:srgbClr val="F2E9E2"/>
      </a:lt2>
      <a:accent1>
        <a:srgbClr val="351F65"/>
      </a:accent1>
      <a:accent2>
        <a:srgbClr val="D7B4F5"/>
      </a:accent2>
      <a:accent3>
        <a:srgbClr val="97B3D0"/>
      </a:accent3>
      <a:accent4>
        <a:srgbClr val="93A96E"/>
      </a:accent4>
      <a:accent5>
        <a:srgbClr val="F4A17E"/>
      </a:accent5>
      <a:accent6>
        <a:srgbClr val="8EC8BB"/>
      </a:accent6>
      <a:hlink>
        <a:srgbClr val="F7726F"/>
      </a:hlink>
      <a:folHlink>
        <a:srgbClr val="97B3D0"/>
      </a:folHlink>
    </a:clrScheme>
    <a:fontScheme name="Eezy Oyj">
      <a:majorFont>
        <a:latin typeface="Arial Bold"/>
        <a:ea typeface=""/>
        <a:cs typeface=""/>
      </a:majorFont>
      <a:minorFont>
        <a:latin typeface="Arial 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zy Valmennuskeskus - template 5-2024" id="{BD0D005C-27F8-4DE6-8A02-099CC5FDCAE3}" vid="{BFA89877-4A84-40DE-80B2-B7882F1BD6F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96DAB0181D7E91408107E1072B8FEBA6" ma:contentTypeVersion="21" ma:contentTypeDescription="Luo uusi asiakirja." ma:contentTypeScope="" ma:versionID="6cc83b1dff40398d98c8c2ffe91e7e27">
  <xsd:schema xmlns:xsd="http://www.w3.org/2001/XMLSchema" xmlns:xs="http://www.w3.org/2001/XMLSchema" xmlns:p="http://schemas.microsoft.com/office/2006/metadata/properties" xmlns:ns2="7c10b291-ff40-4823-9af8-c6915bc353a2" xmlns:ns3="1096a04a-31ff-4aa7-b502-0e193d80645e" targetNamespace="http://schemas.microsoft.com/office/2006/metadata/properties" ma:root="true" ma:fieldsID="00b57634819ce845447ed3b0c556de53" ns2:_="" ns3:_="">
    <xsd:import namespace="7c10b291-ff40-4823-9af8-c6915bc353a2"/>
    <xsd:import namespace="1096a04a-31ff-4aa7-b502-0e193d8064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0b291-ff40-4823-9af8-c6915bc353a2"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AutoTags" ma:index="7" nillable="true" ma:displayName="Tags" ma:internalName="MediaServiceAutoTags" ma:readOnly="true">
      <xsd:simpleType>
        <xsd:restriction base="dms:Text"/>
      </xsd:simpleType>
    </xsd:element>
    <xsd:element name="MediaServiceOCR" ma:index="8" nillable="true" ma:displayName="Extracted Text" ma:internalName="MediaServiceOCR" ma:readOnly="true">
      <xsd:simpleType>
        <xsd:restriction base="dms:Note">
          <xsd:maxLength value="255"/>
        </xsd:restriction>
      </xsd:simpleType>
    </xsd:element>
    <xsd:element name="MediaServiceLocation" ma:index="9" nillable="true" ma:displayName="Location" ma:internalName="MediaServiceLocation" ma:readOnly="true">
      <xsd:simpleType>
        <xsd:restriction base="dms:Text"/>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description=""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Kuvien tunnisteet" ma:readOnly="false" ma:fieldId="{5cf76f15-5ced-4ddc-b409-7134ff3c332f}" ma:taxonomyMulti="true" ma:sspId="4d8c8b74-143d-4fc2-a7b0-ae3a1473247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96a04a-31ff-4aa7-b502-0e193d80645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d29fcb9-c135-45b7-9251-c6886a0fb071}" ma:internalName="TaxCatchAll" ma:showField="CatchAllData" ma:web="1096a04a-31ff-4aa7-b502-0e193d8064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Sisältölaji"/>
        <xsd:element ref="dc:title" minOccurs="0" maxOccurs="1" ma:index="3"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096a04a-31ff-4aa7-b502-0e193d80645e" xsi:nil="true"/>
    <lcf76f155ced4ddcb4097134ff3c332f xmlns="7c10b291-ff40-4823-9af8-c6915bc353a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6CC28A1-519E-42D1-9208-C39E7E382726}">
  <ds:schemaRefs>
    <ds:schemaRef ds:uri="1096a04a-31ff-4aa7-b502-0e193d80645e"/>
    <ds:schemaRef ds:uri="7c10b291-ff40-4823-9af8-c6915bc353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C9CCF56-03E8-4F60-A3B9-4068BBE844AB}">
  <ds:schemaRefs>
    <ds:schemaRef ds:uri="http://schemas.microsoft.com/sharepoint/v3/contenttype/forms"/>
  </ds:schemaRefs>
</ds:datastoreItem>
</file>

<file path=customXml/itemProps3.xml><?xml version="1.0" encoding="utf-8"?>
<ds:datastoreItem xmlns:ds="http://schemas.openxmlformats.org/officeDocument/2006/customXml" ds:itemID="{3FB93E93-D54E-4047-9403-EA395050F44B}">
  <ds:schemaRefs>
    <ds:schemaRef ds:uri="http://purl.org/dc/elements/1.1/"/>
    <ds:schemaRef ds:uri="http://www.w3.org/XML/1998/namespace"/>
    <ds:schemaRef ds:uri="http://schemas.openxmlformats.org/package/2006/metadata/core-properties"/>
    <ds:schemaRef ds:uri="http://schemas.microsoft.com/office/infopath/2007/PartnerControls"/>
    <ds:schemaRef ds:uri="http://purl.org/dc/terms/"/>
    <ds:schemaRef ds:uri="1096a04a-31ff-4aa7-b502-0e193d80645e"/>
    <ds:schemaRef ds:uri="http://schemas.microsoft.com/office/2006/documentManagement/types"/>
    <ds:schemaRef ds:uri="7c10b291-ff40-4823-9af8-c6915bc353a2"/>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Eezy Valmennuskeskus - template 5-2024</Template>
  <TotalTime>1</TotalTime>
  <Words>11948</Words>
  <Application>Microsoft Office PowerPoint</Application>
  <PresentationFormat>Laajakuva</PresentationFormat>
  <Paragraphs>3168</Paragraphs>
  <Slides>129</Slides>
  <Notes>128</Notes>
  <HiddenSlides>0</HiddenSlides>
  <MMClips>0</MMClips>
  <ScaleCrop>false</ScaleCrop>
  <HeadingPairs>
    <vt:vector size="8" baseType="variant">
      <vt:variant>
        <vt:lpstr>Käytetyt fontit</vt:lpstr>
      </vt:variant>
      <vt:variant>
        <vt:i4>18</vt:i4>
      </vt:variant>
      <vt:variant>
        <vt:lpstr>Teema</vt:lpstr>
      </vt:variant>
      <vt:variant>
        <vt:i4>11</vt:i4>
      </vt:variant>
      <vt:variant>
        <vt:lpstr>Upotetut OLE-palvelimet</vt:lpstr>
      </vt:variant>
      <vt:variant>
        <vt:i4>1</vt:i4>
      </vt:variant>
      <vt:variant>
        <vt:lpstr>Dian otsikot</vt:lpstr>
      </vt:variant>
      <vt:variant>
        <vt:i4>129</vt:i4>
      </vt:variant>
    </vt:vector>
  </HeadingPairs>
  <TitlesOfParts>
    <vt:vector size="159" baseType="lpstr">
      <vt:lpstr>Aptos</vt:lpstr>
      <vt:lpstr>Arial</vt:lpstr>
      <vt:lpstr>Arial    </vt:lpstr>
      <vt:lpstr>Arial Bold</vt:lpstr>
      <vt:lpstr>Arial Nor</vt:lpstr>
      <vt:lpstr>Arial,Sans-Serif</vt:lpstr>
      <vt:lpstr>Bonnie Pro</vt:lpstr>
      <vt:lpstr>Calibri</vt:lpstr>
      <vt:lpstr>Courier New</vt:lpstr>
      <vt:lpstr>Courier New,monospace</vt:lpstr>
      <vt:lpstr>Open Sans</vt:lpstr>
      <vt:lpstr>Poppins</vt:lpstr>
      <vt:lpstr>Symbol</vt:lpstr>
      <vt:lpstr>Times New Roman</vt:lpstr>
      <vt:lpstr>Wingdings</vt:lpstr>
      <vt:lpstr>Wingdings 2</vt:lpstr>
      <vt:lpstr>Wingdings,Sans-Serif</vt:lpstr>
      <vt:lpstr>Work Sans</vt:lpstr>
      <vt:lpstr>Valmiit kannet</vt:lpstr>
      <vt:lpstr>Kannet omalla kuvalla</vt:lpstr>
      <vt:lpstr>Väliotsikko kuvalla</vt:lpstr>
      <vt:lpstr>Väliotsikko</vt:lpstr>
      <vt:lpstr>Sisältömoduuli: puolen sivun kuva</vt:lpstr>
      <vt:lpstr>Sisältömoduuli: pieni kuva</vt:lpstr>
      <vt:lpstr>Sisältömoduuli: tekstikentät</vt:lpstr>
      <vt:lpstr>Sisältömoduuli: kaksiväriset diat</vt:lpstr>
      <vt:lpstr>Sisältömoduuli: kaksi sisältökenttää</vt:lpstr>
      <vt:lpstr>Yhteystietodiat</vt:lpstr>
      <vt:lpstr>Lopetusdiat</vt:lpstr>
      <vt:lpstr>Worksheet</vt:lpstr>
      <vt:lpstr>Tervetuloa Eezy Valmennuskeskuksen Opo-päiville</vt:lpstr>
      <vt:lpstr>Mistä on kyse?</vt:lpstr>
      <vt:lpstr>Mitä tänään - päivän agenda</vt:lpstr>
      <vt:lpstr>Eezy Valmennuskeskus</vt:lpstr>
      <vt:lpstr>Maksuttomat palvelut opinto-ohjaajille</vt:lpstr>
      <vt:lpstr>Eezy ja nuoret</vt:lpstr>
      <vt:lpstr>Yleistä pyrkimisasiaa</vt:lpstr>
      <vt:lpstr>Alat, joissa todistusvalinta koskee vain ensikertalaisia hakijoita</vt:lpstr>
      <vt:lpstr>PowerPoint-esitys</vt:lpstr>
      <vt:lpstr>Ammattikorkeakoulut</vt:lpstr>
      <vt:lpstr>AMK: valintamenettely</vt:lpstr>
      <vt:lpstr>AMK: yo-todistuksen pisteytys</vt:lpstr>
      <vt:lpstr>AMK: ammatillisen perustutkinnon todistuksen pisteytys</vt:lpstr>
      <vt:lpstr>AMK: pisterajaesimerkki kevät 2024</vt:lpstr>
      <vt:lpstr>AMK-valintakoe</vt:lpstr>
      <vt:lpstr>AMK-valintakokeen suoritusaika ja pisteytys</vt:lpstr>
      <vt:lpstr>PowerPoint-esitys</vt:lpstr>
      <vt:lpstr>Mitä AMK-valintakokeessa pitää osata?</vt:lpstr>
      <vt:lpstr>Mitä AMK-valintakokeessa pitää osata?</vt:lpstr>
      <vt:lpstr>Yliopistot</vt:lpstr>
      <vt:lpstr>Valintakoe A</vt:lpstr>
      <vt:lpstr>Diplomi-insinöörikoulutus</vt:lpstr>
      <vt:lpstr>Diplomi-insinöörikoulutus, pisterajoja</vt:lpstr>
      <vt:lpstr>Matematiikka, fysiikka, kemia</vt:lpstr>
      <vt:lpstr>Tietojenkäsittelytiede</vt:lpstr>
      <vt:lpstr>Todistusvalinnan pisterajoja: matematiikka, fysiikka, kemia, tietojenkäsittelytiede</vt:lpstr>
      <vt:lpstr>Valintakoe A | 2.6.2025 klo 10-14</vt:lpstr>
      <vt:lpstr>Valintakoe A | Hakijamäärät</vt:lpstr>
      <vt:lpstr>Valintakoe A</vt:lpstr>
      <vt:lpstr>Valintakoe A</vt:lpstr>
      <vt:lpstr>Valintakoe B</vt:lpstr>
      <vt:lpstr>Lääke-, hammaslääke- ja eläinlääketiede</vt:lpstr>
      <vt:lpstr>Lääke-, hammaslääke- ja eläinlääketiede, todistusvalinnan pisterajoja</vt:lpstr>
      <vt:lpstr>Lääke-, hammaslääke- ja eläinlääketiede, valintakoevalinnan pisterajoja</vt:lpstr>
      <vt:lpstr>Farmasia</vt:lpstr>
      <vt:lpstr>Farmasian pisterajoja</vt:lpstr>
      <vt:lpstr>Valintakoe B | 26.5.2025 klo 14-18.30</vt:lpstr>
      <vt:lpstr>Valintakoe B | Hakijamäärät</vt:lpstr>
      <vt:lpstr>Valintakoe B</vt:lpstr>
      <vt:lpstr>Valintakoe B, pisteiden jakautuminen moduleittain</vt:lpstr>
      <vt:lpstr>Valintakoe B, pisteiden jakautuminen moduleittain</vt:lpstr>
      <vt:lpstr>Valintakoe B, pisteiden jakautuminen moduleittain</vt:lpstr>
      <vt:lpstr>Valintakoe B</vt:lpstr>
      <vt:lpstr>Valintakoe B minimipistemääriä</vt:lpstr>
      <vt:lpstr>Valintakoe C</vt:lpstr>
      <vt:lpstr>Biologia</vt:lpstr>
      <vt:lpstr>Biologian pisterajoja</vt:lpstr>
      <vt:lpstr>Maantiede</vt:lpstr>
      <vt:lpstr>Maantieteen pisterajoja</vt:lpstr>
      <vt:lpstr>Valintakoe C | 5.6.2025 klo 9-12</vt:lpstr>
      <vt:lpstr>Valintakoe C | Hakijamäärät</vt:lpstr>
      <vt:lpstr>Valintakoe C</vt:lpstr>
      <vt:lpstr>Valintakoe C</vt:lpstr>
      <vt:lpstr>Valintakoe D</vt:lpstr>
      <vt:lpstr>Psykologia valintamenettely</vt:lpstr>
      <vt:lpstr>Psykologia todistusvalinnan pisterajat</vt:lpstr>
      <vt:lpstr>Psykologia valintakoevalinnan pisterajat</vt:lpstr>
      <vt:lpstr>Logopedia valintamenettely</vt:lpstr>
      <vt:lpstr>Logopedia todistusvalinnan pisterajat</vt:lpstr>
      <vt:lpstr>Logopedia valintakoevalinnan pisterajat</vt:lpstr>
      <vt:lpstr>Valintakoe D | 4.6.2025 klo 14-17.30</vt:lpstr>
      <vt:lpstr>Valintakoe D</vt:lpstr>
      <vt:lpstr>Valintakoe D</vt:lpstr>
      <vt:lpstr>Valintakoe D</vt:lpstr>
      <vt:lpstr>Valintakoe D</vt:lpstr>
      <vt:lpstr>Valintakoe E</vt:lpstr>
      <vt:lpstr>Kasvatustiede ja opettajankoulutus: koulutusohjelmat</vt:lpstr>
      <vt:lpstr>Kasvatustiede ja opettajankoulutus: valintamenettely</vt:lpstr>
      <vt:lpstr>Kasvatustiede ja opettajankoulutus: todistusvalinta</vt:lpstr>
      <vt:lpstr>Kasvatustiede ja opettajankoulutus: todistusvalinnan pisterajaesimerkkejä (maks. 123,9)</vt:lpstr>
      <vt:lpstr>Kasvatustiede ja opettajankoulutus: valintakoe E</vt:lpstr>
      <vt:lpstr>Millainen oli VAKAVA-koe 2024?</vt:lpstr>
      <vt:lpstr>Tehtäväesimerkkejä VAKAVA –koe 2024</vt:lpstr>
      <vt:lpstr>Tehtäväesimerkkejä VAKAVA –koe 2024</vt:lpstr>
      <vt:lpstr>Kasvatustiede ja opettajankoulutus: valintakokeiden pisterajaesimerkkejä 2024 (maks. 145,9)</vt:lpstr>
      <vt:lpstr>Kasvatustiede ja opettajankoulutus: avoin väylä</vt:lpstr>
      <vt:lpstr>Soveltuvuuskoe 2025</vt:lpstr>
      <vt:lpstr>Soveltuvuuskoe MAP-malli </vt:lpstr>
      <vt:lpstr>Liikuntapedagogiikan soveltuvuuskoe</vt:lpstr>
      <vt:lpstr>Valintakoe F</vt:lpstr>
      <vt:lpstr>Kauppatiede, aloituspaikat ja hakukohteet</vt:lpstr>
      <vt:lpstr>Kauppatiede, hakijamäärät </vt:lpstr>
      <vt:lpstr>Kauppatiede, valintamenettely</vt:lpstr>
      <vt:lpstr>Kauppatiede | todistusvalinnan pisterajat</vt:lpstr>
      <vt:lpstr>Kauppatiede | valintakoevalinnan pisterajat</vt:lpstr>
      <vt:lpstr>Valintakoe F | 4.6.2025 klo 9-12</vt:lpstr>
      <vt:lpstr>Valintakoe F</vt:lpstr>
      <vt:lpstr>Valintakoe G</vt:lpstr>
      <vt:lpstr>Valintakoe G - oikeustiede</vt:lpstr>
      <vt:lpstr>Valintakoe G – oikeustiede, valintatavat</vt:lpstr>
      <vt:lpstr>Valintakoe G – oikeustiede Todistusvalinta </vt:lpstr>
      <vt:lpstr>Todistusvalinnan pistetaulukko oikeustiede</vt:lpstr>
      <vt:lpstr>Pisterajoja oikeustiede</vt:lpstr>
      <vt:lpstr>Millaisella todistuksella opiskelupaikan sai 2024?</vt:lpstr>
      <vt:lpstr>Hakijamääriä oikeustiede 2024</vt:lpstr>
      <vt:lpstr>Valintakoe G – to 5.6.2025 klo 14</vt:lpstr>
      <vt:lpstr>Valintakoe G - to 5.6.2025 klo 14</vt:lpstr>
      <vt:lpstr>Mikä muuttuu – valintakoe G</vt:lpstr>
      <vt:lpstr>Hakukohteet ja aloituspaikat - Sosiaalitieteet ja yhteiskuntatieteet</vt:lpstr>
      <vt:lpstr>Hakukohteet ja aloituspaikat - Sosiaalitieteet ja yhteiskuntatieteet</vt:lpstr>
      <vt:lpstr>Hakukohteet ja aloituspaikat - Hallintotieteet ja Viestintätieteet </vt:lpstr>
      <vt:lpstr>Yhteiskunnallisen alan valintakoe 2024</vt:lpstr>
      <vt:lpstr>Valintakokeen pisterajoja G-koe pilottikohteet</vt:lpstr>
      <vt:lpstr>Muut tieteenalat koe G -valintatavat</vt:lpstr>
      <vt:lpstr>Muut tieteenalat koe G -todistusvalinta</vt:lpstr>
      <vt:lpstr>PowerPoint-esitys</vt:lpstr>
      <vt:lpstr>Hakijamääriä G-kokeen kohteet</vt:lpstr>
      <vt:lpstr>Hakijamääriä G-kokeen kohteet</vt:lpstr>
      <vt:lpstr>Valintakoe H </vt:lpstr>
      <vt:lpstr>Valintakoe H | 3.6.2025 klo 10</vt:lpstr>
      <vt:lpstr>Valintakoe H | 3.6.2025 klo 10</vt:lpstr>
      <vt:lpstr>Valintakoe I</vt:lpstr>
      <vt:lpstr>Valintakoe I 6.6.2025 klo 10</vt:lpstr>
      <vt:lpstr>Valintakoe I </vt:lpstr>
      <vt:lpstr>Valintakoe I </vt:lpstr>
      <vt:lpstr>Arkkitehtuuri</vt:lpstr>
      <vt:lpstr>Arkkitehtuuri</vt:lpstr>
      <vt:lpstr>Arkkitehtuuri valintakoe</vt:lpstr>
      <vt:lpstr>Arkkitehtuuri valintakoe</vt:lpstr>
      <vt:lpstr>Maisema-arkkitehtuurin luonnontiedekoe</vt:lpstr>
      <vt:lpstr>Arkkitehtuurin pisterajat</vt:lpstr>
      <vt:lpstr>Taidealat</vt:lpstr>
      <vt:lpstr>Taideteollinen, kuvataide, muotoilu ja media</vt:lpstr>
      <vt:lpstr>Taideteollinen, kuvataide, muotoilu ja media</vt:lpstr>
      <vt:lpstr>Taideteollinen, kuvataide, muotoilu ja media</vt:lpstr>
      <vt:lpstr>Taideteollinen, kuvataide, muotoilu ja media</vt:lpstr>
      <vt:lpstr>Taideteollinen, kuvataide, muotoilu ja media</vt:lpstr>
      <vt:lpstr>Taideteollinen, kuvataide, muotoilu ja media</vt:lpstr>
      <vt:lpstr>Kiitos osallistumisestasi!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Tervetuloa Eezy Valmennuskeskuksen Opo-päiville</dc:title>
  <dc:creator>Susanne Saarinen</dc:creator>
  <cp:lastModifiedBy>Eveliina Ojala</cp:lastModifiedBy>
  <cp:revision>3</cp:revision>
  <dcterms:created xsi:type="dcterms:W3CDTF">2024-10-09T13:20:28Z</dcterms:created>
  <dcterms:modified xsi:type="dcterms:W3CDTF">2024-11-22T06:46:27Z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0x01010096DAB0181D7E91408107E1072B8FEBA6</vt:lpwstr>
  </property>
  <property fmtid="{D5CDD505-2E9C-101B-9397-08002B2CF9AE}" pid="3" name="MediaServiceImageTags">
    <vt:lpwstr/>
  </property>
</Properties>
</file>