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78" r:id="rId3"/>
    <p:sldId id="272" r:id="rId4"/>
    <p:sldId id="273" r:id="rId5"/>
    <p:sldId id="263" r:id="rId6"/>
    <p:sldId id="257" r:id="rId7"/>
    <p:sldId id="258" r:id="rId8"/>
    <p:sldId id="259" r:id="rId9"/>
    <p:sldId id="260" r:id="rId10"/>
    <p:sldId id="276" r:id="rId11"/>
    <p:sldId id="274" r:id="rId12"/>
    <p:sldId id="275" r:id="rId13"/>
    <p:sldId id="27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3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0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90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5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77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9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6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7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8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1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0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0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13" Type="http://schemas.openxmlformats.org/officeDocument/2006/relationships/image" Target="../media/image12.jfif"/><Relationship Id="rId18" Type="http://schemas.openxmlformats.org/officeDocument/2006/relationships/image" Target="../media/image17.jfif"/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12" Type="http://schemas.openxmlformats.org/officeDocument/2006/relationships/image" Target="../media/image11.jfif"/><Relationship Id="rId17" Type="http://schemas.openxmlformats.org/officeDocument/2006/relationships/image" Target="../media/image16.jfif"/><Relationship Id="rId2" Type="http://schemas.openxmlformats.org/officeDocument/2006/relationships/image" Target="../media/image1.jfif"/><Relationship Id="rId16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11" Type="http://schemas.openxmlformats.org/officeDocument/2006/relationships/image" Target="../media/image10.jfif"/><Relationship Id="rId5" Type="http://schemas.openxmlformats.org/officeDocument/2006/relationships/image" Target="../media/image4.jfif"/><Relationship Id="rId15" Type="http://schemas.openxmlformats.org/officeDocument/2006/relationships/image" Target="../media/image14.jfif"/><Relationship Id="rId10" Type="http://schemas.openxmlformats.org/officeDocument/2006/relationships/image" Target="../media/image9.jfif"/><Relationship Id="rId19" Type="http://schemas.openxmlformats.org/officeDocument/2006/relationships/image" Target="../media/image18.jfif"/><Relationship Id="rId4" Type="http://schemas.openxmlformats.org/officeDocument/2006/relationships/image" Target="../media/image3.jfif"/><Relationship Id="rId9" Type="http://schemas.openxmlformats.org/officeDocument/2006/relationships/image" Target="../media/image8.jfif"/><Relationship Id="rId14" Type="http://schemas.openxmlformats.org/officeDocument/2006/relationships/image" Target="../media/image13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rms.gle/m79Ee95WypMAsxEJ7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F1021-A65E-49CB-AB90-7422F4FB9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Abien opo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171557-BB1D-4B95-B683-06E1B28FD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19.1.2026</a:t>
            </a:r>
          </a:p>
        </p:txBody>
      </p:sp>
    </p:spTree>
    <p:extLst>
      <p:ext uri="{BB962C8B-B14F-4D97-AF65-F5344CB8AC3E}">
        <p14:creationId xmlns:p14="http://schemas.microsoft.com/office/powerpoint/2010/main" val="293626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9A4020-14FD-43E9-B801-25B89337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Ylioppilasjuhlan jälkeisenä maanantaina…</a:t>
            </a:r>
          </a:p>
        </p:txBody>
      </p:sp>
    </p:spTree>
    <p:extLst>
      <p:ext uri="{BB962C8B-B14F-4D97-AF65-F5344CB8AC3E}">
        <p14:creationId xmlns:p14="http://schemas.microsoft.com/office/powerpoint/2010/main" val="420844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E5831B4-7326-489A-B431-5AAF4BA14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675" y="531971"/>
            <a:ext cx="9880725" cy="5560854"/>
          </a:xfrm>
        </p:spPr>
      </p:pic>
    </p:spTree>
    <p:extLst>
      <p:ext uri="{BB962C8B-B14F-4D97-AF65-F5344CB8AC3E}">
        <p14:creationId xmlns:p14="http://schemas.microsoft.com/office/powerpoint/2010/main" val="118251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77669-BA2F-4E08-BBB8-D441ADC9F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559" y="581025"/>
            <a:ext cx="10036378" cy="5429250"/>
          </a:xfrm>
        </p:spPr>
      </p:pic>
    </p:spTree>
    <p:extLst>
      <p:ext uri="{BB962C8B-B14F-4D97-AF65-F5344CB8AC3E}">
        <p14:creationId xmlns:p14="http://schemas.microsoft.com/office/powerpoint/2010/main" val="103061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18C5622-0976-440F-9DB9-181684A78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1" y="678115"/>
            <a:ext cx="4450868" cy="5501769"/>
          </a:xfrm>
        </p:spPr>
      </p:pic>
    </p:spTree>
    <p:extLst>
      <p:ext uri="{BB962C8B-B14F-4D97-AF65-F5344CB8AC3E}">
        <p14:creationId xmlns:p14="http://schemas.microsoft.com/office/powerpoint/2010/main" val="262828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3167574-45D2-48F7-9AC4-A2BE4013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65" y="1586179"/>
            <a:ext cx="2969846" cy="395979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07C3063-0EC7-4F5D-94AA-EA91D8F3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857" y="3365337"/>
            <a:ext cx="2607618" cy="347682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7DDE660-1F02-45F7-B630-B24586E8D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70" y="4038683"/>
            <a:ext cx="1898823" cy="280269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792A9A4-7AE7-4F1A-818C-FFE7BC41F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74" y="1886713"/>
            <a:ext cx="2275088" cy="30334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70675E2-6E2D-4D73-8B63-A8E183A23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950" y="7050"/>
            <a:ext cx="2970300" cy="222772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75FBE90-7690-40DD-A76E-BAA0C29F5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393" y="4385736"/>
            <a:ext cx="1855357" cy="2472264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3580E21D-F6C6-464C-B059-E72ABAE2B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492" y="4385736"/>
            <a:ext cx="1854198" cy="247226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4CC3E6D-B96F-4BBC-9989-BB0A301150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1976" y="4452585"/>
            <a:ext cx="1796192" cy="239492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EEB5E3EC-BAD2-43CD-958D-3A0C6DDADC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3986" y="0"/>
            <a:ext cx="1715145" cy="228686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2129AE7-24A1-4A26-8C40-09FF44E0D6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451" y="-11057"/>
            <a:ext cx="2160286" cy="288038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B7ECB75-4FBA-4904-858E-0EF9EB9CA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025" y="0"/>
            <a:ext cx="1973306" cy="2631075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9F4A011C-462F-4EA2-B1EF-EDB15794B18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3282" b="25022"/>
          <a:stretch/>
        </p:blipFill>
        <p:spPr>
          <a:xfrm>
            <a:off x="6084139" y="4667528"/>
            <a:ext cx="2363446" cy="217213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35222EE7-E576-4ED0-8ACE-3C06E79058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1620" y="5055638"/>
            <a:ext cx="1338020" cy="1784027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17C6A6F3-04E5-40D9-9429-5A5B4E9E45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3025" y="2190259"/>
            <a:ext cx="1595706" cy="212760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A4DDD7E6-C172-496C-8967-634173385A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0725" y="-11057"/>
            <a:ext cx="2574540" cy="3432720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6C01125A-25B3-42E0-9028-1ACB3458C3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11058"/>
            <a:ext cx="1831484" cy="244197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D486BB48-02F2-4C91-BA7D-0C92AE3491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3059" y="3688285"/>
            <a:ext cx="1430114" cy="1906819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CD9FB28-A02E-4BB3-9111-0035EBD2D4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8679" y="2415262"/>
            <a:ext cx="3193229" cy="2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59CDB-EAF2-4E50-A569-182B3173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Yhteishakuklinikat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495B6-BF90-4617-8FAD-4F7E34D1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17.3.2026 klo 9.50 – 10.35 F21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24.3.2026 klo 9.50 – 10.35 F21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2122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D4E95-42C5-4217-A004-8DD06FD7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Valmistumiseen liittyvät asiat: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BC9D3EE-B334-4238-BE4F-BD0E1E075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 3.3.2026 pakollisten opintojaksojen suoritukset kirjoitettavien aineiden osalta oltava valmiina.</a:t>
            </a:r>
          </a:p>
          <a:p>
            <a:r>
              <a:rPr lang="fi-FI" dirty="0"/>
              <a:t>Ke 22.4. lukion koko oppimäärästä oltava varmuus.</a:t>
            </a:r>
          </a:p>
          <a:p>
            <a:r>
              <a:rPr lang="fi-FI" dirty="0"/>
              <a:t>150 op., joista 20 op. Valtakunnallisia valinnaisia.</a:t>
            </a:r>
          </a:p>
          <a:p>
            <a:r>
              <a:rPr lang="fi-FI" dirty="0"/>
              <a:t>Ei liikaa nelosia -&gt; 2/3 pakollisista ja valinnaisista opinnoista läpi.</a:t>
            </a:r>
          </a:p>
          <a:p>
            <a:r>
              <a:rPr lang="fi-FI" dirty="0"/>
              <a:t>Yo-kokeet alkavat 10.3.2026.</a:t>
            </a:r>
          </a:p>
          <a:p>
            <a:r>
              <a:rPr lang="fi-FI" dirty="0"/>
              <a:t>Yo-tulokset 12.5.2026.</a:t>
            </a:r>
          </a:p>
          <a:p>
            <a:r>
              <a:rPr lang="fi-FI" dirty="0"/>
              <a:t>Lakkiaisharjoitus 29.5.2026.</a:t>
            </a:r>
          </a:p>
          <a:p>
            <a:r>
              <a:rPr lang="fi-FI" dirty="0"/>
              <a:t>Yo-juhla 30.5.2026</a:t>
            </a:r>
          </a:p>
        </p:txBody>
      </p:sp>
    </p:spTree>
    <p:extLst>
      <p:ext uri="{BB962C8B-B14F-4D97-AF65-F5344CB8AC3E}">
        <p14:creationId xmlns:p14="http://schemas.microsoft.com/office/powerpoint/2010/main" val="386780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40516-283C-482E-9354-6441CB57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Yhteishakuun liittyvät asiat: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550195-78F7-479C-9988-B9216934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Varaa aikaa ennakkotehtäville yo-kirjoitusten lomassa.</a:t>
            </a:r>
          </a:p>
          <a:p>
            <a:r>
              <a:rPr lang="fi-FI" dirty="0"/>
              <a:t>Täytä yhteishakulomake (min. 2 paikkaa) ajoissa.</a:t>
            </a:r>
          </a:p>
          <a:p>
            <a:r>
              <a:rPr lang="fi-FI" dirty="0"/>
              <a:t>Toimita korkeakoululle hakulomake mahdollisista erityisjärjestelyistä.</a:t>
            </a:r>
          </a:p>
          <a:p>
            <a:r>
              <a:rPr lang="fi-FI" dirty="0"/>
              <a:t>Etsi henkilöllisyystodistus pääsykoetta varten.</a:t>
            </a:r>
          </a:p>
          <a:p>
            <a:r>
              <a:rPr lang="fi-FI" dirty="0"/>
              <a:t>Osallistu pääsykokeeseen.</a:t>
            </a:r>
          </a:p>
          <a:p>
            <a:r>
              <a:rPr lang="fi-FI" dirty="0"/>
              <a:t>Liiku, nuku, syö hyvin ja muista myös muu elämä.</a:t>
            </a:r>
          </a:p>
        </p:txBody>
      </p:sp>
    </p:spTree>
    <p:extLst>
      <p:ext uri="{BB962C8B-B14F-4D97-AF65-F5344CB8AC3E}">
        <p14:creationId xmlns:p14="http://schemas.microsoft.com/office/powerpoint/2010/main" val="269307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54511A-1F13-4F3A-A438-8779D3C3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 &amp; itsearviointi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914F3-42E0-478A-A063-2F01A68FD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https://forms.gle/m79Ee95WypMAsxEJ7</a:t>
            </a:r>
            <a:endParaRPr lang="fi-FI" dirty="0"/>
          </a:p>
          <a:p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EE71B2B5-838E-4499-9922-B9A68FD6C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1406" y="1905000"/>
            <a:ext cx="4313864" cy="4445585"/>
          </a:xfrm>
        </p:spPr>
      </p:pic>
    </p:spTree>
    <p:extLst>
      <p:ext uri="{BB962C8B-B14F-4D97-AF65-F5344CB8AC3E}">
        <p14:creationId xmlns:p14="http://schemas.microsoft.com/office/powerpoint/2010/main" val="196629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4FA33-1682-4330-8E33-1DA11807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Oikeat vastaukset: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A45EA5-8D69-49D4-AFDB-41A1B670E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Itsearviointi: osallistutko kevään 2026 yhteishakuun?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Kyllä, osallistun koska opo pakottaa.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Kyllä, osallistun jotta minulle voidaan maksaa työmarkkinatukea, jos jään työttömäksi.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Ei, en osallistu, koska en valmistu vielä.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Ei, en osallistu, koska haluan viettää välivuoden, enkä tarvitse mitään työmarkkinatukia.</a:t>
            </a:r>
          </a:p>
        </p:txBody>
      </p:sp>
    </p:spTree>
    <p:extLst>
      <p:ext uri="{BB962C8B-B14F-4D97-AF65-F5344CB8AC3E}">
        <p14:creationId xmlns:p14="http://schemas.microsoft.com/office/powerpoint/2010/main" val="57051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6B3094-280A-4D4B-8486-63388491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Itsearviointi: mitä tarkoittaa ensikertalaisuus opiskelupaikkaa haettaessa?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6897F3-A515-441E-BBAD-F32BB2607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Ensikertalaisuus on hyvin monitulkintainen käsite, joka ei loppujen lopuksi tarkoita mitään tärkeää.</a:t>
            </a:r>
          </a:p>
          <a:p>
            <a:r>
              <a:rPr lang="fi-FI" dirty="0">
                <a:solidFill>
                  <a:srgbClr val="FF0000"/>
                </a:solidFill>
              </a:rPr>
              <a:t>Olen ensikertalainen hakija, hakiessasi alalle ensimmäistä kertaa.</a:t>
            </a:r>
          </a:p>
          <a:p>
            <a:r>
              <a:rPr lang="fi-FI" dirty="0">
                <a:solidFill>
                  <a:srgbClr val="00B050"/>
                </a:solidFill>
              </a:rPr>
              <a:t>Olen ensikertalainen hakija, kunnes olen ottanut vastaan paikan suomalaisesta korkeakoulusta.</a:t>
            </a:r>
          </a:p>
          <a:p>
            <a:r>
              <a:rPr lang="fi-FI" dirty="0">
                <a:solidFill>
                  <a:srgbClr val="FF0000"/>
                </a:solidFill>
              </a:rPr>
              <a:t>Työmarkkinatuki ja ensikertalaisuus - mitä näitä nyt on, ei jaksa miettiä.</a:t>
            </a:r>
          </a:p>
        </p:txBody>
      </p:sp>
    </p:spTree>
    <p:extLst>
      <p:ext uri="{BB962C8B-B14F-4D97-AF65-F5344CB8AC3E}">
        <p14:creationId xmlns:p14="http://schemas.microsoft.com/office/powerpoint/2010/main" val="397836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7D49E-77C7-4E3B-870D-145F24F5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Itsearviointi: mihin tutkintoihin olet hakukelpoinen?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93DDA-F1EC-4133-A895-F610C7EA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Voin hakea mitä tahansa korkeakoulututkintoa maisterista tohtoriin.</a:t>
            </a:r>
          </a:p>
          <a:p>
            <a:r>
              <a:rPr lang="fi-FI" dirty="0">
                <a:solidFill>
                  <a:srgbClr val="00B050"/>
                </a:solidFill>
              </a:rPr>
              <a:t>Voin hakea kandi- &amp; maisteritutkintoihin sekä amk-tutkintoihin. </a:t>
            </a:r>
          </a:p>
          <a:p>
            <a:r>
              <a:rPr lang="fi-FI" dirty="0">
                <a:solidFill>
                  <a:srgbClr val="FF0000"/>
                </a:solidFill>
              </a:rPr>
              <a:t>Voin hakea myös pelkkiin maisterikoulutuksiin ja ylempiin amk-tutkintoihin. </a:t>
            </a:r>
          </a:p>
          <a:p>
            <a:r>
              <a:rPr lang="fi-FI" dirty="0">
                <a:solidFill>
                  <a:srgbClr val="FF0000"/>
                </a:solidFill>
              </a:rPr>
              <a:t>Voin hakea ainoastaan kanditutkintoihin.</a:t>
            </a:r>
          </a:p>
        </p:txBody>
      </p:sp>
    </p:spTree>
    <p:extLst>
      <p:ext uri="{BB962C8B-B14F-4D97-AF65-F5344CB8AC3E}">
        <p14:creationId xmlns:p14="http://schemas.microsoft.com/office/powerpoint/2010/main" val="3203578536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283</Words>
  <Application>Microsoft Office PowerPoint</Application>
  <PresentationFormat>Laajakuva</PresentationFormat>
  <Paragraphs>40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Kuiskaus</vt:lpstr>
      <vt:lpstr>Abien opo</vt:lpstr>
      <vt:lpstr>PowerPoint-esitys</vt:lpstr>
      <vt:lpstr>Yhteishakuklinikat</vt:lpstr>
      <vt:lpstr>Valmistumiseen liittyvät asiat:</vt:lpstr>
      <vt:lpstr>Yhteishakuun liittyvät asiat:</vt:lpstr>
      <vt:lpstr>Kysely &amp; itsearviointi</vt:lpstr>
      <vt:lpstr>Oikeat vastaukset:</vt:lpstr>
      <vt:lpstr>Itsearviointi: mitä tarkoittaa ensikertalaisuus opiskelupaikkaa haettaessa?</vt:lpstr>
      <vt:lpstr>Itsearviointi: mihin tutkintoihin olet hakukelpoinen?</vt:lpstr>
      <vt:lpstr>Ylioppilasjuhlan jälkeisenä maanantaina…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Abien opo</dc:title>
  <dc:creator>Eveliina Ojala</dc:creator>
  <cp:lastModifiedBy>Eveliina Ojala</cp:lastModifiedBy>
  <cp:revision>16</cp:revision>
  <cp:lastPrinted>2026-01-19T08:21:02Z</cp:lastPrinted>
  <dcterms:created xsi:type="dcterms:W3CDTF">2026-01-15T11:23:12Z</dcterms:created>
  <dcterms:modified xsi:type="dcterms:W3CDTF">2026-01-19T12:20:58Z</dcterms:modified>
</cp:coreProperties>
</file>