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sldIdLst>
    <p:sldId id="256" r:id="rId2"/>
    <p:sldId id="257" r:id="rId3"/>
    <p:sldId id="259" r:id="rId4"/>
    <p:sldId id="265" r:id="rId5"/>
    <p:sldId id="258" r:id="rId6"/>
    <p:sldId id="261" r:id="rId7"/>
    <p:sldId id="266" r:id="rId8"/>
    <p:sldId id="264" r:id="rId9"/>
    <p:sldId id="262" r:id="rId10"/>
    <p:sldId id="263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531FAF-B079-4D6E-BC40-1E9B607D4DA2}" v="29" dt="2025-11-24T06:55:13.9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E7279F-D4BD-42D4-B240-748D2CACAD0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BA64E14-8C65-4461-B6E3-9D4F0C8DA3B3}">
      <dgm:prSet/>
      <dgm:spPr/>
      <dgm:t>
        <a:bodyPr/>
        <a:lstStyle/>
        <a:p>
          <a:r>
            <a:rPr lang="fi-FI" b="1" dirty="0"/>
            <a:t>1.8.2025 </a:t>
          </a:r>
          <a:r>
            <a:rPr lang="fi-FI" dirty="0"/>
            <a:t>lähtien uudet korkeakouluopiskelijat siirretty opintotuen asumislisän piiriin</a:t>
          </a:r>
          <a:endParaRPr lang="en-US" dirty="0"/>
        </a:p>
      </dgm:t>
    </dgm:pt>
    <dgm:pt modelId="{42D0EE11-C18D-4C1A-8681-FAAD2DEC3B20}" type="parTrans" cxnId="{56B31C82-A8A4-43FC-8BF7-C8CCF4DED33E}">
      <dgm:prSet/>
      <dgm:spPr/>
      <dgm:t>
        <a:bodyPr/>
        <a:lstStyle/>
        <a:p>
          <a:endParaRPr lang="en-US"/>
        </a:p>
      </dgm:t>
    </dgm:pt>
    <dgm:pt modelId="{C320DB25-3F65-4DC1-8DF4-E5AB000A6951}" type="sibTrans" cxnId="{56B31C82-A8A4-43FC-8BF7-C8CCF4DED33E}">
      <dgm:prSet/>
      <dgm:spPr/>
      <dgm:t>
        <a:bodyPr/>
        <a:lstStyle/>
        <a:p>
          <a:endParaRPr lang="en-US"/>
        </a:p>
      </dgm:t>
    </dgm:pt>
    <dgm:pt modelId="{C8501CBE-DEEC-42FF-9D64-6D70F9979824}">
      <dgm:prSet/>
      <dgm:spPr/>
      <dgm:t>
        <a:bodyPr/>
        <a:lstStyle/>
        <a:p>
          <a:r>
            <a:rPr lang="fi-FI" b="1" dirty="0"/>
            <a:t>Asumislisän</a:t>
          </a:r>
          <a:r>
            <a:rPr lang="fi-FI" dirty="0"/>
            <a:t> määrään vaikuttavat hyväksytyt asumismenot sekä asumiskunta</a:t>
          </a:r>
          <a:endParaRPr lang="en-US" dirty="0"/>
        </a:p>
      </dgm:t>
    </dgm:pt>
    <dgm:pt modelId="{3261E57B-B0B6-48C6-9FBB-714FC77993F8}" type="parTrans" cxnId="{03988C8E-02C2-4432-B2F9-D313C917EA0E}">
      <dgm:prSet/>
      <dgm:spPr/>
      <dgm:t>
        <a:bodyPr/>
        <a:lstStyle/>
        <a:p>
          <a:endParaRPr lang="en-US"/>
        </a:p>
      </dgm:t>
    </dgm:pt>
    <dgm:pt modelId="{386DA255-2E9A-46E6-B07B-C1593DF13835}" type="sibTrans" cxnId="{03988C8E-02C2-4432-B2F9-D313C917EA0E}">
      <dgm:prSet/>
      <dgm:spPr/>
      <dgm:t>
        <a:bodyPr/>
        <a:lstStyle/>
        <a:p>
          <a:endParaRPr lang="en-US"/>
        </a:p>
      </dgm:t>
    </dgm:pt>
    <dgm:pt modelId="{95C505C4-0F99-447F-8A89-69FB7DE7B622}" type="pres">
      <dgm:prSet presAssocID="{EEE7279F-D4BD-42D4-B240-748D2CACAD0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C748D27-3A5D-476F-9CA8-4C27DB021CCF}" type="pres">
      <dgm:prSet presAssocID="{8BA64E14-8C65-4461-B6E3-9D4F0C8DA3B3}" presName="hierRoot1" presStyleCnt="0"/>
      <dgm:spPr/>
    </dgm:pt>
    <dgm:pt modelId="{7AB2198B-DC38-44DF-96D0-F18E22818D97}" type="pres">
      <dgm:prSet presAssocID="{8BA64E14-8C65-4461-B6E3-9D4F0C8DA3B3}" presName="composite" presStyleCnt="0"/>
      <dgm:spPr/>
    </dgm:pt>
    <dgm:pt modelId="{D6C5E120-679A-4D7D-A9C7-5FE26F1DBBAE}" type="pres">
      <dgm:prSet presAssocID="{8BA64E14-8C65-4461-B6E3-9D4F0C8DA3B3}" presName="background" presStyleLbl="node0" presStyleIdx="0" presStyleCnt="2"/>
      <dgm:spPr/>
    </dgm:pt>
    <dgm:pt modelId="{02DBA636-8559-4EE3-B36D-F056D140D9EB}" type="pres">
      <dgm:prSet presAssocID="{8BA64E14-8C65-4461-B6E3-9D4F0C8DA3B3}" presName="text" presStyleLbl="fgAcc0" presStyleIdx="0" presStyleCnt="2" custLinFactNeighborX="-13736" custLinFactNeighborY="-59825">
        <dgm:presLayoutVars>
          <dgm:chPref val="3"/>
        </dgm:presLayoutVars>
      </dgm:prSet>
      <dgm:spPr/>
    </dgm:pt>
    <dgm:pt modelId="{4D86BAAA-18AC-4419-9844-D32C53EF1D47}" type="pres">
      <dgm:prSet presAssocID="{8BA64E14-8C65-4461-B6E3-9D4F0C8DA3B3}" presName="hierChild2" presStyleCnt="0"/>
      <dgm:spPr/>
    </dgm:pt>
    <dgm:pt modelId="{E452C1F6-2EC2-4CA7-97BE-D2746E063164}" type="pres">
      <dgm:prSet presAssocID="{C8501CBE-DEEC-42FF-9D64-6D70F9979824}" presName="hierRoot1" presStyleCnt="0"/>
      <dgm:spPr/>
    </dgm:pt>
    <dgm:pt modelId="{E63AFD9C-D607-48AA-A8CF-E101E17AD0EA}" type="pres">
      <dgm:prSet presAssocID="{C8501CBE-DEEC-42FF-9D64-6D70F9979824}" presName="composite" presStyleCnt="0"/>
      <dgm:spPr/>
    </dgm:pt>
    <dgm:pt modelId="{999C3972-0A95-48A2-AD2B-255239F64BBD}" type="pres">
      <dgm:prSet presAssocID="{C8501CBE-DEEC-42FF-9D64-6D70F9979824}" presName="background" presStyleLbl="node0" presStyleIdx="1" presStyleCnt="2"/>
      <dgm:spPr/>
    </dgm:pt>
    <dgm:pt modelId="{4B484A00-FBD3-4B89-9EE1-160DDF4D2F84}" type="pres">
      <dgm:prSet presAssocID="{C8501CBE-DEEC-42FF-9D64-6D70F9979824}" presName="text" presStyleLbl="fgAcc0" presStyleIdx="1" presStyleCnt="2" custLinFactNeighborX="-4135" custLinFactNeighborY="31316">
        <dgm:presLayoutVars>
          <dgm:chPref val="3"/>
        </dgm:presLayoutVars>
      </dgm:prSet>
      <dgm:spPr/>
    </dgm:pt>
    <dgm:pt modelId="{F69E18B1-50FA-4424-8B9B-C69003FD3CE5}" type="pres">
      <dgm:prSet presAssocID="{C8501CBE-DEEC-42FF-9D64-6D70F9979824}" presName="hierChild2" presStyleCnt="0"/>
      <dgm:spPr/>
    </dgm:pt>
  </dgm:ptLst>
  <dgm:cxnLst>
    <dgm:cxn modelId="{6278A70C-56BB-4D47-BF4A-06F058D96EFF}" type="presOf" srcId="{C8501CBE-DEEC-42FF-9D64-6D70F9979824}" destId="{4B484A00-FBD3-4B89-9EE1-160DDF4D2F84}" srcOrd="0" destOrd="0" presId="urn:microsoft.com/office/officeart/2005/8/layout/hierarchy1"/>
    <dgm:cxn modelId="{3BE9F62B-4A9B-4224-B599-01E21273E6BE}" type="presOf" srcId="{EEE7279F-D4BD-42D4-B240-748D2CACAD04}" destId="{95C505C4-0F99-447F-8A89-69FB7DE7B622}" srcOrd="0" destOrd="0" presId="urn:microsoft.com/office/officeart/2005/8/layout/hierarchy1"/>
    <dgm:cxn modelId="{56B31C82-A8A4-43FC-8BF7-C8CCF4DED33E}" srcId="{EEE7279F-D4BD-42D4-B240-748D2CACAD04}" destId="{8BA64E14-8C65-4461-B6E3-9D4F0C8DA3B3}" srcOrd="0" destOrd="0" parTransId="{42D0EE11-C18D-4C1A-8681-FAAD2DEC3B20}" sibTransId="{C320DB25-3F65-4DC1-8DF4-E5AB000A6951}"/>
    <dgm:cxn modelId="{03988C8E-02C2-4432-B2F9-D313C917EA0E}" srcId="{EEE7279F-D4BD-42D4-B240-748D2CACAD04}" destId="{C8501CBE-DEEC-42FF-9D64-6D70F9979824}" srcOrd="1" destOrd="0" parTransId="{3261E57B-B0B6-48C6-9FBB-714FC77993F8}" sibTransId="{386DA255-2E9A-46E6-B07B-C1593DF13835}"/>
    <dgm:cxn modelId="{EEE363FF-CF16-45F4-9F97-453A754B2BC8}" type="presOf" srcId="{8BA64E14-8C65-4461-B6E3-9D4F0C8DA3B3}" destId="{02DBA636-8559-4EE3-B36D-F056D140D9EB}" srcOrd="0" destOrd="0" presId="urn:microsoft.com/office/officeart/2005/8/layout/hierarchy1"/>
    <dgm:cxn modelId="{7BB1555B-E4F6-47C4-B32F-778BFD61560D}" type="presParOf" srcId="{95C505C4-0F99-447F-8A89-69FB7DE7B622}" destId="{3C748D27-3A5D-476F-9CA8-4C27DB021CCF}" srcOrd="0" destOrd="0" presId="urn:microsoft.com/office/officeart/2005/8/layout/hierarchy1"/>
    <dgm:cxn modelId="{9493E06E-17AC-4414-8FF2-C096D36884C0}" type="presParOf" srcId="{3C748D27-3A5D-476F-9CA8-4C27DB021CCF}" destId="{7AB2198B-DC38-44DF-96D0-F18E22818D97}" srcOrd="0" destOrd="0" presId="urn:microsoft.com/office/officeart/2005/8/layout/hierarchy1"/>
    <dgm:cxn modelId="{CACBA6C7-35B2-4F2D-9F1B-EA47DEA575CE}" type="presParOf" srcId="{7AB2198B-DC38-44DF-96D0-F18E22818D97}" destId="{D6C5E120-679A-4D7D-A9C7-5FE26F1DBBAE}" srcOrd="0" destOrd="0" presId="urn:microsoft.com/office/officeart/2005/8/layout/hierarchy1"/>
    <dgm:cxn modelId="{935450B3-1E51-489D-AE93-D1E7ACAD9949}" type="presParOf" srcId="{7AB2198B-DC38-44DF-96D0-F18E22818D97}" destId="{02DBA636-8559-4EE3-B36D-F056D140D9EB}" srcOrd="1" destOrd="0" presId="urn:microsoft.com/office/officeart/2005/8/layout/hierarchy1"/>
    <dgm:cxn modelId="{95EF6219-9479-45AD-A717-C5DC567D06E4}" type="presParOf" srcId="{3C748D27-3A5D-476F-9CA8-4C27DB021CCF}" destId="{4D86BAAA-18AC-4419-9844-D32C53EF1D47}" srcOrd="1" destOrd="0" presId="urn:microsoft.com/office/officeart/2005/8/layout/hierarchy1"/>
    <dgm:cxn modelId="{7AA37794-7020-4DE1-8224-260830E513DE}" type="presParOf" srcId="{95C505C4-0F99-447F-8A89-69FB7DE7B622}" destId="{E452C1F6-2EC2-4CA7-97BE-D2746E063164}" srcOrd="1" destOrd="0" presId="urn:microsoft.com/office/officeart/2005/8/layout/hierarchy1"/>
    <dgm:cxn modelId="{616CB141-06D2-4F72-A643-198FD8452912}" type="presParOf" srcId="{E452C1F6-2EC2-4CA7-97BE-D2746E063164}" destId="{E63AFD9C-D607-48AA-A8CF-E101E17AD0EA}" srcOrd="0" destOrd="0" presId="urn:microsoft.com/office/officeart/2005/8/layout/hierarchy1"/>
    <dgm:cxn modelId="{174B5345-D298-4F87-83D7-E74874D2DC35}" type="presParOf" srcId="{E63AFD9C-D607-48AA-A8CF-E101E17AD0EA}" destId="{999C3972-0A95-48A2-AD2B-255239F64BBD}" srcOrd="0" destOrd="0" presId="urn:microsoft.com/office/officeart/2005/8/layout/hierarchy1"/>
    <dgm:cxn modelId="{501F5996-9FF4-42CF-B018-C4CDCE1251B3}" type="presParOf" srcId="{E63AFD9C-D607-48AA-A8CF-E101E17AD0EA}" destId="{4B484A00-FBD3-4B89-9EE1-160DDF4D2F84}" srcOrd="1" destOrd="0" presId="urn:microsoft.com/office/officeart/2005/8/layout/hierarchy1"/>
    <dgm:cxn modelId="{786A57E4-251E-4124-8BF3-09489C3AE739}" type="presParOf" srcId="{E452C1F6-2EC2-4CA7-97BE-D2746E063164}" destId="{F69E18B1-50FA-4424-8B9B-C69003FD3CE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C5E120-679A-4D7D-A9C7-5FE26F1DBBAE}">
      <dsp:nvSpPr>
        <dsp:cNvPr id="0" name=""/>
        <dsp:cNvSpPr/>
      </dsp:nvSpPr>
      <dsp:spPr>
        <a:xfrm>
          <a:off x="-466229" y="-442917"/>
          <a:ext cx="4196061" cy="26644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DBA636-8559-4EE3-B36D-F056D140D9EB}">
      <dsp:nvSpPr>
        <dsp:cNvPr id="0" name=""/>
        <dsp:cNvSpPr/>
      </dsp:nvSpPr>
      <dsp:spPr>
        <a:xfrm>
          <a:off x="0" y="0"/>
          <a:ext cx="4196061" cy="26644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900" b="1" kern="1200" dirty="0"/>
            <a:t>1.8.2025 </a:t>
          </a:r>
          <a:r>
            <a:rPr lang="fi-FI" sz="2900" kern="1200" dirty="0"/>
            <a:t>lähtien uudet korkeakouluopiskelijat siirretty opintotuen asumislisän piiriin</a:t>
          </a:r>
          <a:endParaRPr lang="en-US" sz="2900" kern="1200" dirty="0"/>
        </a:p>
      </dsp:txBody>
      <dsp:txXfrm>
        <a:off x="78041" y="78041"/>
        <a:ext cx="4039979" cy="2508417"/>
      </dsp:txXfrm>
    </dsp:sp>
    <dsp:sp modelId="{999C3972-0A95-48A2-AD2B-255239F64BBD}">
      <dsp:nvSpPr>
        <dsp:cNvPr id="0" name=""/>
        <dsp:cNvSpPr/>
      </dsp:nvSpPr>
      <dsp:spPr>
        <a:xfrm>
          <a:off x="4956208" y="540839"/>
          <a:ext cx="4196061" cy="26644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484A00-FBD3-4B89-9EE1-160DDF4D2F84}">
      <dsp:nvSpPr>
        <dsp:cNvPr id="0" name=""/>
        <dsp:cNvSpPr/>
      </dsp:nvSpPr>
      <dsp:spPr>
        <a:xfrm>
          <a:off x="5422437" y="983756"/>
          <a:ext cx="4196061" cy="26644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900" b="1" kern="1200" dirty="0"/>
            <a:t>Asumislisän</a:t>
          </a:r>
          <a:r>
            <a:rPr lang="fi-FI" sz="2900" kern="1200" dirty="0"/>
            <a:t> määrään vaikuttavat hyväksytyt asumismenot sekä asumiskunta</a:t>
          </a:r>
          <a:endParaRPr lang="en-US" sz="2900" kern="1200" dirty="0"/>
        </a:p>
      </dsp:txBody>
      <dsp:txXfrm>
        <a:off x="5500478" y="1061797"/>
        <a:ext cx="4039979" cy="25084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185BB-8B07-4DC9-86F3-2A225C777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261872"/>
            <a:ext cx="7638222" cy="2852928"/>
          </a:xfrm>
        </p:spPr>
        <p:txBody>
          <a:bodyPr anchor="b">
            <a:normAutofit/>
          </a:bodyPr>
          <a:lstStyle>
            <a:lvl1pPr algn="l">
              <a:lnSpc>
                <a:spcPct val="130000"/>
              </a:lnSpc>
              <a:defRPr sz="3600" spc="1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4D496A-6E7A-4923-8ED5-B4164125D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4681728"/>
            <a:ext cx="7638222" cy="9292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buNone/>
              <a:defRPr sz="1600" b="1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E3D20-43DC-4C14-8CFF-18545AED1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FC300-5AFC-418B-85FD-EFA94BD7A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C7E81-ED3C-4DB0-8E74-AD2A87E6B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0C817C9-850F-4FB6-B93B-CF3076C4A5C1}"/>
              </a:ext>
            </a:extLst>
          </p:cNvPr>
          <p:cNvGrpSpPr/>
          <p:nvPr/>
        </p:nvGrpSpPr>
        <p:grpSpPr>
          <a:xfrm flipH="1">
            <a:off x="0" y="0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59433A8-B67D-4675-AFDE-131069A709FC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1CD1C45-6A4D-4237-B39C-2D58F401A8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21378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958AD-1CAD-45B3-B83D-DC9D33CD6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153F2E-0397-4423-8A88-D0059DEAF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ADDE1-7025-4FA9-822D-481685085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A73E0-F328-46DC-98BE-CA0981F75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52226-010C-494F-8BE8-BF91F3553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F89E9C4-9D18-4529-BC0C-68EAE507CDF8}"/>
              </a:ext>
            </a:extLst>
          </p:cNvPr>
          <p:cNvGrpSpPr/>
          <p:nvPr/>
        </p:nvGrpSpPr>
        <p:grpSpPr>
          <a:xfrm flipH="1" flipV="1">
            <a:off x="0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7DF5937-0C03-4786-AB62-3CF7CECB92D6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9AD93DB-2DB0-4B2D-884B-6EC4534432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52250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C635D0-31D9-44E1-911D-F7D5D54009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53914" y="624313"/>
            <a:ext cx="2537986" cy="55097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7F9230-1FA4-439D-A800-B5F006F07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00100" y="624313"/>
            <a:ext cx="7816542" cy="55097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AB2A3-7055-43AF-8BAB-0A9B74448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A1821-A311-49CD-BCB4-B4BC88661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7C6A8-813A-486A-AA90-AB28935F2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38C7A17-06CC-442C-A876-A51B2B556508}"/>
              </a:ext>
            </a:extLst>
          </p:cNvPr>
          <p:cNvGrpSpPr/>
          <p:nvPr/>
        </p:nvGrpSpPr>
        <p:grpSpPr>
          <a:xfrm flipH="1" flipV="1">
            <a:off x="0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54C1798A-2980-4F34-8355-7BCB6B295322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9D7542C-E4AE-488F-BC75-2E7ED83910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77182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25F8D-0421-4AEC-9C40-A13163EC8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37680-115A-411F-AEF6-4AC2096B4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CC193-1304-4D0F-8331-14D4EC08E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455C1-CD32-4050-BAFF-51CC6B62D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AF608-FF11-4CBE-B717-5D56AE67D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973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BD23A02E-6DCF-427A-8CFD-281B2185C7F0}"/>
              </a:ext>
            </a:extLst>
          </p:cNvPr>
          <p:cNvSpPr/>
          <p:nvPr/>
        </p:nvSpPr>
        <p:spPr>
          <a:xfrm>
            <a:off x="3242985" y="511814"/>
            <a:ext cx="5706031" cy="570603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dist="165100" dir="2220000" algn="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6B4C32-F19C-44F3-8EF8-1F506D74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9192" y="1709738"/>
            <a:ext cx="4893617" cy="2553893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89729-131C-4F78-9DAA-E9EE28EA9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62249" y="4540468"/>
            <a:ext cx="4067503" cy="11540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00" b="1" cap="all" spc="6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24E608-AC1F-41FB-974A-BD619C6C2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86158-8B03-45C3-891D-0357B198B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C3B054-E8A2-43FD-B0FB-B1CCFA4BC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461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64AA7-6D5A-402E-AD1A-880F2BDB7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D32B6-F9D8-4A43-B52C-336CFAB00A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2976" y="2019299"/>
            <a:ext cx="4995019" cy="41576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50CDD9-5742-4A34-BA72-7CCA72D91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3718" y="2019299"/>
            <a:ext cx="5027954" cy="41576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2783AA-D2AB-4385-A91F-870CB6564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5AAD9C-5CA2-4DA1-84D3-B1838979F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1AB3C7-9574-47BC-932D-782BEE998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910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4C468-781B-4BC5-8DEA-B9EF2BF90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460" y="369168"/>
            <a:ext cx="10458729" cy="143981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67223F-48E4-491D-AB5D-5FC8A0C56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0101" y="1843067"/>
            <a:ext cx="5007894" cy="66200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D6B764-4B87-42FF-ABAA-69B07B88F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101" y="2505075"/>
            <a:ext cx="5007894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4357B9-406F-4BF9-B8FB-C53421EEF5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6061" y="1843067"/>
            <a:ext cx="4994128" cy="66200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20462B-1939-4DAA-A7DD-6BDC95054A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6061" y="2505075"/>
            <a:ext cx="499412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6C938B-C4C2-4FA9-85CA-9CD742CD7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AD8886-0D28-4D49-8D43-151D37E94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2FDDE8-E9F8-4B6C-9A40-829617A7C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431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AE3D8-6C35-428B-B2F2-251FDE10B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983769"/>
            <a:ext cx="10094770" cy="1180574"/>
          </a:xfrm>
          <a:solidFill>
            <a:schemeClr val="accent1">
              <a:lumMod val="20000"/>
              <a:lumOff val="80000"/>
            </a:schemeClr>
          </a:solidFill>
          <a:effectLst>
            <a:outerShdw dist="165100" dir="18900000" algn="bl" rotWithShape="0">
              <a:prstClr val="black"/>
            </a:outerShdw>
          </a:effectLst>
        </p:spPr>
        <p:txBody>
          <a:bodyPr/>
          <a:lstStyle>
            <a:lvl1pPr marL="18288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0B8015-E11A-42CA-AE88-7BD73F87E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309078-34CA-45CD-B479-03906A265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D03258-F989-47B2-A643-A60CD8A77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293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DA2F31-48B6-40CE-A364-3CE73FD85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7EEA00-F166-41EB-9331-CA99BB70F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BB051F-F8FC-4FF6-9783-45F9FE7AC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816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08635-A5AF-48F4-8CD2-FB0E01113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1600200"/>
          </a:xfrm>
        </p:spPr>
        <p:txBody>
          <a:bodyPr anchor="t">
            <a:normAutofit/>
          </a:bodyPr>
          <a:lstStyle>
            <a:lvl1pPr>
              <a:defRPr sz="28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5E0E-DCC0-4781-A608-962B1241B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9826" y="987425"/>
            <a:ext cx="604556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21F43E-3D50-4A1C-A289-B3D0DD0E71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31273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E70E3A-6639-4EA0-8305-C1899DAB4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6AFD57-4189-42FB-B29E-96366E51B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F5E2EC-8483-4FBC-9D29-C19025FA8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258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CE581-A090-4AE9-9965-B06BDB52B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1600200"/>
          </a:xfrm>
        </p:spPr>
        <p:txBody>
          <a:bodyPr anchor="t">
            <a:normAutofit/>
          </a:bodyPr>
          <a:lstStyle>
            <a:lvl1pPr>
              <a:defRPr sz="28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39DEF4-262F-4ACF-9B29-3D4B819E70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53969" y="987425"/>
            <a:ext cx="5694503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ED7CBB-7A6F-441E-9072-2494B952FA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31273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159692-77BE-4A7D-AA70-635007A6E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B9A4DA-63AF-4D6A-98DB-E1D0AC741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6B7958-B19B-4C23-A82F-DD4E4B91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132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86DAE1-1F65-43B8-A400-95E6DEED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61" y="365125"/>
            <a:ext cx="10357666" cy="14384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75C993-A44B-4C2D-818E-4C9000BB0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21B6E-ECC6-47D0-9C14-812B746F15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5014" y="634204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E6171E64-FE02-4DE5-B72F-53C3706641C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9A716-DEA9-48A9-A5BC-0F392D2B49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96200" y="6342042"/>
            <a:ext cx="34701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5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CB69E-A0E4-4558-9C62-4CD8CDD2A5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6329" y="6342042"/>
            <a:ext cx="52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B6ECC43-D65E-4A7B-A76B-D278A2184166}"/>
              </a:ext>
            </a:extLst>
          </p:cNvPr>
          <p:cNvGrpSpPr/>
          <p:nvPr/>
        </p:nvGrpSpPr>
        <p:grpSpPr>
          <a:xfrm flipV="1">
            <a:off x="11626076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7EE443C5-5AB9-407B-A8C3-011BB14FEF06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13">
                <a:extLst>
                  <a:ext uri="{96DAC541-7B7A-43D3-8B79-37D633B846F1}">
                    <asvg:svgBlip xmlns:asvg="http://schemas.microsoft.com/office/drawing/2016/SVG/main" r:embed="rId14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538C9FA-DA5E-4785-8F4A-CA481A3A65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47374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11" r:id="rId6"/>
    <p:sldLayoutId id="2147483716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320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30000"/>
        </a:lnSpc>
        <a:spcBef>
          <a:spcPts val="500"/>
        </a:spcBef>
        <a:buSzPct val="100000"/>
        <a:buFont typeface="Avenir Next LT Pro Light" panose="020B03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30000"/>
        </a:lnSpc>
        <a:spcBef>
          <a:spcPts val="500"/>
        </a:spcBef>
        <a:buSzPct val="100000"/>
        <a:buFont typeface="Avenir Next LT Pro Light" panose="020B03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A9727012-97DE-47A6-9F25-DBDC9FEE5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66847E2-A958-C39B-C187-DA90BEEC58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5566" y="4638596"/>
            <a:ext cx="2795450" cy="942695"/>
          </a:xfrm>
        </p:spPr>
        <p:txBody>
          <a:bodyPr>
            <a:normAutofit/>
          </a:bodyPr>
          <a:lstStyle/>
          <a:p>
            <a:r>
              <a:rPr lang="fi-FI" dirty="0"/>
              <a:t>Juho Hytönen</a:t>
            </a:r>
          </a:p>
          <a:p>
            <a:r>
              <a:rPr lang="fi-FI" dirty="0"/>
              <a:t>kuraattori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E9534942-7BB5-4157-A278-313A62CC1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-2005"/>
            <a:ext cx="206609" cy="202130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ight Triangle 74">
            <a:extLst>
              <a:ext uri="{FF2B5EF4-FFF2-40B4-BE49-F238E27FC236}">
                <a16:creationId xmlns:a16="http://schemas.microsoft.com/office/drawing/2014/main" id="{897D3F25-05CF-4034-8D3E-EF08C262E0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7477125" y="2148875"/>
            <a:ext cx="4714875" cy="4714875"/>
          </a:xfrm>
          <a:prstGeom prst="rt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F837ECF8-6F23-4A10-BF27-02B2859998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07861" y="2179091"/>
            <a:ext cx="4670022" cy="4698845"/>
          </a:xfrm>
          <a:custGeom>
            <a:avLst/>
            <a:gdLst>
              <a:gd name="connsiteX0" fmla="*/ 5117285 w 5117285"/>
              <a:gd name="connsiteY0" fmla="*/ 0 h 5117284"/>
              <a:gd name="connsiteX1" fmla="*/ 5117285 w 5117285"/>
              <a:gd name="connsiteY1" fmla="*/ 5117284 h 5117284"/>
              <a:gd name="connsiteX2" fmla="*/ 0 w 5117285"/>
              <a:gd name="connsiteY2" fmla="*/ 5117284 h 5117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17285" h="5117284">
                <a:moveTo>
                  <a:pt x="5117285" y="0"/>
                </a:moveTo>
                <a:lnTo>
                  <a:pt x="5117285" y="5117284"/>
                </a:lnTo>
                <a:lnTo>
                  <a:pt x="0" y="5117284"/>
                </a:lnTo>
                <a:close/>
              </a:path>
            </a:pathLst>
          </a:custGeom>
          <a:blipFill dpi="0" rotWithShape="0">
            <a:blip r:embed="rId2">
              <a:alphaModFix amt="99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tile tx="0" ty="0" sx="40000" sy="40000" flip="none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73543C3D-E307-18CA-4A58-8A302CD0D6B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404" r="1" b="1"/>
          <a:stretch>
            <a:fillRect/>
          </a:stretch>
        </p:blipFill>
        <p:spPr>
          <a:xfrm>
            <a:off x="7278168" y="852055"/>
            <a:ext cx="4094814" cy="5091545"/>
          </a:xfrm>
          <a:custGeom>
            <a:avLst/>
            <a:gdLst/>
            <a:ahLst/>
            <a:cxnLst/>
            <a:rect l="l" t="t" r="r" b="b"/>
            <a:pathLst>
              <a:path w="2518883" h="2860724">
                <a:moveTo>
                  <a:pt x="0" y="0"/>
                </a:moveTo>
                <a:lnTo>
                  <a:pt x="2518883" y="0"/>
                </a:lnTo>
                <a:lnTo>
                  <a:pt x="2518883" y="2860724"/>
                </a:lnTo>
                <a:lnTo>
                  <a:pt x="0" y="2860724"/>
                </a:lnTo>
                <a:close/>
              </a:path>
            </a:pathLst>
          </a:custGeom>
          <a:effectLst>
            <a:outerShdw dist="177800" dir="2520000" algn="tr" rotWithShape="0">
              <a:schemeClr val="tx1"/>
            </a:outerShdw>
          </a:effec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B726E50-DCC3-DDDE-E9B9-AF499DF159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5566" y="1456735"/>
            <a:ext cx="7633534" cy="2877140"/>
          </a:xfrm>
        </p:spPr>
        <p:txBody>
          <a:bodyPr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fi-FI" sz="2500" b="1" i="1" dirty="0">
                <a:latin typeface="Arial" panose="020B0604020202020204" pitchFamily="34" charset="0"/>
                <a:cs typeface="Arial" panose="020B0604020202020204" pitchFamily="34" charset="0"/>
              </a:rPr>
              <a:t>Sosiaaliturva pähkinänkuoressa- </a:t>
            </a:r>
            <a:br>
              <a:rPr lang="fi-FI" sz="2500" b="1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fi-FI" sz="25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korkeakouluopiskelijan TUET </a:t>
            </a:r>
            <a:endParaRPr lang="fi-FI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744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90B522-CF7A-E0EC-DBC9-F125A2FD9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759" y="3017566"/>
            <a:ext cx="7909732" cy="2296306"/>
          </a:xfrm>
        </p:spPr>
        <p:txBody>
          <a:bodyPr>
            <a:noAutofit/>
          </a:bodyPr>
          <a:lstStyle/>
          <a:p>
            <a:r>
              <a:rPr lang="fi-FI" b="1" i="1" dirty="0"/>
              <a:t>ONNEA TULEVIIN HAASTEISIIN, KOETUKSIIN JA KOKEMUKSIIN.</a:t>
            </a:r>
            <a:br>
              <a:rPr lang="fi-FI" b="1" i="1" dirty="0"/>
            </a:br>
            <a:r>
              <a:rPr lang="fi-FI" b="1" i="1" dirty="0"/>
              <a:t>KIITOS!</a:t>
            </a:r>
          </a:p>
        </p:txBody>
      </p:sp>
      <p:sp>
        <p:nvSpPr>
          <p:cNvPr id="3" name="Otsikko 1">
            <a:extLst>
              <a:ext uri="{FF2B5EF4-FFF2-40B4-BE49-F238E27FC236}">
                <a16:creationId xmlns:a16="http://schemas.microsoft.com/office/drawing/2014/main" id="{27365F0A-9D3B-1BC3-F857-041AB4052191}"/>
              </a:ext>
            </a:extLst>
          </p:cNvPr>
          <p:cNvSpPr txBox="1">
            <a:spLocks/>
          </p:cNvSpPr>
          <p:nvPr/>
        </p:nvSpPr>
        <p:spPr>
          <a:xfrm>
            <a:off x="3551945" y="1177032"/>
            <a:ext cx="4755053" cy="103810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3200" kern="1200" cap="all" spc="7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3600" b="1" dirty="0"/>
              <a:t>KYSYTTÄVÄÄ?</a:t>
            </a:r>
          </a:p>
        </p:txBody>
      </p:sp>
    </p:spTree>
    <p:extLst>
      <p:ext uri="{BB962C8B-B14F-4D97-AF65-F5344CB8AC3E}">
        <p14:creationId xmlns:p14="http://schemas.microsoft.com/office/powerpoint/2010/main" val="1280930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BF51F5-4BF0-ABF7-34BC-DB0453151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62" y="0"/>
            <a:ext cx="10357666" cy="1438450"/>
          </a:xfrm>
        </p:spPr>
        <p:txBody>
          <a:bodyPr/>
          <a:lstStyle/>
          <a:p>
            <a:r>
              <a:rPr lang="fi-FI" b="1" dirty="0"/>
              <a:t>Mikä ihmeen sosiaaliturva?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F41F44A-4994-4C50-196A-72EA0DD28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891" y="1878676"/>
            <a:ext cx="10584437" cy="4761821"/>
          </a:xfrm>
        </p:spPr>
        <p:txBody>
          <a:bodyPr>
            <a:normAutofit fontScale="85000" lnSpcReduction="10000"/>
          </a:bodyPr>
          <a:lstStyle/>
          <a:p>
            <a:r>
              <a:rPr lang="fi-FI" dirty="0"/>
              <a:t>Jokaiselle suomalaiselle kuuluva subjektiivinen oikeus – </a:t>
            </a:r>
            <a:r>
              <a:rPr lang="fi-FI" b="1" dirty="0"/>
              <a:t>turvaverkkomme</a:t>
            </a:r>
          </a:p>
          <a:p>
            <a:r>
              <a:rPr lang="fi-FI" dirty="0"/>
              <a:t>Koostuu pääosin </a:t>
            </a:r>
            <a:r>
              <a:rPr lang="fi-FI" b="1" dirty="0"/>
              <a:t>erilaisista etuuksista, mutta on myös sosiaali- ja terveyspalveluita ja ”viimekäden” tukea toimeentulotuen muodossa</a:t>
            </a:r>
          </a:p>
          <a:p>
            <a:r>
              <a:rPr lang="fi-FI" dirty="0"/>
              <a:t>Kulkee läpi ihmisen elämänkaaren – </a:t>
            </a:r>
            <a:r>
              <a:rPr lang="fi-FI" b="1" dirty="0"/>
              <a:t>0v lapsilisä -&gt; 85v kansaneläke</a:t>
            </a:r>
          </a:p>
          <a:p>
            <a:r>
              <a:rPr lang="fi-FI" dirty="0"/>
              <a:t>Esimerkiksi </a:t>
            </a:r>
            <a:r>
              <a:rPr lang="fi-FI" b="1" dirty="0"/>
              <a:t>lapsilisä, opintotuki, työttömyysturva, toimeentulotuki, asumistuki, vanhempainraha</a:t>
            </a:r>
          </a:p>
          <a:p>
            <a:r>
              <a:rPr lang="fi-FI" dirty="0"/>
              <a:t>Kansaneläkelaitos (KELA) – </a:t>
            </a:r>
            <a:r>
              <a:rPr lang="fi-FI" sz="1800" i="1" dirty="0"/>
              <a:t>”</a:t>
            </a:r>
            <a:r>
              <a:rPr lang="fi-FI" sz="1800" b="0" i="1" dirty="0">
                <a:solidFill>
                  <a:srgbClr val="171717"/>
                </a:solidFill>
                <a:effectLst/>
                <a:latin typeface="Lato" panose="020F0502020204030203" pitchFamily="34" charset="0"/>
              </a:rPr>
              <a:t>Kelalla on merkittävä rooli sosiaaliturvan toimeenpanijana Suomessa. Sosiaaliturvalla tasataan perheiden ja yksilöiden välisiä tuloeroja ja taataan kaikille riittävä toimeentulo.”</a:t>
            </a:r>
          </a:p>
          <a:p>
            <a:r>
              <a:rPr lang="fi-FI" sz="1800" dirty="0"/>
              <a:t>Nykypäivää on, että </a:t>
            </a:r>
            <a:r>
              <a:rPr lang="fi-FI" sz="1800" b="1" dirty="0"/>
              <a:t>kansalaisen sosiaaliturvan päälle ostetaan erilaisia vakuutuksia, muun muassa sairastumisen, työttömyyden tai tapaturmien varalle</a:t>
            </a:r>
          </a:p>
          <a:p>
            <a:r>
              <a:rPr lang="fi-FI" dirty="0"/>
              <a:t>Rahoitetaan verotuloista (yksilö ja yhteisöt)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sz="1600" dirty="0"/>
              <a:t>Lähteet: STM ja KELA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8968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teksti, kuvakaappaus, Fontti, diagrammi">
            <a:extLst>
              <a:ext uri="{FF2B5EF4-FFF2-40B4-BE49-F238E27FC236}">
                <a16:creationId xmlns:a16="http://schemas.microsoft.com/office/drawing/2014/main" id="{D795D657-F243-6767-6E51-C5361AB699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99"/>
            <a:ext cx="12192000" cy="6836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034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CC11440-8FCC-46C6-A3E0-D0649600F5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Kuva 6" descr="Kuva, joka sisältää kohteen teksti, kuvakaappaus, diagrammi, rinne&#10;&#10;Tekoälyn generoima sisältö voi olla virheellistä.">
            <a:extLst>
              <a:ext uri="{FF2B5EF4-FFF2-40B4-BE49-F238E27FC236}">
                <a16:creationId xmlns:a16="http://schemas.microsoft.com/office/drawing/2014/main" id="{46D063FC-8F8A-ADFE-9123-25E8C15634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99"/>
            <a:ext cx="12192000" cy="6836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475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F88B4E-60B8-3391-6204-B91FAE2D4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korkeakouluopiskelijan tuet – miten rahoitan opiskeluni?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2E4F3D-441F-DF69-885B-3DBEC72E7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662" y="2019299"/>
            <a:ext cx="10357666" cy="4647508"/>
          </a:xfrm>
        </p:spPr>
        <p:txBody>
          <a:bodyPr>
            <a:normAutofit fontScale="92500" lnSpcReduction="20000"/>
          </a:bodyPr>
          <a:lstStyle/>
          <a:p>
            <a:r>
              <a:rPr lang="fi-FI" b="1" dirty="0"/>
              <a:t>Opintotuki </a:t>
            </a:r>
            <a:r>
              <a:rPr lang="fi-FI" dirty="0"/>
              <a:t>koostuu </a:t>
            </a:r>
            <a:r>
              <a:rPr lang="fi-FI" b="1" i="1" dirty="0"/>
              <a:t>opintorahasta</a:t>
            </a:r>
            <a:r>
              <a:rPr lang="fi-FI" dirty="0"/>
              <a:t>, </a:t>
            </a:r>
            <a:r>
              <a:rPr lang="fi-FI" b="1" i="1" dirty="0"/>
              <a:t>asumislisästä</a:t>
            </a:r>
            <a:r>
              <a:rPr lang="fi-FI" dirty="0"/>
              <a:t> sekä mahdollisesta </a:t>
            </a:r>
            <a:r>
              <a:rPr lang="fi-FI" b="1" i="1" dirty="0"/>
              <a:t>opintolainasta</a:t>
            </a:r>
          </a:p>
          <a:p>
            <a:r>
              <a:rPr lang="fi-FI" b="1" dirty="0"/>
              <a:t>Opintotuen asumislisä </a:t>
            </a:r>
            <a:r>
              <a:rPr lang="fi-FI" dirty="0"/>
              <a:t>-&gt; asut vuokralla tai asumisoikeusasunnossa ja sinulla on oikeus opintorahaan</a:t>
            </a:r>
            <a:endParaRPr lang="fi-FI" b="1" dirty="0"/>
          </a:p>
          <a:p>
            <a:r>
              <a:rPr lang="fi-FI" b="1" dirty="0"/>
              <a:t>Opintolaina </a:t>
            </a:r>
            <a:r>
              <a:rPr lang="fi-FI" dirty="0"/>
              <a:t>valtion takaamana -&gt; saat päätöksen automaattisesi kun haet opintorahaa</a:t>
            </a:r>
            <a:endParaRPr lang="fi-FI" b="1" dirty="0"/>
          </a:p>
          <a:p>
            <a:r>
              <a:rPr lang="fi-FI" b="1" dirty="0"/>
              <a:t>Opintotuki kuukaudet </a:t>
            </a:r>
            <a:r>
              <a:rPr lang="fi-FI" dirty="0"/>
              <a:t>yhden lukuvuoden aikana opintotukea maksetaan yleensä 9 kuukaudelta. Jotta voit saada opintotukea, opintojen täytyy edistyä. </a:t>
            </a:r>
            <a:r>
              <a:rPr lang="fi-FI" b="1" dirty="0"/>
              <a:t>Kela seuraa opintojen edistymistä.</a:t>
            </a:r>
          </a:p>
          <a:p>
            <a:r>
              <a:rPr lang="fi-FI" b="1" dirty="0"/>
              <a:t>Säästöt </a:t>
            </a:r>
            <a:r>
              <a:rPr lang="fi-FI" dirty="0"/>
              <a:t>(kesätöistä, YO-juhlien lahjarahat jne.). </a:t>
            </a:r>
            <a:r>
              <a:rPr lang="fi-FI" b="1" dirty="0"/>
              <a:t>Töiden </a:t>
            </a:r>
            <a:r>
              <a:rPr lang="fi-FI" dirty="0"/>
              <a:t>tekeminen opiskelun aikana -&gt;</a:t>
            </a:r>
            <a:r>
              <a:rPr lang="fi-FI" b="1" dirty="0"/>
              <a:t> Huom. tulorajat, muuttuvat vuosittain</a:t>
            </a:r>
          </a:p>
          <a:p>
            <a:pPr marL="0" indent="0">
              <a:buNone/>
            </a:pPr>
            <a:endParaRPr lang="fi-FI" sz="1600" dirty="0"/>
          </a:p>
          <a:p>
            <a:pPr marL="0" indent="0">
              <a:buNone/>
            </a:pPr>
            <a:endParaRPr lang="fi-FI" sz="1600" dirty="0"/>
          </a:p>
          <a:p>
            <a:pPr marL="0" indent="0">
              <a:buNone/>
            </a:pPr>
            <a:r>
              <a:rPr lang="fi-FI" sz="1600" dirty="0"/>
              <a:t>Lähteet: KELA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31867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9FC43DFB-A30C-E542-CBB4-6F28136801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711" y="357447"/>
            <a:ext cx="10246882" cy="5639505"/>
          </a:xfrm>
          <a:prstGeom prst="rect">
            <a:avLst/>
          </a:prstGeo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85EB0850-9FF8-1078-1D19-24B041DAC0FE}"/>
              </a:ext>
            </a:extLst>
          </p:cNvPr>
          <p:cNvSpPr txBox="1"/>
          <p:nvPr/>
        </p:nvSpPr>
        <p:spPr>
          <a:xfrm>
            <a:off x="1111828" y="6386545"/>
            <a:ext cx="60973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fi-FI" sz="1600" dirty="0"/>
              <a:t>Lähteet: KELA</a:t>
            </a:r>
          </a:p>
        </p:txBody>
      </p:sp>
    </p:spTree>
    <p:extLst>
      <p:ext uri="{BB962C8B-B14F-4D97-AF65-F5344CB8AC3E}">
        <p14:creationId xmlns:p14="http://schemas.microsoft.com/office/powerpoint/2010/main" val="1638540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8B80D7-6429-197C-61CD-5E775CEDF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korkeakouluopiskelijan tuet – miten rahoitan opiskeluni?</a:t>
            </a:r>
            <a:endParaRPr lang="fi-FI" dirty="0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27B7852E-B754-5E74-007C-B9297606EA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0673" y="4566142"/>
            <a:ext cx="4699478" cy="1438449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E08BD943-A8BF-6EDC-3FDF-3489C4799C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5886" y="4404219"/>
            <a:ext cx="6068389" cy="2332860"/>
          </a:xfrm>
          <a:prstGeom prst="rect">
            <a:avLst/>
          </a:prstGeom>
        </p:spPr>
      </p:pic>
      <p:sp>
        <p:nvSpPr>
          <p:cNvPr id="8" name="Tekstiruutu 7">
            <a:extLst>
              <a:ext uri="{FF2B5EF4-FFF2-40B4-BE49-F238E27FC236}">
                <a16:creationId xmlns:a16="http://schemas.microsoft.com/office/drawing/2014/main" id="{51C6B5E6-40FF-6069-088B-2DA32574012A}"/>
              </a:ext>
            </a:extLst>
          </p:cNvPr>
          <p:cNvSpPr txBox="1"/>
          <p:nvPr/>
        </p:nvSpPr>
        <p:spPr>
          <a:xfrm>
            <a:off x="808660" y="1949735"/>
            <a:ext cx="104498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Opintolaina </a:t>
            </a:r>
            <a:r>
              <a:rPr lang="fi-FI" dirty="0"/>
              <a:t>on valtion takaama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Opintorahaa</a:t>
            </a:r>
            <a:r>
              <a:rPr lang="fi-FI" dirty="0"/>
              <a:t> hakiessa, valtiontakausta haetaan automaattisesti -&gt; ei velvoita nostamaan lainaa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Haetaan omasta pankista</a:t>
            </a:r>
            <a:r>
              <a:rPr lang="fi-FI" dirty="0"/>
              <a:t>, kun sinulla on valtiontakaus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Mahdollisuus opintolainan hyvitykseen </a:t>
            </a:r>
            <a:r>
              <a:rPr lang="fi-FI" dirty="0"/>
              <a:t>-&gt; valmistut määräajassa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26596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kstiruutu 9">
            <a:extLst>
              <a:ext uri="{FF2B5EF4-FFF2-40B4-BE49-F238E27FC236}">
                <a16:creationId xmlns:a16="http://schemas.microsoft.com/office/drawing/2014/main" id="{1C282BF0-BEC6-C879-3E0F-4BE07DC49D08}"/>
              </a:ext>
            </a:extLst>
          </p:cNvPr>
          <p:cNvSpPr txBox="1"/>
          <p:nvPr/>
        </p:nvSpPr>
        <p:spPr>
          <a:xfrm>
            <a:off x="1111828" y="6386545"/>
            <a:ext cx="60973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fi-FI" sz="1600" dirty="0"/>
              <a:t>Lähteet: KELA</a:t>
            </a:r>
          </a:p>
        </p:txBody>
      </p:sp>
      <p:graphicFrame>
        <p:nvGraphicFramePr>
          <p:cNvPr id="12" name="Sisällön paikkamerkki 2">
            <a:extLst>
              <a:ext uri="{FF2B5EF4-FFF2-40B4-BE49-F238E27FC236}">
                <a16:creationId xmlns:a16="http://schemas.microsoft.com/office/drawing/2014/main" id="{5CA6D8CF-08AD-556B-9E8D-A09DFFBA8C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5254101"/>
              </p:ext>
            </p:extLst>
          </p:nvPr>
        </p:nvGraphicFramePr>
        <p:xfrm>
          <a:off x="981190" y="828855"/>
          <a:ext cx="9793202" cy="3648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Kuva 5">
            <a:extLst>
              <a:ext uri="{FF2B5EF4-FFF2-40B4-BE49-F238E27FC236}">
                <a16:creationId xmlns:a16="http://schemas.microsoft.com/office/drawing/2014/main" id="{21EC973C-BCE7-1E93-E623-497062E6A4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8248" y="3948390"/>
            <a:ext cx="4894636" cy="810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752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D02CFE-751A-81D1-4333-76C9FBA8A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702" y="1612669"/>
            <a:ext cx="10642626" cy="4521431"/>
          </a:xfrm>
        </p:spPr>
        <p:txBody>
          <a:bodyPr>
            <a:normAutofit fontScale="77500" lnSpcReduction="20000"/>
          </a:bodyPr>
          <a:lstStyle/>
          <a:p>
            <a:r>
              <a:rPr lang="fi-FI" b="1" dirty="0"/>
              <a:t>Haetaan verkossa </a:t>
            </a:r>
            <a:r>
              <a:rPr lang="fi-FI" dirty="0"/>
              <a:t>-&gt; Kelan sivut ja oma asiointi (tunnistaudu verkkopankki tunnuksilla)</a:t>
            </a:r>
          </a:p>
          <a:p>
            <a:r>
              <a:rPr lang="fi-FI" b="1" dirty="0"/>
              <a:t>Hae heti </a:t>
            </a:r>
            <a:r>
              <a:rPr lang="fi-FI" dirty="0"/>
              <a:t>kun saat tiedot opiskelu paikasta ja vastaanotat sen -&gt; täytä huolellisesti</a:t>
            </a:r>
          </a:p>
          <a:p>
            <a:r>
              <a:rPr lang="fi-FI" b="1" dirty="0"/>
              <a:t>Osa tuista </a:t>
            </a:r>
            <a:r>
              <a:rPr lang="fi-FI" dirty="0"/>
              <a:t>voidaan maksaa takautuvasti</a:t>
            </a:r>
          </a:p>
          <a:p>
            <a:r>
              <a:rPr lang="fi-FI" b="1" dirty="0"/>
              <a:t>Muista</a:t>
            </a:r>
            <a:r>
              <a:rPr lang="fi-FI" dirty="0"/>
              <a:t> korkeakouluopiskelijan terveydenhuollon maksu!</a:t>
            </a:r>
          </a:p>
          <a:p>
            <a:r>
              <a:rPr lang="fi-FI" b="1" i="1" dirty="0"/>
              <a:t>Säästä ennen opiskeluiden alkua</a:t>
            </a:r>
          </a:p>
          <a:p>
            <a:r>
              <a:rPr lang="fi-FI" dirty="0"/>
              <a:t>Mieti, voitko rahoittaa opiskeluitasi esimerkiksi osa-aikatyöllä??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sz="2400" b="1" dirty="0"/>
              <a:t>INTTIIN MENIJÄT! ASEVELVOLLISENA OLET OIKEUTETTU KELAN ETUUKSIIN:</a:t>
            </a:r>
          </a:p>
          <a:p>
            <a:r>
              <a:rPr lang="fi-FI" sz="2400" b="1" dirty="0"/>
              <a:t>Sotilasavustus </a:t>
            </a:r>
            <a:r>
              <a:rPr lang="fi-FI" sz="2400" dirty="0"/>
              <a:t>(vuokra, sähkö 100%) </a:t>
            </a:r>
            <a:r>
              <a:rPr lang="fi-FI" sz="2400" dirty="0" err="1"/>
              <a:t>Huom</a:t>
            </a:r>
            <a:r>
              <a:rPr lang="fi-FI" sz="2400" dirty="0"/>
              <a:t>, asunto tulee olla </a:t>
            </a:r>
            <a:r>
              <a:rPr lang="fi-FI" sz="2400" dirty="0" err="1"/>
              <a:t>väh</a:t>
            </a:r>
            <a:r>
              <a:rPr lang="fi-FI" sz="2400" dirty="0"/>
              <a:t>. 3kk ennen palveluksen alkamista</a:t>
            </a:r>
            <a:endParaRPr lang="fi-FI" sz="2400" b="1" dirty="0"/>
          </a:p>
          <a:p>
            <a:r>
              <a:rPr lang="fi-FI" sz="2400" b="1" dirty="0"/>
              <a:t>Omaisen tuet </a:t>
            </a:r>
            <a:r>
              <a:rPr lang="fi-FI" sz="2400" dirty="0"/>
              <a:t>sotilasavustuksen kautta (esim. lapsi syntyy)</a:t>
            </a:r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363246F7-529E-A044-F4E2-795B5FFFB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267" y="184150"/>
            <a:ext cx="10358437" cy="1079500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korkeakouluopiskelijan tuet – muistettavaa!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4547BF05-B60D-2B58-95C0-F3C040A06529}"/>
              </a:ext>
            </a:extLst>
          </p:cNvPr>
          <p:cNvSpPr txBox="1"/>
          <p:nvPr/>
        </p:nvSpPr>
        <p:spPr>
          <a:xfrm>
            <a:off x="621377" y="6335296"/>
            <a:ext cx="60973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fi-FI" sz="1600" dirty="0"/>
              <a:t>Lähteet: KELA</a:t>
            </a:r>
          </a:p>
        </p:txBody>
      </p:sp>
      <p:sp>
        <p:nvSpPr>
          <p:cNvPr id="2" name="Suorakulmio 1">
            <a:extLst>
              <a:ext uri="{FF2B5EF4-FFF2-40B4-BE49-F238E27FC236}">
                <a16:creationId xmlns:a16="http://schemas.microsoft.com/office/drawing/2014/main" id="{D1BCF534-E837-95C5-2570-77FD18FF36A6}"/>
              </a:ext>
            </a:extLst>
          </p:cNvPr>
          <p:cNvSpPr/>
          <p:nvPr/>
        </p:nvSpPr>
        <p:spPr>
          <a:xfrm>
            <a:off x="7341079" y="2700067"/>
            <a:ext cx="4149305" cy="89714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!MUISTAKAA MAKSAA KORKEAKOULUOPISKELIJAN TERVEYDNHOITOMAKSU!</a:t>
            </a:r>
          </a:p>
        </p:txBody>
      </p:sp>
    </p:spTree>
    <p:extLst>
      <p:ext uri="{BB962C8B-B14F-4D97-AF65-F5344CB8AC3E}">
        <p14:creationId xmlns:p14="http://schemas.microsoft.com/office/powerpoint/2010/main" val="2362650717"/>
      </p:ext>
    </p:extLst>
  </p:cSld>
  <p:clrMapOvr>
    <a:masterClrMapping/>
  </p:clrMapOvr>
</p:sld>
</file>

<file path=ppt/theme/theme1.xml><?xml version="1.0" encoding="utf-8"?>
<a:theme xmlns:a="http://schemas.openxmlformats.org/drawingml/2006/main" name="VeniceBeachVTI">
  <a:themeElements>
    <a:clrScheme name="AnalogousFromRegularSeed_2SEEDS">
      <a:dk1>
        <a:srgbClr val="000000"/>
      </a:dk1>
      <a:lt1>
        <a:srgbClr val="FFFFFF"/>
      </a:lt1>
      <a:dk2>
        <a:srgbClr val="351E22"/>
      </a:dk2>
      <a:lt2>
        <a:srgbClr val="E8E2E3"/>
      </a:lt2>
      <a:accent1>
        <a:srgbClr val="3BB195"/>
      </a:accent1>
      <a:accent2>
        <a:srgbClr val="47B56D"/>
      </a:accent2>
      <a:accent3>
        <a:srgbClr val="4BACC0"/>
      </a:accent3>
      <a:accent4>
        <a:srgbClr val="B13B81"/>
      </a:accent4>
      <a:accent5>
        <a:srgbClr val="C34D61"/>
      </a:accent5>
      <a:accent6>
        <a:srgbClr val="B1583B"/>
      </a:accent6>
      <a:hlink>
        <a:srgbClr val="BF3F5E"/>
      </a:hlink>
      <a:folHlink>
        <a:srgbClr val="7F7F7F"/>
      </a:folHlink>
    </a:clrScheme>
    <a:fontScheme name="Avenir 1">
      <a:majorFont>
        <a:latin typeface="Avenir Next LT Pro Ligh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eniceBeachVTI" id="{69839BBA-F383-4FFD-B56A-E36ACE43E09D}" vid="{060D2740-A69C-444A-B833-E03D333ADD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371</Words>
  <Application>Microsoft Office PowerPoint</Application>
  <PresentationFormat>Laajakuva</PresentationFormat>
  <Paragraphs>46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Avenir Next LT Pro</vt:lpstr>
      <vt:lpstr>Avenir Next LT Pro Light</vt:lpstr>
      <vt:lpstr>Lato</vt:lpstr>
      <vt:lpstr>VeniceBeachVTI</vt:lpstr>
      <vt:lpstr>Sosiaaliturva pähkinänkuoressa-   korkeakouluopiskelijan TUET </vt:lpstr>
      <vt:lpstr>Mikä ihmeen sosiaaliturva?</vt:lpstr>
      <vt:lpstr>PowerPoint-esitys</vt:lpstr>
      <vt:lpstr>PowerPoint-esitys</vt:lpstr>
      <vt:lpstr>korkeakouluopiskelijan tuet – miten rahoitan opiskeluni?</vt:lpstr>
      <vt:lpstr>PowerPoint-esitys</vt:lpstr>
      <vt:lpstr>korkeakouluopiskelijan tuet – miten rahoitan opiskeluni?</vt:lpstr>
      <vt:lpstr>PowerPoint-esitys</vt:lpstr>
      <vt:lpstr>korkeakouluopiskelijan tuet – muistettavaa!</vt:lpstr>
      <vt:lpstr>ONNEA TULEVIIN HAASTEISIIN, KOETUKSIIN JA KOKEMUKSIIN. KIITOS!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SOSIAALITURVA</dc:title>
  <dc:creator>Juho Hytönen</dc:creator>
  <cp:lastModifiedBy>Eveliina Ojala</cp:lastModifiedBy>
  <cp:revision>13</cp:revision>
  <dcterms:created xsi:type="dcterms:W3CDTF">2024-01-28T13:55:20Z</dcterms:created>
  <dcterms:modified xsi:type="dcterms:W3CDTF">2025-11-25T09:03:05Z</dcterms:modified>
</cp:coreProperties>
</file>