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999" r:id="rId5"/>
    <p:sldMasterId id="2147483998" r:id="rId6"/>
    <p:sldMasterId id="2147484037" r:id="rId7"/>
    <p:sldMasterId id="2147484056" r:id="rId8"/>
  </p:sldMasterIdLst>
  <p:notesMasterIdLst>
    <p:notesMasterId r:id="rId43"/>
  </p:notesMasterIdLst>
  <p:sldIdLst>
    <p:sldId id="2157" r:id="rId9"/>
    <p:sldId id="2214" r:id="rId10"/>
    <p:sldId id="2213" r:id="rId11"/>
    <p:sldId id="2209" r:id="rId12"/>
    <p:sldId id="2208" r:id="rId13"/>
    <p:sldId id="2165" r:id="rId14"/>
    <p:sldId id="2207" r:id="rId15"/>
    <p:sldId id="2205" r:id="rId16"/>
    <p:sldId id="2202" r:id="rId17"/>
    <p:sldId id="2211" r:id="rId18"/>
    <p:sldId id="2237" r:id="rId19"/>
    <p:sldId id="2238" r:id="rId20"/>
    <p:sldId id="2201" r:id="rId21"/>
    <p:sldId id="2210" r:id="rId22"/>
    <p:sldId id="1923" r:id="rId23"/>
    <p:sldId id="1867" r:id="rId24"/>
    <p:sldId id="1869" r:id="rId25"/>
    <p:sldId id="1921" r:id="rId26"/>
    <p:sldId id="1870" r:id="rId27"/>
    <p:sldId id="1916" r:id="rId28"/>
    <p:sldId id="1919" r:id="rId29"/>
    <p:sldId id="1911" r:id="rId30"/>
    <p:sldId id="2215" r:id="rId31"/>
    <p:sldId id="1912" r:id="rId32"/>
    <p:sldId id="2216" r:id="rId33"/>
    <p:sldId id="2212" r:id="rId34"/>
    <p:sldId id="1871" r:id="rId35"/>
    <p:sldId id="1915" r:id="rId36"/>
    <p:sldId id="1882" r:id="rId37"/>
    <p:sldId id="1922" r:id="rId38"/>
    <p:sldId id="1914" r:id="rId39"/>
    <p:sldId id="2206" r:id="rId40"/>
    <p:sldId id="1875" r:id="rId41"/>
    <p:sldId id="1920" r:id="rId42"/>
  </p:sldIdLst>
  <p:sldSz cx="2437765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A71F0DA-2A0C-124D-81BB-BB371A2282F8}">
          <p14:sldIdLst>
            <p14:sldId id="2157"/>
            <p14:sldId id="2214"/>
            <p14:sldId id="2213"/>
            <p14:sldId id="2209"/>
            <p14:sldId id="2208"/>
            <p14:sldId id="2165"/>
            <p14:sldId id="2207"/>
            <p14:sldId id="2205"/>
            <p14:sldId id="2202"/>
            <p14:sldId id="2211"/>
            <p14:sldId id="2237"/>
            <p14:sldId id="2238"/>
            <p14:sldId id="2201"/>
            <p14:sldId id="2210"/>
            <p14:sldId id="1923"/>
            <p14:sldId id="1867"/>
            <p14:sldId id="1869"/>
            <p14:sldId id="1921"/>
            <p14:sldId id="1870"/>
            <p14:sldId id="1916"/>
            <p14:sldId id="1919"/>
            <p14:sldId id="1911"/>
            <p14:sldId id="2215"/>
            <p14:sldId id="1912"/>
            <p14:sldId id="2216"/>
            <p14:sldId id="2212"/>
            <p14:sldId id="1871"/>
            <p14:sldId id="1915"/>
            <p14:sldId id="1882"/>
            <p14:sldId id="1922"/>
            <p14:sldId id="1914"/>
            <p14:sldId id="2206"/>
            <p14:sldId id="1875"/>
            <p14:sldId id="19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30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A47D"/>
    <a:srgbClr val="4AEDDE"/>
    <a:srgbClr val="000000"/>
    <a:srgbClr val="3B1F4D"/>
    <a:srgbClr val="FDEA57"/>
    <a:srgbClr val="583F52"/>
    <a:srgbClr val="74FBC3"/>
    <a:srgbClr val="F6DC0D"/>
    <a:srgbClr val="75B901"/>
    <a:srgbClr val="169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68"/>
      </p:cViewPr>
      <p:guideLst>
        <p:guide orient="horz" pos="8112"/>
        <p:guide pos="14254"/>
        <p:guide pos="1030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2E69DED-20DA-4766-96C0-D7C4ED668880}" type="datetime1">
              <a:rPr lang="fi-FI" smtClean="0"/>
              <a:t>17.11.2025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4A2A7-AE91-47E7-B389-948D5B855F7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08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17.11.2025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7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37923" y="3845169"/>
            <a:ext cx="6563763" cy="7786445"/>
          </a:xfrm>
        </p:spPr>
        <p:txBody>
          <a:bodyPr anchor="ctr"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27C4-A418-324A-BAE7-1179D083833B}" type="datetime1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12352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2pPr>
            <a:lvl3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3pPr>
            <a:lvl4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05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aka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4" y="6997709"/>
            <a:ext cx="21025723" cy="2029060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9448800"/>
            <a:ext cx="21012150" cy="35052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022" y="11658624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3833380" y="3175004"/>
            <a:ext cx="16710890" cy="7365991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_monta_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accent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7" hasCustomPrompt="1"/>
          </p:nvPr>
        </p:nvSpPr>
        <p:spPr>
          <a:xfrm>
            <a:off x="178064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38" hasCustomPrompt="1"/>
          </p:nvPr>
        </p:nvSpPr>
        <p:spPr>
          <a:xfrm>
            <a:off x="178064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9" hasCustomPrompt="1"/>
          </p:nvPr>
        </p:nvSpPr>
        <p:spPr>
          <a:xfrm>
            <a:off x="698788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40" hasCustomPrompt="1"/>
          </p:nvPr>
        </p:nvSpPr>
        <p:spPr>
          <a:xfrm>
            <a:off x="698788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41" hasCustomPrompt="1"/>
          </p:nvPr>
        </p:nvSpPr>
        <p:spPr>
          <a:xfrm>
            <a:off x="12230633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42" hasCustomPrompt="1"/>
          </p:nvPr>
        </p:nvSpPr>
        <p:spPr>
          <a:xfrm>
            <a:off x="12230633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sz="quarter" idx="43" hasCustomPrompt="1"/>
          </p:nvPr>
        </p:nvSpPr>
        <p:spPr>
          <a:xfrm>
            <a:off x="17473377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44" hasCustomPrompt="1"/>
          </p:nvPr>
        </p:nvSpPr>
        <p:spPr>
          <a:xfrm>
            <a:off x="17473377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8" name="Otsikko 2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pic>
        <p:nvPicPr>
          <p:cNvPr id="30" name="Kuva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_oike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vasen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2178215" y="9173681"/>
            <a:ext cx="12199435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4244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oikea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" y="9173681"/>
            <a:ext cx="12199433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486029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7BD2-5888-B742-B813-F7CBF1FA8C30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174749" y="1520380"/>
            <a:ext cx="10364827" cy="10366820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26352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56007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793618" y="986980"/>
            <a:ext cx="6395266" cy="6396496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13669918" y="7797566"/>
            <a:ext cx="4928416" cy="4929364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8598334" y="5543550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a_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254676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254676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9181766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9181766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574985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574985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0308416" y="4514578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8820150"/>
            <a:ext cx="21012150" cy="876300"/>
          </a:xfrm>
        </p:spPr>
        <p:txBody>
          <a:bodyPr anchor="b"/>
          <a:lstStyle>
            <a:lvl1pPr algn="ctr">
              <a:defRPr b="1" spc="600" baseline="0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NIMESI TÄHÄN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695450" y="10155860"/>
            <a:ext cx="21012150" cy="2457450"/>
          </a:xfrm>
        </p:spPr>
        <p:txBody>
          <a:bodyPr anchor="t">
            <a:normAutofit/>
          </a:bodyPr>
          <a:lstStyle>
            <a:lvl1pPr algn="ctr">
              <a:defRPr sz="3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Vapaavalintainen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2196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92920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3171950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9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8414694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48631" y="4343400"/>
            <a:ext cx="0" cy="9372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82"/>
          <p:cNvSpPr/>
          <p:nvPr userDrawn="1"/>
        </p:nvSpPr>
        <p:spPr>
          <a:xfrm rot="5400000">
            <a:off x="11546787" y="398531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518525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398510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9824302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8624152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Otsikko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13" name="Hexagon 82"/>
          <p:cNvSpPr/>
          <p:nvPr userDrawn="1"/>
        </p:nvSpPr>
        <p:spPr>
          <a:xfrm rot="5400000">
            <a:off x="11546787" y="8624358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38660" y="0"/>
            <a:ext cx="9971" cy="13716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2038350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838200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6677394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5477244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1094597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974582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838406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4603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477450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/>
          <p:cNvCxnSpPr/>
          <p:nvPr userDrawn="1"/>
        </p:nvCxnSpPr>
        <p:spPr>
          <a:xfrm>
            <a:off x="12138660" y="0"/>
            <a:ext cx="0" cy="103098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2291337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1091187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688296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568281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5952232" y="10953170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5952232" y="9753020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1091393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09991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68302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 flipV="1">
            <a:off x="2994660" y="7629908"/>
            <a:ext cx="2138299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1004155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243776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9923986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1AE01F3-027E-114B-8A34-2791D7B27E5B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160311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81"/>
          <p:cNvSpPr/>
          <p:nvPr userDrawn="1"/>
        </p:nvSpPr>
        <p:spPr>
          <a:xfrm>
            <a:off x="377293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91"/>
          <p:cNvSpPr/>
          <p:nvPr userDrawn="1"/>
        </p:nvSpPr>
        <p:spPr>
          <a:xfrm>
            <a:off x="16031172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3772938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3772938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6031172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6031172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371242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8696150"/>
            <a:ext cx="5099908" cy="3230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9380"/>
            <a:ext cx="26158324" cy="1744538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-2406447"/>
            <a:ext cx="24377650" cy="16257822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419562" y="2039469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243099" y="10086581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641" y="979392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6251766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930224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868362" y="3392901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TEKSTIÄ NAPS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547520" y="13102497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19" y="10080108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taustavä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sisältö_2_väri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D9E5CCB-1811-694A-AFDE-F89C5BFBD1CC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17.11.2025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9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01" y="0"/>
            <a:ext cx="8919577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0" y="4443180"/>
            <a:ext cx="14295936" cy="47752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75470" y="9377463"/>
            <a:ext cx="14295936" cy="325876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3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7" y="1111999"/>
            <a:ext cx="5432399" cy="16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4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329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2pPr>
            <a:lvl3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3pPr>
            <a:lvl4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249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oitu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1022" indent="-711022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960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341185" y="4608000"/>
            <a:ext cx="11057468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092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2604643" y="4806950"/>
            <a:ext cx="9998646" cy="688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81187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2604644" y="4806950"/>
            <a:ext cx="11773007" cy="688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8710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8709" y="1644657"/>
            <a:ext cx="10636049" cy="265112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2604644" y="1225550"/>
            <a:ext cx="10035448" cy="104679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3718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773957" y="1225551"/>
            <a:ext cx="20866135" cy="104489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294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A9B8EF0-CB69-1944-9D9E-D16EA0CE1B44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n paikkamerkki 5"/>
          <p:cNvSpPr>
            <a:spLocks noGrp="1"/>
          </p:cNvSpPr>
          <p:nvPr>
            <p:ph type="media" sz="quarter" idx="14"/>
          </p:nvPr>
        </p:nvSpPr>
        <p:spPr>
          <a:xfrm>
            <a:off x="1773957" y="1225551"/>
            <a:ext cx="20866135" cy="104489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medialeike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817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90" y="4608000"/>
            <a:ext cx="7001172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aavion paikkamerkki 8"/>
          <p:cNvSpPr>
            <a:spLocks noGrp="1"/>
          </p:cNvSpPr>
          <p:nvPr>
            <p:ph type="chart" sz="quarter" idx="13"/>
          </p:nvPr>
        </p:nvSpPr>
        <p:spPr>
          <a:xfrm>
            <a:off x="8869316" y="4606927"/>
            <a:ext cx="13871271" cy="7740650"/>
          </a:xfrm>
        </p:spPr>
        <p:txBody>
          <a:bodyPr/>
          <a:lstStyle>
            <a:lvl1pPr marL="0" indent="0">
              <a:buFontTx/>
              <a:buNone/>
              <a:defRPr sz="3999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45171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548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329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2032"/>
            <a:ext cx="24370428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0" y="3275863"/>
            <a:ext cx="16591066" cy="283311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4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400" y="0"/>
            <a:ext cx="10251828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0" y="3275863"/>
            <a:ext cx="16591066" cy="283311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01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"/>
            <a:ext cx="24370428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1" y="2120630"/>
            <a:ext cx="12778817" cy="4572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025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01" y="0"/>
            <a:ext cx="8919577" cy="13716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7" y="1111999"/>
            <a:ext cx="5432399" cy="164074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69" y="5707776"/>
            <a:ext cx="16474365" cy="1860344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75469" y="8054503"/>
            <a:ext cx="16474365" cy="458172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3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442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17.11.2025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4057650"/>
            <a:ext cx="10221347" cy="7307263"/>
          </a:xfrm>
        </p:spPr>
        <p:txBody>
          <a:bodyPr>
            <a:normAutofit/>
          </a:bodyPr>
          <a:lstStyle>
            <a:lvl1pPr>
              <a:defRPr sz="4399"/>
            </a:lvl1pPr>
            <a:lvl2pPr>
              <a:defRPr sz="3599"/>
            </a:lvl2pPr>
            <a:lvl3pPr>
              <a:defRPr sz="3199"/>
            </a:lvl3pPr>
            <a:lvl4pPr>
              <a:defRPr sz="2799"/>
            </a:lvl4pPr>
            <a:lvl5pPr>
              <a:defRPr sz="2799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399"/>
            </a:lvl1pPr>
            <a:lvl2pPr>
              <a:defRPr sz="3599"/>
            </a:lvl2pPr>
            <a:lvl3pPr>
              <a:defRPr sz="3199"/>
            </a:lvl3pPr>
            <a:lvl4pPr>
              <a:defRPr sz="2799"/>
            </a:lvl4pPr>
            <a:lvl5pPr>
              <a:defRPr sz="2799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7BD2-5888-B742-B813-F7CBF1FA8C30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7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2_väritaus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222FEF2C-A2AC-F84D-8581-A7F273833A11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A1AE01F3-027E-114B-8A34-2791D7B27E5B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5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sisältö_2_väri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AD9E5CCB-1811-694A-AFDE-F89C5BFBD1CC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8A9B8EF0-CB69-1944-9D9E-D16EA0CE1B44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0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2_väritaus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222FEF2C-A2AC-F84D-8581-A7F273833A11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0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_sisältö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82DF3A1A-3C2E-A14B-BAD5-5478EBBFC7B9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1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2_väritau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C0FC4EE5-A0C5-4A46-AF91-CE64D69B7770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1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864282" y="4057651"/>
            <a:ext cx="8837405" cy="73075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1570043" cy="7307263"/>
          </a:xfrm>
        </p:spPr>
        <p:txBody>
          <a:bodyPr>
            <a:normAutofit/>
          </a:bodyPr>
          <a:lstStyle>
            <a:lvl1pPr>
              <a:defRPr sz="4399"/>
            </a:lvl1pPr>
            <a:lvl2pPr>
              <a:defRPr sz="3599"/>
            </a:lvl2pPr>
            <a:lvl3pPr>
              <a:defRPr sz="3199"/>
            </a:lvl3pPr>
            <a:lvl4pPr>
              <a:defRPr sz="2799"/>
            </a:lvl4pPr>
            <a:lvl5pPr>
              <a:defRPr sz="2799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343A-E80F-C94E-8306-03498FB2E6C6}" type="datetime1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8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2"/>
            <a:ext cx="13809784" cy="778644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37924" y="3845171"/>
            <a:ext cx="6563763" cy="7786445"/>
          </a:xfrm>
        </p:spPr>
        <p:txBody>
          <a:bodyPr anchor="ctr"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27C4-A418-324A-BAE7-1179D083833B}" type="datetime1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6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6" y="730259"/>
            <a:ext cx="14745136" cy="2651126"/>
          </a:xfrm>
        </p:spPr>
        <p:txBody>
          <a:bodyPr anchor="b">
            <a:normAutofit/>
          </a:bodyPr>
          <a:lstStyle>
            <a:lvl1pPr>
              <a:defRPr sz="9597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3756571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3999"/>
            </a:lvl1pPr>
            <a:lvl2pPr marL="913943" indent="0" algn="l">
              <a:buNone/>
              <a:defRPr sz="3199"/>
            </a:lvl2pPr>
            <a:lvl3pPr marL="1827885" indent="0" algn="l">
              <a:buNone/>
              <a:defRPr sz="2799"/>
            </a:lvl3pPr>
            <a:lvl4pPr marL="2741828" indent="0" algn="l">
              <a:buNone/>
              <a:defRPr sz="2399"/>
            </a:lvl4pPr>
            <a:lvl5pPr marL="3655771" indent="0" algn="l">
              <a:buNone/>
              <a:defRPr sz="2399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9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2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8" y="6319453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2298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1422400"/>
            <a:ext cx="3622790" cy="1016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71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853" y="1248220"/>
            <a:ext cx="17566622" cy="25617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427" y="4267200"/>
            <a:ext cx="17574049" cy="75552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C1E9-4F19-42B3-A534-74433A2B4D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1289655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_sisältö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2DF3A1A-3C2E-A14B-BAD5-5478EBBFC7B9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0984" y="780933"/>
            <a:ext cx="22715683" cy="21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0984" y="3276467"/>
            <a:ext cx="10663622" cy="8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8529" lvl="0" indent="-84620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1"/>
            </a:lvl1pPr>
            <a:lvl2pPr marL="2437059" lvl="1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2pPr>
            <a:lvl3pPr marL="3655589" lvl="2" indent="-812353">
              <a:spcBef>
                <a:spcPts val="4265"/>
              </a:spcBef>
              <a:spcAft>
                <a:spcPts val="0"/>
              </a:spcAft>
              <a:buSzPts val="1200"/>
              <a:buChar char="■"/>
              <a:defRPr sz="3198"/>
            </a:lvl3pPr>
            <a:lvl4pPr marL="4874118" lvl="3" indent="-812353">
              <a:spcBef>
                <a:spcPts val="4265"/>
              </a:spcBef>
              <a:spcAft>
                <a:spcPts val="0"/>
              </a:spcAft>
              <a:buSzPts val="1200"/>
              <a:buChar char="●"/>
              <a:defRPr sz="3198"/>
            </a:lvl4pPr>
            <a:lvl5pPr marL="6092648" lvl="4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5pPr>
            <a:lvl6pPr marL="7311177" lvl="5" indent="-812353">
              <a:spcBef>
                <a:spcPts val="4265"/>
              </a:spcBef>
              <a:spcAft>
                <a:spcPts val="0"/>
              </a:spcAft>
              <a:buSzPts val="1200"/>
              <a:buChar char="■"/>
              <a:defRPr sz="3198"/>
            </a:lvl6pPr>
            <a:lvl7pPr marL="8529706" lvl="6" indent="-812353">
              <a:spcBef>
                <a:spcPts val="4265"/>
              </a:spcBef>
              <a:spcAft>
                <a:spcPts val="0"/>
              </a:spcAft>
              <a:buSzPts val="1200"/>
              <a:buChar char="●"/>
              <a:defRPr sz="3198"/>
            </a:lvl7pPr>
            <a:lvl8pPr marL="9748237" lvl="7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8pPr>
            <a:lvl9pPr marL="10966766" lvl="8" indent="-812353">
              <a:spcBef>
                <a:spcPts val="4265"/>
              </a:spcBef>
              <a:spcAft>
                <a:spcPts val="4265"/>
              </a:spcAft>
              <a:buSzPts val="1200"/>
              <a:buChar char="■"/>
              <a:defRPr sz="3198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12883044" y="3276467"/>
            <a:ext cx="10663622" cy="8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8529" lvl="0" indent="-84620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1"/>
            </a:lvl1pPr>
            <a:lvl2pPr marL="2437059" lvl="1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2pPr>
            <a:lvl3pPr marL="3655589" lvl="2" indent="-812353">
              <a:spcBef>
                <a:spcPts val="4265"/>
              </a:spcBef>
              <a:spcAft>
                <a:spcPts val="0"/>
              </a:spcAft>
              <a:buSzPts val="1200"/>
              <a:buChar char="■"/>
              <a:defRPr sz="3198"/>
            </a:lvl3pPr>
            <a:lvl4pPr marL="4874118" lvl="3" indent="-812353">
              <a:spcBef>
                <a:spcPts val="4265"/>
              </a:spcBef>
              <a:spcAft>
                <a:spcPts val="0"/>
              </a:spcAft>
              <a:buSzPts val="1200"/>
              <a:buChar char="●"/>
              <a:defRPr sz="3198"/>
            </a:lvl4pPr>
            <a:lvl5pPr marL="6092648" lvl="4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5pPr>
            <a:lvl6pPr marL="7311177" lvl="5" indent="-812353">
              <a:spcBef>
                <a:spcPts val="4265"/>
              </a:spcBef>
              <a:spcAft>
                <a:spcPts val="0"/>
              </a:spcAft>
              <a:buSzPts val="1200"/>
              <a:buChar char="■"/>
              <a:defRPr sz="3198"/>
            </a:lvl6pPr>
            <a:lvl7pPr marL="8529706" lvl="6" indent="-812353">
              <a:spcBef>
                <a:spcPts val="4265"/>
              </a:spcBef>
              <a:spcAft>
                <a:spcPts val="0"/>
              </a:spcAft>
              <a:buSzPts val="1200"/>
              <a:buChar char="●"/>
              <a:defRPr sz="3198"/>
            </a:lvl7pPr>
            <a:lvl8pPr marL="9748237" lvl="7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8pPr>
            <a:lvl9pPr marL="10966766" lvl="8" indent="-812353">
              <a:spcBef>
                <a:spcPts val="4265"/>
              </a:spcBef>
              <a:spcAft>
                <a:spcPts val="4265"/>
              </a:spcAft>
              <a:buSzPts val="1200"/>
              <a:buChar char="■"/>
              <a:defRPr sz="3198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22587338" y="12435245"/>
            <a:ext cx="1462819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24581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2_väritau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C0FC4EE5-A0C5-4A46-AF91-CE64D69B7770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864281" y="4057650"/>
            <a:ext cx="8837405" cy="73075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399" y="4057650"/>
            <a:ext cx="11570043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343A-E80F-C94E-8306-03498FB2E6C6}" type="datetime1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F3CB-3457-2242-A4C2-F7DC2C83DD04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81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79" r:id="rId9"/>
    <p:sldLayoutId id="2147483949" r:id="rId10"/>
    <p:sldLayoutId id="2147483974" r:id="rId11"/>
    <p:sldLayoutId id="21474840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476C-57FA-9844-958D-AE44EAC13611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5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3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1676400" y="730250"/>
            <a:ext cx="10458450" cy="736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idx="1"/>
          </p:nvPr>
        </p:nvSpPr>
        <p:spPr>
          <a:xfrm>
            <a:off x="1676400" y="8648699"/>
            <a:ext cx="10458450" cy="370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4031" r:id="rId2"/>
    <p:sldLayoutId id="2147484035" r:id="rId3"/>
    <p:sldLayoutId id="2147484034" r:id="rId4"/>
    <p:sldLayoutId id="2147483948" r:id="rId5"/>
    <p:sldLayoutId id="2147483996" r:id="rId6"/>
    <p:sldLayoutId id="2147483941" r:id="rId7"/>
    <p:sldLayoutId id="2147484029" r:id="rId8"/>
    <p:sldLayoutId id="21474840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15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4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78709" y="1644657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78709" y="4610911"/>
            <a:ext cx="21025723" cy="7743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792669" y="12611375"/>
            <a:ext cx="1766728" cy="524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399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559397" y="12611375"/>
            <a:ext cx="8655361" cy="524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399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1103519" y="12611375"/>
            <a:ext cx="1637070" cy="524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399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3409062" y="12822768"/>
            <a:ext cx="0" cy="144000"/>
          </a:xfrm>
          <a:prstGeom prst="line">
            <a:avLst/>
          </a:prstGeom>
          <a:ln w="15875">
            <a:solidFill>
              <a:srgbClr val="5BC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6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hf sldNum="0"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7998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20546" indent="-720546" algn="l" defTabSz="1828343" rtl="0" eaLnBrk="1" latinLnBrk="0" hangingPunct="1">
        <a:lnSpc>
          <a:spcPct val="95000"/>
        </a:lnSpc>
        <a:spcBef>
          <a:spcPts val="0"/>
        </a:spcBef>
        <a:spcAft>
          <a:spcPts val="2999"/>
        </a:spcAft>
        <a:buClr>
          <a:schemeClr val="tx2"/>
        </a:buClr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1pPr>
      <a:lvl2pPr marL="1790252" indent="-895126" algn="l" defTabSz="1828343" rtl="0" eaLnBrk="1" latinLnBrk="0" hangingPunct="1">
        <a:lnSpc>
          <a:spcPct val="95000"/>
        </a:lnSpc>
        <a:spcBef>
          <a:spcPts val="0"/>
        </a:spcBef>
        <a:spcAft>
          <a:spcPts val="2999"/>
        </a:spcAft>
        <a:buClr>
          <a:schemeClr val="tx2"/>
        </a:buClr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879006" indent="-914171" algn="l" defTabSz="1828343" rtl="0" eaLnBrk="1" latinLnBrk="0" hangingPunct="1">
        <a:lnSpc>
          <a:spcPct val="95000"/>
        </a:lnSpc>
        <a:spcBef>
          <a:spcPts val="0"/>
        </a:spcBef>
        <a:spcAft>
          <a:spcPts val="2999"/>
        </a:spcAft>
        <a:buClr>
          <a:schemeClr val="tx2"/>
        </a:buClr>
        <a:buFont typeface="Arial" panose="020B0604020202020204" pitchFamily="34" charset="0"/>
        <a:buChar char="-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402749" indent="-523745" algn="l" defTabSz="1828343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948713" indent="-545963" algn="l" defTabSz="1828343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F3CB-3457-2242-A4C2-F7DC2C83DD04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77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7885" rtl="0" eaLnBrk="1" latinLnBrk="0" hangingPunct="1">
        <a:lnSpc>
          <a:spcPct val="90000"/>
        </a:lnSpc>
        <a:spcBef>
          <a:spcPct val="0"/>
        </a:spcBef>
        <a:buNone/>
        <a:defRPr lang="en-US" sz="7198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6972" indent="-456972" algn="l" defTabSz="1827885" rtl="0" eaLnBrk="1" latinLnBrk="0" hangingPunct="1">
        <a:lnSpc>
          <a:spcPct val="100000"/>
        </a:lnSpc>
        <a:spcBef>
          <a:spcPts val="1999"/>
        </a:spcBef>
        <a:buFont typeface="Arial" panose="020B0604020202020204" pitchFamily="34" charset="0"/>
        <a:buChar char="•"/>
        <a:defRPr lang="en-US" sz="4399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0915" indent="-456972" algn="l" defTabSz="182788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599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4857" indent="-456972" algn="l" defTabSz="182788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199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8800" indent="-456972" algn="l" defTabSz="182788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799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2743" indent="-456972" algn="l" defTabSz="182788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799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6686" indent="-456972" algn="l" defTabSz="18278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2" algn="l" defTabSz="18278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1" indent="-456972" algn="l" defTabSz="18278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5" indent="-456972" algn="l" defTabSz="18278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5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1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5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3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kela.fi/opintolainahyvitys#mista-tutkinnon-maaraaika-alkaa-ja-mihin-se-paatyy" TargetMode="Externa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mattikorkeakouluun.fi/hakijalle/hakeminen/" TargetMode="Externa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ZULkAEWVZw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almennuskeskus.fi/ilmaiset-palvelut/hakuinfo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417BD3-990E-4054-A7F2-641CDE1F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5" y="730258"/>
            <a:ext cx="13789322" cy="3305029"/>
          </a:xfrm>
        </p:spPr>
        <p:txBody>
          <a:bodyPr>
            <a:normAutofit/>
          </a:bodyPr>
          <a:lstStyle/>
          <a:p>
            <a:pPr algn="ctr"/>
            <a:r>
              <a:rPr lang="fi-FI" sz="9600" dirty="0">
                <a:ea typeface="+mj-lt"/>
                <a:cs typeface="+mj-lt"/>
              </a:rPr>
              <a:t>Jatko-opintoihin hakeminen ja aikataulu</a:t>
            </a:r>
            <a:br>
              <a:rPr lang="fi-FI" sz="9600" dirty="0">
                <a:ea typeface="+mj-lt"/>
                <a:cs typeface="+mj-lt"/>
              </a:rPr>
            </a:br>
            <a:r>
              <a:rPr lang="fi-FI" sz="3000" dirty="0">
                <a:ea typeface="+mj-lt"/>
                <a:cs typeface="+mj-lt"/>
              </a:rPr>
              <a:t>Abien </a:t>
            </a:r>
            <a:r>
              <a:rPr lang="fi-FI" sz="3000" dirty="0" err="1">
                <a:ea typeface="+mj-lt"/>
                <a:cs typeface="+mj-lt"/>
              </a:rPr>
              <a:t>opotunti</a:t>
            </a:r>
            <a:r>
              <a:rPr lang="fi-FI" sz="3000" dirty="0">
                <a:ea typeface="+mj-lt"/>
                <a:cs typeface="+mj-lt"/>
              </a:rPr>
              <a:t> 20.10.2025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31" y="3106624"/>
            <a:ext cx="5777943" cy="286585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5BFB257-42FD-469A-A15E-1ABE9FB68F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4512003"/>
            <a:ext cx="10852473" cy="8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FCA175-FFEF-4E2A-9CA5-478785D1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Yliopistojen valintakokeet (20.11.)</a:t>
            </a:r>
            <a:endParaRPr lang="fi-FI" dirty="0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4241000-807E-4146-B1EB-06396A38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93" y="2826327"/>
            <a:ext cx="17248216" cy="9767455"/>
          </a:xfrm>
        </p:spPr>
      </p:pic>
    </p:spTree>
    <p:extLst>
      <p:ext uri="{BB962C8B-B14F-4D97-AF65-F5344CB8AC3E}">
        <p14:creationId xmlns:p14="http://schemas.microsoft.com/office/powerpoint/2010/main" val="413615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C84C8-995D-48E0-A62F-E876B552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691" y="411699"/>
            <a:ext cx="17566622" cy="2561113"/>
          </a:xfrm>
        </p:spPr>
        <p:txBody>
          <a:bodyPr/>
          <a:lstStyle/>
          <a:p>
            <a:r>
              <a:rPr lang="fi-FI" dirty="0"/>
              <a:t>Valintakokeet keväällä 2026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662A2F-A48D-488E-80C9-ACF52995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7885">
              <a:defRPr/>
            </a:pPr>
            <a:fld id="{CEBBC1E9-4F19-42B3-A534-74433A2B4D08}" type="slidenum">
              <a:rPr lang="fi-FI" altLang="fi-FI">
                <a:solidFill>
                  <a:srgbClr val="7F7F7F">
                    <a:tint val="75000"/>
                  </a:srgbClr>
                </a:solidFill>
                <a:latin typeface="Calibri" panose="020F0502020204030204"/>
              </a:rPr>
              <a:pPr defTabSz="1827885">
                <a:defRPr/>
              </a:pPr>
              <a:t>11</a:t>
            </a:fld>
            <a:endParaRPr lang="fi-FI" altLang="fi-FI">
              <a:solidFill>
                <a:srgbClr val="7F7F7F">
                  <a:tint val="75000"/>
                </a:srgbClr>
              </a:solidFill>
              <a:latin typeface="Calibri" panose="020F0502020204030204"/>
            </a:endParaRP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8499ABCF-AB2A-4238-B1FA-172FC946C9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0962" y="2504534"/>
          <a:ext cx="23207240" cy="1060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320">
                  <a:extLst>
                    <a:ext uri="{9D8B030D-6E8A-4147-A177-3AD203B41FA5}">
                      <a16:colId xmlns:a16="http://schemas.microsoft.com/office/drawing/2014/main" val="4216203930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4048190422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3885704017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729361196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533485313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2543712143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2631018308"/>
                    </a:ext>
                  </a:extLst>
                </a:gridCol>
              </a:tblGrid>
              <a:tr h="5026748">
                <a:tc>
                  <a:txBody>
                    <a:bodyPr/>
                    <a:lstStyle/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Ma 25.5.2026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Klo 9.00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Valintakoe E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Kasvatustieteet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klo 14.00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Valintakoe B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Lääketiede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AMK-valintakokeet 26. – 28.5.2026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AMK-valintakokeet 26. – 28.5.2026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AMK-valintakokeet 26. – 28.5.2026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La 30.5.2026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Kevään ylioppilasjuhla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562875392"/>
                  </a:ext>
                </a:extLst>
              </a:tr>
              <a:tr h="5575118"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Ma 1.6.2026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Valintakoe A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Tekniikan alat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Ti 2.6.2025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Valintakoe H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Filosofia, historia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Ke 3.6.2026 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Klo 9.00 Valintakoe F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Kauppatieteet</a:t>
                      </a:r>
                    </a:p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Klo 14.00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Valintakoe D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Logopedia, psykologia</a:t>
                      </a:r>
                    </a:p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To 4.6.2026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Klo 9.00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Valintakoe C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Ympäristötiet.</a:t>
                      </a:r>
                    </a:p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Klo 14.00 Valintakoe G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Hallintotiede, oikeustiede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Pe 5.6.2026 Valintakoe I Kielet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27853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999768"/>
      </p:ext>
    </p:extLst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2F600-6E2D-4D97-83A4-73D2D162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Opintolainahyvityksestä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D0FE01-0A72-47B5-B34C-B42F6D7CFC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”Voit saada opintolainahyvityksen, vaikka et valmistuisi määräajassa, jos opintosi ovat hidastuneet hyväksyttävästä syystä. Hyväksyttäviä syitä opintojen hidastumiselle ovat</a:t>
            </a:r>
          </a:p>
          <a:p>
            <a:pPr lvl="1"/>
            <a:r>
              <a:rPr lang="fi-FI" dirty="0"/>
              <a:t>ase- tai siviilipalveluksen suorittaminen yhtäjaksoisesti vähintään 30 päivän ajan”</a:t>
            </a:r>
          </a:p>
          <a:p>
            <a:pPr marL="0" indent="0">
              <a:buNone/>
            </a:pPr>
            <a:r>
              <a:rPr lang="fi-FI" dirty="0"/>
              <a:t>Lähde: </a:t>
            </a:r>
            <a:r>
              <a:rPr lang="fi-FI" dirty="0">
                <a:hlinkClick r:id="rId2"/>
              </a:rPr>
              <a:t>https://www.kela.fi/opintolainahyvitys#mista-tutkinnon-maaraaika-alkaa-ja-mihin-se-paatyy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C17523-EA7A-40A6-9D25-7CB0F6033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BC1E9-4F19-42B3-A534-74433A2B4D08}" type="slidenum">
              <a:rPr lang="fi-FI" altLang="fi-FI" smtClean="0"/>
              <a:pPr>
                <a:defRPr/>
              </a:pPr>
              <a:t>12</a:t>
            </a:fld>
            <a:endParaRPr lang="fi-FI" alt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ACE056D-1CB9-4591-A7C6-066BE1342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748" y="1349236"/>
            <a:ext cx="9507525" cy="114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C4F443-0B67-440C-8A2B-D1A2F757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Kynnysehto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51D1DB4-F078-42AD-A714-9ADAD63CF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b="1" dirty="0"/>
              <a:t>Kynnysehdoissa</a:t>
            </a:r>
            <a:r>
              <a:rPr lang="fi-FI" dirty="0"/>
              <a:t> kerrotaan, jos sinulla pitää olla suoritettuna jokin tietty ylioppilaskoe, jotta voit tulla huomioiduksi </a:t>
            </a:r>
            <a:r>
              <a:rPr lang="fi-FI" b="1" dirty="0"/>
              <a:t>todistusvalinnassa</a:t>
            </a:r>
            <a:r>
              <a:rPr lang="fi-FI" dirty="0"/>
              <a:t>. </a:t>
            </a:r>
          </a:p>
          <a:p>
            <a:pPr marL="0" indent="0" fontAlgn="base">
              <a:buNone/>
            </a:pPr>
            <a:r>
              <a:rPr lang="fi-FI" dirty="0"/>
              <a:t>Esimerkki kynnysehdoista:</a:t>
            </a:r>
          </a:p>
          <a:p>
            <a:pPr fontAlgn="base"/>
            <a:r>
              <a:rPr lang="fi-FI" dirty="0"/>
              <a:t>Jos hakukohteen kynnysehtona on </a:t>
            </a:r>
            <a:r>
              <a:rPr lang="fi-FI" b="1" dirty="0"/>
              <a:t>kemian arvosana M, on hakijan kirjoitettava kemia vähintään arvosanalla M</a:t>
            </a:r>
            <a:r>
              <a:rPr lang="fi-FI" dirty="0"/>
              <a:t>. Jos hakija ei ole kirjoittanut kemiaa tai on saanut siitä arvosanaksi A:n, B:n tai C:n, hän ei voi tulla hyväksytyksi kyseisen hakukohteen </a:t>
            </a:r>
            <a:r>
              <a:rPr lang="fi-FI" b="1" dirty="0"/>
              <a:t>todistusvalinnassa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Kynnysehto ei koske pääsykoevalintaa.</a:t>
            </a:r>
          </a:p>
          <a:p>
            <a:pPr marL="0" indent="0">
              <a:buNone/>
            </a:pPr>
            <a:r>
              <a:rPr lang="fi-FI" dirty="0"/>
              <a:t>Avoimen väylän opiskelijavalinnoissa on omat hakukohtaiset kynnysehtonsa.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E08EF51-080E-42F0-AF65-22F81E21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231292-19EC-4790-B03B-0DA1BF95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</a:t>
            </a:r>
            <a:r>
              <a:rPr lang="fi-FI" dirty="0" err="1"/>
              <a:t>koulutustarjonta</a:t>
            </a:r>
            <a:r>
              <a:rPr lang="fi-FI" dirty="0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9A5DCB-0620-4C1E-9482-988AAAEEA5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Kevään ensimmäinen yhteishaku:</a:t>
            </a:r>
          </a:p>
          <a:p>
            <a:pPr lvl="1"/>
            <a:r>
              <a:rPr lang="fi-FI" dirty="0"/>
              <a:t>Aloituspaikkoja yli 8000, hakukohteita yli 400</a:t>
            </a:r>
          </a:p>
          <a:p>
            <a:r>
              <a:rPr lang="fi-FI" dirty="0"/>
              <a:t>Kevään toinen yhteishaku:</a:t>
            </a:r>
          </a:p>
          <a:p>
            <a:pPr lvl="1"/>
            <a:r>
              <a:rPr lang="fi-FI" dirty="0"/>
              <a:t>Aloituspaikkoja noin 51000, hakukohteita yli 1500</a:t>
            </a:r>
          </a:p>
          <a:p>
            <a:pPr marL="914217" lvl="1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33D0B3-813F-4EC5-917B-87D9981F6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14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E327A25-2323-487C-AD76-B176E40466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589" y="4057650"/>
            <a:ext cx="9743017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E1D7EBA-31EA-48FF-A9BE-98E46DE2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Opiskelupaikan vastaanottaminen: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E74A3E-FB91-4FCB-B9A2-BAA20B401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0" indent="0" fontAlgn="base">
              <a:spcAft>
                <a:spcPts val="1200"/>
              </a:spcAft>
              <a:buNone/>
            </a:pPr>
            <a:r>
              <a:rPr lang="fi-FI" dirty="0"/>
              <a:t>Opiskelupaikan vastaanottamisen lisäksi täytyy ilmoittautua korkeakouluun määräaikaan mennessä. Jos ei ilmoittaudu määräaikana, menettää opiskeluoikeuden.</a:t>
            </a:r>
          </a:p>
          <a:p>
            <a:pPr marL="0" indent="0" fontAlgn="base">
              <a:spcAft>
                <a:spcPts val="1200"/>
              </a:spcAft>
              <a:buNone/>
            </a:pPr>
            <a:r>
              <a:rPr lang="fi-FI" b="1" dirty="0"/>
              <a:t>Eli myös armeijan aloittavat ilmoittautuvat, mutta poissaoleviksi.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4929E0D-A90A-465F-99B6-BA79A74B5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080" y="3232141"/>
            <a:ext cx="97536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Hakulomakkeen täyttäminen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296450"/>
            <a:ext cx="21025723" cy="8056044"/>
          </a:xfrm>
        </p:spPr>
        <p:txBody>
          <a:bodyPr>
            <a:normAutofit/>
          </a:bodyPr>
          <a:lstStyle/>
          <a:p>
            <a:pPr lvl="1"/>
            <a:r>
              <a:rPr lang="fi-FI" dirty="0"/>
              <a:t>Hakulomakkeen pakolliset osiot täytettävä, minkä jälkeen hakulomakkeen voi </a:t>
            </a:r>
            <a:r>
              <a:rPr lang="fi-FI" b="1" u="sng" dirty="0"/>
              <a:t>lähettää</a:t>
            </a:r>
            <a:r>
              <a:rPr lang="fi-FI" dirty="0"/>
              <a:t> ja siihen voi hakuaikana palata täyttämään muita kysymyksiä ja/tai liitteitä (viikko hakuajan päättymisestä) </a:t>
            </a:r>
          </a:p>
          <a:p>
            <a:pPr lvl="1"/>
            <a:r>
              <a:rPr lang="fi-FI" dirty="0"/>
              <a:t>Muutokset ja lisäykset pitää olla lähetettynä lomakkeella määräaikoihin mennessä – ei riitä, että lomakkeen on avannut ennen määräaikaa.</a:t>
            </a:r>
          </a:p>
        </p:txBody>
      </p:sp>
    </p:spTree>
    <p:extLst>
      <p:ext uri="{BB962C8B-B14F-4D97-AF65-F5344CB8AC3E}">
        <p14:creationId xmlns:p14="http://schemas.microsoft.com/office/powerpoint/2010/main" val="3931914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646016"/>
            <a:ext cx="21025723" cy="1880478"/>
          </a:xfrm>
        </p:spPr>
        <p:txBody>
          <a:bodyPr/>
          <a:lstStyle/>
          <a:p>
            <a:r>
              <a:rPr lang="fi-FI" dirty="0"/>
              <a:t>Hakulomakkeen täyttäminen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3752679"/>
            <a:ext cx="21025723" cy="8834779"/>
          </a:xfrm>
        </p:spPr>
        <p:txBody>
          <a:bodyPr>
            <a:normAutofit/>
          </a:bodyPr>
          <a:lstStyle/>
          <a:p>
            <a:r>
              <a:rPr lang="fi-FI" dirty="0"/>
              <a:t>Hakija voi ladata pyydetyt liitteet suoraan hakulomakkeelle. </a:t>
            </a:r>
          </a:p>
          <a:p>
            <a:r>
              <a:rPr lang="fi-FI" dirty="0"/>
              <a:t>Hakija voi esikatsella täyttämäänsä lomakettaan ennen lähettämistä. </a:t>
            </a:r>
          </a:p>
          <a:p>
            <a:r>
              <a:rPr lang="fi-FI" dirty="0"/>
              <a:t>Lomake tulee olla aina lähetetty ennen kuin määräaika umpeutuu (esim. hakuajan päättyminen). </a:t>
            </a:r>
          </a:p>
        </p:txBody>
      </p:sp>
    </p:spTree>
    <p:extLst>
      <p:ext uri="{BB962C8B-B14F-4D97-AF65-F5344CB8AC3E}">
        <p14:creationId xmlns:p14="http://schemas.microsoft.com/office/powerpoint/2010/main" val="190433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646016"/>
            <a:ext cx="21025723" cy="1880478"/>
          </a:xfrm>
        </p:spPr>
        <p:txBody>
          <a:bodyPr/>
          <a:lstStyle/>
          <a:p>
            <a:r>
              <a:rPr lang="fi-FI" dirty="0"/>
              <a:t>Hakulomakkeen täyttäminen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3752679"/>
            <a:ext cx="21025723" cy="8834779"/>
          </a:xfrm>
        </p:spPr>
        <p:txBody>
          <a:bodyPr>
            <a:normAutofit/>
          </a:bodyPr>
          <a:lstStyle/>
          <a:p>
            <a:r>
              <a:rPr lang="fi-FI" dirty="0"/>
              <a:t>Täyttämällä lomakkeen netissä hakija samalla suostuu siihen, että kaikki opiskelijavalintaan liittyvä viestintä tapahtuu sähköisesti. </a:t>
            </a:r>
          </a:p>
          <a:p>
            <a:r>
              <a:rPr lang="fi-FI" dirty="0"/>
              <a:t>Jos hakija ei suostu, hänen on täytettävä paperinen hakulomake. Hakija voi pyytää paperista hakulomaketta siitä korkeakoulusta, johon aikoo hakea. </a:t>
            </a:r>
          </a:p>
        </p:txBody>
      </p:sp>
    </p:spTree>
    <p:extLst>
      <p:ext uri="{BB962C8B-B14F-4D97-AF65-F5344CB8AC3E}">
        <p14:creationId xmlns:p14="http://schemas.microsoft.com/office/powerpoint/2010/main" val="396198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Hakemuksen muokkaaminen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296450"/>
            <a:ext cx="21025723" cy="805604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Hakija saa hakemuksen lähettämisen jälkeen vahvistussähköpostin, joka sisältää hakemuksen </a:t>
            </a:r>
            <a:r>
              <a:rPr lang="fi-FI" b="1" u="sng" dirty="0"/>
              <a:t>muokkauslinkin</a:t>
            </a:r>
            <a:r>
              <a:rPr lang="fi-FI" dirty="0"/>
              <a:t>. </a:t>
            </a:r>
          </a:p>
          <a:p>
            <a:r>
              <a:rPr lang="fi-FI" dirty="0"/>
              <a:t>Linkin kautta voi muuttaa hakuaikana hakulomakkeen tietoja </a:t>
            </a:r>
          </a:p>
          <a:p>
            <a:pPr lvl="1"/>
            <a:r>
              <a:rPr lang="fi-FI" dirty="0"/>
              <a:t>Muokkauksesta saa sähköpostivahvistuksen ja uuden linkin </a:t>
            </a:r>
          </a:p>
          <a:p>
            <a:r>
              <a:rPr lang="fi-FI" dirty="0"/>
              <a:t>Linkki on kertakäyttöinen ja voimassa 14 vrk </a:t>
            </a:r>
          </a:p>
          <a:p>
            <a:pPr lvl="1"/>
            <a:r>
              <a:rPr lang="fi-FI" dirty="0"/>
              <a:t>Vanhentuneen linkin kautta voi tilata uuden linkin sähköpostiinsa</a:t>
            </a:r>
          </a:p>
          <a:p>
            <a:r>
              <a:rPr lang="fi-FI" dirty="0"/>
              <a:t> Hakemusta pääsee muokkaamaan myös kirjautumalla Oma Opintopolku -palveluun (suomalaisilla verkkopankkitunnuksilla, mobiilivarmenteella tai sähköisellä henkilökortilla).</a:t>
            </a:r>
          </a:p>
        </p:txBody>
      </p:sp>
    </p:spTree>
    <p:extLst>
      <p:ext uri="{BB962C8B-B14F-4D97-AF65-F5344CB8AC3E}">
        <p14:creationId xmlns:p14="http://schemas.microsoft.com/office/powerpoint/2010/main" val="306791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92989-C1F6-425E-92B7-852E16A9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6175094"/>
            <a:ext cx="21025723" cy="2651126"/>
          </a:xfrm>
        </p:spPr>
        <p:txBody>
          <a:bodyPr/>
          <a:lstStyle/>
          <a:p>
            <a:pPr algn="ctr"/>
            <a:r>
              <a:rPr lang="fi-FI"/>
              <a:t>Vanhempainilta ma 3.11</a:t>
            </a:r>
            <a:r>
              <a:rPr lang="fi-FI" dirty="0"/>
              <a:t>. klo 17.00</a:t>
            </a:r>
            <a:br>
              <a:rPr lang="fi-FI" dirty="0"/>
            </a:br>
            <a:r>
              <a:rPr lang="fi-FI" dirty="0"/>
              <a:t>Olethan välittänyt tiedon kotiväellesi?</a:t>
            </a:r>
          </a:p>
        </p:txBody>
      </p:sp>
    </p:spTree>
    <p:extLst>
      <p:ext uri="{BB962C8B-B14F-4D97-AF65-F5344CB8AC3E}">
        <p14:creationId xmlns:p14="http://schemas.microsoft.com/office/powerpoint/2010/main" val="264086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CC777C-3E75-CB96-EE84-AD8424A4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975568"/>
            <a:ext cx="21025723" cy="2364896"/>
          </a:xfrm>
        </p:spPr>
        <p:txBody>
          <a:bodyPr/>
          <a:lstStyle/>
          <a:p>
            <a:r>
              <a:rPr lang="fi-FI" dirty="0"/>
              <a:t>Hakijan saama automaattiviesti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BDF4B61-194F-F5CE-B908-BD710AD6B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26" y="2366500"/>
            <a:ext cx="8207066" cy="100853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94E3E4E-F98F-5712-919E-1AB7CBF0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933" y="2630071"/>
            <a:ext cx="11739686" cy="84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4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85D7-8545-4C65-9281-70C53F1D4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Todistusvalinta ja valintakokeet</a:t>
            </a:r>
          </a:p>
        </p:txBody>
      </p:sp>
    </p:spTree>
    <p:extLst>
      <p:ext uri="{BB962C8B-B14F-4D97-AF65-F5344CB8AC3E}">
        <p14:creationId xmlns:p14="http://schemas.microsoft.com/office/powerpoint/2010/main" val="257618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Valintakokeet, ammattikorkeakoulut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713962"/>
            <a:ext cx="21025723" cy="7638532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/>
              <a:t>Ammattikorkeakoulut</a:t>
            </a:r>
            <a:r>
              <a:rPr lang="fi-FI" dirty="0"/>
              <a:t> järjestävät </a:t>
            </a:r>
            <a:r>
              <a:rPr lang="fi-FI" b="1" dirty="0"/>
              <a:t>yhteisen</a:t>
            </a:r>
            <a:r>
              <a:rPr lang="fi-FI" dirty="0"/>
              <a:t> valintakokeen useimpiin yhteishaun koulutuksiin. </a:t>
            </a:r>
          </a:p>
          <a:p>
            <a:pPr lvl="1"/>
            <a:r>
              <a:rPr lang="fi-FI" dirty="0"/>
              <a:t>Valintakoe on digitaalinen valintakoe, jonka teet omalla kannettavalla tietokoneella.</a:t>
            </a:r>
          </a:p>
          <a:p>
            <a:pPr lvl="1"/>
            <a:r>
              <a:rPr lang="fi-FI" b="1" dirty="0"/>
              <a:t>Valintakoepäivä</a:t>
            </a:r>
            <a:r>
              <a:rPr lang="fi-FI" dirty="0"/>
              <a:t> ja </a:t>
            </a:r>
            <a:r>
              <a:rPr lang="fi-FI" b="1" dirty="0"/>
              <a:t>koepaikka</a:t>
            </a:r>
            <a:r>
              <a:rPr lang="fi-FI" dirty="0"/>
              <a:t> valitaan samalla, kun täyttää hakulomakkeen. Valinta on sitova.</a:t>
            </a:r>
          </a:p>
          <a:p>
            <a:r>
              <a:rPr lang="fi-FI" dirty="0"/>
              <a:t>Kulttuurialan koulutuksiin ei yleensä haeta yhteisen valintakokeen kautta. Tietoa valintakokeesta löytyy kunkin koulutuksen omasta koulutuskuvauksesta ja ammattikorkeakoulun sivuilta.</a:t>
            </a:r>
          </a:p>
          <a:p>
            <a:r>
              <a:rPr lang="fi-FI" dirty="0"/>
              <a:t>Lisätietoa: </a:t>
            </a:r>
            <a:r>
              <a:rPr lang="fi-FI" dirty="0">
                <a:hlinkClick r:id="rId2"/>
              </a:rPr>
              <a:t>Hakeminen – Ammattikorkeakouluun.fi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145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1315C3D-CA29-465A-8A57-AFE93CE66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0" y="2202873"/>
            <a:ext cx="23334470" cy="8499763"/>
          </a:xfrm>
        </p:spPr>
      </p:pic>
    </p:spTree>
    <p:extLst>
      <p:ext uri="{BB962C8B-B14F-4D97-AF65-F5344CB8AC3E}">
        <p14:creationId xmlns:p14="http://schemas.microsoft.com/office/powerpoint/2010/main" val="1573621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Valintakokeet, yliopistot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3978864"/>
            <a:ext cx="21025723" cy="8373631"/>
          </a:xfrm>
        </p:spPr>
        <p:txBody>
          <a:bodyPr>
            <a:normAutofit/>
          </a:bodyPr>
          <a:lstStyle/>
          <a:p>
            <a:r>
              <a:rPr lang="fi-FI" dirty="0"/>
              <a:t>Yliopistot järjestävät yhteisiä valintakokeita ja omia valintakokeita.</a:t>
            </a:r>
          </a:p>
          <a:p>
            <a:pPr lvl="1"/>
            <a:r>
              <a:rPr lang="fi-FI" dirty="0"/>
              <a:t>Yliopistojen valintakokeisiin ei pääsääntöisesti lähetetä erillisiä kutsuja.</a:t>
            </a:r>
          </a:p>
        </p:txBody>
      </p:sp>
    </p:spTree>
    <p:extLst>
      <p:ext uri="{BB962C8B-B14F-4D97-AF65-F5344CB8AC3E}">
        <p14:creationId xmlns:p14="http://schemas.microsoft.com/office/powerpoint/2010/main" val="3098590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16B60D5-D8A8-4256-A6E3-8E5E4F94C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4" y="457200"/>
            <a:ext cx="10422592" cy="13093789"/>
          </a:xfrm>
        </p:spPr>
      </p:pic>
    </p:spTree>
    <p:extLst>
      <p:ext uri="{BB962C8B-B14F-4D97-AF65-F5344CB8AC3E}">
        <p14:creationId xmlns:p14="http://schemas.microsoft.com/office/powerpoint/2010/main" val="2348286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92989-C1F6-425E-92B7-852E16A9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6175094"/>
            <a:ext cx="21025723" cy="2651126"/>
          </a:xfrm>
        </p:spPr>
        <p:txBody>
          <a:bodyPr/>
          <a:lstStyle/>
          <a:p>
            <a:pPr algn="ctr"/>
            <a:r>
              <a:rPr lang="fi-FI" dirty="0"/>
              <a:t>Muista henkkarit!</a:t>
            </a:r>
          </a:p>
        </p:txBody>
      </p:sp>
    </p:spTree>
    <p:extLst>
      <p:ext uri="{BB962C8B-B14F-4D97-AF65-F5344CB8AC3E}">
        <p14:creationId xmlns:p14="http://schemas.microsoft.com/office/powerpoint/2010/main" val="557593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85D7-8545-4C65-9281-70C53F1D4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Valinnat</a:t>
            </a:r>
          </a:p>
        </p:txBody>
      </p:sp>
    </p:spTree>
    <p:extLst>
      <p:ext uri="{BB962C8B-B14F-4D97-AF65-F5344CB8AC3E}">
        <p14:creationId xmlns:p14="http://schemas.microsoft.com/office/powerpoint/2010/main" val="105257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Yhteishakujen valintojen tulosten julkaisu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296450"/>
            <a:ext cx="21025723" cy="8418565"/>
          </a:xfrm>
        </p:spPr>
        <p:txBody>
          <a:bodyPr>
            <a:noAutofit/>
          </a:bodyPr>
          <a:lstStyle/>
          <a:p>
            <a:r>
              <a:rPr lang="fi-FI" sz="3599" dirty="0"/>
              <a:t>Hakijat saavat sähköpostiinsa viestin Opintopolusta, kun opiskelupaikka on vastaanotettavissa. </a:t>
            </a:r>
          </a:p>
          <a:p>
            <a:r>
              <a:rPr lang="fi-FI" sz="3599" dirty="0"/>
              <a:t>OPH lähettää tuloskirjeen, kun kaikki valintatulokset ovat valtakunnallisesti valmiit.</a:t>
            </a:r>
          </a:p>
          <a:p>
            <a:pPr lvl="1"/>
            <a:r>
              <a:rPr lang="fi-FI" sz="3599" dirty="0"/>
              <a:t>Kirjeessä on tulostaulukko, jossa näkyy hakijan kaikkien hakukohteiden tilanne. </a:t>
            </a:r>
          </a:p>
          <a:p>
            <a:pPr lvl="1"/>
            <a:r>
              <a:rPr lang="fi-FI" sz="3599" dirty="0"/>
              <a:t>Taulukossa näkyy hakukohde, valinnan tulos, valintatapa, pisteet, alin hyväksytty pistemäärä ja varasija. </a:t>
            </a:r>
          </a:p>
          <a:p>
            <a:r>
              <a:rPr lang="fi-FI" sz="3599" dirty="0"/>
              <a:t>Tuloskirje löytyy myös Oma Opintopolku –palvelusta.</a:t>
            </a:r>
          </a:p>
        </p:txBody>
      </p:sp>
    </p:spTree>
    <p:extLst>
      <p:ext uri="{BB962C8B-B14F-4D97-AF65-F5344CB8AC3E}">
        <p14:creationId xmlns:p14="http://schemas.microsoft.com/office/powerpoint/2010/main" val="3809821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EB6CFD-1495-467B-8F3F-F2A6F61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868830"/>
            <a:ext cx="21025723" cy="2280690"/>
          </a:xfrm>
        </p:spPr>
        <p:txBody>
          <a:bodyPr/>
          <a:lstStyle/>
          <a:p>
            <a:r>
              <a:rPr lang="fi-FI" dirty="0"/>
              <a:t>Valinnantulos, kevään ensimmäinen yhteishaku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AD0238-A0B8-4E6F-BF3A-E34D9769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073105"/>
            <a:ext cx="21025723" cy="9254711"/>
          </a:xfrm>
        </p:spPr>
        <p:txBody>
          <a:bodyPr>
            <a:noAutofit/>
          </a:bodyPr>
          <a:lstStyle/>
          <a:p>
            <a:pPr fontAlgn="base"/>
            <a:r>
              <a:rPr lang="fi-FI" sz="3999" dirty="0"/>
              <a:t>Kevään ensimmäisessä yhteishaussa voi tulla hyväksytyksi kaikkiin hakemiin koulutuksiin, joihin valintamenestys riittää.</a:t>
            </a:r>
          </a:p>
          <a:p>
            <a:pPr lvl="1" fontAlgn="base"/>
            <a:r>
              <a:rPr lang="fi-FI" sz="3999" dirty="0"/>
              <a:t>Hakija voi ottaa vastaan samana lukukautena alkavasta koulutuksesta </a:t>
            </a:r>
            <a:r>
              <a:rPr lang="fi-FI" sz="3999" b="1" dirty="0"/>
              <a:t>vain yhden korkeakoulututkintoon johtavan opiskelupaikan</a:t>
            </a:r>
            <a:r>
              <a:rPr lang="fi-FI" sz="3999" dirty="0"/>
              <a:t>.</a:t>
            </a:r>
            <a:endParaRPr lang="fi-FI" sz="3999" b="1" dirty="0"/>
          </a:p>
          <a:p>
            <a:pPr fontAlgn="base"/>
            <a:endParaRPr lang="fi-FI" sz="3999" dirty="0"/>
          </a:p>
        </p:txBody>
      </p:sp>
    </p:spTree>
    <p:extLst>
      <p:ext uri="{BB962C8B-B14F-4D97-AF65-F5344CB8AC3E}">
        <p14:creationId xmlns:p14="http://schemas.microsoft.com/office/powerpoint/2010/main" val="195696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930BB5A-9668-4D44-812D-6E1D3DF4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Hakijan päivä pe 7.11.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A1FF384-9FD4-44BB-84A3-2230115B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Olethan muistanut ilmoittautua bussiin/pyytää eväät?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Jos lähdette omalla autolla, varatkaa aikaa ja rahaa matkantekoon ja parkkipaikkaan.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Eväiden tekeminen ruokalassa klo </a:t>
            </a:r>
            <a:r>
              <a:rPr lang="fi-FI" b="1" dirty="0"/>
              <a:t>8.10 – 8.25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Bussi lähtee Laukaasta </a:t>
            </a:r>
            <a:r>
              <a:rPr lang="fi-FI" b="1" dirty="0"/>
              <a:t>klo 8.30</a:t>
            </a:r>
            <a:r>
              <a:rPr lang="fi-FI" dirty="0"/>
              <a:t>. Salla matkustaa kanssanne bussissa.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Tapaamme yliopiston tai ammattikorkeakoulun aulassa </a:t>
            </a:r>
            <a:r>
              <a:rPr lang="fi-FI" b="1" dirty="0"/>
              <a:t>klo 9.00 </a:t>
            </a:r>
            <a:r>
              <a:rPr lang="fi-FI" dirty="0"/>
              <a:t>-&gt; ilmoittaudu Salla/Eve.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Edestakainen bussi amk:n ja yliopiston välillä koko päivän.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Bussi lähtee takaisin Laukaaseen yliopiston </a:t>
            </a:r>
            <a:r>
              <a:rPr lang="fi-FI" dirty="0" err="1"/>
              <a:t>Agora</a:t>
            </a:r>
            <a:r>
              <a:rPr lang="fi-FI" dirty="0"/>
              <a:t>-rakennuksen edestä </a:t>
            </a:r>
            <a:r>
              <a:rPr lang="fi-FI" b="1" dirty="0"/>
              <a:t>klo 14.00</a:t>
            </a:r>
            <a:r>
              <a:rPr lang="fi-FI" dirty="0"/>
              <a:t>.</a:t>
            </a:r>
          </a:p>
          <a:p>
            <a:pPr marL="0" indent="0" algn="ctr">
              <a:buNone/>
            </a:pPr>
            <a:r>
              <a:rPr lang="fi-FI" sz="5000" i="1" dirty="0"/>
              <a:t>Tutki, ihmettele, kiertele, kysele, ota esitteitä, kerää haalarimerkkejä! </a:t>
            </a:r>
            <a:r>
              <a:rPr lang="fi-FI" sz="5000" i="1" dirty="0">
                <a:sym typeface="Wingdings" panose="05000000000000000000" pitchFamily="2" charset="2"/>
              </a:rPr>
              <a:t></a:t>
            </a:r>
            <a:endParaRPr lang="fi-FI" sz="5000" i="1" dirty="0"/>
          </a:p>
        </p:txBody>
      </p:sp>
    </p:spTree>
    <p:extLst>
      <p:ext uri="{BB962C8B-B14F-4D97-AF65-F5344CB8AC3E}">
        <p14:creationId xmlns:p14="http://schemas.microsoft.com/office/powerpoint/2010/main" val="24369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EB6CFD-1495-467B-8F3F-F2A6F61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868829"/>
            <a:ext cx="21025723" cy="2714211"/>
          </a:xfrm>
        </p:spPr>
        <p:txBody>
          <a:bodyPr/>
          <a:lstStyle/>
          <a:p>
            <a:r>
              <a:rPr lang="fi-FI" dirty="0"/>
              <a:t>Valinnantulos, kevään toinen yhteishaku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AD0238-A0B8-4E6F-BF3A-E34D9769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318137"/>
            <a:ext cx="21025723" cy="9009679"/>
          </a:xfrm>
        </p:spPr>
        <p:txBody>
          <a:bodyPr>
            <a:noAutofit/>
          </a:bodyPr>
          <a:lstStyle/>
          <a:p>
            <a:pPr fontAlgn="base"/>
            <a:r>
              <a:rPr lang="fi-FI" sz="3999" dirty="0"/>
              <a:t>Kevään toisessa yhteishaussa ja syksyn yhteishaussa hakijalle tarjotaan </a:t>
            </a:r>
            <a:r>
              <a:rPr lang="fi-FI" sz="3999" b="1" dirty="0"/>
              <a:t>ylintä</a:t>
            </a:r>
            <a:r>
              <a:rPr lang="fi-FI" sz="3999" dirty="0"/>
              <a:t> paikkaa, johon valintamenestys riittää.</a:t>
            </a:r>
          </a:p>
          <a:p>
            <a:pPr fontAlgn="base"/>
            <a:r>
              <a:rPr lang="fi-FI" sz="3999" dirty="0"/>
              <a:t>Kevään toisessa yhteishaussa ja syksyn yhteishaussa voi ottaa paikan vastaan ja jäädä jonottamaan muiden hakukohteiden tuloksia.</a:t>
            </a:r>
          </a:p>
          <a:p>
            <a:pPr fontAlgn="base"/>
            <a:endParaRPr lang="fi-FI" sz="3999" dirty="0"/>
          </a:p>
        </p:txBody>
      </p:sp>
    </p:spTree>
    <p:extLst>
      <p:ext uri="{BB962C8B-B14F-4D97-AF65-F5344CB8AC3E}">
        <p14:creationId xmlns:p14="http://schemas.microsoft.com/office/powerpoint/2010/main" val="3937119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369430"/>
            <a:ext cx="21025723" cy="2927020"/>
          </a:xfrm>
        </p:spPr>
        <p:txBody>
          <a:bodyPr anchor="t">
            <a:normAutofit/>
          </a:bodyPr>
          <a:lstStyle/>
          <a:p>
            <a:r>
              <a:rPr lang="fi-FI" dirty="0"/>
              <a:t>Yhteishakujen valintojen tulosten julkaisu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02DA619-1F33-47EC-2590-8BCE910F88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426" y="3627153"/>
            <a:ext cx="16339930" cy="99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0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369430"/>
            <a:ext cx="21025723" cy="2927020"/>
          </a:xfrm>
        </p:spPr>
        <p:txBody>
          <a:bodyPr anchor="t">
            <a:normAutofit/>
          </a:bodyPr>
          <a:lstStyle/>
          <a:p>
            <a:r>
              <a:rPr lang="fi-FI" dirty="0"/>
              <a:t>Yhteishakujen valintojen tulosten julkaisu</a:t>
            </a:r>
          </a:p>
        </p:txBody>
      </p:sp>
      <p:pic>
        <p:nvPicPr>
          <p:cNvPr id="6" name="Sisällön paikkamerkki 2">
            <a:extLst>
              <a:ext uri="{FF2B5EF4-FFF2-40B4-BE49-F238E27FC236}">
                <a16:creationId xmlns:a16="http://schemas.microsoft.com/office/drawing/2014/main" id="{EBACDFCB-3A71-410F-925C-CC7AF9CF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39" y="3731701"/>
            <a:ext cx="13534270" cy="99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82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85D7-8545-4C65-9281-70C53F1D4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Opiskelupaikan vastaanotto</a:t>
            </a:r>
          </a:p>
        </p:txBody>
      </p:sp>
    </p:spTree>
    <p:extLst>
      <p:ext uri="{BB962C8B-B14F-4D97-AF65-F5344CB8AC3E}">
        <p14:creationId xmlns:p14="http://schemas.microsoft.com/office/powerpoint/2010/main" val="2999772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EB6CFD-1495-467B-8F3F-F2A6F61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189256"/>
            <a:ext cx="21025723" cy="3107195"/>
          </a:xfrm>
        </p:spPr>
        <p:txBody>
          <a:bodyPr anchor="t">
            <a:normAutofit/>
          </a:bodyPr>
          <a:lstStyle/>
          <a:p>
            <a:r>
              <a:rPr lang="fi-FI" dirty="0"/>
              <a:t>Valinnantulos, vaihtoehdot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AD0238-A0B8-4E6F-BF3A-E34D9769A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181" y="3979347"/>
            <a:ext cx="9280461" cy="8153202"/>
          </a:xfrm>
        </p:spPr>
        <p:txBody>
          <a:bodyPr>
            <a:normAutofit/>
          </a:bodyPr>
          <a:lstStyle/>
          <a:p>
            <a:pPr fontAlgn="base"/>
            <a:endParaRPr lang="fi-FI" sz="3599" dirty="0"/>
          </a:p>
          <a:p>
            <a:pPr fontAlgn="base"/>
            <a:r>
              <a:rPr lang="fi-FI" sz="3599" dirty="0"/>
              <a:t>Jos hakijalle tarjotaan opiskelupaikkaa, hän voi</a:t>
            </a:r>
          </a:p>
          <a:p>
            <a:pPr lvl="1" fontAlgn="base">
              <a:buFont typeface="+mj-lt"/>
              <a:buAutoNum type="arabicPeriod"/>
            </a:pPr>
            <a:r>
              <a:rPr lang="fi-FI" sz="3599" dirty="0"/>
              <a:t>Ottaa tarjotun opiskelupaikan sitovasti vastaan</a:t>
            </a:r>
          </a:p>
          <a:p>
            <a:pPr lvl="1" fontAlgn="base">
              <a:buFont typeface="+mj-lt"/>
              <a:buAutoNum type="arabicPeriod"/>
            </a:pPr>
            <a:r>
              <a:rPr lang="fi-FI" sz="3599" dirty="0"/>
              <a:t>Ottaa opiskelupaikan vastaan ja jäädä odottamaan ylempien hakutoiveiden tuloksia (ei 1. haku)</a:t>
            </a:r>
          </a:p>
          <a:p>
            <a:pPr lvl="1" fontAlgn="base">
              <a:buFont typeface="+mj-lt"/>
              <a:buAutoNum type="arabicPeriod"/>
            </a:pPr>
            <a:r>
              <a:rPr lang="fi-FI" sz="3599" dirty="0"/>
              <a:t>Perua tarjotun opiskelupaikan</a:t>
            </a:r>
          </a:p>
        </p:txBody>
      </p:sp>
      <p:pic>
        <p:nvPicPr>
          <p:cNvPr id="2" name="Kuvan paikkamerkki 1">
            <a:extLst>
              <a:ext uri="{FF2B5EF4-FFF2-40B4-BE49-F238E27FC236}">
                <a16:creationId xmlns:a16="http://schemas.microsoft.com/office/drawing/2014/main" id="{D8D1E564-4C93-42D0-1DEC-A5D119AF4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456" r="4456"/>
          <a:stretch>
            <a:fillRect/>
          </a:stretch>
        </p:blipFill>
        <p:spPr>
          <a:xfrm>
            <a:off x="9748046" y="4137425"/>
            <a:ext cx="13896170" cy="7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DF3E6D-B75D-4AC7-9114-B6962455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27" y="1526020"/>
            <a:ext cx="21025723" cy="2651126"/>
          </a:xfrm>
        </p:spPr>
        <p:txBody>
          <a:bodyPr>
            <a:normAutofit/>
          </a:bodyPr>
          <a:lstStyle/>
          <a:p>
            <a:r>
              <a:rPr lang="fi-FI" sz="8000" dirty="0"/>
              <a:t>Millaisilla fiiliksillä abivuotesi on käynnistynyt?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FAFFC04-699C-4E9C-B08B-9FE42130A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13" y="4177146"/>
            <a:ext cx="19109723" cy="7975546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8FEE26-D76D-494A-9223-5458AEDFC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84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Hakemisesta ja aikatauluista: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678703" y="2883384"/>
            <a:ext cx="21020248" cy="946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dirty="0"/>
              <a:t>Haku: </a:t>
            </a:r>
            <a:r>
              <a:rPr lang="fi-FI" altLang="fi-FI" b="1" dirty="0"/>
              <a:t>opintopolku.fi.</a:t>
            </a:r>
          </a:p>
          <a:p>
            <a:pPr marL="0" indent="0">
              <a:buNone/>
            </a:pPr>
            <a:r>
              <a:rPr lang="fi-FI" altLang="fi-FI" dirty="0"/>
              <a:t>Hakemiseen ei tarvita pankkitunnuksia. Paikan vastaanottamiseen tarvitaan.</a:t>
            </a:r>
          </a:p>
          <a:p>
            <a:pPr marL="0" indent="0">
              <a:buNone/>
            </a:pPr>
            <a:r>
              <a:rPr lang="fi-FI" altLang="fi-FI" dirty="0"/>
              <a:t>Työmarkkinatuen rajoitukset: </a:t>
            </a:r>
            <a:r>
              <a:rPr lang="fi-FI" altLang="fi-FI" b="1" dirty="0"/>
              <a:t>haku vähintään kahteen paikkaan.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KEVÄT 2026</a:t>
            </a:r>
          </a:p>
          <a:p>
            <a:r>
              <a:rPr lang="fi-FI" dirty="0"/>
              <a:t>Korkeakoulujen 1. yhteishaku </a:t>
            </a:r>
            <a:r>
              <a:rPr lang="fi-FI" b="1" dirty="0"/>
              <a:t>7.1. – 21.1.2026 </a:t>
            </a:r>
            <a:r>
              <a:rPr lang="fi-FI" dirty="0"/>
              <a:t>(vieraskieliset koulutukset, Taideyliopiston koulutukset). Ei priorisointia.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Korkeakoulujen 2. yhteishaku </a:t>
            </a:r>
            <a:r>
              <a:rPr lang="fi-FI" b="1" dirty="0"/>
              <a:t>10.3. − 24.3.2026 </a:t>
            </a:r>
            <a:r>
              <a:rPr lang="fi-FI" dirty="0"/>
              <a:t>(ammattikorkeakoulujen ja yliopistojen suomen- ja ruotsinkieliset koulutukset). Hakukohteet mieluisuusjärjestykseen.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SYKSY 2026</a:t>
            </a:r>
          </a:p>
          <a:p>
            <a:r>
              <a:rPr lang="fi-FI" dirty="0"/>
              <a:t>Yhteishaku tammikuussa 2027 alkaviin koulutuksiin </a:t>
            </a:r>
            <a:r>
              <a:rPr lang="fi-FI" b="1" dirty="0"/>
              <a:t>31.8. – 10.9.2026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9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47808B-E6D1-4F75-986E-18ACE865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Apuna päätöksissä: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802367" y="4556221"/>
            <a:ext cx="9236156" cy="5145984"/>
          </a:xfrm>
        </p:spPr>
        <p:txBody>
          <a:bodyPr>
            <a:normAutofit/>
          </a:bodyPr>
          <a:lstStyle/>
          <a:p>
            <a:r>
              <a:rPr lang="fi-FI" dirty="0"/>
              <a:t>7.11. Hakijan päivä.</a:t>
            </a:r>
          </a:p>
          <a:p>
            <a:r>
              <a:rPr lang="fi-FI" dirty="0" err="1"/>
              <a:t>Opoinfopäivä</a:t>
            </a:r>
            <a:r>
              <a:rPr lang="fi-FI" dirty="0"/>
              <a:t> </a:t>
            </a:r>
            <a:r>
              <a:rPr lang="fi-FI" b="1" dirty="0"/>
              <a:t>pe 23.1.2026</a:t>
            </a:r>
            <a:r>
              <a:rPr lang="fi-FI" dirty="0"/>
              <a:t>. </a:t>
            </a:r>
          </a:p>
          <a:p>
            <a:r>
              <a:rPr lang="fi-FI" dirty="0"/>
              <a:t>Yksilö- ja ryhmäkeskusteluaikoja tarjolla päivittäin. </a:t>
            </a:r>
            <a:r>
              <a:rPr lang="fi-FI" dirty="0" err="1"/>
              <a:t>Opokollega</a:t>
            </a:r>
            <a:r>
              <a:rPr lang="fi-FI" dirty="0"/>
              <a:t> Salla Oksanen.</a:t>
            </a:r>
          </a:p>
          <a:p>
            <a:r>
              <a:rPr lang="fi-FI" dirty="0" err="1"/>
              <a:t>Infotyyppisiä</a:t>
            </a:r>
            <a:r>
              <a:rPr lang="fi-FI" dirty="0"/>
              <a:t> </a:t>
            </a:r>
            <a:r>
              <a:rPr lang="fi-FI" dirty="0" err="1"/>
              <a:t>opotunteja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EAF601A-B074-419C-BB76-EFFDBBCBC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4057650"/>
            <a:ext cx="13651395" cy="6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7FFF5A5E-09D7-414A-940C-FAE45D21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27" y="4765546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Yksilölliset järjestelyt valintakokeissa</a:t>
            </a:r>
            <a:br>
              <a:rPr lang="fi-FI" dirty="0"/>
            </a:br>
            <a:r>
              <a:rPr lang="fi-FI" sz="4400" dirty="0"/>
              <a:t>https://yliopistovalinnat.fi/valintakokeet/yksilolliset-jarjestelyt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5C6F0E-0467-4D1B-9199-8E0523271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0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C961FD-E9C1-4815-B0CE-01D7CD66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Erityisjärjestelyiden hakeminen pääsykokeeseen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53A3C99-FE59-41BB-8FB5-9C2DBD47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527" y="3651250"/>
            <a:ext cx="21025723" cy="8702676"/>
          </a:xfrm>
        </p:spPr>
        <p:txBody>
          <a:bodyPr>
            <a:normAutofit/>
          </a:bodyPr>
          <a:lstStyle/>
          <a:p>
            <a:r>
              <a:rPr lang="fi-FI" dirty="0"/>
              <a:t>Takaraja yksilöllisten järjestelyjen hakemiselle oli viime keväänä:</a:t>
            </a:r>
          </a:p>
          <a:p>
            <a:pPr lvl="1"/>
            <a:r>
              <a:rPr lang="fi-FI" dirty="0"/>
              <a:t>Yliopistoilla 1.4.2025 klo 15.00.</a:t>
            </a:r>
          </a:p>
          <a:p>
            <a:pPr lvl="1"/>
            <a:r>
              <a:rPr lang="fi-FI" dirty="0"/>
              <a:t>Ammattikorkeakoulujen aikataulu päivittyy ammattikorkeakouluun.fi-sivustolle tammikuussa.</a:t>
            </a:r>
          </a:p>
          <a:p>
            <a:r>
              <a:rPr lang="fi-FI" dirty="0"/>
              <a:t>Pidä siis tallessa esimerkiksi </a:t>
            </a:r>
            <a:r>
              <a:rPr lang="fi-FI" dirty="0" err="1"/>
              <a:t>lukilausunto</a:t>
            </a:r>
            <a:r>
              <a:rPr lang="fi-FI" dirty="0"/>
              <a:t> ja </a:t>
            </a:r>
            <a:r>
              <a:rPr lang="fi-FI" dirty="0" err="1"/>
              <a:t>YTL:n</a:t>
            </a:r>
            <a:r>
              <a:rPr lang="fi-FI" dirty="0"/>
              <a:t> päätös yo-kokeen erityisjärjestelyistä. Asiantuntijalausunnot liitetään hakemukseen.</a:t>
            </a:r>
          </a:p>
          <a:p>
            <a:r>
              <a:rPr lang="fi-FI" dirty="0"/>
              <a:t>Ruut Luodon esitys aiheesta:</a:t>
            </a:r>
            <a:endParaRPr lang="fi-FI" dirty="0">
              <a:hlinkClick r:id="rId2"/>
            </a:endParaRPr>
          </a:p>
          <a:p>
            <a:pPr lvl="1"/>
            <a:r>
              <a:rPr lang="fi-FI" dirty="0">
                <a:hlinkClick r:id="rId2"/>
              </a:rPr>
              <a:t>https://www.youtube.com/watch?v=BZULkAEWVZw</a:t>
            </a:r>
            <a:endParaRPr lang="fi-FI" dirty="0"/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693C7F-C9E0-4E6A-81B8-1FEDFC11E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3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778E0-46D6-4246-AF8D-834C628C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Valmennuskeskuksen </a:t>
            </a:r>
            <a:r>
              <a:rPr lang="fi-FI" dirty="0" err="1"/>
              <a:t>hakuinfot</a:t>
            </a:r>
            <a:br>
              <a:rPr lang="fi-FI" dirty="0"/>
            </a:br>
            <a:r>
              <a:rPr lang="fi-FI" sz="3300" dirty="0" err="1">
                <a:hlinkClick r:id="rId2"/>
              </a:rPr>
              <a:t>Hakuinfot</a:t>
            </a:r>
            <a:r>
              <a:rPr lang="fi-FI" sz="3300" dirty="0">
                <a:hlinkClick r:id="rId2"/>
              </a:rPr>
              <a:t> korkeakouluun pyrkiville | Valmennuskeskus</a:t>
            </a:r>
            <a:endParaRPr lang="fi-FI" sz="33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601A31A-70B3-4D15-9388-1E653ED4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0" y="3191319"/>
            <a:ext cx="14786563" cy="9794422"/>
          </a:xfr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94ACBF-4393-4D48-B8A5-810837B28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4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ukaa_sisällöt">
  <a:themeElements>
    <a:clrScheme name="Laukaa_rgb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008A92"/>
      </a:hlink>
      <a:folHlink>
        <a:srgbClr val="D9E5E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36B5595A-2C36-42AC-A8FD-394DA76832AC}"/>
    </a:ext>
  </a:extLst>
</a:theme>
</file>

<file path=ppt/theme/theme2.xml><?xml version="1.0" encoding="utf-8"?>
<a:theme xmlns:a="http://schemas.openxmlformats.org/drawingml/2006/main" name="Laukaa_erikoissisällöt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9B7F31E-7AF9-4D24-A9F5-55B4B41A7D27}"/>
    </a:ext>
  </a:extLst>
</a:theme>
</file>

<file path=ppt/theme/theme3.xml><?xml version="1.0" encoding="utf-8"?>
<a:theme xmlns:a="http://schemas.openxmlformats.org/drawingml/2006/main" name="Kannet_ja_lopetus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0E18DD3-6E9B-471E-930F-70AAB9C9483D}"/>
    </a:ext>
  </a:extLst>
</a:theme>
</file>

<file path=ppt/theme/theme4.xml><?xml version="1.0" encoding="utf-8"?>
<a:theme xmlns:a="http://schemas.openxmlformats.org/drawingml/2006/main" name="Opetushallitus">
  <a:themeElements>
    <a:clrScheme name="OPH">
      <a:dk1>
        <a:sysClr val="windowText" lastClr="000000"/>
      </a:dk1>
      <a:lt1>
        <a:sysClr val="window" lastClr="FFFFFF"/>
      </a:lt1>
      <a:dk2>
        <a:srgbClr val="0041DC"/>
      </a:dk2>
      <a:lt2>
        <a:srgbClr val="E7E6E6"/>
      </a:lt2>
      <a:accent1>
        <a:srgbClr val="0041DC"/>
      </a:accent1>
      <a:accent2>
        <a:srgbClr val="5BCA13"/>
      </a:accent2>
      <a:accent3>
        <a:srgbClr val="82D4FF"/>
      </a:accent3>
      <a:accent4>
        <a:srgbClr val="FFE500"/>
      </a:accent4>
      <a:accent5>
        <a:srgbClr val="FF5000"/>
      </a:accent5>
      <a:accent6>
        <a:srgbClr val="C227B9"/>
      </a:accent6>
      <a:hlink>
        <a:srgbClr val="0563C1"/>
      </a:hlink>
      <a:folHlink>
        <a:srgbClr val="954F72"/>
      </a:folHlink>
    </a:clrScheme>
    <a:fontScheme name="Mukautettu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H_malliesitys_v2016-12-27.potx" id="{33B8A95F-A2FD-4DF9-92B2-42FF91268AB1}" vid="{1518D60F-0F21-4C63-A737-55D117EA71EE}"/>
    </a:ext>
  </a:extLst>
</a:theme>
</file>

<file path=ppt/theme/theme5.xml><?xml version="1.0" encoding="utf-8"?>
<a:theme xmlns:a="http://schemas.openxmlformats.org/drawingml/2006/main" name="1_Laukaa_sisällöt">
  <a:themeElements>
    <a:clrScheme name="Laukaa_rgb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008A92"/>
      </a:hlink>
      <a:folHlink>
        <a:srgbClr val="D9E5E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36B5595A-2C36-42AC-A8FD-394DA76832A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8c5d33df-5847-4e30-83f9-aca7e57f3831" xsi:nil="true"/>
    <FolderType xmlns="8c5d33df-5847-4e30-83f9-aca7e57f3831" xsi:nil="true"/>
    <TeamsChannelId xmlns="8c5d33df-5847-4e30-83f9-aca7e57f3831" xsi:nil="true"/>
    <DefaultSectionNames xmlns="8c5d33df-5847-4e30-83f9-aca7e57f3831" xsi:nil="true"/>
    <CultureName xmlns="8c5d33df-5847-4e30-83f9-aca7e57f3831" xsi:nil="true"/>
    <Distribution_Groups xmlns="8c5d33df-5847-4e30-83f9-aca7e57f3831" xsi:nil="true"/>
    <Owner xmlns="8c5d33df-5847-4e30-83f9-aca7e57f3831">
      <UserInfo>
        <DisplayName/>
        <AccountId xsi:nil="true"/>
        <AccountType/>
      </UserInfo>
    </Owner>
    <Invited_Teachers xmlns="8c5d33df-5847-4e30-83f9-aca7e57f3831" xsi:nil="true"/>
    <Templates xmlns="8c5d33df-5847-4e30-83f9-aca7e57f3831" xsi:nil="true"/>
    <NotebookType xmlns="8c5d33df-5847-4e30-83f9-aca7e57f3831" xsi:nil="true"/>
    <Teachers xmlns="8c5d33df-5847-4e30-83f9-aca7e57f3831">
      <UserInfo>
        <DisplayName/>
        <AccountId xsi:nil="true"/>
        <AccountType/>
      </UserInfo>
    </Teachers>
    <Students xmlns="8c5d33df-5847-4e30-83f9-aca7e57f3831">
      <UserInfo>
        <DisplayName/>
        <AccountId xsi:nil="true"/>
        <AccountType/>
      </UserInfo>
    </Students>
    <Student_Groups xmlns="8c5d33df-5847-4e30-83f9-aca7e57f3831">
      <UserInfo>
        <DisplayName/>
        <AccountId xsi:nil="true"/>
        <AccountType/>
      </UserInfo>
    </Student_Groups>
    <AppVersion xmlns="8c5d33df-5847-4e30-83f9-aca7e57f3831" xsi:nil="true"/>
    <Math_Settings xmlns="8c5d33df-5847-4e30-83f9-aca7e57f3831" xsi:nil="true"/>
    <Self_Registration_Enabled xmlns="8c5d33df-5847-4e30-83f9-aca7e57f3831" xsi:nil="true"/>
    <LMS_Mappings xmlns="8c5d33df-5847-4e30-83f9-aca7e57f3831" xsi:nil="true"/>
    <Invited_Students xmlns="8c5d33df-5847-4e30-83f9-aca7e57f3831" xsi:nil="true"/>
    <IsNotebookLocked xmlns="8c5d33df-5847-4e30-83f9-aca7e57f3831" xsi:nil="true"/>
    <Is_Collaboration_Space_Locked xmlns="8c5d33df-5847-4e30-83f9-aca7e57f383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80195FAA06664397F1366F2E4DEE6F" ma:contentTypeVersion="31" ma:contentTypeDescription="Luo uusi asiakirja." ma:contentTypeScope="" ma:versionID="ed73678ec9fd45b28b786d06236f8893">
  <xsd:schema xmlns:xsd="http://www.w3.org/2001/XMLSchema" xmlns:xs="http://www.w3.org/2001/XMLSchema" xmlns:p="http://schemas.microsoft.com/office/2006/metadata/properties" xmlns:ns3="8c5d33df-5847-4e30-83f9-aca7e57f3831" xmlns:ns4="132b1200-8152-4a36-8261-8f4ecad99b6d" targetNamespace="http://schemas.microsoft.com/office/2006/metadata/properties" ma:root="true" ma:fieldsID="50169c61241614691b6c0e01111cacb4" ns3:_="" ns4:_="">
    <xsd:import namespace="8c5d33df-5847-4e30-83f9-aca7e57f3831"/>
    <xsd:import namespace="132b1200-8152-4a36-8261-8f4ecad99b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d33df-5847-4e30-83f9-aca7e57f3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b1200-8152-4a36-8261-8f4ecad99b6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609BF-1F9C-4E85-A21C-F3F5487BB94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8c5d33df-5847-4e30-83f9-aca7e57f3831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132b1200-8152-4a36-8261-8f4ecad99b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590D305-5A4F-4B66-9A47-2E66688F2A25}">
  <ds:schemaRefs>
    <ds:schemaRef ds:uri="132b1200-8152-4a36-8261-8f4ecad99b6d"/>
    <ds:schemaRef ds:uri="8c5d33df-5847-4e30-83f9-aca7e57f38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9057D7-720E-43EA-BBCC-2E92039815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Laukaa_16x9_yleispohja</Template>
  <TotalTime>2831</TotalTime>
  <Words>1046</Words>
  <Application>Microsoft Office PowerPoint</Application>
  <PresentationFormat>Mukautettu</PresentationFormat>
  <Paragraphs>155</Paragraphs>
  <Slides>34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Calibri Normaali</vt:lpstr>
      <vt:lpstr>Gill Sans</vt:lpstr>
      <vt:lpstr>Verdana</vt:lpstr>
      <vt:lpstr>Wingdings</vt:lpstr>
      <vt:lpstr>Laukaa_sisällöt</vt:lpstr>
      <vt:lpstr>Laukaa_erikoissisällöt</vt:lpstr>
      <vt:lpstr>Kannet_ja_lopetus</vt:lpstr>
      <vt:lpstr>Opetushallitus</vt:lpstr>
      <vt:lpstr>1_Laukaa_sisällöt</vt:lpstr>
      <vt:lpstr>Jatko-opintoihin hakeminen ja aikataulu Abien opotunti 20.10.2025</vt:lpstr>
      <vt:lpstr>Vanhempainilta ma 3.11. klo 17.00 Olethan välittänyt tiedon kotiväellesi?</vt:lpstr>
      <vt:lpstr>Hakijan päivä pe 7.11.</vt:lpstr>
      <vt:lpstr>Millaisilla fiiliksillä abivuotesi on käynnistynyt?</vt:lpstr>
      <vt:lpstr>Hakemisesta ja aikatauluista:</vt:lpstr>
      <vt:lpstr>Apuna päätöksissä:</vt:lpstr>
      <vt:lpstr>Yksilölliset järjestelyt valintakokeissa https://yliopistovalinnat.fi/valintakokeet/yksilolliset-jarjestelyt</vt:lpstr>
      <vt:lpstr>Erityisjärjestelyiden hakeminen pääsykokeeseen</vt:lpstr>
      <vt:lpstr>Valmennuskeskuksen hakuinfot Hakuinfot korkeakouluun pyrkiville | Valmennuskeskus</vt:lpstr>
      <vt:lpstr>Yliopistojen valintakokeet (20.11.)</vt:lpstr>
      <vt:lpstr>Valintakokeet keväällä 2026</vt:lpstr>
      <vt:lpstr>Opintolainahyvityksestä</vt:lpstr>
      <vt:lpstr>Kynnysehto</vt:lpstr>
      <vt:lpstr>Korkeakoulujen koulutustarjonta:</vt:lpstr>
      <vt:lpstr>Opiskelupaikan vastaanottaminen:</vt:lpstr>
      <vt:lpstr>Hakulomakkeen täyttäminen </vt:lpstr>
      <vt:lpstr>Hakulomakkeen täyttäminen </vt:lpstr>
      <vt:lpstr>Hakulomakkeen täyttäminen </vt:lpstr>
      <vt:lpstr>Hakemuksen muokkaaminen </vt:lpstr>
      <vt:lpstr>Hakijan saama automaattiviesti</vt:lpstr>
      <vt:lpstr>Todistusvalinta ja valintakokeet</vt:lpstr>
      <vt:lpstr>Valintakokeet, ammattikorkeakoulut</vt:lpstr>
      <vt:lpstr>PowerPoint-esitys</vt:lpstr>
      <vt:lpstr>Valintakokeet, yliopistot</vt:lpstr>
      <vt:lpstr>PowerPoint-esitys</vt:lpstr>
      <vt:lpstr>Muista henkkarit!</vt:lpstr>
      <vt:lpstr>Valinnat</vt:lpstr>
      <vt:lpstr>Yhteishakujen valintojen tulosten julkaisu</vt:lpstr>
      <vt:lpstr>Valinnantulos, kevään ensimmäinen yhteishaku</vt:lpstr>
      <vt:lpstr>Valinnantulos, kevään toinen yhteishaku</vt:lpstr>
      <vt:lpstr>Yhteishakujen valintojen tulosten julkaisu</vt:lpstr>
      <vt:lpstr>Yhteishakujen valintojen tulosten julkaisu</vt:lpstr>
      <vt:lpstr>Opiskelupaikan vastaanotto</vt:lpstr>
      <vt:lpstr>Valinnantulos, vaihtoehdot</vt:lpstr>
    </vt:vector>
  </TitlesOfParts>
  <Manager/>
  <Company>Laukaan kunta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Heli Peltola</dc:creator>
  <cp:keywords/>
  <dc:description/>
  <cp:lastModifiedBy>Eveliina Ojala</cp:lastModifiedBy>
  <cp:revision>481</cp:revision>
  <cp:lastPrinted>2025-10-20T07:36:11Z</cp:lastPrinted>
  <dcterms:created xsi:type="dcterms:W3CDTF">2019-03-04T13:21:13Z</dcterms:created>
  <dcterms:modified xsi:type="dcterms:W3CDTF">2025-11-17T08:03:17Z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0x0101004080195FAA06664397F1366F2E4DEE6F</vt:lpwstr>
  </property>
</Properties>
</file>