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Esimerkit näyttävät, että lähtökohta voi olla ongelma tai unelma, ja että kahdessa päivässä rakennetaan demo yhdestä aha-hetkestä, ei valmista tuotetta. Neljä ensimmäistä onnistuvat hyvin. Puu + vety tehdään konseptina: teknologiakartta (kaasutus, pyrolyysi + biohiili, puun CO2 + vihreä vety, logistiikka vedyllä), yksi valittu ketju ja hakemustiivistelmä paikalliselle vetyrahastolle. Tekniikkaa ei rakenneta, ja luvut sekä rahaston kriteerit tarkistetaan.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Shape 2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Syventävä esimerkki ryhmälle, joka valitsee vety-idean. Keski-Suomessa on metsää ja vetyosaamista (Jyväskylä vetykaupunkina, paikallinen vetyrahasto). Kuusi tapaa yhdistää puu ja vety; ryhmä valitsee yhden ketjun. Ketjut 1, 3 ja 6 ovat helpoimmin perusteltavissa paikallisesti. Kypsyysmerkinnät ovat suuntaa antavia. Lopputulos kahdessa päivässä on konsepti, ei tekniikka: teknologiakartta, konseptikaavio, karkea hyötylaskelma, sidosryhmät ja 1 sivun hakemustiivistelmä. Muistuta faktantarkistuksesta: hyötysuhteet, kustannukset ja rahoitusohjelmien nimet tarkistetaan oikeista lähteistä, ja rahaston kriteerit haetaan sen omilta sivuilta.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2" name="Shape 3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Taulukkoversio samasta sisällöstä. Pisteet kertovat toteutettavuuden kahdessa päivässä: kolme pistettä = helppo, kaksi = onnistuu tiukalla rajauksella. Verkkosivusto vaatii työkalun ja tunnukset etukäteen. Vety-idea onnistuu konseptina, mutta vaatii eniten faktantarkistusta, koska AI keksii helposti hyötysuhteita, kustannuksia ja rahoitusohjelmien nimiä.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teksti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12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tsikkoteksti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21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2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tsikkoteksti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Otsikkoteksti</a:t>
            </a:r>
          </a:p>
        </p:txBody>
      </p:sp>
      <p:sp>
        <p:nvSpPr>
          <p:cNvPr id="30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31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tsikkoteksti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39" name="Leipätekstin taso yksi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0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tsikkoteksti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48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tsikkoteksti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58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tsikkoteksti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Otsikkoteksti</a:t>
            </a:r>
          </a:p>
        </p:txBody>
      </p:sp>
      <p:sp>
        <p:nvSpPr>
          <p:cNvPr id="73" name="Leipätekstin taso yksi…"/>
          <p:cNvSpPr txBox="1">
            <a:spLocks noGrp="1"/>
          </p:cNvSpPr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tsikkoteksti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Otsikkoteksti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8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teksti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Otsikkoteksti</a:t>
            </a:r>
          </a:p>
        </p:txBody>
      </p:sp>
      <p:sp>
        <p:nvSpPr>
          <p:cNvPr id="3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" name="Dian numero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C5B4F"/>
            </a:gs>
            <a:gs pos="100000">
              <a:srgbClr val="07191A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1"/>
          <p:cNvSpPr txBox="1"/>
          <p:nvPr/>
        </p:nvSpPr>
        <p:spPr>
          <a:xfrm>
            <a:off x="698500" y="539750"/>
            <a:ext cx="8255000" cy="26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 b="1" spc="600">
                <a:solidFill>
                  <a:srgbClr val="7DD3C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2 PÄIVÄÄ · TEKOÄLY · TIIMI · HAASTE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666750" y="952500"/>
            <a:ext cx="7937500" cy="1450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HIRVILUOLA</a:t>
            </a:r>
          </a:p>
        </p:txBody>
      </p:sp>
      <p:sp>
        <p:nvSpPr>
          <p:cNvPr id="96" name="TextBox 3"/>
          <p:cNvSpPr txBox="1"/>
          <p:nvPr/>
        </p:nvSpPr>
        <p:spPr>
          <a:xfrm>
            <a:off x="698500" y="2190750"/>
            <a:ext cx="7302500" cy="848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4999"/>
              </a:lnSpc>
              <a:defRPr sz="2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Ratkaise ongelma tai toteuta unelma </a:t>
            </a:r>
            <a:r>
              <a:rPr>
                <a:solidFill>
                  <a:srgbClr val="FBBF24"/>
                </a:solidFill>
              </a:rPr>
              <a:t>tekoälyn</a:t>
            </a:r>
            <a:r>
              <a:t> kanssa – ja kestä hirviraadin katse.</a:t>
            </a:r>
          </a:p>
        </p:txBody>
      </p:sp>
      <p:grpSp>
        <p:nvGrpSpPr>
          <p:cNvPr id="99" name="Oval 4"/>
          <p:cNvGrpSpPr/>
          <p:nvPr/>
        </p:nvGrpSpPr>
        <p:grpSpPr>
          <a:xfrm>
            <a:off x="698500" y="3270250"/>
            <a:ext cx="406400" cy="406400"/>
            <a:chOff x="0" y="0"/>
            <a:chExt cx="406400" cy="406400"/>
          </a:xfrm>
        </p:grpSpPr>
        <p:sp>
          <p:nvSpPr>
            <p:cNvPr id="97" name="Ympyrä"/>
            <p:cNvSpPr/>
            <p:nvPr/>
          </p:nvSpPr>
          <p:spPr>
            <a:xfrm>
              <a:off x="0" y="0"/>
              <a:ext cx="406400" cy="4064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1"/>
            <p:cNvSpPr txBox="1"/>
            <p:nvPr/>
          </p:nvSpPr>
          <p:spPr>
            <a:xfrm>
              <a:off x="59516" y="72981"/>
              <a:ext cx="287368" cy="260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7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100" name="TextBox 5"/>
          <p:cNvSpPr txBox="1"/>
          <p:nvPr/>
        </p:nvSpPr>
        <p:spPr>
          <a:xfrm>
            <a:off x="1244600" y="3321050"/>
            <a:ext cx="7302500" cy="28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Opi ratkaisemaan ongelmia – tai toteuttamaan unelmia – AI:n avulla</a:t>
            </a:r>
          </a:p>
        </p:txBody>
      </p:sp>
      <p:grpSp>
        <p:nvGrpSpPr>
          <p:cNvPr id="103" name="Oval 6"/>
          <p:cNvGrpSpPr/>
          <p:nvPr/>
        </p:nvGrpSpPr>
        <p:grpSpPr>
          <a:xfrm>
            <a:off x="698500" y="3816350"/>
            <a:ext cx="406400" cy="406400"/>
            <a:chOff x="0" y="0"/>
            <a:chExt cx="406400" cy="406400"/>
          </a:xfrm>
        </p:grpSpPr>
        <p:sp>
          <p:nvSpPr>
            <p:cNvPr id="101" name="Ympyrä"/>
            <p:cNvSpPr/>
            <p:nvPr/>
          </p:nvSpPr>
          <p:spPr>
            <a:xfrm>
              <a:off x="0" y="0"/>
              <a:ext cx="406400" cy="4064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2"/>
            <p:cNvSpPr txBox="1"/>
            <p:nvPr/>
          </p:nvSpPr>
          <p:spPr>
            <a:xfrm>
              <a:off x="59516" y="72981"/>
              <a:ext cx="287368" cy="260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7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04" name="TextBox 7"/>
          <p:cNvSpPr txBox="1"/>
          <p:nvPr/>
        </p:nvSpPr>
        <p:spPr>
          <a:xfrm>
            <a:off x="1244600" y="3867150"/>
            <a:ext cx="7302500" cy="28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Opi käyttämään AI:ta tehokkaasti – ei vain kysymään</a:t>
            </a:r>
          </a:p>
        </p:txBody>
      </p:sp>
      <p:grpSp>
        <p:nvGrpSpPr>
          <p:cNvPr id="107" name="Oval 8"/>
          <p:cNvGrpSpPr/>
          <p:nvPr/>
        </p:nvGrpSpPr>
        <p:grpSpPr>
          <a:xfrm>
            <a:off x="698500" y="4362450"/>
            <a:ext cx="406400" cy="406400"/>
            <a:chOff x="0" y="0"/>
            <a:chExt cx="406400" cy="406400"/>
          </a:xfrm>
        </p:grpSpPr>
        <p:sp>
          <p:nvSpPr>
            <p:cNvPr id="105" name="Ympyrä"/>
            <p:cNvSpPr/>
            <p:nvPr/>
          </p:nvSpPr>
          <p:spPr>
            <a:xfrm>
              <a:off x="0" y="0"/>
              <a:ext cx="406400" cy="4064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3"/>
            <p:cNvSpPr txBox="1"/>
            <p:nvPr/>
          </p:nvSpPr>
          <p:spPr>
            <a:xfrm>
              <a:off x="59516" y="72981"/>
              <a:ext cx="287368" cy="260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7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108" name="TextBox 9"/>
          <p:cNvSpPr txBox="1"/>
          <p:nvPr/>
        </p:nvSpPr>
        <p:spPr>
          <a:xfrm>
            <a:off x="1244600" y="4413250"/>
            <a:ext cx="7302500" cy="28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Esitä ryhmäsi ratkaisu ja innosta hirvet raadista mukaan</a:t>
            </a:r>
          </a:p>
        </p:txBody>
      </p:sp>
      <p:pic>
        <p:nvPicPr>
          <p:cNvPr id="109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63000" y="825500"/>
            <a:ext cx="2667000" cy="24193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2" name="Rounded Rectangle 11"/>
          <p:cNvGrpSpPr/>
          <p:nvPr/>
        </p:nvGrpSpPr>
        <p:grpSpPr>
          <a:xfrm>
            <a:off x="7901718" y="3717947"/>
            <a:ext cx="3627564" cy="1644606"/>
            <a:chOff x="0" y="0"/>
            <a:chExt cx="3627563" cy="1644605"/>
          </a:xfrm>
        </p:grpSpPr>
        <p:sp>
          <p:nvSpPr>
            <p:cNvPr id="110" name="Pyöristetty suorakulmio"/>
            <p:cNvSpPr/>
            <p:nvPr/>
          </p:nvSpPr>
          <p:spPr>
            <a:xfrm rot="21420000">
              <a:off x="35781" y="92052"/>
              <a:ext cx="3556001" cy="1460501"/>
            </a:xfrm>
            <a:prstGeom prst="roundRect">
              <a:avLst>
                <a:gd name="adj" fmla="val 12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" name="🫎 Hirviraati…"/>
            <p:cNvSpPr txBox="1"/>
            <p:nvPr/>
          </p:nvSpPr>
          <p:spPr>
            <a:xfrm rot="21420000">
              <a:off x="137913" y="159876"/>
              <a:ext cx="3351737" cy="13248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0" tIns="190500" rIns="190500" bIns="190500" numCol="1" anchor="ctr">
              <a:spAutoFit/>
            </a:bodyPr>
            <a:lstStyle/>
            <a:p>
              <a:pPr>
                <a:spcBef>
                  <a:spcPts val="400"/>
                </a:spcBef>
                <a:defRPr sz="26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🫎 </a:t>
              </a:r>
              <a:r>
                <a:t>Hirviraati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Montako hirveä saat laumaasi? Palkintoja tiedossa!</a:t>
              </a:r>
            </a:p>
          </p:txBody>
        </p:sp>
      </p:grpSp>
      <p:sp>
        <p:nvSpPr>
          <p:cNvPr id="113" name="TextBox 12"/>
          <p:cNvSpPr txBox="1"/>
          <p:nvPr/>
        </p:nvSpPr>
        <p:spPr>
          <a:xfrm>
            <a:off x="635000" y="6019800"/>
            <a:ext cx="8255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📅</a:t>
            </a:r>
          </a:p>
        </p:txBody>
      </p:sp>
      <p:grpSp>
        <p:nvGrpSpPr>
          <p:cNvPr id="116" name="Rounded Rectangle 13"/>
          <p:cNvGrpSpPr/>
          <p:nvPr/>
        </p:nvGrpSpPr>
        <p:grpSpPr>
          <a:xfrm>
            <a:off x="920750" y="5981700"/>
            <a:ext cx="1460500" cy="355600"/>
            <a:chOff x="0" y="0"/>
            <a:chExt cx="1460500" cy="355600"/>
          </a:xfrm>
        </p:grpSpPr>
        <p:sp>
          <p:nvSpPr>
            <p:cNvPr id="114" name="Pyöristetty suorakulmio"/>
            <p:cNvSpPr/>
            <p:nvPr/>
          </p:nvSpPr>
          <p:spPr>
            <a:xfrm>
              <a:off x="0" y="0"/>
              <a:ext cx="1460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[päivämäärät]"/>
            <p:cNvSpPr txBox="1"/>
            <p:nvPr/>
          </p:nvSpPr>
          <p:spPr>
            <a:xfrm>
              <a:off x="52579" y="40944"/>
              <a:ext cx="1355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[päivämäärät]</a:t>
              </a:r>
            </a:p>
          </p:txBody>
        </p:sp>
      </p:grpSp>
      <p:sp>
        <p:nvSpPr>
          <p:cNvPr id="117" name="TextBox 14"/>
          <p:cNvSpPr txBox="1"/>
          <p:nvPr/>
        </p:nvSpPr>
        <p:spPr>
          <a:xfrm>
            <a:off x="2508250" y="6019800"/>
            <a:ext cx="2540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📍</a:t>
            </a:r>
          </a:p>
        </p:txBody>
      </p:sp>
      <p:grpSp>
        <p:nvGrpSpPr>
          <p:cNvPr id="120" name="Rounded Rectangle 15"/>
          <p:cNvGrpSpPr/>
          <p:nvPr/>
        </p:nvGrpSpPr>
        <p:grpSpPr>
          <a:xfrm>
            <a:off x="2762250" y="5981700"/>
            <a:ext cx="952500" cy="355600"/>
            <a:chOff x="0" y="0"/>
            <a:chExt cx="952500" cy="355600"/>
          </a:xfrm>
        </p:grpSpPr>
        <p:sp>
          <p:nvSpPr>
            <p:cNvPr id="118" name="Pyöristetty suorakulmio"/>
            <p:cNvSpPr/>
            <p:nvPr/>
          </p:nvSpPr>
          <p:spPr>
            <a:xfrm>
              <a:off x="0" y="0"/>
              <a:ext cx="952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[paikka]"/>
            <p:cNvSpPr txBox="1"/>
            <p:nvPr/>
          </p:nvSpPr>
          <p:spPr>
            <a:xfrm>
              <a:off x="52579" y="40944"/>
              <a:ext cx="847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[paikka]</a:t>
              </a:r>
            </a:p>
          </p:txBody>
        </p:sp>
      </p:grpSp>
      <p:grpSp>
        <p:nvGrpSpPr>
          <p:cNvPr id="123" name="Rounded Rectangle 16"/>
          <p:cNvGrpSpPr/>
          <p:nvPr/>
        </p:nvGrpSpPr>
        <p:grpSpPr>
          <a:xfrm>
            <a:off x="9017000" y="5905500"/>
            <a:ext cx="2476500" cy="508000"/>
            <a:chOff x="0" y="0"/>
            <a:chExt cx="2476500" cy="508000"/>
          </a:xfrm>
        </p:grpSpPr>
        <p:sp>
          <p:nvSpPr>
            <p:cNvPr id="121" name="Pyöristetty suorakulmio"/>
            <p:cNvSpPr/>
            <p:nvPr/>
          </p:nvSpPr>
          <p:spPr>
            <a:xfrm>
              <a:off x="0" y="0"/>
              <a:ext cx="2476500" cy="508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Ilmoittaudu opolle"/>
            <p:cNvSpPr txBox="1"/>
            <p:nvPr/>
          </p:nvSpPr>
          <p:spPr>
            <a:xfrm>
              <a:off x="150594" y="60465"/>
              <a:ext cx="2175312" cy="38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b="1">
                  <a:solidFill>
                    <a:srgbClr val="0D2E28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Ilmoittaudu opolle</a:t>
              </a: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F766E"/>
            </a:gs>
            <a:gs pos="100000">
              <a:srgbClr val="1F242B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1"/>
          <p:cNvSpPr txBox="1"/>
          <p:nvPr/>
        </p:nvSpPr>
        <p:spPr>
          <a:xfrm>
            <a:off x="2234999" y="430534"/>
            <a:ext cx="8255001" cy="1128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7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HIRVILUOLA</a:t>
            </a:r>
          </a:p>
        </p:txBody>
      </p:sp>
      <p:grpSp>
        <p:nvGrpSpPr>
          <p:cNvPr id="128" name="Rounded Rectangle 2"/>
          <p:cNvGrpSpPr/>
          <p:nvPr/>
        </p:nvGrpSpPr>
        <p:grpSpPr>
          <a:xfrm>
            <a:off x="9595993" y="442485"/>
            <a:ext cx="1953515" cy="893030"/>
            <a:chOff x="0" y="0"/>
            <a:chExt cx="1953514" cy="893029"/>
          </a:xfrm>
        </p:grpSpPr>
        <p:sp>
          <p:nvSpPr>
            <p:cNvPr id="126" name="Pyöristetty suorakulmio"/>
            <p:cNvSpPr/>
            <p:nvPr/>
          </p:nvSpPr>
          <p:spPr>
            <a:xfrm rot="240000">
              <a:off x="24256" y="65514"/>
              <a:ext cx="1905001" cy="762001"/>
            </a:xfrm>
            <a:prstGeom prst="roundRect">
              <a:avLst>
                <a:gd name="adj" fmla="val 15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" name="2 PÄIVÄÄ…"/>
            <p:cNvSpPr txBox="1"/>
            <p:nvPr/>
          </p:nvSpPr>
          <p:spPr>
            <a:xfrm rot="240000">
              <a:off x="83133" y="94598"/>
              <a:ext cx="1787247" cy="703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>
                <a:defRPr sz="20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2 PÄIVÄÄ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20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1 HAASTE</a:t>
              </a:r>
            </a:p>
          </p:txBody>
        </p:sp>
      </p:grpSp>
      <p:pic>
        <p:nvPicPr>
          <p:cNvPr id="12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61500" y="952500"/>
            <a:ext cx="3810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extBox 4"/>
          <p:cNvSpPr txBox="1"/>
          <p:nvPr/>
        </p:nvSpPr>
        <p:spPr>
          <a:xfrm>
            <a:off x="635000" y="1619250"/>
            <a:ext cx="9525000" cy="789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defRPr sz="2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Te valitsette ongelman – tai unelman. </a:t>
            </a:r>
            <a:r>
              <a:rPr>
                <a:solidFill>
                  <a:srgbClr val="FBBF24"/>
                </a:solidFill>
              </a:rPr>
              <a:t>Tekoäly</a:t>
            </a:r>
            <a:r>
              <a:t> auttaa ratkaisemaan sen. Montako </a:t>
            </a:r>
            <a:r>
              <a:rPr>
                <a:solidFill>
                  <a:srgbClr val="FBBF24"/>
                </a:solidFill>
              </a:rPr>
              <a:t>hirveä</a:t>
            </a:r>
            <a:r>
              <a:t> saatte laumaanne?</a:t>
            </a:r>
          </a:p>
        </p:txBody>
      </p:sp>
      <p:grpSp>
        <p:nvGrpSpPr>
          <p:cNvPr id="133" name="Rounded Rectangle 5"/>
          <p:cNvGrpSpPr/>
          <p:nvPr/>
        </p:nvGrpSpPr>
        <p:grpSpPr>
          <a:xfrm>
            <a:off x="635000" y="2794000"/>
            <a:ext cx="3314700" cy="2540000"/>
            <a:chOff x="0" y="0"/>
            <a:chExt cx="3314700" cy="2540000"/>
          </a:xfrm>
        </p:grpSpPr>
        <p:sp>
          <p:nvSpPr>
            <p:cNvPr id="131" name="Pyöristetty suorakulmio"/>
            <p:cNvSpPr/>
            <p:nvPr/>
          </p:nvSpPr>
          <p:spPr>
            <a:xfrm>
              <a:off x="0" y="0"/>
              <a:ext cx="3314700" cy="2540000"/>
            </a:xfrm>
            <a:prstGeom prst="roundRect">
              <a:avLst>
                <a:gd name="adj" fmla="val 7000"/>
              </a:avLst>
            </a:prstGeom>
            <a:solidFill>
              <a:srgbClr val="2B7A70"/>
            </a:solidFill>
            <a:ln w="12700" cap="flat">
              <a:solidFill>
                <a:srgbClr val="5FA59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PÄIVÄ 1…"/>
            <p:cNvSpPr txBox="1"/>
            <p:nvPr/>
          </p:nvSpPr>
          <p:spPr>
            <a:xfrm>
              <a:off x="83825" y="58425"/>
              <a:ext cx="3147050" cy="2356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15900" tIns="215900" rIns="215900" bIns="215900" numCol="1" anchor="t">
              <a:spAutoFit/>
            </a:bodyPr>
            <a:lstStyle/>
            <a:p>
              <a:pPr>
                <a:spcBef>
                  <a:spcPts val="600"/>
                </a:spcBef>
                <a:defRPr sz="1400" b="1">
                  <a:solidFill>
                    <a:srgbClr val="7DD3C8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PÄIVÄ 1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1000"/>
                </a:spcBef>
                <a:defRPr sz="24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Löydä ja ratkaise</a:t>
              </a:r>
            </a:p>
            <a:p>
              <a:pPr>
                <a:defRPr sz="1600">
                  <a:solidFill>
                    <a:srgbClr val="E6F4F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Opit, miten AI oikeasti toimii ja miten sitä johdetaan. Tiimisi valitsee ongelman tai unelman – koulu, arki, järjestö tai oma idea.</a:t>
              </a:r>
            </a:p>
          </p:txBody>
        </p:sp>
      </p:grpSp>
      <p:grpSp>
        <p:nvGrpSpPr>
          <p:cNvPr id="136" name="Rounded Rectangle 6"/>
          <p:cNvGrpSpPr/>
          <p:nvPr/>
        </p:nvGrpSpPr>
        <p:grpSpPr>
          <a:xfrm>
            <a:off x="4178300" y="2794000"/>
            <a:ext cx="3314700" cy="2540000"/>
            <a:chOff x="0" y="0"/>
            <a:chExt cx="3314700" cy="2540000"/>
          </a:xfrm>
        </p:grpSpPr>
        <p:sp>
          <p:nvSpPr>
            <p:cNvPr id="134" name="Pyöristetty suorakulmio"/>
            <p:cNvSpPr/>
            <p:nvPr/>
          </p:nvSpPr>
          <p:spPr>
            <a:xfrm>
              <a:off x="0" y="0"/>
              <a:ext cx="3314700" cy="2540000"/>
            </a:xfrm>
            <a:prstGeom prst="roundRect">
              <a:avLst>
                <a:gd name="adj" fmla="val 7000"/>
              </a:avLst>
            </a:prstGeom>
            <a:solidFill>
              <a:srgbClr val="2B7A70"/>
            </a:solidFill>
            <a:ln w="12700" cap="flat">
              <a:solidFill>
                <a:srgbClr val="5FA59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PÄIVÄ 2…"/>
            <p:cNvSpPr txBox="1"/>
            <p:nvPr/>
          </p:nvSpPr>
          <p:spPr>
            <a:xfrm>
              <a:off x="83825" y="58425"/>
              <a:ext cx="3147050" cy="1899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15900" tIns="215900" rIns="215900" bIns="215900" numCol="1" anchor="t">
              <a:spAutoFit/>
            </a:bodyPr>
            <a:lstStyle/>
            <a:p>
              <a:pPr>
                <a:spcBef>
                  <a:spcPts val="600"/>
                </a:spcBef>
                <a:defRPr sz="1400" b="1">
                  <a:solidFill>
                    <a:srgbClr val="7DD3C8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PÄIVÄ 2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1000"/>
                </a:spcBef>
                <a:defRPr sz="24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Rakenna ja hio</a:t>
              </a:r>
            </a:p>
            <a:p>
              <a:pPr>
                <a:defRPr sz="1600">
                  <a:solidFill>
                    <a:srgbClr val="E6F4F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Teette ratkaisun ja demon tekoälyn kanssa ja haastatte sen, ennen kuin raati ehtii.</a:t>
              </a:r>
            </a:p>
          </p:txBody>
        </p:sp>
      </p:grpSp>
      <p:grpSp>
        <p:nvGrpSpPr>
          <p:cNvPr id="139" name="Rounded Rectangle 7"/>
          <p:cNvGrpSpPr/>
          <p:nvPr/>
        </p:nvGrpSpPr>
        <p:grpSpPr>
          <a:xfrm>
            <a:off x="7721600" y="2794000"/>
            <a:ext cx="3835400" cy="2540000"/>
            <a:chOff x="0" y="0"/>
            <a:chExt cx="3835400" cy="2540000"/>
          </a:xfrm>
        </p:grpSpPr>
        <p:sp>
          <p:nvSpPr>
            <p:cNvPr id="137" name="Pyöristetty suorakulmio"/>
            <p:cNvSpPr/>
            <p:nvPr/>
          </p:nvSpPr>
          <p:spPr>
            <a:xfrm>
              <a:off x="0" y="0"/>
              <a:ext cx="3835400" cy="2540000"/>
            </a:xfrm>
            <a:prstGeom prst="roundRect">
              <a:avLst>
                <a:gd name="adj" fmla="val 7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HUIPENNUS…"/>
            <p:cNvSpPr txBox="1"/>
            <p:nvPr/>
          </p:nvSpPr>
          <p:spPr>
            <a:xfrm>
              <a:off x="77475" y="52075"/>
              <a:ext cx="3680450" cy="21748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15900" tIns="215900" rIns="215900" bIns="215900" numCol="1" anchor="t">
              <a:spAutoFit/>
            </a:bodyPr>
            <a:lstStyle/>
            <a:p>
              <a:pPr>
                <a:spcBef>
                  <a:spcPts val="600"/>
                </a:spcBef>
                <a:defRPr sz="1400" b="1">
                  <a:solidFill>
                    <a:srgbClr val="0F766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HUIPENNUS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1000"/>
                </a:spcBef>
                <a:defRPr sz="24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🫎 </a:t>
              </a:r>
              <a:r>
                <a:t>Hirviraati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600">
                  <a:solidFill>
                    <a:srgbClr val="37415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3 minuuttia aikaa innostaa. Raati arvioi – ja jokainen innostunut hirvi liittyy laumaanne. Palkintoja tiedossa!</a:t>
              </a:r>
            </a:p>
          </p:txBody>
        </p:sp>
      </p:grpSp>
      <p:sp>
        <p:nvSpPr>
          <p:cNvPr id="140" name="TextBox 8"/>
          <p:cNvSpPr txBox="1"/>
          <p:nvPr/>
        </p:nvSpPr>
        <p:spPr>
          <a:xfrm>
            <a:off x="635000" y="5556250"/>
            <a:ext cx="10922000" cy="26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D5EEE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Mukaan lähtee: </a:t>
            </a:r>
            <a:r>
              <a:rPr b="1">
                <a:solidFill>
                  <a:srgbClr val="FFFFFF"/>
                </a:solidFill>
              </a:rPr>
              <a:t>AI-taidot, joita käytät opinnoissa ja työelämässä</a:t>
            </a:r>
            <a:r>
              <a:t> · ongelmanratkaisu · tiimityö · esiintyminen</a:t>
            </a:r>
          </a:p>
        </p:txBody>
      </p:sp>
      <p:sp>
        <p:nvSpPr>
          <p:cNvPr id="141" name="TextBox 9"/>
          <p:cNvSpPr txBox="1"/>
          <p:nvPr/>
        </p:nvSpPr>
        <p:spPr>
          <a:xfrm>
            <a:off x="635000" y="6127750"/>
            <a:ext cx="8255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📅</a:t>
            </a:r>
          </a:p>
        </p:txBody>
      </p:sp>
      <p:grpSp>
        <p:nvGrpSpPr>
          <p:cNvPr id="144" name="Rounded Rectangle 10"/>
          <p:cNvGrpSpPr/>
          <p:nvPr/>
        </p:nvGrpSpPr>
        <p:grpSpPr>
          <a:xfrm>
            <a:off x="920750" y="6089650"/>
            <a:ext cx="1460500" cy="355600"/>
            <a:chOff x="0" y="0"/>
            <a:chExt cx="1460500" cy="355600"/>
          </a:xfrm>
        </p:grpSpPr>
        <p:sp>
          <p:nvSpPr>
            <p:cNvPr id="142" name="Pyöristetty suorakulmio"/>
            <p:cNvSpPr/>
            <p:nvPr/>
          </p:nvSpPr>
          <p:spPr>
            <a:xfrm>
              <a:off x="0" y="0"/>
              <a:ext cx="1460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[päivämäärät]"/>
            <p:cNvSpPr txBox="1"/>
            <p:nvPr/>
          </p:nvSpPr>
          <p:spPr>
            <a:xfrm>
              <a:off x="52579" y="40944"/>
              <a:ext cx="1355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[päivämäärät]</a:t>
              </a:r>
            </a:p>
          </p:txBody>
        </p:sp>
      </p:grpSp>
      <p:sp>
        <p:nvSpPr>
          <p:cNvPr id="145" name="TextBox 11"/>
          <p:cNvSpPr txBox="1"/>
          <p:nvPr/>
        </p:nvSpPr>
        <p:spPr>
          <a:xfrm>
            <a:off x="2508250" y="6127750"/>
            <a:ext cx="2540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📍</a:t>
            </a:r>
          </a:p>
        </p:txBody>
      </p:sp>
      <p:grpSp>
        <p:nvGrpSpPr>
          <p:cNvPr id="148" name="Rounded Rectangle 12"/>
          <p:cNvGrpSpPr/>
          <p:nvPr/>
        </p:nvGrpSpPr>
        <p:grpSpPr>
          <a:xfrm>
            <a:off x="2762250" y="6089650"/>
            <a:ext cx="952500" cy="355600"/>
            <a:chOff x="0" y="0"/>
            <a:chExt cx="952500" cy="355600"/>
          </a:xfrm>
        </p:grpSpPr>
        <p:sp>
          <p:nvSpPr>
            <p:cNvPr id="146" name="Pyöristetty suorakulmio"/>
            <p:cNvSpPr/>
            <p:nvPr/>
          </p:nvSpPr>
          <p:spPr>
            <a:xfrm>
              <a:off x="0" y="0"/>
              <a:ext cx="952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[paikka]"/>
            <p:cNvSpPr txBox="1"/>
            <p:nvPr/>
          </p:nvSpPr>
          <p:spPr>
            <a:xfrm>
              <a:off x="52579" y="40944"/>
              <a:ext cx="847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[paikka]</a:t>
              </a:r>
            </a:p>
          </p:txBody>
        </p:sp>
      </p:grpSp>
      <p:grpSp>
        <p:nvGrpSpPr>
          <p:cNvPr id="151" name="Rounded Rectangle 13"/>
          <p:cNvGrpSpPr/>
          <p:nvPr/>
        </p:nvGrpSpPr>
        <p:grpSpPr>
          <a:xfrm>
            <a:off x="8921750" y="5969000"/>
            <a:ext cx="2635250" cy="508000"/>
            <a:chOff x="0" y="0"/>
            <a:chExt cx="2635250" cy="508000"/>
          </a:xfrm>
        </p:grpSpPr>
        <p:sp>
          <p:nvSpPr>
            <p:cNvPr id="149" name="Pyöristetty suorakulmio"/>
            <p:cNvSpPr/>
            <p:nvPr/>
          </p:nvSpPr>
          <p:spPr>
            <a:xfrm>
              <a:off x="0" y="0"/>
              <a:ext cx="2635250" cy="508000"/>
            </a:xfrm>
            <a:prstGeom prst="roundRect">
              <a:avLst>
                <a:gd name="adj" fmla="val 50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" name="Ilmoittaudu opolle"/>
            <p:cNvSpPr txBox="1"/>
            <p:nvPr/>
          </p:nvSpPr>
          <p:spPr>
            <a:xfrm>
              <a:off x="150594" y="60465"/>
              <a:ext cx="2334062" cy="38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Ilmoittaudu opolle</a:t>
              </a:r>
            </a:p>
          </p:txBody>
        </p:sp>
      </p:grpSp>
      <p:pic>
        <p:nvPicPr>
          <p:cNvPr id="152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931" y="437054"/>
            <a:ext cx="1229168" cy="11150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Box 1"/>
          <p:cNvSpPr txBox="1"/>
          <p:nvPr/>
        </p:nvSpPr>
        <p:spPr>
          <a:xfrm>
            <a:off x="635000" y="393700"/>
            <a:ext cx="10160000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400" b="1" spc="5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HIRVILUOLA · ESIMERKKIRATKAISUT</a:t>
            </a:r>
          </a:p>
        </p:txBody>
      </p:sp>
      <p:sp>
        <p:nvSpPr>
          <p:cNvPr id="155" name="TextBox 2"/>
          <p:cNvSpPr txBox="1"/>
          <p:nvPr/>
        </p:nvSpPr>
        <p:spPr>
          <a:xfrm>
            <a:off x="635000" y="660400"/>
            <a:ext cx="10922000" cy="554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40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Ideasta demoksi kahdessa päivässä</a:t>
            </a:r>
          </a:p>
        </p:txBody>
      </p:sp>
      <p:sp>
        <p:nvSpPr>
          <p:cNvPr id="156" name="TextBox 3"/>
          <p:cNvSpPr txBox="1"/>
          <p:nvPr/>
        </p:nvSpPr>
        <p:spPr>
          <a:xfrm>
            <a:off x="635000" y="1333500"/>
            <a:ext cx="10922000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500" b="1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Jokainen alkaa lauseesta ”Haluan…” – ja päättyy demoon, jonka näytätte hirviraadille.</a:t>
            </a:r>
          </a:p>
        </p:txBody>
      </p:sp>
      <p:grpSp>
        <p:nvGrpSpPr>
          <p:cNvPr id="159" name="Rounded Rectangle 4"/>
          <p:cNvGrpSpPr/>
          <p:nvPr/>
        </p:nvGrpSpPr>
        <p:grpSpPr>
          <a:xfrm>
            <a:off x="635000" y="1905000"/>
            <a:ext cx="3530600" cy="1879600"/>
            <a:chOff x="0" y="0"/>
            <a:chExt cx="3530600" cy="1879600"/>
          </a:xfrm>
        </p:grpSpPr>
        <p:sp>
          <p:nvSpPr>
            <p:cNvPr id="157" name="Pyöristetty suorakulmio"/>
            <p:cNvSpPr/>
            <p:nvPr/>
          </p:nvSpPr>
          <p:spPr>
            <a:xfrm>
              <a:off x="0" y="0"/>
              <a:ext cx="3530600" cy="18796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 cap="flat">
              <a:solidFill>
                <a:srgbClr val="E3DED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" name="🩺 Agentti, joka valmentaa minua lääkikseen…"/>
            <p:cNvSpPr txBox="1"/>
            <p:nvPr/>
          </p:nvSpPr>
          <p:spPr>
            <a:xfrm>
              <a:off x="53565" y="66266"/>
              <a:ext cx="3423470" cy="1449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1000"/>
                </a:spcBef>
                <a:defRPr sz="1200" b="1">
                  <a:solidFill>
                    <a:srgbClr val="1F242B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🩺 </a:t>
              </a:r>
              <a:r>
                <a:t>Agentti, joka valmentaa minua lääkikseen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600"/>
                </a:spcBef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Rakennatte: </a:t>
              </a:r>
              <a:r>
                <a:rPr b="0">
                  <a:solidFill>
                    <a:srgbClr val="374151"/>
                  </a:solidFill>
                </a:rPr>
                <a:t>valmennustaito – opiskelusuunnitelma, harjoituskysymykset, viikkoseuranta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Demo: </a:t>
              </a:r>
              <a:r>
                <a:rPr b="0">
                  <a:solidFill>
                    <a:srgbClr val="374151"/>
                  </a:solidFill>
                </a:rPr>
                <a:t>agentti tekee 4 viikon suunnitelman ja kuulustelee kemiasta</a:t>
              </a:r>
            </a:p>
          </p:txBody>
        </p:sp>
      </p:grpSp>
      <p:grpSp>
        <p:nvGrpSpPr>
          <p:cNvPr id="162" name="Rounded Rectangle 5"/>
          <p:cNvGrpSpPr/>
          <p:nvPr/>
        </p:nvGrpSpPr>
        <p:grpSpPr>
          <a:xfrm>
            <a:off x="3022600" y="1803400"/>
            <a:ext cx="1016000" cy="215900"/>
            <a:chOff x="0" y="0"/>
            <a:chExt cx="1016000" cy="215900"/>
          </a:xfrm>
        </p:grpSpPr>
        <p:sp>
          <p:nvSpPr>
            <p:cNvPr id="160" name="Pyöristetty suorakulmio"/>
            <p:cNvSpPr/>
            <p:nvPr/>
          </p:nvSpPr>
          <p:spPr>
            <a:xfrm>
              <a:off x="0" y="0"/>
              <a:ext cx="1016000" cy="215900"/>
            </a:xfrm>
            <a:prstGeom prst="roundRect">
              <a:avLst>
                <a:gd name="adj" fmla="val 50000"/>
              </a:avLst>
            </a:prstGeom>
            <a:solidFill>
              <a:srgbClr val="D5EE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1" name="✓ 2 päivää"/>
            <p:cNvSpPr txBox="1"/>
            <p:nvPr/>
          </p:nvSpPr>
          <p:spPr>
            <a:xfrm>
              <a:off x="57017" y="37011"/>
              <a:ext cx="901966" cy="1418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✓ </a:t>
              </a:r>
              <a:r>
                <a:t>2 päivää</a:t>
              </a:r>
            </a:p>
          </p:txBody>
        </p:sp>
      </p:grpSp>
      <p:grpSp>
        <p:nvGrpSpPr>
          <p:cNvPr id="165" name="Rounded Rectangle 6"/>
          <p:cNvGrpSpPr/>
          <p:nvPr/>
        </p:nvGrpSpPr>
        <p:grpSpPr>
          <a:xfrm>
            <a:off x="4330700" y="1905000"/>
            <a:ext cx="3530600" cy="1879600"/>
            <a:chOff x="0" y="0"/>
            <a:chExt cx="3530600" cy="1879600"/>
          </a:xfrm>
        </p:grpSpPr>
        <p:sp>
          <p:nvSpPr>
            <p:cNvPr id="163" name="Pyöristetty suorakulmio"/>
            <p:cNvSpPr/>
            <p:nvPr/>
          </p:nvSpPr>
          <p:spPr>
            <a:xfrm>
              <a:off x="0" y="0"/>
              <a:ext cx="3530600" cy="18796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 cap="flat">
              <a:solidFill>
                <a:srgbClr val="E3DED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4" name="⚛️ Taito, joka auttaa ymmärtämään fysiikkaa…"/>
            <p:cNvSpPr txBox="1"/>
            <p:nvPr/>
          </p:nvSpPr>
          <p:spPr>
            <a:xfrm>
              <a:off x="53565" y="66266"/>
              <a:ext cx="3423470" cy="1322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1000"/>
                </a:spcBef>
                <a:defRPr sz="1200" b="1">
                  <a:solidFill>
                    <a:srgbClr val="1F242B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⚛️ </a:t>
              </a:r>
              <a:r>
                <a:t>Taito, joka auttaa ymmärtämään fysiikkaa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600"/>
                </a:spcBef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Rakennatte: </a:t>
              </a:r>
              <a:r>
                <a:rPr b="0">
                  <a:solidFill>
                    <a:srgbClr val="374151"/>
                  </a:solidFill>
                </a:rPr>
                <a:t>tutor, joka selittää arkiesimerkein ja kysyy takaisin – ei anna valmista vastausta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Demo: </a:t>
              </a:r>
              <a:r>
                <a:rPr b="0">
                  <a:solidFill>
                    <a:srgbClr val="374151"/>
                  </a:solidFill>
                </a:rPr>
                <a:t>sama tehtävä ilman taitoa vs. taidon kanssa</a:t>
              </a:r>
            </a:p>
          </p:txBody>
        </p:sp>
      </p:grpSp>
      <p:grpSp>
        <p:nvGrpSpPr>
          <p:cNvPr id="168" name="Rounded Rectangle 7"/>
          <p:cNvGrpSpPr/>
          <p:nvPr/>
        </p:nvGrpSpPr>
        <p:grpSpPr>
          <a:xfrm>
            <a:off x="6718300" y="1803400"/>
            <a:ext cx="1016000" cy="215900"/>
            <a:chOff x="0" y="0"/>
            <a:chExt cx="1016000" cy="215900"/>
          </a:xfrm>
        </p:grpSpPr>
        <p:sp>
          <p:nvSpPr>
            <p:cNvPr id="166" name="Pyöristetty suorakulmio"/>
            <p:cNvSpPr/>
            <p:nvPr/>
          </p:nvSpPr>
          <p:spPr>
            <a:xfrm>
              <a:off x="0" y="0"/>
              <a:ext cx="1016000" cy="215900"/>
            </a:xfrm>
            <a:prstGeom prst="roundRect">
              <a:avLst>
                <a:gd name="adj" fmla="val 50000"/>
              </a:avLst>
            </a:prstGeom>
            <a:solidFill>
              <a:srgbClr val="D5EE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7" name="✓ 2 päivää"/>
            <p:cNvSpPr txBox="1"/>
            <p:nvPr/>
          </p:nvSpPr>
          <p:spPr>
            <a:xfrm>
              <a:off x="57017" y="37011"/>
              <a:ext cx="901966" cy="1418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✓ </a:t>
              </a:r>
              <a:r>
                <a:t>2 päivää</a:t>
              </a:r>
            </a:p>
          </p:txBody>
        </p:sp>
      </p:grpSp>
      <p:grpSp>
        <p:nvGrpSpPr>
          <p:cNvPr id="171" name="Rounded Rectangle 8"/>
          <p:cNvGrpSpPr/>
          <p:nvPr/>
        </p:nvGrpSpPr>
        <p:grpSpPr>
          <a:xfrm>
            <a:off x="8026400" y="1905000"/>
            <a:ext cx="3530600" cy="1879600"/>
            <a:chOff x="0" y="0"/>
            <a:chExt cx="3530600" cy="1879600"/>
          </a:xfrm>
        </p:grpSpPr>
        <p:sp>
          <p:nvSpPr>
            <p:cNvPr id="169" name="Pyöristetty suorakulmio"/>
            <p:cNvSpPr/>
            <p:nvPr/>
          </p:nvSpPr>
          <p:spPr>
            <a:xfrm>
              <a:off x="0" y="0"/>
              <a:ext cx="3530600" cy="18796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 cap="flat">
              <a:solidFill>
                <a:srgbClr val="E3DED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0" name="📱 Miten olen parempi somepostaaja?…"/>
            <p:cNvSpPr txBox="1"/>
            <p:nvPr/>
          </p:nvSpPr>
          <p:spPr>
            <a:xfrm>
              <a:off x="53565" y="66266"/>
              <a:ext cx="3423470" cy="11442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1000"/>
                </a:spcBef>
                <a:defRPr sz="1200" b="1">
                  <a:solidFill>
                    <a:srgbClr val="1F242B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📱 </a:t>
              </a:r>
              <a:r>
                <a:t>Miten olen parempi somepostaaja?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600"/>
                </a:spcBef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Rakennatte: </a:t>
              </a:r>
              <a:r>
                <a:rPr b="0">
                  <a:solidFill>
                    <a:srgbClr val="374151"/>
                  </a:solidFill>
                </a:rPr>
                <a:t>oma tyylitaito – kohdeyleisö, sävy, sisältökalenteri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Demo: </a:t>
              </a:r>
              <a:r>
                <a:rPr b="0">
                  <a:solidFill>
                    <a:srgbClr val="374151"/>
                  </a:solidFill>
                </a:rPr>
                <a:t>ennen/jälkeen-postaus ja viikon julkaisukalenteri</a:t>
              </a:r>
            </a:p>
          </p:txBody>
        </p:sp>
      </p:grpSp>
      <p:grpSp>
        <p:nvGrpSpPr>
          <p:cNvPr id="174" name="Rounded Rectangle 9"/>
          <p:cNvGrpSpPr/>
          <p:nvPr/>
        </p:nvGrpSpPr>
        <p:grpSpPr>
          <a:xfrm>
            <a:off x="10414000" y="1803400"/>
            <a:ext cx="1016000" cy="215900"/>
            <a:chOff x="0" y="0"/>
            <a:chExt cx="1016000" cy="215900"/>
          </a:xfrm>
        </p:grpSpPr>
        <p:sp>
          <p:nvSpPr>
            <p:cNvPr id="172" name="Pyöristetty suorakulmio"/>
            <p:cNvSpPr/>
            <p:nvPr/>
          </p:nvSpPr>
          <p:spPr>
            <a:xfrm>
              <a:off x="0" y="0"/>
              <a:ext cx="1016000" cy="215900"/>
            </a:xfrm>
            <a:prstGeom prst="roundRect">
              <a:avLst>
                <a:gd name="adj" fmla="val 50000"/>
              </a:avLst>
            </a:prstGeom>
            <a:solidFill>
              <a:srgbClr val="D5EE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3" name="✓ 2 päivää"/>
            <p:cNvSpPr txBox="1"/>
            <p:nvPr/>
          </p:nvSpPr>
          <p:spPr>
            <a:xfrm>
              <a:off x="57017" y="37011"/>
              <a:ext cx="901966" cy="1418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✓ </a:t>
              </a:r>
              <a:r>
                <a:t>2 päivää</a:t>
              </a:r>
            </a:p>
          </p:txBody>
        </p:sp>
      </p:grpSp>
      <p:grpSp>
        <p:nvGrpSpPr>
          <p:cNvPr id="177" name="Rounded Rectangle 10"/>
          <p:cNvGrpSpPr/>
          <p:nvPr/>
        </p:nvGrpSpPr>
        <p:grpSpPr>
          <a:xfrm>
            <a:off x="635000" y="3949700"/>
            <a:ext cx="3530600" cy="1879600"/>
            <a:chOff x="0" y="0"/>
            <a:chExt cx="3530600" cy="1879600"/>
          </a:xfrm>
        </p:grpSpPr>
        <p:sp>
          <p:nvSpPr>
            <p:cNvPr id="175" name="Pyöristetty suorakulmio"/>
            <p:cNvSpPr/>
            <p:nvPr/>
          </p:nvSpPr>
          <p:spPr>
            <a:xfrm>
              <a:off x="0" y="0"/>
              <a:ext cx="3530600" cy="18796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 cap="flat">
              <a:solidFill>
                <a:srgbClr val="E3DED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6" name="🌐 Verkkosivusto, joka esittelee ideani…"/>
            <p:cNvSpPr txBox="1"/>
            <p:nvPr/>
          </p:nvSpPr>
          <p:spPr>
            <a:xfrm>
              <a:off x="53565" y="66266"/>
              <a:ext cx="3423470" cy="11442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1000"/>
                </a:spcBef>
                <a:defRPr sz="1200" b="1">
                  <a:solidFill>
                    <a:srgbClr val="1F242B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🌐 </a:t>
              </a:r>
              <a:r>
                <a:t>Verkkosivusto, joka esittelee ideani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600"/>
                </a:spcBef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Rakennatte: </a:t>
              </a:r>
              <a:r>
                <a:rPr b="0">
                  <a:solidFill>
                    <a:srgbClr val="374151"/>
                  </a:solidFill>
                </a:rPr>
                <a:t>yhden sivun sivusto AI-työkalulla, tekstit ja kuvat AI:n kanssa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Demo: </a:t>
              </a:r>
              <a:r>
                <a:rPr b="0">
                  <a:solidFill>
                    <a:srgbClr val="374151"/>
                  </a:solidFill>
                </a:rPr>
                <a:t>toimiva sivu, jossa yhteydenotto tai ilmoittautuminen</a:t>
              </a:r>
            </a:p>
          </p:txBody>
        </p:sp>
      </p:grpSp>
      <p:grpSp>
        <p:nvGrpSpPr>
          <p:cNvPr id="180" name="Rounded Rectangle 11"/>
          <p:cNvGrpSpPr/>
          <p:nvPr/>
        </p:nvGrpSpPr>
        <p:grpSpPr>
          <a:xfrm>
            <a:off x="3022600" y="3848100"/>
            <a:ext cx="1016000" cy="215900"/>
            <a:chOff x="0" y="0"/>
            <a:chExt cx="1016000" cy="215900"/>
          </a:xfrm>
        </p:grpSpPr>
        <p:sp>
          <p:nvSpPr>
            <p:cNvPr id="178" name="Pyöristetty suorakulmio"/>
            <p:cNvSpPr/>
            <p:nvPr/>
          </p:nvSpPr>
          <p:spPr>
            <a:xfrm>
              <a:off x="0" y="0"/>
              <a:ext cx="1016000" cy="215900"/>
            </a:xfrm>
            <a:prstGeom prst="roundRect">
              <a:avLst>
                <a:gd name="adj" fmla="val 50000"/>
              </a:avLst>
            </a:prstGeom>
            <a:solidFill>
              <a:srgbClr val="D5EE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" name="✓ 2 päivää"/>
            <p:cNvSpPr txBox="1"/>
            <p:nvPr/>
          </p:nvSpPr>
          <p:spPr>
            <a:xfrm>
              <a:off x="57017" y="37011"/>
              <a:ext cx="901966" cy="1418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✓ </a:t>
              </a:r>
              <a:r>
                <a:t>2 päivää</a:t>
              </a:r>
            </a:p>
          </p:txBody>
        </p:sp>
      </p:grpSp>
      <p:grpSp>
        <p:nvGrpSpPr>
          <p:cNvPr id="183" name="Rounded Rectangle 12"/>
          <p:cNvGrpSpPr/>
          <p:nvPr/>
        </p:nvGrpSpPr>
        <p:grpSpPr>
          <a:xfrm>
            <a:off x="4330700" y="3949700"/>
            <a:ext cx="3530600" cy="1879600"/>
            <a:chOff x="0" y="0"/>
            <a:chExt cx="3530600" cy="1879600"/>
          </a:xfrm>
        </p:grpSpPr>
        <p:sp>
          <p:nvSpPr>
            <p:cNvPr id="181" name="Pyöristetty suorakulmio"/>
            <p:cNvSpPr/>
            <p:nvPr/>
          </p:nvSpPr>
          <p:spPr>
            <a:xfrm>
              <a:off x="0" y="0"/>
              <a:ext cx="3530600" cy="18796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 cap="flat">
              <a:solidFill>
                <a:srgbClr val="E3DED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" name="🌲 Puusta vetyä – ja rahaa paikallisesta vetyrahastosta…"/>
            <p:cNvSpPr txBox="1"/>
            <p:nvPr/>
          </p:nvSpPr>
          <p:spPr>
            <a:xfrm>
              <a:off x="53565" y="66266"/>
              <a:ext cx="3423470" cy="14654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1000"/>
                </a:spcBef>
                <a:defRPr sz="1200" b="1">
                  <a:solidFill>
                    <a:srgbClr val="1F242B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🌲 </a:t>
              </a:r>
              <a:r>
                <a:t>Puusta vetyä – ja rahaa paikallisesta vetyrahastosta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600"/>
                </a:spcBef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Rakennatte: </a:t>
              </a:r>
              <a:r>
                <a:rPr b="0">
                  <a:solidFill>
                    <a:srgbClr val="374151"/>
                  </a:solidFill>
                </a:rPr>
                <a:t>teknologiakartta (esim. kaasutus, pyrolyysi, puun CO₂ + vety) ja oma konsepti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Demo: </a:t>
              </a:r>
              <a:r>
                <a:rPr b="0">
                  <a:solidFill>
                    <a:srgbClr val="374151"/>
                  </a:solidFill>
                </a:rPr>
                <a:t>ketju metsätähde → vety → käyttö + 1 sivun hakemustiivistelmä</a:t>
              </a:r>
            </a:p>
          </p:txBody>
        </p:sp>
      </p:grpSp>
      <p:grpSp>
        <p:nvGrpSpPr>
          <p:cNvPr id="186" name="Rounded Rectangle 13"/>
          <p:cNvGrpSpPr/>
          <p:nvPr/>
        </p:nvGrpSpPr>
        <p:grpSpPr>
          <a:xfrm>
            <a:off x="6718300" y="3848100"/>
            <a:ext cx="1016000" cy="215900"/>
            <a:chOff x="0" y="0"/>
            <a:chExt cx="1016000" cy="215900"/>
          </a:xfrm>
        </p:grpSpPr>
        <p:sp>
          <p:nvSpPr>
            <p:cNvPr id="184" name="Pyöristetty suorakulmio"/>
            <p:cNvSpPr/>
            <p:nvPr/>
          </p:nvSpPr>
          <p:spPr>
            <a:xfrm>
              <a:off x="0" y="0"/>
              <a:ext cx="1016000" cy="215900"/>
            </a:xfrm>
            <a:prstGeom prst="roundRect">
              <a:avLst>
                <a:gd name="adj" fmla="val 50000"/>
              </a:avLst>
            </a:prstGeom>
            <a:solidFill>
              <a:srgbClr val="D5EE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" name="✓ konseptina"/>
            <p:cNvSpPr txBox="1"/>
            <p:nvPr/>
          </p:nvSpPr>
          <p:spPr>
            <a:xfrm>
              <a:off x="57017" y="37011"/>
              <a:ext cx="901966" cy="1418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9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✓ </a:t>
              </a:r>
              <a:r>
                <a:t>konseptina</a:t>
              </a:r>
            </a:p>
          </p:txBody>
        </p:sp>
      </p:grpSp>
      <p:grpSp>
        <p:nvGrpSpPr>
          <p:cNvPr id="189" name="Rounded Rectangle 14"/>
          <p:cNvGrpSpPr/>
          <p:nvPr/>
        </p:nvGrpSpPr>
        <p:grpSpPr>
          <a:xfrm>
            <a:off x="8026400" y="3949700"/>
            <a:ext cx="3530600" cy="1879600"/>
            <a:chOff x="0" y="0"/>
            <a:chExt cx="3530600" cy="1879600"/>
          </a:xfrm>
        </p:grpSpPr>
        <p:sp>
          <p:nvSpPr>
            <p:cNvPr id="187" name="Pyöristetty suorakulmio"/>
            <p:cNvSpPr/>
            <p:nvPr/>
          </p:nvSpPr>
          <p:spPr>
            <a:xfrm>
              <a:off x="0" y="0"/>
              <a:ext cx="3530600" cy="1879600"/>
            </a:xfrm>
            <a:prstGeom prst="roundRect">
              <a:avLst>
                <a:gd name="adj" fmla="val 8000"/>
              </a:avLst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" name="💡 Mitä muuta?…"/>
            <p:cNvSpPr txBox="1"/>
            <p:nvPr/>
          </p:nvSpPr>
          <p:spPr>
            <a:xfrm>
              <a:off x="44040" y="56741"/>
              <a:ext cx="3442520" cy="16507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1200"/>
                </a:spcBef>
                <a:defRPr sz="1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💡 </a:t>
              </a:r>
              <a:r>
                <a:t>Mitä muuta?</a:t>
              </a:r>
            </a:p>
            <a:p>
              <a:pPr>
                <a:spcBef>
                  <a:spcPts val="600"/>
                </a:spcBef>
                <a:defRPr sz="9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💼 </a:t>
              </a:r>
              <a:r>
                <a:t>Kesätyöhakemusten valmentaja</a:t>
              </a:r>
            </a:p>
            <a:p>
              <a:pPr>
                <a:spcBef>
                  <a:spcPts val="600"/>
                </a:spcBef>
                <a:defRPr sz="9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👵 </a:t>
              </a:r>
              <a:r>
                <a:t>Isovanhempien digiapuri</a:t>
              </a:r>
            </a:p>
            <a:p>
              <a:pPr>
                <a:spcBef>
                  <a:spcPts val="600"/>
                </a:spcBef>
                <a:defRPr sz="9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🍽️ </a:t>
              </a:r>
              <a:r>
                <a:t>Koulun ruokahävikin laskuri</a:t>
              </a:r>
            </a:p>
            <a:p>
              <a:pPr>
                <a:defRPr sz="900" b="1">
                  <a:solidFill>
                    <a:srgbClr val="FBBF24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…tai sinun oma unelmasi</a:t>
              </a:r>
            </a:p>
          </p:txBody>
        </p:sp>
      </p:grpSp>
      <p:grpSp>
        <p:nvGrpSpPr>
          <p:cNvPr id="192" name="Rounded Rectangle 15"/>
          <p:cNvGrpSpPr/>
          <p:nvPr/>
        </p:nvGrpSpPr>
        <p:grpSpPr>
          <a:xfrm>
            <a:off x="635000" y="6032500"/>
            <a:ext cx="10922000" cy="508000"/>
            <a:chOff x="0" y="0"/>
            <a:chExt cx="10922000" cy="508000"/>
          </a:xfrm>
        </p:grpSpPr>
        <p:sp>
          <p:nvSpPr>
            <p:cNvPr id="190" name="Pyöristetty suorakulmio"/>
            <p:cNvSpPr/>
            <p:nvPr/>
          </p:nvSpPr>
          <p:spPr>
            <a:xfrm>
              <a:off x="0" y="0"/>
              <a:ext cx="10922000" cy="508000"/>
            </a:xfrm>
            <a:prstGeom prst="roundRect">
              <a:avLst>
                <a:gd name="adj" fmla="val 24000"/>
              </a:avLst>
            </a:prstGeom>
            <a:solidFill>
              <a:srgbClr val="1F242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" name="Rajaa rohkeasti: demo näyttää yhden ”aha”-hetken – ei koko valmista tuotetta."/>
            <p:cNvSpPr txBox="1"/>
            <p:nvPr/>
          </p:nvSpPr>
          <p:spPr>
            <a:xfrm>
              <a:off x="200809" y="104508"/>
              <a:ext cx="10520382" cy="2989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1400" b="1">
                  <a:solidFill>
                    <a:srgbClr val="7DD3C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Rajaa rohkeasti: </a:t>
              </a:r>
              <a:r>
                <a:rPr b="0">
                  <a:solidFill>
                    <a:srgbClr val="FFFFFF"/>
                  </a:solidFill>
                </a:rPr>
                <a:t>demo näyttää yhden ”aha”-hetken – ei koko valmista tuotetta.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1"/>
          <p:cNvSpPr txBox="1"/>
          <p:nvPr/>
        </p:nvSpPr>
        <p:spPr>
          <a:xfrm>
            <a:off x="635000" y="393700"/>
            <a:ext cx="10160000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400" b="1" spc="5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HIRVILUOLA · SYVENTÄVÄ ESIMERKKI</a:t>
            </a:r>
          </a:p>
        </p:txBody>
      </p:sp>
      <p:sp>
        <p:nvSpPr>
          <p:cNvPr id="197" name="TextBox 2"/>
          <p:cNvSpPr txBox="1"/>
          <p:nvPr/>
        </p:nvSpPr>
        <p:spPr>
          <a:xfrm>
            <a:off x="635000" y="660400"/>
            <a:ext cx="10922000" cy="554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40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Puusta vetyä – Keski-Suomen tapaan</a:t>
            </a:r>
          </a:p>
        </p:txBody>
      </p:sp>
      <p:sp>
        <p:nvSpPr>
          <p:cNvPr id="198" name="TextBox 3"/>
          <p:cNvSpPr txBox="1"/>
          <p:nvPr/>
        </p:nvSpPr>
        <p:spPr>
          <a:xfrm>
            <a:off x="635000" y="1333500"/>
            <a:ext cx="10922000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500" b="1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Metsää ja vetyosaamista samalla alueella. Miten ne yhdistetään – ja mitä siitä saa kahdessa päivässä?</a:t>
            </a:r>
          </a:p>
        </p:txBody>
      </p:sp>
      <p:sp>
        <p:nvSpPr>
          <p:cNvPr id="199" name="TextBox 4"/>
          <p:cNvSpPr txBox="1"/>
          <p:nvPr/>
        </p:nvSpPr>
        <p:spPr>
          <a:xfrm>
            <a:off x="635000" y="1778000"/>
            <a:ext cx="6350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 b="1" spc="3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TEKNOLOGIAKARTTA · VALITKAA YKSI KETJU</a:t>
            </a:r>
          </a:p>
        </p:txBody>
      </p:sp>
      <p:sp>
        <p:nvSpPr>
          <p:cNvPr id="200" name="TextBox 5"/>
          <p:cNvSpPr txBox="1"/>
          <p:nvPr/>
        </p:nvSpPr>
        <p:spPr>
          <a:xfrm>
            <a:off x="7239000" y="1778000"/>
            <a:ext cx="4318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 b="1" spc="3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LOPPUTULOKSIA 2 PÄIVÄSSÄ</a:t>
            </a:r>
          </a:p>
        </p:txBody>
      </p:sp>
      <p:sp>
        <p:nvSpPr>
          <p:cNvPr id="201" name="Rounded Rectangle 6"/>
          <p:cNvSpPr/>
          <p:nvPr/>
        </p:nvSpPr>
        <p:spPr>
          <a:xfrm>
            <a:off x="635000" y="2019300"/>
            <a:ext cx="6350000" cy="520700"/>
          </a:xfrm>
          <a:prstGeom prst="roundRect">
            <a:avLst>
              <a:gd name="adj" fmla="val 20000"/>
            </a:avLst>
          </a:prstGeom>
          <a:solidFill>
            <a:srgbClr val="F0FAF8"/>
          </a:solidFill>
          <a:ln w="19050">
            <a:solidFill>
              <a:srgbClr val="0F766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04" name="Oval 7"/>
          <p:cNvGrpSpPr/>
          <p:nvPr/>
        </p:nvGrpSpPr>
        <p:grpSpPr>
          <a:xfrm>
            <a:off x="774700" y="2152650"/>
            <a:ext cx="254000" cy="254000"/>
            <a:chOff x="0" y="0"/>
            <a:chExt cx="254000" cy="254000"/>
          </a:xfrm>
        </p:grpSpPr>
        <p:sp>
          <p:nvSpPr>
            <p:cNvPr id="202" name="Ympyrä"/>
            <p:cNvSpPr/>
            <p:nvPr/>
          </p:nvSpPr>
          <p:spPr>
            <a:xfrm>
              <a:off x="0" y="0"/>
              <a:ext cx="254000" cy="2540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3" name="1"/>
            <p:cNvSpPr txBox="1"/>
            <p:nvPr/>
          </p:nvSpPr>
          <p:spPr>
            <a:xfrm>
              <a:off x="37196" y="53085"/>
              <a:ext cx="179608" cy="14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1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205" name="TextBox 8"/>
          <p:cNvSpPr txBox="1"/>
          <p:nvPr/>
        </p:nvSpPr>
        <p:spPr>
          <a:xfrm>
            <a:off x="1143000" y="2095500"/>
            <a:ext cx="482600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Kaasutus</a:t>
            </a:r>
          </a:p>
        </p:txBody>
      </p:sp>
      <p:sp>
        <p:nvSpPr>
          <p:cNvPr id="206" name="TextBox 9"/>
          <p:cNvSpPr txBox="1"/>
          <p:nvPr/>
        </p:nvSpPr>
        <p:spPr>
          <a:xfrm>
            <a:off x="1143000" y="2298700"/>
            <a:ext cx="4953000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metsätähde → synteesikaasu → vety</a:t>
            </a:r>
          </a:p>
        </p:txBody>
      </p:sp>
      <p:grpSp>
        <p:nvGrpSpPr>
          <p:cNvPr id="209" name="Rounded Rectangle 10"/>
          <p:cNvGrpSpPr/>
          <p:nvPr/>
        </p:nvGrpSpPr>
        <p:grpSpPr>
          <a:xfrm>
            <a:off x="6172200" y="2171700"/>
            <a:ext cx="685800" cy="215900"/>
            <a:chOff x="0" y="0"/>
            <a:chExt cx="685800" cy="215900"/>
          </a:xfrm>
        </p:grpSpPr>
        <p:sp>
          <p:nvSpPr>
            <p:cNvPr id="207" name="Pyöristetty suorakulmio"/>
            <p:cNvSpPr/>
            <p:nvPr/>
          </p:nvSpPr>
          <p:spPr>
            <a:xfrm>
              <a:off x="0" y="0"/>
              <a:ext cx="685800" cy="215900"/>
            </a:xfrm>
            <a:prstGeom prst="roundRect">
              <a:avLst>
                <a:gd name="adj" fmla="val 50000"/>
              </a:avLst>
            </a:prstGeom>
            <a:solidFill>
              <a:srgbClr val="D5EEE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8" name="tunnettu"/>
            <p:cNvSpPr txBox="1"/>
            <p:nvPr/>
          </p:nvSpPr>
          <p:spPr>
            <a:xfrm>
              <a:off x="44316" y="44449"/>
              <a:ext cx="597168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800" b="1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tunnettu</a:t>
              </a:r>
            </a:p>
          </p:txBody>
        </p:sp>
      </p:grpSp>
      <p:sp>
        <p:nvSpPr>
          <p:cNvPr id="210" name="Rounded Rectangle 11"/>
          <p:cNvSpPr/>
          <p:nvPr/>
        </p:nvSpPr>
        <p:spPr>
          <a:xfrm>
            <a:off x="635000" y="2603500"/>
            <a:ext cx="6350000" cy="520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3" name="Oval 12"/>
          <p:cNvGrpSpPr/>
          <p:nvPr/>
        </p:nvGrpSpPr>
        <p:grpSpPr>
          <a:xfrm>
            <a:off x="774700" y="2736850"/>
            <a:ext cx="254000" cy="254000"/>
            <a:chOff x="0" y="0"/>
            <a:chExt cx="254000" cy="254000"/>
          </a:xfrm>
        </p:grpSpPr>
        <p:sp>
          <p:nvSpPr>
            <p:cNvPr id="211" name="Ympyrä"/>
            <p:cNvSpPr/>
            <p:nvPr/>
          </p:nvSpPr>
          <p:spPr>
            <a:xfrm>
              <a:off x="0" y="0"/>
              <a:ext cx="254000" cy="2540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2" name="2"/>
            <p:cNvSpPr txBox="1"/>
            <p:nvPr/>
          </p:nvSpPr>
          <p:spPr>
            <a:xfrm>
              <a:off x="37196" y="53085"/>
              <a:ext cx="179608" cy="14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1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14" name="TextBox 13"/>
          <p:cNvSpPr txBox="1"/>
          <p:nvPr/>
        </p:nvSpPr>
        <p:spPr>
          <a:xfrm>
            <a:off x="1143000" y="2679700"/>
            <a:ext cx="482600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Pyrolyysi</a:t>
            </a:r>
          </a:p>
        </p:txBody>
      </p:sp>
      <p:sp>
        <p:nvSpPr>
          <p:cNvPr id="215" name="TextBox 14"/>
          <p:cNvSpPr txBox="1"/>
          <p:nvPr/>
        </p:nvSpPr>
        <p:spPr>
          <a:xfrm>
            <a:off x="1143000" y="2882900"/>
            <a:ext cx="4953000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 → vetyä sisältävä kaasu + hiiltä sitova biohiili</a:t>
            </a:r>
          </a:p>
        </p:txBody>
      </p:sp>
      <p:grpSp>
        <p:nvGrpSpPr>
          <p:cNvPr id="218" name="Rounded Rectangle 15"/>
          <p:cNvGrpSpPr/>
          <p:nvPr/>
        </p:nvGrpSpPr>
        <p:grpSpPr>
          <a:xfrm>
            <a:off x="6172200" y="2755900"/>
            <a:ext cx="685800" cy="215900"/>
            <a:chOff x="0" y="0"/>
            <a:chExt cx="685800" cy="215900"/>
          </a:xfrm>
        </p:grpSpPr>
        <p:sp>
          <p:nvSpPr>
            <p:cNvPr id="216" name="Pyöristetty suorakulmio"/>
            <p:cNvSpPr/>
            <p:nvPr/>
          </p:nvSpPr>
          <p:spPr>
            <a:xfrm>
              <a:off x="0" y="0"/>
              <a:ext cx="685800" cy="215900"/>
            </a:xfrm>
            <a:prstGeom prst="roundRect">
              <a:avLst>
                <a:gd name="adj" fmla="val 50000"/>
              </a:avLst>
            </a:prstGeom>
            <a:solidFill>
              <a:srgbClr val="FEF3C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7" name="pilotteja"/>
            <p:cNvSpPr txBox="1"/>
            <p:nvPr/>
          </p:nvSpPr>
          <p:spPr>
            <a:xfrm>
              <a:off x="44316" y="44449"/>
              <a:ext cx="597168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800" b="1">
                  <a:solidFill>
                    <a:srgbClr val="92400E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pilotteja</a:t>
              </a:r>
            </a:p>
          </p:txBody>
        </p:sp>
      </p:grpSp>
      <p:sp>
        <p:nvSpPr>
          <p:cNvPr id="219" name="Rounded Rectangle 16"/>
          <p:cNvSpPr/>
          <p:nvPr/>
        </p:nvSpPr>
        <p:spPr>
          <a:xfrm>
            <a:off x="635000" y="3187700"/>
            <a:ext cx="6350000" cy="520700"/>
          </a:xfrm>
          <a:prstGeom prst="roundRect">
            <a:avLst>
              <a:gd name="adj" fmla="val 20000"/>
            </a:avLst>
          </a:prstGeom>
          <a:solidFill>
            <a:srgbClr val="F0FAF8"/>
          </a:solidFill>
          <a:ln w="19050">
            <a:solidFill>
              <a:srgbClr val="0F766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2" name="Oval 17"/>
          <p:cNvGrpSpPr/>
          <p:nvPr/>
        </p:nvGrpSpPr>
        <p:grpSpPr>
          <a:xfrm>
            <a:off x="774700" y="3321050"/>
            <a:ext cx="254000" cy="254000"/>
            <a:chOff x="0" y="0"/>
            <a:chExt cx="254000" cy="254000"/>
          </a:xfrm>
        </p:grpSpPr>
        <p:sp>
          <p:nvSpPr>
            <p:cNvPr id="220" name="Ympyrä"/>
            <p:cNvSpPr/>
            <p:nvPr/>
          </p:nvSpPr>
          <p:spPr>
            <a:xfrm>
              <a:off x="0" y="0"/>
              <a:ext cx="254000" cy="2540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3"/>
            <p:cNvSpPr txBox="1"/>
            <p:nvPr/>
          </p:nvSpPr>
          <p:spPr>
            <a:xfrm>
              <a:off x="37196" y="53085"/>
              <a:ext cx="179608" cy="14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1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223" name="TextBox 18"/>
          <p:cNvSpPr txBox="1"/>
          <p:nvPr/>
        </p:nvSpPr>
        <p:spPr>
          <a:xfrm>
            <a:off x="1143000" y="3263900"/>
            <a:ext cx="482600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Puun CO₂ + vihreä vety</a:t>
            </a:r>
          </a:p>
        </p:txBody>
      </p:sp>
      <p:sp>
        <p:nvSpPr>
          <p:cNvPr id="224" name="TextBox 19"/>
          <p:cNvSpPr txBox="1"/>
          <p:nvPr/>
        </p:nvSpPr>
        <p:spPr>
          <a:xfrm>
            <a:off x="1143000" y="3467100"/>
            <a:ext cx="4953000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voimalan tai sellutehtaan CO₂ + elektrolyysivety → e-polttoaine</a:t>
            </a:r>
          </a:p>
        </p:txBody>
      </p:sp>
      <p:grpSp>
        <p:nvGrpSpPr>
          <p:cNvPr id="227" name="Rounded Rectangle 20"/>
          <p:cNvGrpSpPr/>
          <p:nvPr/>
        </p:nvGrpSpPr>
        <p:grpSpPr>
          <a:xfrm>
            <a:off x="6172200" y="3340100"/>
            <a:ext cx="685800" cy="215900"/>
            <a:chOff x="0" y="0"/>
            <a:chExt cx="685800" cy="215900"/>
          </a:xfrm>
        </p:grpSpPr>
        <p:sp>
          <p:nvSpPr>
            <p:cNvPr id="225" name="Pyöristetty suorakulmio"/>
            <p:cNvSpPr/>
            <p:nvPr/>
          </p:nvSpPr>
          <p:spPr>
            <a:xfrm>
              <a:off x="0" y="0"/>
              <a:ext cx="685800" cy="215900"/>
            </a:xfrm>
            <a:prstGeom prst="roundRect">
              <a:avLst>
                <a:gd name="adj" fmla="val 50000"/>
              </a:avLst>
            </a:prstGeom>
            <a:solidFill>
              <a:srgbClr val="FEF3C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pilotteja"/>
            <p:cNvSpPr txBox="1"/>
            <p:nvPr/>
          </p:nvSpPr>
          <p:spPr>
            <a:xfrm>
              <a:off x="44316" y="44449"/>
              <a:ext cx="597168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800" b="1">
                  <a:solidFill>
                    <a:srgbClr val="92400E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pilotteja</a:t>
              </a:r>
            </a:p>
          </p:txBody>
        </p:sp>
      </p:grpSp>
      <p:sp>
        <p:nvSpPr>
          <p:cNvPr id="228" name="Rounded Rectangle 21"/>
          <p:cNvSpPr/>
          <p:nvPr/>
        </p:nvSpPr>
        <p:spPr>
          <a:xfrm>
            <a:off x="635000" y="3771900"/>
            <a:ext cx="6350000" cy="520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1" name="Oval 22"/>
          <p:cNvGrpSpPr/>
          <p:nvPr/>
        </p:nvGrpSpPr>
        <p:grpSpPr>
          <a:xfrm>
            <a:off x="774700" y="3905250"/>
            <a:ext cx="254000" cy="254000"/>
            <a:chOff x="0" y="0"/>
            <a:chExt cx="254000" cy="254000"/>
          </a:xfrm>
        </p:grpSpPr>
        <p:sp>
          <p:nvSpPr>
            <p:cNvPr id="229" name="Ympyrä"/>
            <p:cNvSpPr/>
            <p:nvPr/>
          </p:nvSpPr>
          <p:spPr>
            <a:xfrm>
              <a:off x="0" y="0"/>
              <a:ext cx="254000" cy="2540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4"/>
            <p:cNvSpPr txBox="1"/>
            <p:nvPr/>
          </p:nvSpPr>
          <p:spPr>
            <a:xfrm>
              <a:off x="37196" y="53085"/>
              <a:ext cx="179608" cy="14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1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32" name="TextBox 23"/>
          <p:cNvSpPr txBox="1"/>
          <p:nvPr/>
        </p:nvSpPr>
        <p:spPr>
          <a:xfrm>
            <a:off x="1143000" y="3848100"/>
            <a:ext cx="482600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Puun sokereista biovetyä</a:t>
            </a:r>
          </a:p>
        </p:txBody>
      </p:sp>
      <p:sp>
        <p:nvSpPr>
          <p:cNvPr id="233" name="TextBox 24"/>
          <p:cNvSpPr txBox="1"/>
          <p:nvPr/>
        </p:nvSpPr>
        <p:spPr>
          <a:xfrm>
            <a:off x="1143000" y="4051300"/>
            <a:ext cx="4953000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bakteerit tuottavat vetyä selluloosasta</a:t>
            </a:r>
          </a:p>
        </p:txBody>
      </p:sp>
      <p:grpSp>
        <p:nvGrpSpPr>
          <p:cNvPr id="236" name="Rounded Rectangle 25"/>
          <p:cNvGrpSpPr/>
          <p:nvPr/>
        </p:nvGrpSpPr>
        <p:grpSpPr>
          <a:xfrm>
            <a:off x="6172200" y="3924300"/>
            <a:ext cx="685800" cy="215900"/>
            <a:chOff x="0" y="0"/>
            <a:chExt cx="685800" cy="215900"/>
          </a:xfrm>
        </p:grpSpPr>
        <p:sp>
          <p:nvSpPr>
            <p:cNvPr id="234" name="Pyöristetty suorakulmio"/>
            <p:cNvSpPr/>
            <p:nvPr/>
          </p:nvSpPr>
          <p:spPr>
            <a:xfrm>
              <a:off x="0" y="0"/>
              <a:ext cx="685800" cy="215900"/>
            </a:xfrm>
            <a:prstGeom prst="roundRect">
              <a:avLst>
                <a:gd name="adj" fmla="val 50000"/>
              </a:avLst>
            </a:prstGeom>
            <a:solidFill>
              <a:srgbClr val="EDE9F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tutkimus"/>
            <p:cNvSpPr txBox="1"/>
            <p:nvPr/>
          </p:nvSpPr>
          <p:spPr>
            <a:xfrm>
              <a:off x="44316" y="44449"/>
              <a:ext cx="597168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800" b="1">
                  <a:solidFill>
                    <a:srgbClr val="5B21B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tutkimus</a:t>
              </a:r>
            </a:p>
          </p:txBody>
        </p:sp>
      </p:grpSp>
      <p:sp>
        <p:nvSpPr>
          <p:cNvPr id="237" name="Rounded Rectangle 26"/>
          <p:cNvSpPr/>
          <p:nvPr/>
        </p:nvSpPr>
        <p:spPr>
          <a:xfrm>
            <a:off x="635000" y="4356100"/>
            <a:ext cx="6350000" cy="520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40" name="Oval 27"/>
          <p:cNvGrpSpPr/>
          <p:nvPr/>
        </p:nvGrpSpPr>
        <p:grpSpPr>
          <a:xfrm>
            <a:off x="774700" y="4489450"/>
            <a:ext cx="254000" cy="254000"/>
            <a:chOff x="0" y="0"/>
            <a:chExt cx="254000" cy="254000"/>
          </a:xfrm>
        </p:grpSpPr>
        <p:sp>
          <p:nvSpPr>
            <p:cNvPr id="238" name="Ympyrä"/>
            <p:cNvSpPr/>
            <p:nvPr/>
          </p:nvSpPr>
          <p:spPr>
            <a:xfrm>
              <a:off x="0" y="0"/>
              <a:ext cx="254000" cy="2540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5"/>
            <p:cNvSpPr txBox="1"/>
            <p:nvPr/>
          </p:nvSpPr>
          <p:spPr>
            <a:xfrm>
              <a:off x="37196" y="53085"/>
              <a:ext cx="179608" cy="14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1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41" name="TextBox 28"/>
          <p:cNvSpPr txBox="1"/>
          <p:nvPr/>
        </p:nvSpPr>
        <p:spPr>
          <a:xfrm>
            <a:off x="1143000" y="4432300"/>
            <a:ext cx="482600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 vetytekniikan materiaalina</a:t>
            </a:r>
          </a:p>
        </p:txBody>
      </p:sp>
      <p:sp>
        <p:nvSpPr>
          <p:cNvPr id="242" name="TextBox 29"/>
          <p:cNvSpPr txBox="1"/>
          <p:nvPr/>
        </p:nvSpPr>
        <p:spPr>
          <a:xfrm>
            <a:off x="1143000" y="4635500"/>
            <a:ext cx="4953000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nanoselluloosa ja puuhiili polttokennoissa</a:t>
            </a:r>
          </a:p>
        </p:txBody>
      </p:sp>
      <p:grpSp>
        <p:nvGrpSpPr>
          <p:cNvPr id="245" name="Rounded Rectangle 30"/>
          <p:cNvGrpSpPr/>
          <p:nvPr/>
        </p:nvGrpSpPr>
        <p:grpSpPr>
          <a:xfrm>
            <a:off x="6172200" y="4508500"/>
            <a:ext cx="685800" cy="215900"/>
            <a:chOff x="0" y="0"/>
            <a:chExt cx="685800" cy="215900"/>
          </a:xfrm>
        </p:grpSpPr>
        <p:sp>
          <p:nvSpPr>
            <p:cNvPr id="243" name="Pyöristetty suorakulmio"/>
            <p:cNvSpPr/>
            <p:nvPr/>
          </p:nvSpPr>
          <p:spPr>
            <a:xfrm>
              <a:off x="0" y="0"/>
              <a:ext cx="685800" cy="215900"/>
            </a:xfrm>
            <a:prstGeom prst="roundRect">
              <a:avLst>
                <a:gd name="adj" fmla="val 50000"/>
              </a:avLst>
            </a:prstGeom>
            <a:solidFill>
              <a:srgbClr val="EDE9F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tutkimus"/>
            <p:cNvSpPr txBox="1"/>
            <p:nvPr/>
          </p:nvSpPr>
          <p:spPr>
            <a:xfrm>
              <a:off x="44316" y="44449"/>
              <a:ext cx="597168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800" b="1">
                  <a:solidFill>
                    <a:srgbClr val="5B21B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tutkimus</a:t>
              </a:r>
            </a:p>
          </p:txBody>
        </p:sp>
      </p:grpSp>
      <p:sp>
        <p:nvSpPr>
          <p:cNvPr id="246" name="Rounded Rectangle 31"/>
          <p:cNvSpPr/>
          <p:nvPr/>
        </p:nvSpPr>
        <p:spPr>
          <a:xfrm>
            <a:off x="635000" y="4940300"/>
            <a:ext cx="6350000" cy="520700"/>
          </a:xfrm>
          <a:prstGeom prst="roundRect">
            <a:avLst>
              <a:gd name="adj" fmla="val 20000"/>
            </a:avLst>
          </a:prstGeom>
          <a:solidFill>
            <a:srgbClr val="F0FAF8"/>
          </a:solidFill>
          <a:ln w="19050">
            <a:solidFill>
              <a:srgbClr val="0F766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49" name="Oval 32"/>
          <p:cNvGrpSpPr/>
          <p:nvPr/>
        </p:nvGrpSpPr>
        <p:grpSpPr>
          <a:xfrm>
            <a:off x="774700" y="5073650"/>
            <a:ext cx="254000" cy="254000"/>
            <a:chOff x="0" y="0"/>
            <a:chExt cx="254000" cy="254000"/>
          </a:xfrm>
        </p:grpSpPr>
        <p:sp>
          <p:nvSpPr>
            <p:cNvPr id="247" name="Ympyrä"/>
            <p:cNvSpPr/>
            <p:nvPr/>
          </p:nvSpPr>
          <p:spPr>
            <a:xfrm>
              <a:off x="0" y="0"/>
              <a:ext cx="254000" cy="2540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8" name="6"/>
            <p:cNvSpPr txBox="1"/>
            <p:nvPr/>
          </p:nvSpPr>
          <p:spPr>
            <a:xfrm>
              <a:off x="37196" y="53085"/>
              <a:ext cx="179608" cy="14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1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250" name="TextBox 33"/>
          <p:cNvSpPr txBox="1"/>
          <p:nvPr/>
        </p:nvSpPr>
        <p:spPr>
          <a:xfrm>
            <a:off x="1143000" y="5016500"/>
            <a:ext cx="482600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Vety puun logistiikkaan</a:t>
            </a:r>
          </a:p>
        </p:txBody>
      </p:sp>
      <p:sp>
        <p:nvSpPr>
          <p:cNvPr id="251" name="TextBox 34"/>
          <p:cNvSpPr txBox="1"/>
          <p:nvPr/>
        </p:nvSpPr>
        <p:spPr>
          <a:xfrm>
            <a:off x="1143000" y="5219700"/>
            <a:ext cx="4953000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puutavararekat ja metsäkoneet vedyllä</a:t>
            </a:r>
          </a:p>
        </p:txBody>
      </p:sp>
      <p:grpSp>
        <p:nvGrpSpPr>
          <p:cNvPr id="254" name="Rounded Rectangle 35"/>
          <p:cNvGrpSpPr/>
          <p:nvPr/>
        </p:nvGrpSpPr>
        <p:grpSpPr>
          <a:xfrm>
            <a:off x="6172200" y="5092700"/>
            <a:ext cx="685800" cy="215900"/>
            <a:chOff x="0" y="0"/>
            <a:chExt cx="685800" cy="215900"/>
          </a:xfrm>
        </p:grpSpPr>
        <p:sp>
          <p:nvSpPr>
            <p:cNvPr id="252" name="Pyöristetty suorakulmio"/>
            <p:cNvSpPr/>
            <p:nvPr/>
          </p:nvSpPr>
          <p:spPr>
            <a:xfrm>
              <a:off x="0" y="0"/>
              <a:ext cx="685800" cy="215900"/>
            </a:xfrm>
            <a:prstGeom prst="roundRect">
              <a:avLst>
                <a:gd name="adj" fmla="val 50000"/>
              </a:avLst>
            </a:prstGeom>
            <a:solidFill>
              <a:srgbClr val="FEF3C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pilotteja"/>
            <p:cNvSpPr txBox="1"/>
            <p:nvPr/>
          </p:nvSpPr>
          <p:spPr>
            <a:xfrm>
              <a:off x="44316" y="44449"/>
              <a:ext cx="597168" cy="12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800" b="1">
                  <a:solidFill>
                    <a:srgbClr val="92400E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pilotteja</a:t>
              </a:r>
            </a:p>
          </p:txBody>
        </p:sp>
      </p:grpSp>
      <p:grpSp>
        <p:nvGrpSpPr>
          <p:cNvPr id="257" name="Rounded Rectangle 36"/>
          <p:cNvGrpSpPr/>
          <p:nvPr/>
        </p:nvGrpSpPr>
        <p:grpSpPr>
          <a:xfrm>
            <a:off x="7239000" y="2019300"/>
            <a:ext cx="4318000" cy="1905000"/>
            <a:chOff x="0" y="0"/>
            <a:chExt cx="4318000" cy="1905000"/>
          </a:xfrm>
        </p:grpSpPr>
        <p:sp>
          <p:nvSpPr>
            <p:cNvPr id="255" name="Pyöristetty suorakulmio"/>
            <p:cNvSpPr/>
            <p:nvPr/>
          </p:nvSpPr>
          <p:spPr>
            <a:xfrm>
              <a:off x="0" y="0"/>
              <a:ext cx="4318000" cy="19050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•  Teknologiakartta ja perusteltu valinta…"/>
            <p:cNvSpPr txBox="1"/>
            <p:nvPr/>
          </p:nvSpPr>
          <p:spPr>
            <a:xfrm>
              <a:off x="66861" y="54160"/>
              <a:ext cx="4184278" cy="15452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52400" tIns="152400" rIns="152400" bIns="152400" numCol="1" anchor="t">
              <a:spAutoFit/>
            </a:bodyPr>
            <a:lstStyle/>
            <a:p>
              <a:pPr>
                <a:spcBef>
                  <a:spcPts val="800"/>
                </a:spcBef>
                <a:defRPr sz="1000" b="1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•  </a:t>
              </a:r>
              <a:r>
                <a:rPr>
                  <a:solidFill>
                    <a:srgbClr val="1F242B"/>
                  </a:solidFill>
                </a:rPr>
                <a:t>Teknologiakartta</a:t>
              </a:r>
              <a:r>
                <a:rPr b="0"/>
                <a:t> ja perusteltu valinta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800"/>
                </a:spcBef>
                <a:defRPr sz="1000" b="1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•  </a:t>
              </a:r>
              <a:r>
                <a:rPr>
                  <a:solidFill>
                    <a:srgbClr val="1F242B"/>
                  </a:solidFill>
                </a:rPr>
                <a:t>Konseptikaavio:</a:t>
              </a:r>
              <a:r>
                <a:rPr b="0"/>
                <a:t> metsätähde → vety → vetybussit ja puutavararekat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800"/>
                </a:spcBef>
                <a:defRPr sz="1000" b="1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•  </a:t>
              </a:r>
              <a:r>
                <a:rPr>
                  <a:solidFill>
                    <a:srgbClr val="1F242B"/>
                  </a:solidFill>
                </a:rPr>
                <a:t>Karkea hyötylaskelma</a:t>
              </a:r>
              <a:r>
                <a:rPr b="0"/>
                <a:t> – oletukset näkyvillä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800"/>
                </a:spcBef>
                <a:defRPr sz="1000" b="1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•  </a:t>
              </a:r>
              <a:r>
                <a:rPr>
                  <a:solidFill>
                    <a:srgbClr val="1F242B"/>
                  </a:solidFill>
                </a:rPr>
                <a:t>Sidosryhmät:</a:t>
              </a:r>
              <a:r>
                <a:rPr b="0"/>
                <a:t> metsänomistaja, voimala, kaupunki, rahasto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000" b="1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•  </a:t>
              </a:r>
              <a:r>
                <a:rPr>
                  <a:solidFill>
                    <a:srgbClr val="1F242B"/>
                  </a:solidFill>
                </a:rPr>
                <a:t>1 sivun hakemustiivistelmä</a:t>
              </a:r>
              <a:r>
                <a:rPr b="0"/>
                <a:t> paikalliselle vetyrahastolle</a:t>
              </a:r>
            </a:p>
          </p:txBody>
        </p:sp>
      </p:grpSp>
      <p:grpSp>
        <p:nvGrpSpPr>
          <p:cNvPr id="260" name="Rounded Rectangle 37"/>
          <p:cNvGrpSpPr/>
          <p:nvPr/>
        </p:nvGrpSpPr>
        <p:grpSpPr>
          <a:xfrm>
            <a:off x="7239000" y="4064000"/>
            <a:ext cx="4318000" cy="1397000"/>
            <a:chOff x="0" y="0"/>
            <a:chExt cx="4318000" cy="1397000"/>
          </a:xfrm>
        </p:grpSpPr>
        <p:sp>
          <p:nvSpPr>
            <p:cNvPr id="258" name="Pyöristetty suorakulmio"/>
            <p:cNvSpPr/>
            <p:nvPr/>
          </p:nvSpPr>
          <p:spPr>
            <a:xfrm>
              <a:off x="0" y="0"/>
              <a:ext cx="4318000" cy="1397000"/>
            </a:xfrm>
            <a:prstGeom prst="roundRect">
              <a:avLst>
                <a:gd name="adj" fmla="val 10000"/>
              </a:avLst>
            </a:prstGeom>
            <a:solidFill>
              <a:srgbClr val="0F766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”Keski-Suomessa on metsää ja vetyosaamista. Me yhdistimme ne. Seuraava askel on pieni kokeilu, johon haemme rahoitusta.”"/>
            <p:cNvSpPr txBox="1"/>
            <p:nvPr/>
          </p:nvSpPr>
          <p:spPr>
            <a:xfrm>
              <a:off x="79016" y="288450"/>
              <a:ext cx="4159968" cy="8201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7000" tIns="127000" rIns="127000" bIns="127000" numCol="1" anchor="ctr">
              <a:spAutoFit/>
            </a:bodyPr>
            <a:lstStyle/>
            <a:p>
              <a:pPr>
                <a:defRPr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”Keski-Suomessa on metsää ja vetyosaamista. Me yhdistimme ne. </a:t>
              </a:r>
              <a:r>
                <a:rPr b="1">
                  <a:solidFill>
                    <a:srgbClr val="FBBF24"/>
                  </a:solidFill>
                </a:rPr>
                <a:t>Seuraava askel on pieni kokeilu, johon haemme rahoitusta.”</a:t>
              </a:r>
            </a:p>
          </p:txBody>
        </p:sp>
      </p:grpSp>
      <p:sp>
        <p:nvSpPr>
          <p:cNvPr id="261" name="TextBox 38"/>
          <p:cNvSpPr txBox="1"/>
          <p:nvPr/>
        </p:nvSpPr>
        <p:spPr>
          <a:xfrm>
            <a:off x="635000" y="5600700"/>
            <a:ext cx="6985000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Korostetut ketjut (1, 3, 6) ovat helpoimmin perusteltavissa paikallisesti · kypsyys on suuntaa antava</a:t>
            </a:r>
          </a:p>
        </p:txBody>
      </p:sp>
      <p:grpSp>
        <p:nvGrpSpPr>
          <p:cNvPr id="264" name="Rounded Rectangle 39"/>
          <p:cNvGrpSpPr/>
          <p:nvPr/>
        </p:nvGrpSpPr>
        <p:grpSpPr>
          <a:xfrm>
            <a:off x="635000" y="5956300"/>
            <a:ext cx="10922000" cy="584200"/>
            <a:chOff x="0" y="0"/>
            <a:chExt cx="10922000" cy="584200"/>
          </a:xfrm>
        </p:grpSpPr>
        <p:sp>
          <p:nvSpPr>
            <p:cNvPr id="262" name="Pyöristetty suorakulmio"/>
            <p:cNvSpPr/>
            <p:nvPr/>
          </p:nvSpPr>
          <p:spPr>
            <a:xfrm>
              <a:off x="0" y="0"/>
              <a:ext cx="10922000" cy="584200"/>
            </a:xfrm>
            <a:prstGeom prst="roundRect">
              <a:avLst>
                <a:gd name="adj" fmla="val 24000"/>
              </a:avLst>
            </a:prstGeom>
            <a:solidFill>
              <a:srgbClr val="1F242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3" name="Tarkista ennen pitchiä: AI keksii helposti hyötysuhteita, kustannuksia ja rahoitusohjelmien nimiä."/>
            <p:cNvSpPr txBox="1"/>
            <p:nvPr/>
          </p:nvSpPr>
          <p:spPr>
            <a:xfrm>
              <a:off x="193466" y="129908"/>
              <a:ext cx="10535068" cy="324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3500" tIns="63500" rIns="63500" bIns="63500" numCol="1" anchor="ctr">
              <a:spAutoFit/>
            </a:bodyPr>
            <a:lstStyle/>
            <a:p>
              <a:pPr>
                <a:defRPr sz="1400" b="1">
                  <a:solidFill>
                    <a:srgbClr val="7DD3C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Tarkista ennen pitchiä: </a:t>
              </a:r>
              <a:r>
                <a:rPr b="0">
                  <a:solidFill>
                    <a:srgbClr val="FFFFFF"/>
                  </a:solidFill>
                </a:rPr>
                <a:t>AI keksii helposti hyötysuhteita, kustannuksia ja rahoitusohjelmien nimiä.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VAIHTOEHTOJ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VAIHTOEHTOJA</a:t>
            </a:r>
          </a:p>
        </p:txBody>
      </p:sp>
      <p:sp>
        <p:nvSpPr>
          <p:cNvPr id="269" name="Kaksoisklikkaa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" y="558800"/>
            <a:ext cx="355600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Box 2"/>
          <p:cNvSpPr txBox="1"/>
          <p:nvPr/>
        </p:nvSpPr>
        <p:spPr>
          <a:xfrm>
            <a:off x="1079500" y="520700"/>
            <a:ext cx="4445000" cy="421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HIRVILUOLA</a:t>
            </a:r>
          </a:p>
        </p:txBody>
      </p:sp>
      <p:sp>
        <p:nvSpPr>
          <p:cNvPr id="273" name="TextBox 3"/>
          <p:cNvSpPr txBox="1"/>
          <p:nvPr/>
        </p:nvSpPr>
        <p:spPr>
          <a:xfrm>
            <a:off x="6985000" y="603250"/>
            <a:ext cx="4572000" cy="26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1700" b="1">
                <a:solidFill>
                  <a:srgbClr val="6B72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2 päivän tekoälyhaaste lukiolaisille</a:t>
            </a:r>
          </a:p>
        </p:txBody>
      </p:sp>
      <p:sp>
        <p:nvSpPr>
          <p:cNvPr id="274" name="TextBox 4"/>
          <p:cNvSpPr txBox="1"/>
          <p:nvPr/>
        </p:nvSpPr>
        <p:spPr>
          <a:xfrm>
            <a:off x="635000" y="1301750"/>
            <a:ext cx="7302500" cy="2080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defRPr sz="7000" b="1">
                <a:solidFill>
                  <a:srgbClr val="1F24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Mikä on </a:t>
            </a:r>
            <a:r>
              <a:rPr>
                <a:solidFill>
                  <a:srgbClr val="0F766E"/>
                </a:solidFill>
              </a:rPr>
              <a:t>sinun</a:t>
            </a:r>
          </a:p>
          <a:p>
            <a:pPr>
              <a:lnSpc>
                <a:spcPct val="95000"/>
              </a:lnSpc>
              <a:defRPr sz="7000" b="1">
                <a:solidFill>
                  <a:srgbClr val="1F24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unelmasi?</a:t>
            </a:r>
          </a:p>
        </p:txBody>
      </p:sp>
      <p:sp>
        <p:nvSpPr>
          <p:cNvPr id="275" name="TextBox 5"/>
          <p:cNvSpPr txBox="1"/>
          <p:nvPr/>
        </p:nvSpPr>
        <p:spPr>
          <a:xfrm>
            <a:off x="635000" y="3270250"/>
            <a:ext cx="7048500" cy="1047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defRPr sz="2100" b="1">
                <a:solidFill>
                  <a:srgbClr val="37415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Hirviluolassa tiimisi </a:t>
            </a:r>
            <a:r>
              <a:rPr>
                <a:solidFill>
                  <a:srgbClr val="1F242B"/>
                </a:solidFill>
              </a:rPr>
              <a:t>toteuttaa unelman tai ratkaisee ongelman</a:t>
            </a:r>
            <a:r>
              <a:t> tekoälyn avulla – kahdessa päivässä ideasta demoksi.</a:t>
            </a:r>
          </a:p>
        </p:txBody>
      </p:sp>
      <p:grpSp>
        <p:nvGrpSpPr>
          <p:cNvPr id="278" name="Rounded Rectangle 6"/>
          <p:cNvGrpSpPr/>
          <p:nvPr/>
        </p:nvGrpSpPr>
        <p:grpSpPr>
          <a:xfrm>
            <a:off x="635000" y="4540250"/>
            <a:ext cx="1936750" cy="431800"/>
            <a:chOff x="0" y="0"/>
            <a:chExt cx="1936750" cy="431800"/>
          </a:xfrm>
        </p:grpSpPr>
        <p:sp>
          <p:nvSpPr>
            <p:cNvPr id="276" name="Pyöristetty suorakulmio"/>
            <p:cNvSpPr/>
            <p:nvPr/>
          </p:nvSpPr>
          <p:spPr>
            <a:xfrm>
              <a:off x="0" y="0"/>
              <a:ext cx="193675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💡 oma yritysidea"/>
            <p:cNvSpPr txBox="1"/>
            <p:nvPr/>
          </p:nvSpPr>
          <p:spPr>
            <a:xfrm>
              <a:off x="110859" y="31749"/>
              <a:ext cx="171503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💡 </a:t>
              </a:r>
              <a:r>
                <a:t>oma yritysidea</a:t>
              </a:r>
            </a:p>
          </p:txBody>
        </p:sp>
      </p:grpSp>
      <p:grpSp>
        <p:nvGrpSpPr>
          <p:cNvPr id="281" name="Rounded Rectangle 7"/>
          <p:cNvGrpSpPr/>
          <p:nvPr/>
        </p:nvGrpSpPr>
        <p:grpSpPr>
          <a:xfrm>
            <a:off x="2711450" y="4540250"/>
            <a:ext cx="1809750" cy="431800"/>
            <a:chOff x="0" y="0"/>
            <a:chExt cx="1809750" cy="431800"/>
          </a:xfrm>
        </p:grpSpPr>
        <p:sp>
          <p:nvSpPr>
            <p:cNvPr id="279" name="Pyöristetty suorakulmio"/>
            <p:cNvSpPr/>
            <p:nvPr/>
          </p:nvSpPr>
          <p:spPr>
            <a:xfrm>
              <a:off x="0" y="0"/>
              <a:ext cx="180975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0" name="🤝 apu jollekulle"/>
            <p:cNvSpPr txBox="1"/>
            <p:nvPr/>
          </p:nvSpPr>
          <p:spPr>
            <a:xfrm>
              <a:off x="110859" y="31749"/>
              <a:ext cx="158803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🤝 </a:t>
              </a:r>
              <a:r>
                <a:t>apu jollekulle</a:t>
              </a:r>
            </a:p>
          </p:txBody>
        </p:sp>
      </p:grpSp>
      <p:grpSp>
        <p:nvGrpSpPr>
          <p:cNvPr id="284" name="Rounded Rectangle 8"/>
          <p:cNvGrpSpPr/>
          <p:nvPr/>
        </p:nvGrpSpPr>
        <p:grpSpPr>
          <a:xfrm>
            <a:off x="4660900" y="4540250"/>
            <a:ext cx="2381250" cy="431800"/>
            <a:chOff x="0" y="0"/>
            <a:chExt cx="2381250" cy="431800"/>
          </a:xfrm>
        </p:grpSpPr>
        <p:sp>
          <p:nvSpPr>
            <p:cNvPr id="282" name="Pyöristetty suorakulmio"/>
            <p:cNvSpPr/>
            <p:nvPr/>
          </p:nvSpPr>
          <p:spPr>
            <a:xfrm>
              <a:off x="0" y="0"/>
              <a:ext cx="238125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3" name="🏫 parempi koulupäivä"/>
            <p:cNvSpPr txBox="1"/>
            <p:nvPr/>
          </p:nvSpPr>
          <p:spPr>
            <a:xfrm>
              <a:off x="110859" y="31749"/>
              <a:ext cx="215953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🏫 </a:t>
              </a:r>
              <a:r>
                <a:t>parempi koulupäivä</a:t>
              </a:r>
            </a:p>
          </p:txBody>
        </p:sp>
      </p:grpSp>
      <p:grpSp>
        <p:nvGrpSpPr>
          <p:cNvPr id="287" name="Rounded Rectangle 9"/>
          <p:cNvGrpSpPr/>
          <p:nvPr/>
        </p:nvGrpSpPr>
        <p:grpSpPr>
          <a:xfrm>
            <a:off x="635000" y="5086350"/>
            <a:ext cx="1511300" cy="431800"/>
            <a:chOff x="0" y="0"/>
            <a:chExt cx="1511300" cy="431800"/>
          </a:xfrm>
        </p:grpSpPr>
        <p:sp>
          <p:nvSpPr>
            <p:cNvPr id="285" name="Pyöristetty suorakulmio"/>
            <p:cNvSpPr/>
            <p:nvPr/>
          </p:nvSpPr>
          <p:spPr>
            <a:xfrm>
              <a:off x="0" y="0"/>
              <a:ext cx="151130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🌱 ympäristö"/>
            <p:cNvSpPr txBox="1"/>
            <p:nvPr/>
          </p:nvSpPr>
          <p:spPr>
            <a:xfrm>
              <a:off x="110859" y="31749"/>
              <a:ext cx="128958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🌱 </a:t>
              </a:r>
              <a:r>
                <a:t>ympäristö</a:t>
              </a:r>
            </a:p>
          </p:txBody>
        </p:sp>
      </p:grpSp>
      <p:grpSp>
        <p:nvGrpSpPr>
          <p:cNvPr id="290" name="Rounded Rectangle 10"/>
          <p:cNvGrpSpPr/>
          <p:nvPr/>
        </p:nvGrpSpPr>
        <p:grpSpPr>
          <a:xfrm>
            <a:off x="2286000" y="5086350"/>
            <a:ext cx="1473200" cy="431800"/>
            <a:chOff x="0" y="0"/>
            <a:chExt cx="1473200" cy="431800"/>
          </a:xfrm>
        </p:grpSpPr>
        <p:sp>
          <p:nvSpPr>
            <p:cNvPr id="288" name="Pyöristetty suorakulmio"/>
            <p:cNvSpPr/>
            <p:nvPr/>
          </p:nvSpPr>
          <p:spPr>
            <a:xfrm>
              <a:off x="0" y="0"/>
              <a:ext cx="147320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🎸 harrastus"/>
            <p:cNvSpPr txBox="1"/>
            <p:nvPr/>
          </p:nvSpPr>
          <p:spPr>
            <a:xfrm>
              <a:off x="110859" y="31749"/>
              <a:ext cx="125148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🎸 </a:t>
              </a:r>
              <a:r>
                <a:t>harrastus</a:t>
              </a:r>
            </a:p>
          </p:txBody>
        </p:sp>
      </p:grpSp>
      <p:sp>
        <p:nvSpPr>
          <p:cNvPr id="291" name="Rounded Rectangle 11"/>
          <p:cNvSpPr/>
          <p:nvPr/>
        </p:nvSpPr>
        <p:spPr>
          <a:xfrm>
            <a:off x="8255000" y="1587500"/>
            <a:ext cx="3302000" cy="2984500"/>
          </a:xfrm>
          <a:prstGeom prst="roundRect">
            <a:avLst>
              <a:gd name="adj" fmla="val 7000"/>
            </a:avLst>
          </a:prstGeom>
          <a:solidFill>
            <a:srgbClr val="0F766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2" name="TextBox 12"/>
          <p:cNvSpPr txBox="1"/>
          <p:nvPr/>
        </p:nvSpPr>
        <p:spPr>
          <a:xfrm>
            <a:off x="8540750" y="1841500"/>
            <a:ext cx="2794000" cy="334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Kahdessa päivässä</a:t>
            </a:r>
          </a:p>
        </p:txBody>
      </p:sp>
      <p:sp>
        <p:nvSpPr>
          <p:cNvPr id="293" name="TextBox 13"/>
          <p:cNvSpPr txBox="1"/>
          <p:nvPr/>
        </p:nvSpPr>
        <p:spPr>
          <a:xfrm>
            <a:off x="8540750" y="2349500"/>
            <a:ext cx="2794000" cy="1288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defRPr sz="1500" b="1">
                <a:solidFill>
                  <a:srgbClr val="FBBF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•  </a:t>
            </a:r>
            <a:r>
              <a:rPr b="0">
                <a:solidFill>
                  <a:srgbClr val="FFFFFF"/>
                </a:solidFill>
              </a:rPr>
              <a:t>opit käyttämään AI:ta tehokkaasti</a:t>
            </a:r>
          </a:p>
          <a:p>
            <a:pPr>
              <a:lnSpc>
                <a:spcPct val="120000"/>
              </a:lnSpc>
              <a:defRPr sz="1500" b="1">
                <a:solidFill>
                  <a:srgbClr val="FBBF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•  </a:t>
            </a:r>
            <a:r>
              <a:rPr b="0">
                <a:solidFill>
                  <a:srgbClr val="FFFFFF"/>
                </a:solidFill>
              </a:rPr>
              <a:t>rakennatte ratkaisun ja demon</a:t>
            </a:r>
          </a:p>
          <a:p>
            <a:pPr>
              <a:lnSpc>
                <a:spcPct val="120000"/>
              </a:lnSpc>
              <a:defRPr sz="1500" b="1">
                <a:solidFill>
                  <a:srgbClr val="FBBF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•  </a:t>
            </a:r>
            <a:r>
              <a:rPr b="0">
                <a:solidFill>
                  <a:srgbClr val="FFFFFF"/>
                </a:solidFill>
              </a:rPr>
              <a:t>innostatte </a:t>
            </a:r>
            <a:r>
              <a:rPr>
                <a:solidFill>
                  <a:srgbClr val="FFFFFF"/>
                </a:solidFill>
              </a:rPr>
              <a:t>hirvet raadista</a:t>
            </a:r>
            <a:r>
              <a:rPr b="0">
                <a:solidFill>
                  <a:srgbClr val="FFFFFF"/>
                </a:solidFill>
              </a:rPr>
              <a:t> laumaanne</a:t>
            </a:r>
          </a:p>
        </p:txBody>
      </p:sp>
      <p:grpSp>
        <p:nvGrpSpPr>
          <p:cNvPr id="296" name="Rounded Rectangle 14"/>
          <p:cNvGrpSpPr/>
          <p:nvPr/>
        </p:nvGrpSpPr>
        <p:grpSpPr>
          <a:xfrm>
            <a:off x="8540750" y="3905250"/>
            <a:ext cx="2730500" cy="393700"/>
            <a:chOff x="0" y="0"/>
            <a:chExt cx="2730500" cy="393700"/>
          </a:xfrm>
        </p:grpSpPr>
        <p:sp>
          <p:nvSpPr>
            <p:cNvPr id="294" name="Pyöristetty suorakulmio"/>
            <p:cNvSpPr/>
            <p:nvPr/>
          </p:nvSpPr>
          <p:spPr>
            <a:xfrm>
              <a:off x="0" y="0"/>
              <a:ext cx="2730500" cy="393700"/>
            </a:xfrm>
            <a:prstGeom prst="roundRect">
              <a:avLst>
                <a:gd name="adj" fmla="val 20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🏆 Palkintoja tiedossa!"/>
            <p:cNvSpPr txBox="1"/>
            <p:nvPr/>
          </p:nvSpPr>
          <p:spPr>
            <a:xfrm>
              <a:off x="111961" y="12699"/>
              <a:ext cx="2506578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>
                <a:defRPr sz="14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🏆 </a:t>
              </a:r>
              <a:r>
                <a:t>Palkintoja tiedossa!</a:t>
              </a:r>
            </a:p>
          </p:txBody>
        </p:sp>
      </p:grpSp>
      <p:sp>
        <p:nvSpPr>
          <p:cNvPr id="297" name="TextBox 15"/>
          <p:cNvSpPr txBox="1"/>
          <p:nvPr/>
        </p:nvSpPr>
        <p:spPr>
          <a:xfrm>
            <a:off x="635000" y="6064250"/>
            <a:ext cx="8255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4B556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📅</a:t>
            </a:r>
          </a:p>
        </p:txBody>
      </p:sp>
      <p:grpSp>
        <p:nvGrpSpPr>
          <p:cNvPr id="300" name="Rounded Rectangle 16"/>
          <p:cNvGrpSpPr/>
          <p:nvPr/>
        </p:nvGrpSpPr>
        <p:grpSpPr>
          <a:xfrm>
            <a:off x="920750" y="6026150"/>
            <a:ext cx="1460500" cy="355600"/>
            <a:chOff x="0" y="0"/>
            <a:chExt cx="1460500" cy="355600"/>
          </a:xfrm>
        </p:grpSpPr>
        <p:sp>
          <p:nvSpPr>
            <p:cNvPr id="298" name="Pyöristetty suorakulmio"/>
            <p:cNvSpPr/>
            <p:nvPr/>
          </p:nvSpPr>
          <p:spPr>
            <a:xfrm>
              <a:off x="0" y="0"/>
              <a:ext cx="1460500" cy="3556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12700" cap="flat">
              <a:solidFill>
                <a:srgbClr val="0F766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[päivämäärät]"/>
            <p:cNvSpPr txBox="1"/>
            <p:nvPr/>
          </p:nvSpPr>
          <p:spPr>
            <a:xfrm>
              <a:off x="52579" y="40944"/>
              <a:ext cx="1355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0F766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[päivämäärät]</a:t>
              </a:r>
            </a:p>
          </p:txBody>
        </p:sp>
      </p:grpSp>
      <p:sp>
        <p:nvSpPr>
          <p:cNvPr id="301" name="TextBox 17"/>
          <p:cNvSpPr txBox="1"/>
          <p:nvPr/>
        </p:nvSpPr>
        <p:spPr>
          <a:xfrm>
            <a:off x="2508250" y="6064250"/>
            <a:ext cx="2540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4B556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📍</a:t>
            </a:r>
          </a:p>
        </p:txBody>
      </p:sp>
      <p:grpSp>
        <p:nvGrpSpPr>
          <p:cNvPr id="304" name="Rounded Rectangle 18"/>
          <p:cNvGrpSpPr/>
          <p:nvPr/>
        </p:nvGrpSpPr>
        <p:grpSpPr>
          <a:xfrm>
            <a:off x="2762250" y="6026150"/>
            <a:ext cx="952500" cy="355600"/>
            <a:chOff x="0" y="0"/>
            <a:chExt cx="952500" cy="355600"/>
          </a:xfrm>
        </p:grpSpPr>
        <p:sp>
          <p:nvSpPr>
            <p:cNvPr id="302" name="Pyöristetty suorakulmio"/>
            <p:cNvSpPr/>
            <p:nvPr/>
          </p:nvSpPr>
          <p:spPr>
            <a:xfrm>
              <a:off x="0" y="0"/>
              <a:ext cx="952500" cy="3556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12700" cap="flat">
              <a:solidFill>
                <a:srgbClr val="0F766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[paikka]"/>
            <p:cNvSpPr txBox="1"/>
            <p:nvPr/>
          </p:nvSpPr>
          <p:spPr>
            <a:xfrm>
              <a:off x="52579" y="40944"/>
              <a:ext cx="847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0F766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[paikka]</a:t>
              </a:r>
            </a:p>
          </p:txBody>
        </p:sp>
      </p:grpSp>
      <p:grpSp>
        <p:nvGrpSpPr>
          <p:cNvPr id="307" name="Rounded Rectangle 19"/>
          <p:cNvGrpSpPr/>
          <p:nvPr/>
        </p:nvGrpSpPr>
        <p:grpSpPr>
          <a:xfrm>
            <a:off x="9080500" y="5969000"/>
            <a:ext cx="2476500" cy="508000"/>
            <a:chOff x="0" y="0"/>
            <a:chExt cx="2476500" cy="508000"/>
          </a:xfrm>
        </p:grpSpPr>
        <p:sp>
          <p:nvSpPr>
            <p:cNvPr id="305" name="Pyöristetty suorakulmio"/>
            <p:cNvSpPr/>
            <p:nvPr/>
          </p:nvSpPr>
          <p:spPr>
            <a:xfrm>
              <a:off x="0" y="0"/>
              <a:ext cx="2476500" cy="508000"/>
            </a:xfrm>
            <a:prstGeom prst="roundRect">
              <a:avLst>
                <a:gd name="adj" fmla="val 50000"/>
              </a:avLst>
            </a:prstGeom>
            <a:solidFill>
              <a:srgbClr val="1F242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Ilmoittaudu opolle"/>
            <p:cNvSpPr txBox="1"/>
            <p:nvPr/>
          </p:nvSpPr>
          <p:spPr>
            <a:xfrm>
              <a:off x="150594" y="60465"/>
              <a:ext cx="2175312" cy="38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Ilmoittaudu opolle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Box 1"/>
          <p:cNvSpPr txBox="1"/>
          <p:nvPr/>
        </p:nvSpPr>
        <p:spPr>
          <a:xfrm>
            <a:off x="635000" y="393700"/>
            <a:ext cx="10160000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400" b="1" spc="5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HIRVILUOLA · ESIMERKKIRATKAISUT</a:t>
            </a:r>
          </a:p>
        </p:txBody>
      </p:sp>
      <p:sp>
        <p:nvSpPr>
          <p:cNvPr id="310" name="TextBox 2"/>
          <p:cNvSpPr txBox="1"/>
          <p:nvPr/>
        </p:nvSpPr>
        <p:spPr>
          <a:xfrm>
            <a:off x="635000" y="660400"/>
            <a:ext cx="10922000" cy="554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40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Unelma → AI-ratkaisu → demo</a:t>
            </a:r>
          </a:p>
        </p:txBody>
      </p:sp>
      <p:sp>
        <p:nvSpPr>
          <p:cNvPr id="311" name="TextBox 3"/>
          <p:cNvSpPr txBox="1"/>
          <p:nvPr/>
        </p:nvSpPr>
        <p:spPr>
          <a:xfrm>
            <a:off x="635000" y="1333500"/>
            <a:ext cx="10922000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500" b="1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Kuusi esimerkkiä siitä, mitä kahdessa päivässä ehtii rakentaa.</a:t>
            </a:r>
          </a:p>
        </p:txBody>
      </p:sp>
      <p:sp>
        <p:nvSpPr>
          <p:cNvPr id="312" name="TextBox 4"/>
          <p:cNvSpPr txBox="1"/>
          <p:nvPr/>
        </p:nvSpPr>
        <p:spPr>
          <a:xfrm>
            <a:off x="774700" y="1790700"/>
            <a:ext cx="3175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 b="1" spc="3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UNELMA</a:t>
            </a:r>
          </a:p>
        </p:txBody>
      </p:sp>
      <p:sp>
        <p:nvSpPr>
          <p:cNvPr id="313" name="TextBox 5"/>
          <p:cNvSpPr txBox="1"/>
          <p:nvPr/>
        </p:nvSpPr>
        <p:spPr>
          <a:xfrm>
            <a:off x="4584700" y="1790700"/>
            <a:ext cx="3175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 b="1" spc="3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AI-RATKAISU</a:t>
            </a:r>
          </a:p>
        </p:txBody>
      </p:sp>
      <p:sp>
        <p:nvSpPr>
          <p:cNvPr id="314" name="TextBox 6"/>
          <p:cNvSpPr txBox="1"/>
          <p:nvPr/>
        </p:nvSpPr>
        <p:spPr>
          <a:xfrm>
            <a:off x="7886700" y="1790700"/>
            <a:ext cx="3175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 b="1" spc="3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DEMO HIRVIRAADILLE</a:t>
            </a:r>
          </a:p>
        </p:txBody>
      </p:sp>
      <p:sp>
        <p:nvSpPr>
          <p:cNvPr id="315" name="TextBox 7"/>
          <p:cNvSpPr txBox="1"/>
          <p:nvPr/>
        </p:nvSpPr>
        <p:spPr>
          <a:xfrm>
            <a:off x="10553700" y="1790700"/>
            <a:ext cx="3175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100" b="1" spc="300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 PV</a:t>
            </a:r>
          </a:p>
        </p:txBody>
      </p:sp>
      <p:sp>
        <p:nvSpPr>
          <p:cNvPr id="316" name="Rounded Rectangle 8"/>
          <p:cNvSpPr/>
          <p:nvPr/>
        </p:nvSpPr>
        <p:spPr>
          <a:xfrm>
            <a:off x="635000" y="2044700"/>
            <a:ext cx="10922000" cy="609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7" name="TextBox 9"/>
          <p:cNvSpPr txBox="1"/>
          <p:nvPr/>
        </p:nvSpPr>
        <p:spPr>
          <a:xfrm>
            <a:off x="774700" y="2209800"/>
            <a:ext cx="3175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1F242B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🩺</a:t>
            </a:r>
          </a:p>
        </p:txBody>
      </p:sp>
      <p:sp>
        <p:nvSpPr>
          <p:cNvPr id="318" name="TextBox 10"/>
          <p:cNvSpPr txBox="1"/>
          <p:nvPr/>
        </p:nvSpPr>
        <p:spPr>
          <a:xfrm>
            <a:off x="1117600" y="2269442"/>
            <a:ext cx="3302000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Agentti, joka valmentaa minua lääkikseen</a:t>
            </a:r>
          </a:p>
        </p:txBody>
      </p:sp>
      <p:sp>
        <p:nvSpPr>
          <p:cNvPr id="319" name="TextBox 11"/>
          <p:cNvSpPr txBox="1"/>
          <p:nvPr/>
        </p:nvSpPr>
        <p:spPr>
          <a:xfrm>
            <a:off x="4584700" y="2205735"/>
            <a:ext cx="30480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Valmennustaito: suunnitelma, harjoituskysymykset, seuranta</a:t>
            </a:r>
          </a:p>
        </p:txBody>
      </p:sp>
      <p:sp>
        <p:nvSpPr>
          <p:cNvPr id="320" name="TextBox 12"/>
          <p:cNvSpPr txBox="1"/>
          <p:nvPr/>
        </p:nvSpPr>
        <p:spPr>
          <a:xfrm>
            <a:off x="7886700" y="2205735"/>
            <a:ext cx="24765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4 viikon suunnitelma + kemian kuulustelu</a:t>
            </a:r>
          </a:p>
        </p:txBody>
      </p:sp>
      <p:sp>
        <p:nvSpPr>
          <p:cNvPr id="321" name="TextBox 13"/>
          <p:cNvSpPr txBox="1"/>
          <p:nvPr/>
        </p:nvSpPr>
        <p:spPr>
          <a:xfrm>
            <a:off x="10414000" y="2263300"/>
            <a:ext cx="107950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 b="1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●●●</a:t>
            </a:r>
          </a:p>
        </p:txBody>
      </p:sp>
      <p:sp>
        <p:nvSpPr>
          <p:cNvPr id="322" name="Rounded Rectangle 14"/>
          <p:cNvSpPr/>
          <p:nvPr/>
        </p:nvSpPr>
        <p:spPr>
          <a:xfrm>
            <a:off x="635000" y="2717800"/>
            <a:ext cx="10922000" cy="609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3" name="TextBox 15"/>
          <p:cNvSpPr txBox="1"/>
          <p:nvPr/>
        </p:nvSpPr>
        <p:spPr>
          <a:xfrm>
            <a:off x="774700" y="2882900"/>
            <a:ext cx="3175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1F242B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⚛️</a:t>
            </a:r>
          </a:p>
        </p:txBody>
      </p:sp>
      <p:sp>
        <p:nvSpPr>
          <p:cNvPr id="324" name="TextBox 16"/>
          <p:cNvSpPr txBox="1"/>
          <p:nvPr/>
        </p:nvSpPr>
        <p:spPr>
          <a:xfrm>
            <a:off x="1117600" y="2942542"/>
            <a:ext cx="3302000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Taito, joka auttaa ymmärtämään fysiikkaa</a:t>
            </a:r>
          </a:p>
        </p:txBody>
      </p:sp>
      <p:sp>
        <p:nvSpPr>
          <p:cNvPr id="325" name="TextBox 17"/>
          <p:cNvSpPr txBox="1"/>
          <p:nvPr/>
        </p:nvSpPr>
        <p:spPr>
          <a:xfrm>
            <a:off x="4584700" y="2878835"/>
            <a:ext cx="30480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Tutor, joka selittää arkiesimerkein ja kysyy takaisin</a:t>
            </a:r>
          </a:p>
        </p:txBody>
      </p:sp>
      <p:sp>
        <p:nvSpPr>
          <p:cNvPr id="326" name="TextBox 18"/>
          <p:cNvSpPr txBox="1"/>
          <p:nvPr/>
        </p:nvSpPr>
        <p:spPr>
          <a:xfrm>
            <a:off x="7886700" y="2878835"/>
            <a:ext cx="24765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Sama tehtävä ilman taitoa vs. taidon kanssa</a:t>
            </a:r>
          </a:p>
        </p:txBody>
      </p:sp>
      <p:sp>
        <p:nvSpPr>
          <p:cNvPr id="327" name="TextBox 19"/>
          <p:cNvSpPr txBox="1"/>
          <p:nvPr/>
        </p:nvSpPr>
        <p:spPr>
          <a:xfrm>
            <a:off x="10414000" y="2936400"/>
            <a:ext cx="107950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 b="1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●●●</a:t>
            </a:r>
          </a:p>
        </p:txBody>
      </p:sp>
      <p:sp>
        <p:nvSpPr>
          <p:cNvPr id="328" name="Rounded Rectangle 20"/>
          <p:cNvSpPr/>
          <p:nvPr/>
        </p:nvSpPr>
        <p:spPr>
          <a:xfrm>
            <a:off x="635000" y="3390900"/>
            <a:ext cx="10922000" cy="609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9" name="TextBox 21"/>
          <p:cNvSpPr txBox="1"/>
          <p:nvPr/>
        </p:nvSpPr>
        <p:spPr>
          <a:xfrm>
            <a:off x="774700" y="3556000"/>
            <a:ext cx="3175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1F242B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📱</a:t>
            </a:r>
          </a:p>
        </p:txBody>
      </p:sp>
      <p:sp>
        <p:nvSpPr>
          <p:cNvPr id="330" name="TextBox 22"/>
          <p:cNvSpPr txBox="1"/>
          <p:nvPr/>
        </p:nvSpPr>
        <p:spPr>
          <a:xfrm>
            <a:off x="1117600" y="3615642"/>
            <a:ext cx="3302000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Miten olen parempi somepostaaja?</a:t>
            </a:r>
          </a:p>
        </p:txBody>
      </p:sp>
      <p:sp>
        <p:nvSpPr>
          <p:cNvPr id="331" name="TextBox 23"/>
          <p:cNvSpPr txBox="1"/>
          <p:nvPr/>
        </p:nvSpPr>
        <p:spPr>
          <a:xfrm>
            <a:off x="4584700" y="3628135"/>
            <a:ext cx="3048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Tyylitaito: kohdeyleisö, sävy, sisältökalenteri</a:t>
            </a:r>
          </a:p>
        </p:txBody>
      </p:sp>
      <p:sp>
        <p:nvSpPr>
          <p:cNvPr id="332" name="TextBox 24"/>
          <p:cNvSpPr txBox="1"/>
          <p:nvPr/>
        </p:nvSpPr>
        <p:spPr>
          <a:xfrm>
            <a:off x="7886700" y="3551935"/>
            <a:ext cx="24765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Ennen/jälkeen-postaus + viikon kalenteri</a:t>
            </a:r>
          </a:p>
        </p:txBody>
      </p:sp>
      <p:sp>
        <p:nvSpPr>
          <p:cNvPr id="333" name="TextBox 25"/>
          <p:cNvSpPr txBox="1"/>
          <p:nvPr/>
        </p:nvSpPr>
        <p:spPr>
          <a:xfrm>
            <a:off x="10414000" y="3609500"/>
            <a:ext cx="107950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 b="1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●●●</a:t>
            </a:r>
          </a:p>
        </p:txBody>
      </p:sp>
      <p:sp>
        <p:nvSpPr>
          <p:cNvPr id="334" name="Rounded Rectangle 26"/>
          <p:cNvSpPr/>
          <p:nvPr/>
        </p:nvSpPr>
        <p:spPr>
          <a:xfrm>
            <a:off x="635000" y="4064000"/>
            <a:ext cx="10922000" cy="609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5" name="TextBox 27"/>
          <p:cNvSpPr txBox="1"/>
          <p:nvPr/>
        </p:nvSpPr>
        <p:spPr>
          <a:xfrm>
            <a:off x="774700" y="4229100"/>
            <a:ext cx="3175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1F242B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🌐</a:t>
            </a:r>
          </a:p>
        </p:txBody>
      </p:sp>
      <p:sp>
        <p:nvSpPr>
          <p:cNvPr id="336" name="TextBox 28"/>
          <p:cNvSpPr txBox="1"/>
          <p:nvPr/>
        </p:nvSpPr>
        <p:spPr>
          <a:xfrm>
            <a:off x="1117600" y="4288742"/>
            <a:ext cx="3302000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Verkkosivusto, joka esittelee ideani</a:t>
            </a:r>
          </a:p>
        </p:txBody>
      </p:sp>
      <p:sp>
        <p:nvSpPr>
          <p:cNvPr id="337" name="TextBox 29"/>
          <p:cNvSpPr txBox="1"/>
          <p:nvPr/>
        </p:nvSpPr>
        <p:spPr>
          <a:xfrm>
            <a:off x="4584700" y="4301235"/>
            <a:ext cx="30480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Yhden sivun sivusto AI-työkalulla</a:t>
            </a:r>
          </a:p>
        </p:txBody>
      </p:sp>
      <p:sp>
        <p:nvSpPr>
          <p:cNvPr id="338" name="TextBox 30"/>
          <p:cNvSpPr txBox="1"/>
          <p:nvPr/>
        </p:nvSpPr>
        <p:spPr>
          <a:xfrm>
            <a:off x="7886700" y="4301235"/>
            <a:ext cx="247650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Toimiva sivu + yhteydenotto</a:t>
            </a:r>
          </a:p>
        </p:txBody>
      </p:sp>
      <p:sp>
        <p:nvSpPr>
          <p:cNvPr id="339" name="TextBox 31"/>
          <p:cNvSpPr txBox="1"/>
          <p:nvPr/>
        </p:nvSpPr>
        <p:spPr>
          <a:xfrm>
            <a:off x="10414000" y="4282600"/>
            <a:ext cx="107950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 b="1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●●○</a:t>
            </a:r>
          </a:p>
        </p:txBody>
      </p:sp>
      <p:sp>
        <p:nvSpPr>
          <p:cNvPr id="340" name="Rounded Rectangle 32"/>
          <p:cNvSpPr/>
          <p:nvPr/>
        </p:nvSpPr>
        <p:spPr>
          <a:xfrm>
            <a:off x="635000" y="4737100"/>
            <a:ext cx="10922000" cy="609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E3DED3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1" name="TextBox 33"/>
          <p:cNvSpPr txBox="1"/>
          <p:nvPr/>
        </p:nvSpPr>
        <p:spPr>
          <a:xfrm>
            <a:off x="774700" y="4902200"/>
            <a:ext cx="3175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1F242B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🌲</a:t>
            </a:r>
          </a:p>
        </p:txBody>
      </p:sp>
      <p:sp>
        <p:nvSpPr>
          <p:cNvPr id="342" name="TextBox 34"/>
          <p:cNvSpPr txBox="1"/>
          <p:nvPr/>
        </p:nvSpPr>
        <p:spPr>
          <a:xfrm>
            <a:off x="1117600" y="4872942"/>
            <a:ext cx="3302000" cy="350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 b="1">
                <a:solidFill>
                  <a:srgbClr val="1F242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Puusta vetyä – ja rahaa paikallisesta vetyrahastosta</a:t>
            </a:r>
          </a:p>
        </p:txBody>
      </p:sp>
      <p:sp>
        <p:nvSpPr>
          <p:cNvPr id="343" name="TextBox 35"/>
          <p:cNvSpPr txBox="1"/>
          <p:nvPr/>
        </p:nvSpPr>
        <p:spPr>
          <a:xfrm>
            <a:off x="4584700" y="4898135"/>
            <a:ext cx="30480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Teknologiakartta + oma konsepti (esim. metsätähteen kaasutus)</a:t>
            </a:r>
          </a:p>
        </p:txBody>
      </p:sp>
      <p:sp>
        <p:nvSpPr>
          <p:cNvPr id="344" name="TextBox 36"/>
          <p:cNvSpPr txBox="1"/>
          <p:nvPr/>
        </p:nvSpPr>
        <p:spPr>
          <a:xfrm>
            <a:off x="7886700" y="4898135"/>
            <a:ext cx="24765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Konseptikaavio + 1 sivun hakemustiivistelmä</a:t>
            </a:r>
          </a:p>
        </p:txBody>
      </p:sp>
      <p:sp>
        <p:nvSpPr>
          <p:cNvPr id="345" name="TextBox 37"/>
          <p:cNvSpPr txBox="1"/>
          <p:nvPr/>
        </p:nvSpPr>
        <p:spPr>
          <a:xfrm>
            <a:off x="10414000" y="4955700"/>
            <a:ext cx="1079500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 b="1">
                <a:solidFill>
                  <a:srgbClr val="0F766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●●○</a:t>
            </a:r>
          </a:p>
        </p:txBody>
      </p:sp>
      <p:sp>
        <p:nvSpPr>
          <p:cNvPr id="346" name="Rounded Rectangle 38"/>
          <p:cNvSpPr/>
          <p:nvPr/>
        </p:nvSpPr>
        <p:spPr>
          <a:xfrm>
            <a:off x="635000" y="5410200"/>
            <a:ext cx="10922000" cy="609600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7" name="TextBox 39"/>
          <p:cNvSpPr txBox="1"/>
          <p:nvPr/>
        </p:nvSpPr>
        <p:spPr>
          <a:xfrm>
            <a:off x="774700" y="5575300"/>
            <a:ext cx="3175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💡</a:t>
            </a:r>
          </a:p>
        </p:txBody>
      </p:sp>
      <p:sp>
        <p:nvSpPr>
          <p:cNvPr id="348" name="TextBox 40"/>
          <p:cNvSpPr txBox="1"/>
          <p:nvPr/>
        </p:nvSpPr>
        <p:spPr>
          <a:xfrm>
            <a:off x="1117600" y="5634942"/>
            <a:ext cx="3302000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Mitä muuta?</a:t>
            </a:r>
          </a:p>
        </p:txBody>
      </p:sp>
      <p:sp>
        <p:nvSpPr>
          <p:cNvPr id="349" name="TextBox 41"/>
          <p:cNvSpPr txBox="1"/>
          <p:nvPr/>
        </p:nvSpPr>
        <p:spPr>
          <a:xfrm>
            <a:off x="4584700" y="5571235"/>
            <a:ext cx="6858000" cy="30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100">
                <a:solidFill>
                  <a:srgbClr val="E6F4F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Kesätyöhakemusten valmentaja · isovanhempien digiapuri · koulun ruokahävikin laskuri · </a:t>
            </a:r>
            <a:r>
              <a:rPr b="1">
                <a:solidFill>
                  <a:srgbClr val="FBBF24"/>
                </a:solidFill>
              </a:rPr>
              <a:t>sinun oma unelmasi</a:t>
            </a:r>
          </a:p>
        </p:txBody>
      </p:sp>
      <p:sp>
        <p:nvSpPr>
          <p:cNvPr id="350" name="TextBox 42"/>
          <p:cNvSpPr txBox="1"/>
          <p:nvPr/>
        </p:nvSpPr>
        <p:spPr>
          <a:xfrm>
            <a:off x="635000" y="6146800"/>
            <a:ext cx="8890000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2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●●● helppo kahdessa päivässä · ●●○ onnistuu, kun rajaus on tiukka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EILISET DIAT 1.1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EILISET DIAT 1.10</a:t>
            </a:r>
          </a:p>
        </p:txBody>
      </p:sp>
      <p:sp>
        <p:nvSpPr>
          <p:cNvPr id="355" name="Kaksoisklikkaa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F766E"/>
            </a:gs>
            <a:gs pos="100000">
              <a:srgbClr val="1F242B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Box 1"/>
          <p:cNvSpPr txBox="1"/>
          <p:nvPr/>
        </p:nvSpPr>
        <p:spPr>
          <a:xfrm>
            <a:off x="2171219" y="430534"/>
            <a:ext cx="8255001" cy="1128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7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HIRVILUOLA</a:t>
            </a:r>
          </a:p>
        </p:txBody>
      </p:sp>
      <p:grpSp>
        <p:nvGrpSpPr>
          <p:cNvPr id="360" name="Rounded Rectangle 2"/>
          <p:cNvGrpSpPr/>
          <p:nvPr/>
        </p:nvGrpSpPr>
        <p:grpSpPr>
          <a:xfrm>
            <a:off x="9595993" y="442485"/>
            <a:ext cx="1953515" cy="893030"/>
            <a:chOff x="0" y="0"/>
            <a:chExt cx="1953514" cy="893029"/>
          </a:xfrm>
        </p:grpSpPr>
        <p:sp>
          <p:nvSpPr>
            <p:cNvPr id="358" name="Pyöristetty suorakulmio"/>
            <p:cNvSpPr/>
            <p:nvPr/>
          </p:nvSpPr>
          <p:spPr>
            <a:xfrm rot="240000">
              <a:off x="24256" y="65514"/>
              <a:ext cx="1905001" cy="762001"/>
            </a:xfrm>
            <a:prstGeom prst="roundRect">
              <a:avLst>
                <a:gd name="adj" fmla="val 15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2 PÄIVÄÄ…"/>
            <p:cNvSpPr txBox="1"/>
            <p:nvPr/>
          </p:nvSpPr>
          <p:spPr>
            <a:xfrm rot="240000">
              <a:off x="83133" y="94598"/>
              <a:ext cx="1787247" cy="703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>
                <a:defRPr sz="20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2 PÄIVÄÄ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20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1 HAASTE</a:t>
              </a:r>
            </a:p>
          </p:txBody>
        </p:sp>
      </p:grpSp>
      <p:pic>
        <p:nvPicPr>
          <p:cNvPr id="36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61500" y="952500"/>
            <a:ext cx="3810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TextBox 4"/>
          <p:cNvSpPr txBox="1"/>
          <p:nvPr/>
        </p:nvSpPr>
        <p:spPr>
          <a:xfrm>
            <a:off x="635000" y="1619250"/>
            <a:ext cx="9525000" cy="789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defRPr sz="2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Te valitsette ongelman – tai unelman. </a:t>
            </a:r>
            <a:r>
              <a:rPr>
                <a:solidFill>
                  <a:srgbClr val="FBBF24"/>
                </a:solidFill>
              </a:rPr>
              <a:t>Tekoäly</a:t>
            </a:r>
            <a:r>
              <a:t> auttaa ratkaisemaan sen. </a:t>
            </a:r>
            <a:r>
              <a:rPr>
                <a:solidFill>
                  <a:srgbClr val="FBBF24"/>
                </a:solidFill>
              </a:rPr>
              <a:t>Hirviraati</a:t>
            </a:r>
            <a:r>
              <a:t> päättää, kuka vakuutti.</a:t>
            </a:r>
          </a:p>
        </p:txBody>
      </p:sp>
      <p:grpSp>
        <p:nvGrpSpPr>
          <p:cNvPr id="365" name="Rounded Rectangle 5"/>
          <p:cNvGrpSpPr/>
          <p:nvPr/>
        </p:nvGrpSpPr>
        <p:grpSpPr>
          <a:xfrm>
            <a:off x="635000" y="2794000"/>
            <a:ext cx="3314700" cy="2540000"/>
            <a:chOff x="0" y="0"/>
            <a:chExt cx="3314700" cy="2540000"/>
          </a:xfrm>
        </p:grpSpPr>
        <p:sp>
          <p:nvSpPr>
            <p:cNvPr id="363" name="Pyöristetty suorakulmio"/>
            <p:cNvSpPr/>
            <p:nvPr/>
          </p:nvSpPr>
          <p:spPr>
            <a:xfrm>
              <a:off x="0" y="0"/>
              <a:ext cx="3314700" cy="2540000"/>
            </a:xfrm>
            <a:prstGeom prst="roundRect">
              <a:avLst>
                <a:gd name="adj" fmla="val 7000"/>
              </a:avLst>
            </a:prstGeom>
            <a:solidFill>
              <a:srgbClr val="2B7A70"/>
            </a:solidFill>
            <a:ln w="12700" cap="flat">
              <a:solidFill>
                <a:srgbClr val="5FA59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PÄIVÄ 1…"/>
            <p:cNvSpPr txBox="1"/>
            <p:nvPr/>
          </p:nvSpPr>
          <p:spPr>
            <a:xfrm>
              <a:off x="83825" y="58425"/>
              <a:ext cx="3147050" cy="2356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15900" tIns="215900" rIns="215900" bIns="215900" numCol="1" anchor="t">
              <a:spAutoFit/>
            </a:bodyPr>
            <a:lstStyle/>
            <a:p>
              <a:pPr>
                <a:spcBef>
                  <a:spcPts val="600"/>
                </a:spcBef>
                <a:defRPr sz="1400" b="1">
                  <a:solidFill>
                    <a:srgbClr val="7DD3C8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PÄIVÄ 1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1000"/>
                </a:spcBef>
                <a:defRPr sz="24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Löydä ja ratkaise</a:t>
              </a:r>
            </a:p>
            <a:p>
              <a:pPr>
                <a:defRPr sz="1600">
                  <a:solidFill>
                    <a:srgbClr val="E6F4F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Opit, miten AI oikeasti toimii ja miten sitä johdetaan. Tiimisi valitsee ongelman tai unelman – koulu, arki, järjestö tai oma idea.</a:t>
              </a:r>
            </a:p>
          </p:txBody>
        </p:sp>
      </p:grpSp>
      <p:grpSp>
        <p:nvGrpSpPr>
          <p:cNvPr id="368" name="Rounded Rectangle 6"/>
          <p:cNvGrpSpPr/>
          <p:nvPr/>
        </p:nvGrpSpPr>
        <p:grpSpPr>
          <a:xfrm>
            <a:off x="4178300" y="2794000"/>
            <a:ext cx="3314700" cy="2540000"/>
            <a:chOff x="0" y="0"/>
            <a:chExt cx="3314700" cy="2540000"/>
          </a:xfrm>
        </p:grpSpPr>
        <p:sp>
          <p:nvSpPr>
            <p:cNvPr id="366" name="Pyöristetty suorakulmio"/>
            <p:cNvSpPr/>
            <p:nvPr/>
          </p:nvSpPr>
          <p:spPr>
            <a:xfrm>
              <a:off x="0" y="0"/>
              <a:ext cx="3314700" cy="2540000"/>
            </a:xfrm>
            <a:prstGeom prst="roundRect">
              <a:avLst>
                <a:gd name="adj" fmla="val 7000"/>
              </a:avLst>
            </a:prstGeom>
            <a:solidFill>
              <a:srgbClr val="2B7A70"/>
            </a:solidFill>
            <a:ln w="12700" cap="flat">
              <a:solidFill>
                <a:srgbClr val="5FA59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PÄIVÄ 2…"/>
            <p:cNvSpPr txBox="1"/>
            <p:nvPr/>
          </p:nvSpPr>
          <p:spPr>
            <a:xfrm>
              <a:off x="83825" y="58425"/>
              <a:ext cx="3147050" cy="1899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15900" tIns="215900" rIns="215900" bIns="215900" numCol="1" anchor="t">
              <a:spAutoFit/>
            </a:bodyPr>
            <a:lstStyle/>
            <a:p>
              <a:pPr>
                <a:spcBef>
                  <a:spcPts val="600"/>
                </a:spcBef>
                <a:defRPr sz="1400" b="1">
                  <a:solidFill>
                    <a:srgbClr val="7DD3C8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PÄIVÄ 2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1000"/>
                </a:spcBef>
                <a:defRPr sz="24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Rakenna ja hio</a:t>
              </a:r>
            </a:p>
            <a:p>
              <a:pPr>
                <a:defRPr sz="1600">
                  <a:solidFill>
                    <a:srgbClr val="E6F4F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Teette ratkaisun ja demon tekoälyn kanssa ja haastatte sen, ennen kuin raati ehtii.</a:t>
              </a:r>
            </a:p>
          </p:txBody>
        </p:sp>
      </p:grpSp>
      <p:grpSp>
        <p:nvGrpSpPr>
          <p:cNvPr id="371" name="Rounded Rectangle 7"/>
          <p:cNvGrpSpPr/>
          <p:nvPr/>
        </p:nvGrpSpPr>
        <p:grpSpPr>
          <a:xfrm>
            <a:off x="7721600" y="2794000"/>
            <a:ext cx="3835400" cy="2540000"/>
            <a:chOff x="0" y="0"/>
            <a:chExt cx="3835400" cy="2540000"/>
          </a:xfrm>
        </p:grpSpPr>
        <p:sp>
          <p:nvSpPr>
            <p:cNvPr id="369" name="Pyöristetty suorakulmio"/>
            <p:cNvSpPr/>
            <p:nvPr/>
          </p:nvSpPr>
          <p:spPr>
            <a:xfrm>
              <a:off x="0" y="0"/>
              <a:ext cx="3835400" cy="2540000"/>
            </a:xfrm>
            <a:prstGeom prst="roundRect">
              <a:avLst>
                <a:gd name="adj" fmla="val 7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HUIPENNUS…"/>
            <p:cNvSpPr txBox="1"/>
            <p:nvPr/>
          </p:nvSpPr>
          <p:spPr>
            <a:xfrm>
              <a:off x="77475" y="52075"/>
              <a:ext cx="3680450" cy="19462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15900" tIns="215900" rIns="215900" bIns="215900" numCol="1" anchor="t">
              <a:spAutoFit/>
            </a:bodyPr>
            <a:lstStyle/>
            <a:p>
              <a:pPr>
                <a:spcBef>
                  <a:spcPts val="600"/>
                </a:spcBef>
                <a:defRPr sz="1400" b="1">
                  <a:solidFill>
                    <a:srgbClr val="0F766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HUIPENNUS</a:t>
              </a:r>
              <a:endParaRPr>
                <a:solidFill>
                  <a:srgbClr val="FFFFFF"/>
                </a:solidFill>
              </a:endParaRPr>
            </a:p>
            <a:p>
              <a:pPr>
                <a:spcBef>
                  <a:spcPts val="1000"/>
                </a:spcBef>
                <a:defRPr sz="24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🏆 </a:t>
              </a:r>
              <a:r>
                <a:t>Hirviraati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600">
                  <a:solidFill>
                    <a:srgbClr val="374151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3 minuuttia aikaa vakuuttaa. Raati kysyy, yleisö äänestää – ja parhaille on palkintoja tiedossa.</a:t>
              </a:r>
            </a:p>
          </p:txBody>
        </p:sp>
      </p:grpSp>
      <p:sp>
        <p:nvSpPr>
          <p:cNvPr id="372" name="TextBox 8"/>
          <p:cNvSpPr txBox="1"/>
          <p:nvPr/>
        </p:nvSpPr>
        <p:spPr>
          <a:xfrm>
            <a:off x="635000" y="5556250"/>
            <a:ext cx="10922000" cy="26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D5EEE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Mukaan lähtee: </a:t>
            </a:r>
            <a:r>
              <a:rPr b="1">
                <a:solidFill>
                  <a:srgbClr val="FFFFFF"/>
                </a:solidFill>
              </a:rPr>
              <a:t>AI-taidot, joita käytät opinnoissa ja työelämässä</a:t>
            </a:r>
            <a:r>
              <a:t> · ongelmanratkaisu · tiimityö · esiintyminen</a:t>
            </a:r>
          </a:p>
        </p:txBody>
      </p:sp>
      <p:sp>
        <p:nvSpPr>
          <p:cNvPr id="373" name="TextBox 9"/>
          <p:cNvSpPr txBox="1"/>
          <p:nvPr/>
        </p:nvSpPr>
        <p:spPr>
          <a:xfrm>
            <a:off x="635000" y="6127750"/>
            <a:ext cx="8255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📅</a:t>
            </a:r>
          </a:p>
        </p:txBody>
      </p:sp>
      <p:grpSp>
        <p:nvGrpSpPr>
          <p:cNvPr id="376" name="Rounded Rectangle 10"/>
          <p:cNvGrpSpPr/>
          <p:nvPr/>
        </p:nvGrpSpPr>
        <p:grpSpPr>
          <a:xfrm>
            <a:off x="920750" y="6089650"/>
            <a:ext cx="1460500" cy="355600"/>
            <a:chOff x="0" y="0"/>
            <a:chExt cx="1460500" cy="355600"/>
          </a:xfrm>
        </p:grpSpPr>
        <p:sp>
          <p:nvSpPr>
            <p:cNvPr id="374" name="Pyöristetty suorakulmio"/>
            <p:cNvSpPr/>
            <p:nvPr/>
          </p:nvSpPr>
          <p:spPr>
            <a:xfrm>
              <a:off x="0" y="0"/>
              <a:ext cx="1460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[päivämäärät]"/>
            <p:cNvSpPr txBox="1"/>
            <p:nvPr/>
          </p:nvSpPr>
          <p:spPr>
            <a:xfrm>
              <a:off x="52579" y="40944"/>
              <a:ext cx="1355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[päivämäärät]</a:t>
              </a:r>
            </a:p>
          </p:txBody>
        </p:sp>
      </p:grpSp>
      <p:sp>
        <p:nvSpPr>
          <p:cNvPr id="377" name="TextBox 11"/>
          <p:cNvSpPr txBox="1"/>
          <p:nvPr/>
        </p:nvSpPr>
        <p:spPr>
          <a:xfrm>
            <a:off x="2508250" y="6127750"/>
            <a:ext cx="2540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📍</a:t>
            </a:r>
          </a:p>
        </p:txBody>
      </p:sp>
      <p:grpSp>
        <p:nvGrpSpPr>
          <p:cNvPr id="380" name="Rounded Rectangle 12"/>
          <p:cNvGrpSpPr/>
          <p:nvPr/>
        </p:nvGrpSpPr>
        <p:grpSpPr>
          <a:xfrm>
            <a:off x="2762250" y="6089650"/>
            <a:ext cx="952500" cy="355600"/>
            <a:chOff x="0" y="0"/>
            <a:chExt cx="952500" cy="355600"/>
          </a:xfrm>
        </p:grpSpPr>
        <p:sp>
          <p:nvSpPr>
            <p:cNvPr id="378" name="Pyöristetty suorakulmio"/>
            <p:cNvSpPr/>
            <p:nvPr/>
          </p:nvSpPr>
          <p:spPr>
            <a:xfrm>
              <a:off x="0" y="0"/>
              <a:ext cx="952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[paikka]"/>
            <p:cNvSpPr txBox="1"/>
            <p:nvPr/>
          </p:nvSpPr>
          <p:spPr>
            <a:xfrm>
              <a:off x="52579" y="40944"/>
              <a:ext cx="847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[paikka]</a:t>
              </a:r>
            </a:p>
          </p:txBody>
        </p:sp>
      </p:grpSp>
      <p:grpSp>
        <p:nvGrpSpPr>
          <p:cNvPr id="383" name="Rounded Rectangle 13"/>
          <p:cNvGrpSpPr/>
          <p:nvPr/>
        </p:nvGrpSpPr>
        <p:grpSpPr>
          <a:xfrm>
            <a:off x="8921750" y="5969000"/>
            <a:ext cx="2635250" cy="508000"/>
            <a:chOff x="0" y="0"/>
            <a:chExt cx="2635250" cy="508000"/>
          </a:xfrm>
        </p:grpSpPr>
        <p:sp>
          <p:nvSpPr>
            <p:cNvPr id="381" name="Pyöristetty suorakulmio"/>
            <p:cNvSpPr/>
            <p:nvPr/>
          </p:nvSpPr>
          <p:spPr>
            <a:xfrm>
              <a:off x="0" y="0"/>
              <a:ext cx="2635250" cy="508000"/>
            </a:xfrm>
            <a:prstGeom prst="roundRect">
              <a:avLst>
                <a:gd name="adj" fmla="val 50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Ilmoittaudu opolle"/>
            <p:cNvSpPr txBox="1"/>
            <p:nvPr/>
          </p:nvSpPr>
          <p:spPr>
            <a:xfrm>
              <a:off x="150594" y="60465"/>
              <a:ext cx="2334062" cy="38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Ilmoittaudu opolle</a:t>
              </a:r>
            </a:p>
          </p:txBody>
        </p:sp>
      </p:grpSp>
      <p:pic>
        <p:nvPicPr>
          <p:cNvPr id="384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931" y="437054"/>
            <a:ext cx="1229168" cy="11150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C5B4F"/>
            </a:gs>
            <a:gs pos="100000">
              <a:srgbClr val="07191A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Box 1"/>
          <p:cNvSpPr txBox="1"/>
          <p:nvPr/>
        </p:nvSpPr>
        <p:spPr>
          <a:xfrm>
            <a:off x="698500" y="539750"/>
            <a:ext cx="8255000" cy="26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 b="1" spc="600">
                <a:solidFill>
                  <a:srgbClr val="7DD3C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2 PÄIVÄÄ · TEKOÄLY · TIIMI · HAASTE</a:t>
            </a:r>
          </a:p>
        </p:txBody>
      </p:sp>
      <p:sp>
        <p:nvSpPr>
          <p:cNvPr id="387" name="TextBox 2"/>
          <p:cNvSpPr txBox="1"/>
          <p:nvPr/>
        </p:nvSpPr>
        <p:spPr>
          <a:xfrm>
            <a:off x="666750" y="952500"/>
            <a:ext cx="7937500" cy="1450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9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HIRVILUOLA</a:t>
            </a:r>
          </a:p>
        </p:txBody>
      </p:sp>
      <p:sp>
        <p:nvSpPr>
          <p:cNvPr id="388" name="TextBox 3"/>
          <p:cNvSpPr txBox="1"/>
          <p:nvPr/>
        </p:nvSpPr>
        <p:spPr>
          <a:xfrm>
            <a:off x="698500" y="2190750"/>
            <a:ext cx="7302500" cy="848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4999"/>
              </a:lnSpc>
              <a:defRPr sz="2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Ratkaise ongelma tai toteuta unelma </a:t>
            </a:r>
            <a:r>
              <a:rPr>
                <a:solidFill>
                  <a:srgbClr val="FBBF24"/>
                </a:solidFill>
              </a:rPr>
              <a:t>tekoälyn</a:t>
            </a:r>
            <a:r>
              <a:t> kanssa – ja kestä hirviraadin katse.</a:t>
            </a:r>
          </a:p>
        </p:txBody>
      </p:sp>
      <p:grpSp>
        <p:nvGrpSpPr>
          <p:cNvPr id="391" name="Oval 4"/>
          <p:cNvGrpSpPr/>
          <p:nvPr/>
        </p:nvGrpSpPr>
        <p:grpSpPr>
          <a:xfrm>
            <a:off x="698500" y="3270250"/>
            <a:ext cx="406400" cy="406400"/>
            <a:chOff x="0" y="0"/>
            <a:chExt cx="406400" cy="406400"/>
          </a:xfrm>
        </p:grpSpPr>
        <p:sp>
          <p:nvSpPr>
            <p:cNvPr id="389" name="Ympyrä"/>
            <p:cNvSpPr/>
            <p:nvPr/>
          </p:nvSpPr>
          <p:spPr>
            <a:xfrm>
              <a:off x="0" y="0"/>
              <a:ext cx="406400" cy="4064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1"/>
            <p:cNvSpPr txBox="1"/>
            <p:nvPr/>
          </p:nvSpPr>
          <p:spPr>
            <a:xfrm>
              <a:off x="59516" y="72981"/>
              <a:ext cx="287368" cy="260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7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392" name="TextBox 5"/>
          <p:cNvSpPr txBox="1"/>
          <p:nvPr/>
        </p:nvSpPr>
        <p:spPr>
          <a:xfrm>
            <a:off x="1244600" y="3321050"/>
            <a:ext cx="7302500" cy="28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Opi ratkaisemaan ongelmia – tai toteuttamaan unelmia – AI:n avulla</a:t>
            </a:r>
          </a:p>
        </p:txBody>
      </p:sp>
      <p:grpSp>
        <p:nvGrpSpPr>
          <p:cNvPr id="395" name="Oval 6"/>
          <p:cNvGrpSpPr/>
          <p:nvPr/>
        </p:nvGrpSpPr>
        <p:grpSpPr>
          <a:xfrm>
            <a:off x="698500" y="3816350"/>
            <a:ext cx="406400" cy="406400"/>
            <a:chOff x="0" y="0"/>
            <a:chExt cx="406400" cy="406400"/>
          </a:xfrm>
        </p:grpSpPr>
        <p:sp>
          <p:nvSpPr>
            <p:cNvPr id="393" name="Ympyrä"/>
            <p:cNvSpPr/>
            <p:nvPr/>
          </p:nvSpPr>
          <p:spPr>
            <a:xfrm>
              <a:off x="0" y="0"/>
              <a:ext cx="406400" cy="4064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2"/>
            <p:cNvSpPr txBox="1"/>
            <p:nvPr/>
          </p:nvSpPr>
          <p:spPr>
            <a:xfrm>
              <a:off x="59516" y="72981"/>
              <a:ext cx="287368" cy="260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7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396" name="TextBox 7"/>
          <p:cNvSpPr txBox="1"/>
          <p:nvPr/>
        </p:nvSpPr>
        <p:spPr>
          <a:xfrm>
            <a:off x="1244600" y="3867150"/>
            <a:ext cx="7302500" cy="28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Opi käyttämään AI:ta tehokkaasti – ei vain kysymään</a:t>
            </a:r>
          </a:p>
        </p:txBody>
      </p:sp>
      <p:grpSp>
        <p:nvGrpSpPr>
          <p:cNvPr id="399" name="Oval 8"/>
          <p:cNvGrpSpPr/>
          <p:nvPr/>
        </p:nvGrpSpPr>
        <p:grpSpPr>
          <a:xfrm>
            <a:off x="698500" y="4362450"/>
            <a:ext cx="406400" cy="406400"/>
            <a:chOff x="0" y="0"/>
            <a:chExt cx="406400" cy="406400"/>
          </a:xfrm>
        </p:grpSpPr>
        <p:sp>
          <p:nvSpPr>
            <p:cNvPr id="397" name="Ympyrä"/>
            <p:cNvSpPr/>
            <p:nvPr/>
          </p:nvSpPr>
          <p:spPr>
            <a:xfrm>
              <a:off x="0" y="0"/>
              <a:ext cx="406400" cy="406400"/>
            </a:xfrm>
            <a:prstGeom prst="ellipse">
              <a:avLst/>
            </a:prstGeom>
            <a:solidFill>
              <a:srgbClr val="0F766E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3"/>
            <p:cNvSpPr txBox="1"/>
            <p:nvPr/>
          </p:nvSpPr>
          <p:spPr>
            <a:xfrm>
              <a:off x="59516" y="72981"/>
              <a:ext cx="287368" cy="260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7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400" name="TextBox 9"/>
          <p:cNvSpPr txBox="1"/>
          <p:nvPr/>
        </p:nvSpPr>
        <p:spPr>
          <a:xfrm>
            <a:off x="1244600" y="4413250"/>
            <a:ext cx="7302500" cy="285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Esitä ryhmäsi ratkaisu ja demo hirviraadille</a:t>
            </a:r>
          </a:p>
        </p:txBody>
      </p:sp>
      <p:pic>
        <p:nvPicPr>
          <p:cNvPr id="401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63000" y="825500"/>
            <a:ext cx="2667000" cy="24193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4" name="Rounded Rectangle 11"/>
          <p:cNvGrpSpPr/>
          <p:nvPr/>
        </p:nvGrpSpPr>
        <p:grpSpPr>
          <a:xfrm>
            <a:off x="7901718" y="3717947"/>
            <a:ext cx="3627564" cy="1644606"/>
            <a:chOff x="0" y="0"/>
            <a:chExt cx="3627563" cy="1644605"/>
          </a:xfrm>
        </p:grpSpPr>
        <p:sp>
          <p:nvSpPr>
            <p:cNvPr id="402" name="Pyöristetty suorakulmio"/>
            <p:cNvSpPr/>
            <p:nvPr/>
          </p:nvSpPr>
          <p:spPr>
            <a:xfrm rot="21420000">
              <a:off x="35781" y="92052"/>
              <a:ext cx="3556001" cy="1460501"/>
            </a:xfrm>
            <a:prstGeom prst="roundRect">
              <a:avLst>
                <a:gd name="adj" fmla="val 12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🏆 Hirviraati…"/>
            <p:cNvSpPr txBox="1"/>
            <p:nvPr/>
          </p:nvSpPr>
          <p:spPr>
            <a:xfrm rot="21420000">
              <a:off x="137913" y="159876"/>
              <a:ext cx="3351737" cy="13248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90500" tIns="190500" rIns="190500" bIns="190500" numCol="1" anchor="ctr">
              <a:spAutoFit/>
            </a:bodyPr>
            <a:lstStyle/>
            <a:p>
              <a:pPr>
                <a:spcBef>
                  <a:spcPts val="400"/>
                </a:spcBef>
                <a:defRPr sz="26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🏆 </a:t>
              </a:r>
              <a:r>
                <a:t>Hirviraati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Palkintoja tiedossa parhaille ryhmille!</a:t>
              </a:r>
            </a:p>
          </p:txBody>
        </p:sp>
      </p:grpSp>
      <p:sp>
        <p:nvSpPr>
          <p:cNvPr id="405" name="TextBox 12"/>
          <p:cNvSpPr txBox="1"/>
          <p:nvPr/>
        </p:nvSpPr>
        <p:spPr>
          <a:xfrm>
            <a:off x="635000" y="6019800"/>
            <a:ext cx="8255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📅</a:t>
            </a:r>
          </a:p>
        </p:txBody>
      </p:sp>
      <p:grpSp>
        <p:nvGrpSpPr>
          <p:cNvPr id="408" name="Rounded Rectangle 13"/>
          <p:cNvGrpSpPr/>
          <p:nvPr/>
        </p:nvGrpSpPr>
        <p:grpSpPr>
          <a:xfrm>
            <a:off x="920750" y="5981700"/>
            <a:ext cx="1460500" cy="355600"/>
            <a:chOff x="0" y="0"/>
            <a:chExt cx="1460500" cy="355600"/>
          </a:xfrm>
        </p:grpSpPr>
        <p:sp>
          <p:nvSpPr>
            <p:cNvPr id="406" name="Pyöristetty suorakulmio"/>
            <p:cNvSpPr/>
            <p:nvPr/>
          </p:nvSpPr>
          <p:spPr>
            <a:xfrm>
              <a:off x="0" y="0"/>
              <a:ext cx="1460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[päivämäärät]"/>
            <p:cNvSpPr txBox="1"/>
            <p:nvPr/>
          </p:nvSpPr>
          <p:spPr>
            <a:xfrm>
              <a:off x="52579" y="40944"/>
              <a:ext cx="1355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[päivämäärät]</a:t>
              </a:r>
            </a:p>
          </p:txBody>
        </p:sp>
      </p:grpSp>
      <p:sp>
        <p:nvSpPr>
          <p:cNvPr id="409" name="TextBox 14"/>
          <p:cNvSpPr txBox="1"/>
          <p:nvPr/>
        </p:nvSpPr>
        <p:spPr>
          <a:xfrm>
            <a:off x="2508250" y="6019800"/>
            <a:ext cx="2540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D5EEEA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📍</a:t>
            </a:r>
          </a:p>
        </p:txBody>
      </p:sp>
      <p:grpSp>
        <p:nvGrpSpPr>
          <p:cNvPr id="412" name="Rounded Rectangle 15"/>
          <p:cNvGrpSpPr/>
          <p:nvPr/>
        </p:nvGrpSpPr>
        <p:grpSpPr>
          <a:xfrm>
            <a:off x="2762250" y="5981700"/>
            <a:ext cx="952500" cy="355600"/>
            <a:chOff x="0" y="0"/>
            <a:chExt cx="952500" cy="355600"/>
          </a:xfrm>
        </p:grpSpPr>
        <p:sp>
          <p:nvSpPr>
            <p:cNvPr id="410" name="Pyöristetty suorakulmio"/>
            <p:cNvSpPr/>
            <p:nvPr/>
          </p:nvSpPr>
          <p:spPr>
            <a:xfrm>
              <a:off x="0" y="0"/>
              <a:ext cx="952500" cy="355600"/>
            </a:xfrm>
            <a:prstGeom prst="roundRect">
              <a:avLst>
                <a:gd name="adj" fmla="val 20000"/>
              </a:avLst>
            </a:prstGeom>
            <a:solidFill>
              <a:srgbClr val="1E4A42"/>
            </a:solidFill>
            <a:ln w="12700" cap="flat">
              <a:solidFill>
                <a:srgbClr val="7DD3C8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1" name="[paikka]"/>
            <p:cNvSpPr txBox="1"/>
            <p:nvPr/>
          </p:nvSpPr>
          <p:spPr>
            <a:xfrm>
              <a:off x="52579" y="40944"/>
              <a:ext cx="847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[paikka]</a:t>
              </a:r>
            </a:p>
          </p:txBody>
        </p:sp>
      </p:grpSp>
      <p:grpSp>
        <p:nvGrpSpPr>
          <p:cNvPr id="415" name="Rounded Rectangle 16"/>
          <p:cNvGrpSpPr/>
          <p:nvPr/>
        </p:nvGrpSpPr>
        <p:grpSpPr>
          <a:xfrm>
            <a:off x="9017000" y="5905500"/>
            <a:ext cx="2476500" cy="508000"/>
            <a:chOff x="0" y="0"/>
            <a:chExt cx="2476500" cy="508000"/>
          </a:xfrm>
        </p:grpSpPr>
        <p:sp>
          <p:nvSpPr>
            <p:cNvPr id="413" name="Pyöristetty suorakulmio"/>
            <p:cNvSpPr/>
            <p:nvPr/>
          </p:nvSpPr>
          <p:spPr>
            <a:xfrm>
              <a:off x="0" y="0"/>
              <a:ext cx="2476500" cy="508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Ilmoittaudu opolle"/>
            <p:cNvSpPr txBox="1"/>
            <p:nvPr/>
          </p:nvSpPr>
          <p:spPr>
            <a:xfrm>
              <a:off x="150594" y="60465"/>
              <a:ext cx="2175312" cy="38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b="1">
                  <a:solidFill>
                    <a:srgbClr val="0D2E28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Ilmoittaudu opolle</a:t>
              </a: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" y="558800"/>
            <a:ext cx="355600" cy="323850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TextBox 2"/>
          <p:cNvSpPr txBox="1"/>
          <p:nvPr/>
        </p:nvSpPr>
        <p:spPr>
          <a:xfrm>
            <a:off x="1079500" y="520700"/>
            <a:ext cx="4445000" cy="421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8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HIRVILUOLA</a:t>
            </a:r>
          </a:p>
        </p:txBody>
      </p:sp>
      <p:sp>
        <p:nvSpPr>
          <p:cNvPr id="419" name="TextBox 3"/>
          <p:cNvSpPr txBox="1"/>
          <p:nvPr/>
        </p:nvSpPr>
        <p:spPr>
          <a:xfrm>
            <a:off x="6985000" y="603250"/>
            <a:ext cx="4572000" cy="26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1700" b="1">
                <a:solidFill>
                  <a:srgbClr val="6B72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2 päivän tekoälyhaaste lukiolaisille</a:t>
            </a:r>
          </a:p>
        </p:txBody>
      </p:sp>
      <p:sp>
        <p:nvSpPr>
          <p:cNvPr id="420" name="TextBox 4"/>
          <p:cNvSpPr txBox="1"/>
          <p:nvPr/>
        </p:nvSpPr>
        <p:spPr>
          <a:xfrm>
            <a:off x="635000" y="1301750"/>
            <a:ext cx="7302500" cy="2080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defRPr sz="7000" b="1">
                <a:solidFill>
                  <a:srgbClr val="1F24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Mikä on </a:t>
            </a:r>
            <a:r>
              <a:rPr>
                <a:solidFill>
                  <a:srgbClr val="0F766E"/>
                </a:solidFill>
              </a:rPr>
              <a:t>sinun</a:t>
            </a:r>
          </a:p>
          <a:p>
            <a:pPr>
              <a:lnSpc>
                <a:spcPct val="95000"/>
              </a:lnSpc>
              <a:defRPr sz="7000" b="1">
                <a:solidFill>
                  <a:srgbClr val="1F24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unelmasi?</a:t>
            </a:r>
          </a:p>
        </p:txBody>
      </p:sp>
      <p:sp>
        <p:nvSpPr>
          <p:cNvPr id="421" name="TextBox 5"/>
          <p:cNvSpPr txBox="1"/>
          <p:nvPr/>
        </p:nvSpPr>
        <p:spPr>
          <a:xfrm>
            <a:off x="635000" y="3270250"/>
            <a:ext cx="7048500" cy="1047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0000"/>
              </a:lnSpc>
              <a:defRPr sz="2100" b="1">
                <a:solidFill>
                  <a:srgbClr val="37415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Hirviluolassa tiimisi </a:t>
            </a:r>
            <a:r>
              <a:rPr>
                <a:solidFill>
                  <a:srgbClr val="1F242B"/>
                </a:solidFill>
              </a:rPr>
              <a:t>toteuttaa unelman tai ratkaisee ongelman</a:t>
            </a:r>
            <a:r>
              <a:t> tekoälyn avulla – kahdessa päivässä ideasta demoksi.</a:t>
            </a:r>
          </a:p>
        </p:txBody>
      </p:sp>
      <p:grpSp>
        <p:nvGrpSpPr>
          <p:cNvPr id="424" name="Rounded Rectangle 6"/>
          <p:cNvGrpSpPr/>
          <p:nvPr/>
        </p:nvGrpSpPr>
        <p:grpSpPr>
          <a:xfrm>
            <a:off x="635000" y="4540250"/>
            <a:ext cx="1936750" cy="431800"/>
            <a:chOff x="0" y="0"/>
            <a:chExt cx="1936750" cy="431800"/>
          </a:xfrm>
        </p:grpSpPr>
        <p:sp>
          <p:nvSpPr>
            <p:cNvPr id="422" name="Pyöristetty suorakulmio"/>
            <p:cNvSpPr/>
            <p:nvPr/>
          </p:nvSpPr>
          <p:spPr>
            <a:xfrm>
              <a:off x="0" y="0"/>
              <a:ext cx="193675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💡 oma yritysidea"/>
            <p:cNvSpPr txBox="1"/>
            <p:nvPr/>
          </p:nvSpPr>
          <p:spPr>
            <a:xfrm>
              <a:off x="110859" y="31749"/>
              <a:ext cx="171503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💡 </a:t>
              </a:r>
              <a:r>
                <a:t>oma yritysidea</a:t>
              </a:r>
            </a:p>
          </p:txBody>
        </p:sp>
      </p:grpSp>
      <p:grpSp>
        <p:nvGrpSpPr>
          <p:cNvPr id="427" name="Rounded Rectangle 7"/>
          <p:cNvGrpSpPr/>
          <p:nvPr/>
        </p:nvGrpSpPr>
        <p:grpSpPr>
          <a:xfrm>
            <a:off x="2711450" y="4540250"/>
            <a:ext cx="1809750" cy="431800"/>
            <a:chOff x="0" y="0"/>
            <a:chExt cx="1809750" cy="431800"/>
          </a:xfrm>
        </p:grpSpPr>
        <p:sp>
          <p:nvSpPr>
            <p:cNvPr id="425" name="Pyöristetty suorakulmio"/>
            <p:cNvSpPr/>
            <p:nvPr/>
          </p:nvSpPr>
          <p:spPr>
            <a:xfrm>
              <a:off x="0" y="0"/>
              <a:ext cx="180975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🤝 apu jollekulle"/>
            <p:cNvSpPr txBox="1"/>
            <p:nvPr/>
          </p:nvSpPr>
          <p:spPr>
            <a:xfrm>
              <a:off x="110859" y="31749"/>
              <a:ext cx="158803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🤝 </a:t>
              </a:r>
              <a:r>
                <a:t>apu jollekulle</a:t>
              </a:r>
            </a:p>
          </p:txBody>
        </p:sp>
      </p:grpSp>
      <p:grpSp>
        <p:nvGrpSpPr>
          <p:cNvPr id="430" name="Rounded Rectangle 8"/>
          <p:cNvGrpSpPr/>
          <p:nvPr/>
        </p:nvGrpSpPr>
        <p:grpSpPr>
          <a:xfrm>
            <a:off x="4660900" y="4540250"/>
            <a:ext cx="2381250" cy="431800"/>
            <a:chOff x="0" y="0"/>
            <a:chExt cx="2381250" cy="431800"/>
          </a:xfrm>
        </p:grpSpPr>
        <p:sp>
          <p:nvSpPr>
            <p:cNvPr id="428" name="Pyöristetty suorakulmio"/>
            <p:cNvSpPr/>
            <p:nvPr/>
          </p:nvSpPr>
          <p:spPr>
            <a:xfrm>
              <a:off x="0" y="0"/>
              <a:ext cx="238125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🏫 parempi koulupäivä"/>
            <p:cNvSpPr txBox="1"/>
            <p:nvPr/>
          </p:nvSpPr>
          <p:spPr>
            <a:xfrm>
              <a:off x="110859" y="31749"/>
              <a:ext cx="215953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🏫 </a:t>
              </a:r>
              <a:r>
                <a:t>parempi koulupäivä</a:t>
              </a:r>
            </a:p>
          </p:txBody>
        </p:sp>
      </p:grpSp>
      <p:grpSp>
        <p:nvGrpSpPr>
          <p:cNvPr id="433" name="Rounded Rectangle 9"/>
          <p:cNvGrpSpPr/>
          <p:nvPr/>
        </p:nvGrpSpPr>
        <p:grpSpPr>
          <a:xfrm>
            <a:off x="635000" y="5086350"/>
            <a:ext cx="1511300" cy="431800"/>
            <a:chOff x="0" y="0"/>
            <a:chExt cx="1511300" cy="431800"/>
          </a:xfrm>
        </p:grpSpPr>
        <p:sp>
          <p:nvSpPr>
            <p:cNvPr id="431" name="Pyöristetty suorakulmio"/>
            <p:cNvSpPr/>
            <p:nvPr/>
          </p:nvSpPr>
          <p:spPr>
            <a:xfrm>
              <a:off x="0" y="0"/>
              <a:ext cx="151130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🌱 ympäristö"/>
            <p:cNvSpPr txBox="1"/>
            <p:nvPr/>
          </p:nvSpPr>
          <p:spPr>
            <a:xfrm>
              <a:off x="110859" y="31749"/>
              <a:ext cx="128958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🌱 </a:t>
              </a:r>
              <a:r>
                <a:t>ympäristö</a:t>
              </a:r>
            </a:p>
          </p:txBody>
        </p:sp>
      </p:grpSp>
      <p:grpSp>
        <p:nvGrpSpPr>
          <p:cNvPr id="436" name="Rounded Rectangle 10"/>
          <p:cNvGrpSpPr/>
          <p:nvPr/>
        </p:nvGrpSpPr>
        <p:grpSpPr>
          <a:xfrm>
            <a:off x="2286000" y="5086350"/>
            <a:ext cx="1473200" cy="431800"/>
            <a:chOff x="0" y="0"/>
            <a:chExt cx="1473200" cy="431800"/>
          </a:xfrm>
        </p:grpSpPr>
        <p:sp>
          <p:nvSpPr>
            <p:cNvPr id="434" name="Pyöristetty suorakulmio"/>
            <p:cNvSpPr/>
            <p:nvPr/>
          </p:nvSpPr>
          <p:spPr>
            <a:xfrm>
              <a:off x="0" y="0"/>
              <a:ext cx="1473200" cy="4318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>
              <a:solidFill>
                <a:srgbClr val="D5EEEA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🎸 harrastus"/>
            <p:cNvSpPr txBox="1"/>
            <p:nvPr/>
          </p:nvSpPr>
          <p:spPr>
            <a:xfrm>
              <a:off x="110859" y="31749"/>
              <a:ext cx="1251482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/>
            <a:p>
              <a:pPr algn="ctr">
                <a:defRPr sz="15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🎸 </a:t>
              </a:r>
              <a:r>
                <a:t>harrastus</a:t>
              </a:r>
            </a:p>
          </p:txBody>
        </p:sp>
      </p:grpSp>
      <p:sp>
        <p:nvSpPr>
          <p:cNvPr id="437" name="Rounded Rectangle 11"/>
          <p:cNvSpPr/>
          <p:nvPr/>
        </p:nvSpPr>
        <p:spPr>
          <a:xfrm>
            <a:off x="8255000" y="1587500"/>
            <a:ext cx="3302000" cy="2984500"/>
          </a:xfrm>
          <a:prstGeom prst="roundRect">
            <a:avLst>
              <a:gd name="adj" fmla="val 7000"/>
            </a:avLst>
          </a:prstGeom>
          <a:solidFill>
            <a:srgbClr val="0F766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8" name="TextBox 12"/>
          <p:cNvSpPr txBox="1"/>
          <p:nvPr/>
        </p:nvSpPr>
        <p:spPr>
          <a:xfrm>
            <a:off x="8540750" y="1841500"/>
            <a:ext cx="2794000" cy="334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Kahdessa päivässä</a:t>
            </a:r>
          </a:p>
        </p:txBody>
      </p:sp>
      <p:sp>
        <p:nvSpPr>
          <p:cNvPr id="439" name="TextBox 13"/>
          <p:cNvSpPr txBox="1"/>
          <p:nvPr/>
        </p:nvSpPr>
        <p:spPr>
          <a:xfrm>
            <a:off x="8540750" y="2349500"/>
            <a:ext cx="2794000" cy="1027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defRPr sz="1500" b="1">
                <a:solidFill>
                  <a:srgbClr val="FBBF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•  </a:t>
            </a:r>
            <a:r>
              <a:rPr b="0">
                <a:solidFill>
                  <a:srgbClr val="FFFFFF"/>
                </a:solidFill>
              </a:rPr>
              <a:t>opit käyttämään AI:ta tehokkaasti</a:t>
            </a:r>
          </a:p>
          <a:p>
            <a:pPr>
              <a:lnSpc>
                <a:spcPct val="120000"/>
              </a:lnSpc>
              <a:defRPr sz="1500" b="1">
                <a:solidFill>
                  <a:srgbClr val="FBBF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•  </a:t>
            </a:r>
            <a:r>
              <a:rPr b="0">
                <a:solidFill>
                  <a:srgbClr val="FFFFFF"/>
                </a:solidFill>
              </a:rPr>
              <a:t>rakennatte ratkaisun ja demon</a:t>
            </a:r>
          </a:p>
          <a:p>
            <a:pPr>
              <a:lnSpc>
                <a:spcPct val="120000"/>
              </a:lnSpc>
              <a:defRPr sz="1500" b="1">
                <a:solidFill>
                  <a:srgbClr val="FBBF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•  </a:t>
            </a:r>
            <a:r>
              <a:rPr b="0">
                <a:solidFill>
                  <a:srgbClr val="FFFFFF"/>
                </a:solidFill>
              </a:rPr>
              <a:t>esitätte sen </a:t>
            </a:r>
            <a:r>
              <a:rPr>
                <a:solidFill>
                  <a:srgbClr val="FFFFFF"/>
                </a:solidFill>
              </a:rPr>
              <a:t>hirviraadille</a:t>
            </a:r>
          </a:p>
        </p:txBody>
      </p:sp>
      <p:grpSp>
        <p:nvGrpSpPr>
          <p:cNvPr id="442" name="Rounded Rectangle 14"/>
          <p:cNvGrpSpPr/>
          <p:nvPr/>
        </p:nvGrpSpPr>
        <p:grpSpPr>
          <a:xfrm>
            <a:off x="8540750" y="3905250"/>
            <a:ext cx="2730500" cy="393700"/>
            <a:chOff x="0" y="0"/>
            <a:chExt cx="2730500" cy="393700"/>
          </a:xfrm>
        </p:grpSpPr>
        <p:sp>
          <p:nvSpPr>
            <p:cNvPr id="440" name="Pyöristetty suorakulmio"/>
            <p:cNvSpPr/>
            <p:nvPr/>
          </p:nvSpPr>
          <p:spPr>
            <a:xfrm>
              <a:off x="0" y="0"/>
              <a:ext cx="2730500" cy="393700"/>
            </a:xfrm>
            <a:prstGeom prst="roundRect">
              <a:avLst>
                <a:gd name="adj" fmla="val 20000"/>
              </a:avLst>
            </a:prstGeom>
            <a:solidFill>
              <a:srgbClr val="FBBF2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🏆 Palkintoja tiedossa!"/>
            <p:cNvSpPr txBox="1"/>
            <p:nvPr/>
          </p:nvSpPr>
          <p:spPr>
            <a:xfrm>
              <a:off x="111961" y="12699"/>
              <a:ext cx="2506578" cy="368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>
                <a:defRPr sz="1400" b="1">
                  <a:solidFill>
                    <a:srgbClr val="1F24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🏆 </a:t>
              </a:r>
              <a:r>
                <a:t>Palkintoja tiedossa!</a:t>
              </a:r>
            </a:p>
          </p:txBody>
        </p:sp>
      </p:grpSp>
      <p:sp>
        <p:nvSpPr>
          <p:cNvPr id="443" name="TextBox 15"/>
          <p:cNvSpPr txBox="1"/>
          <p:nvPr/>
        </p:nvSpPr>
        <p:spPr>
          <a:xfrm>
            <a:off x="635000" y="6064250"/>
            <a:ext cx="8255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4B556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📅</a:t>
            </a:r>
          </a:p>
        </p:txBody>
      </p:sp>
      <p:grpSp>
        <p:nvGrpSpPr>
          <p:cNvPr id="446" name="Rounded Rectangle 16"/>
          <p:cNvGrpSpPr/>
          <p:nvPr/>
        </p:nvGrpSpPr>
        <p:grpSpPr>
          <a:xfrm>
            <a:off x="920750" y="6026150"/>
            <a:ext cx="1460500" cy="355600"/>
            <a:chOff x="0" y="0"/>
            <a:chExt cx="1460500" cy="355600"/>
          </a:xfrm>
        </p:grpSpPr>
        <p:sp>
          <p:nvSpPr>
            <p:cNvPr id="444" name="Pyöristetty suorakulmio"/>
            <p:cNvSpPr/>
            <p:nvPr/>
          </p:nvSpPr>
          <p:spPr>
            <a:xfrm>
              <a:off x="0" y="0"/>
              <a:ext cx="1460500" cy="3556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12700" cap="flat">
              <a:solidFill>
                <a:srgbClr val="0F766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[päivämäärät]"/>
            <p:cNvSpPr txBox="1"/>
            <p:nvPr/>
          </p:nvSpPr>
          <p:spPr>
            <a:xfrm>
              <a:off x="52579" y="40944"/>
              <a:ext cx="1355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0F766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[päivämäärät]</a:t>
              </a:r>
            </a:p>
          </p:txBody>
        </p:sp>
      </p:grpSp>
      <p:sp>
        <p:nvSpPr>
          <p:cNvPr id="447" name="TextBox 17"/>
          <p:cNvSpPr txBox="1"/>
          <p:nvPr/>
        </p:nvSpPr>
        <p:spPr>
          <a:xfrm>
            <a:off x="2508250" y="6064250"/>
            <a:ext cx="254000" cy="34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1700">
                <a:solidFill>
                  <a:srgbClr val="4B556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📍</a:t>
            </a:r>
          </a:p>
        </p:txBody>
      </p:sp>
      <p:grpSp>
        <p:nvGrpSpPr>
          <p:cNvPr id="450" name="Rounded Rectangle 18"/>
          <p:cNvGrpSpPr/>
          <p:nvPr/>
        </p:nvGrpSpPr>
        <p:grpSpPr>
          <a:xfrm>
            <a:off x="2762250" y="6026150"/>
            <a:ext cx="952500" cy="355600"/>
            <a:chOff x="0" y="0"/>
            <a:chExt cx="952500" cy="355600"/>
          </a:xfrm>
        </p:grpSpPr>
        <p:sp>
          <p:nvSpPr>
            <p:cNvPr id="448" name="Pyöristetty suorakulmio"/>
            <p:cNvSpPr/>
            <p:nvPr/>
          </p:nvSpPr>
          <p:spPr>
            <a:xfrm>
              <a:off x="0" y="0"/>
              <a:ext cx="952500" cy="3556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12700" cap="flat">
              <a:solidFill>
                <a:srgbClr val="0F766E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[paikka]"/>
            <p:cNvSpPr txBox="1"/>
            <p:nvPr/>
          </p:nvSpPr>
          <p:spPr>
            <a:xfrm>
              <a:off x="52579" y="40944"/>
              <a:ext cx="847342" cy="273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ctr">
                <a:defRPr sz="1600">
                  <a:solidFill>
                    <a:srgbClr val="0F766E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[paikka]</a:t>
              </a:r>
            </a:p>
          </p:txBody>
        </p:sp>
      </p:grpSp>
      <p:grpSp>
        <p:nvGrpSpPr>
          <p:cNvPr id="453" name="Rounded Rectangle 19"/>
          <p:cNvGrpSpPr/>
          <p:nvPr/>
        </p:nvGrpSpPr>
        <p:grpSpPr>
          <a:xfrm>
            <a:off x="9080500" y="5969000"/>
            <a:ext cx="2476500" cy="508000"/>
            <a:chOff x="0" y="0"/>
            <a:chExt cx="2476500" cy="508000"/>
          </a:xfrm>
        </p:grpSpPr>
        <p:sp>
          <p:nvSpPr>
            <p:cNvPr id="451" name="Pyöristetty suorakulmio"/>
            <p:cNvSpPr/>
            <p:nvPr/>
          </p:nvSpPr>
          <p:spPr>
            <a:xfrm>
              <a:off x="0" y="0"/>
              <a:ext cx="2476500" cy="508000"/>
            </a:xfrm>
            <a:prstGeom prst="roundRect">
              <a:avLst>
                <a:gd name="adj" fmla="val 50000"/>
              </a:avLst>
            </a:prstGeom>
            <a:solidFill>
              <a:srgbClr val="1F242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Ilmoittaudu opolle"/>
            <p:cNvSpPr txBox="1"/>
            <p:nvPr/>
          </p:nvSpPr>
          <p:spPr>
            <a:xfrm>
              <a:off x="150594" y="60465"/>
              <a:ext cx="2175312" cy="38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Ilmoittaudu opolle</a:t>
              </a:r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1306</Words>
  <Application>Microsoft Office PowerPoint</Application>
  <PresentationFormat>Laajakuva</PresentationFormat>
  <Paragraphs>217</Paragraphs>
  <Slides>11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</vt:lpstr>
      <vt:lpstr>Helvetica Neue</vt:lpstr>
      <vt:lpstr>Office Theme</vt:lpstr>
      <vt:lpstr>PowerPoint-esitys</vt:lpstr>
      <vt:lpstr>PowerPoint-esitys</vt:lpstr>
      <vt:lpstr>PowerPoint-esitys</vt:lpstr>
      <vt:lpstr>PowerPoint-esitys</vt:lpstr>
      <vt:lpstr>VAIHTOEHTOJA</vt:lpstr>
      <vt:lpstr>PowerPoint-esitys</vt:lpstr>
      <vt:lpstr>PowerPoint-esitys</vt:lpstr>
      <vt:lpstr>EILISET DIAT 1.10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Eveliina Ojala</dc:creator>
  <cp:lastModifiedBy>Eveliina Ojala</cp:lastModifiedBy>
  <cp:revision>1</cp:revision>
  <dcterms:modified xsi:type="dcterms:W3CDTF">2026-10-01T08:15:19Z</dcterms:modified>
</cp:coreProperties>
</file>