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4"/>
  </p:sldMasterIdLst>
  <p:sldIdLst>
    <p:sldId id="256" r:id="rId5"/>
    <p:sldId id="2228" r:id="rId6"/>
    <p:sldId id="2227" r:id="rId7"/>
    <p:sldId id="263" r:id="rId8"/>
    <p:sldId id="270" r:id="rId9"/>
    <p:sldId id="261" r:id="rId10"/>
    <p:sldId id="264" r:id="rId11"/>
    <p:sldId id="2226" r:id="rId12"/>
    <p:sldId id="2216" r:id="rId13"/>
    <p:sldId id="2218" r:id="rId14"/>
    <p:sldId id="2229" r:id="rId15"/>
    <p:sldId id="257" r:id="rId16"/>
    <p:sldId id="258" r:id="rId17"/>
    <p:sldId id="259" r:id="rId18"/>
    <p:sldId id="260" r:id="rId19"/>
  </p:sldIdLst>
  <p:sldSz cx="1219200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8490" custRadScaleInc="-66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50719" custRadScaleInc="272372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1904" custRadScaleInc="-206806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D7A1F960-0337-4B31-BAD6-7E2EDC536D09}" type="presOf" srcId="{4C0EE02A-E1AA-402B-B311-646C912A7D0E}" destId="{22FDA2C6-D5AB-4939-B357-134226132EE5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DE05D16C-5425-464A-88A6-45CEF3A6ABBD}" type="presOf" srcId="{D58CE2A2-AA47-4A57-A952-5DBE21306021}" destId="{B0AA3EB4-DED7-48C6-8290-31E09AEB3445}" srcOrd="0" destOrd="0" presId="urn:microsoft.com/office/officeart/2005/8/layout/cycle3"/>
    <dgm:cxn modelId="{D2B9B3AE-6048-4D3D-99F6-E04D5F3EA96B}" type="presOf" srcId="{09822B27-C0D6-4071-A0A0-B5C98846DE2F}" destId="{70239A5A-1754-47AF-87FC-25B943BD1110}" srcOrd="0" destOrd="0" presId="urn:microsoft.com/office/officeart/2005/8/layout/cycle3"/>
    <dgm:cxn modelId="{7C6915D5-91C2-4AD7-9DC4-F23A50B4499B}" type="presOf" srcId="{51232223-E57C-4B18-8F06-17CAE1DAD6B5}" destId="{CC1B2D01-42C3-48C8-9D51-774582E04EB6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78E47DE4-D4E3-4F51-92B3-A822FCF37A64}" type="presOf" srcId="{A5A1C326-8DDE-4616-BFD5-6A74AC309388}" destId="{B8F191ED-329B-4B75-BB98-DBA9231E2D67}" srcOrd="0" destOrd="0" presId="urn:microsoft.com/office/officeart/2005/8/layout/cycle3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9E0410EF-0146-44F3-A09F-708B735C6008}" type="presOf" srcId="{E84E747B-EFCD-4F15-8109-CC59B9A438D3}" destId="{8CA9BE66-56A5-42C5-9AE4-B4AF71F42A8B}" srcOrd="0" destOrd="0" presId="urn:microsoft.com/office/officeart/2005/8/layout/cycle3"/>
    <dgm:cxn modelId="{669483EF-5755-4162-9088-3ED3AF955B9E}" type="presOf" srcId="{69567BEC-B8CE-4E8E-B35D-9E130E67FE8E}" destId="{C59D3659-5614-4091-ACF2-EA50ADC5290B}" srcOrd="0" destOrd="0" presId="urn:microsoft.com/office/officeart/2005/8/layout/cycle3"/>
    <dgm:cxn modelId="{FC7CE692-6AB6-4580-9423-45AEC7A0A4B2}" type="presParOf" srcId="{8CA9BE66-56A5-42C5-9AE4-B4AF71F42A8B}" destId="{32345175-60AF-4BD9-862F-58627BF4C63A}" srcOrd="0" destOrd="0" presId="urn:microsoft.com/office/officeart/2005/8/layout/cycle3"/>
    <dgm:cxn modelId="{F2B53D9F-6BF1-4D22-B761-2C55ECF5E7F5}" type="presParOf" srcId="{32345175-60AF-4BD9-862F-58627BF4C63A}" destId="{CC1B2D01-42C3-48C8-9D51-774582E04EB6}" srcOrd="0" destOrd="0" presId="urn:microsoft.com/office/officeart/2005/8/layout/cycle3"/>
    <dgm:cxn modelId="{3AAA5553-B3E6-459B-94A5-BF1EB2A60E45}" type="presParOf" srcId="{32345175-60AF-4BD9-862F-58627BF4C63A}" destId="{C59D3659-5614-4091-ACF2-EA50ADC5290B}" srcOrd="1" destOrd="0" presId="urn:microsoft.com/office/officeart/2005/8/layout/cycle3"/>
    <dgm:cxn modelId="{6C9F897E-9C27-4018-B8ED-58967012B61C}" type="presParOf" srcId="{32345175-60AF-4BD9-862F-58627BF4C63A}" destId="{B8F191ED-329B-4B75-BB98-DBA9231E2D67}" srcOrd="2" destOrd="0" presId="urn:microsoft.com/office/officeart/2005/8/layout/cycle3"/>
    <dgm:cxn modelId="{06388D42-A5F4-4CE0-B6BA-9104A6F42320}" type="presParOf" srcId="{32345175-60AF-4BD9-862F-58627BF4C63A}" destId="{70239A5A-1754-47AF-87FC-25B943BD1110}" srcOrd="3" destOrd="0" presId="urn:microsoft.com/office/officeart/2005/8/layout/cycle3"/>
    <dgm:cxn modelId="{26ECC1F5-83FC-493A-9085-2ED4E1D0E00F}" type="presParOf" srcId="{32345175-60AF-4BD9-862F-58627BF4C63A}" destId="{B0AA3EB4-DED7-48C6-8290-31E09AEB3445}" srcOrd="4" destOrd="0" presId="urn:microsoft.com/office/officeart/2005/8/layout/cycle3"/>
    <dgm:cxn modelId="{C9782474-B0DC-4A38-BB51-915B394954E8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224154" y="144012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622984" y="36182"/>
          <a:ext cx="2513107" cy="1256553"/>
        </a:xfrm>
        <a:prstGeom prst="round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50800" dist="19050" dir="5400000" algn="tl" rotWithShape="0">
            <a:srgbClr val="000000">
              <a:alpha val="60000"/>
            </a:srgbClr>
          </a:outerShdw>
          <a:softEdge rad="12700"/>
        </a:effectLst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4324" y="97522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0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50800" dist="19050" dir="5400000" algn="tl" rotWithShape="0">
            <a:srgbClr val="000000">
              <a:alpha val="60000"/>
            </a:srgbClr>
          </a:outerShdw>
          <a:softEdge rad="12700"/>
        </a:effectLst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40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50800" dist="19050" dir="5400000" algn="tl" rotWithShape="0">
            <a:srgbClr val="000000">
              <a:alpha val="60000"/>
            </a:srgbClr>
          </a:outerShdw>
          <a:softEdge rad="12700"/>
        </a:effectLst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84573" y="2376260"/>
          <a:ext cx="2513107" cy="1256553"/>
        </a:xfrm>
        <a:prstGeom prst="roundRect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50800" dist="19050" dir="5400000" algn="tl" rotWithShape="0">
            <a:srgbClr val="000000">
              <a:alpha val="60000"/>
            </a:srgbClr>
          </a:outerShdw>
          <a:softEdge rad="12700"/>
        </a:effectLst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45913" y="2437600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50800" dist="19050" dir="5400000" algn="tl" rotWithShape="0">
            <a:srgbClr val="000000">
              <a:alpha val="60000"/>
            </a:srgbClr>
          </a:outerShdw>
          <a:softEdge rad="12700"/>
        </a:effectLst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8/31/2026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89413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8/31/2026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peda.net/laukaa/lukio/opiskelijoille/opinto-ohjaus/opoinfop%C3%A4iv%C3%A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forms.gle/jyTHfD6WBuK4xz7h9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8000" dirty="0"/>
              <a:t>Yo-ilmoittautuminen ja yo-suunnitelman tarkistaminen</a:t>
            </a:r>
          </a:p>
        </p:txBody>
      </p:sp>
    </p:spTree>
    <p:extLst>
      <p:ext uri="{BB962C8B-B14F-4D97-AF65-F5344CB8AC3E}">
        <p14:creationId xmlns:p14="http://schemas.microsoft.com/office/powerpoint/2010/main" val="3468060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B439DB-44E2-4EA6-9DA3-47C639128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600" dirty="0"/>
              <a:t>Motivaatio vai tuen tarve?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6C0FF0A-0BB3-40DE-9A44-C4F9C9D2F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Jos et saavuta itsellesi asettamia tavoitteita, </a:t>
            </a:r>
            <a:r>
              <a:rPr lang="fi-FI" b="1" dirty="0"/>
              <a:t>voisiko ruuvia kiristää?</a:t>
            </a:r>
          </a:p>
          <a:p>
            <a:r>
              <a:rPr lang="fi-FI" dirty="0"/>
              <a:t>Lukiossa opiskeleminen vaatii viitseliäisyyttä, suunnittelua ja asioihin paneutumista.</a:t>
            </a:r>
          </a:p>
          <a:p>
            <a:pPr marL="0" indent="0">
              <a:buNone/>
            </a:pPr>
            <a:r>
              <a:rPr lang="fi-FI" dirty="0"/>
              <a:t>Vai </a:t>
            </a:r>
            <a:r>
              <a:rPr lang="fi-FI" b="1" dirty="0"/>
              <a:t>onko kysymys tuen tarpeesta?</a:t>
            </a:r>
          </a:p>
          <a:p>
            <a:r>
              <a:rPr lang="fi-FI" dirty="0"/>
              <a:t>Pystytkö säätelemään omaa keskittymistäsi?</a:t>
            </a:r>
          </a:p>
          <a:p>
            <a:r>
              <a:rPr lang="fi-FI" dirty="0"/>
              <a:t>Ymmärrätkö lukemasi? Ja pystytkö sujuvaan kirjalliseen tuottamiseen?</a:t>
            </a:r>
          </a:p>
          <a:p>
            <a:r>
              <a:rPr lang="fi-FI" dirty="0"/>
              <a:t>Tarvitsetko tukea jaksamiseen?</a:t>
            </a:r>
          </a:p>
          <a:p>
            <a:r>
              <a:rPr lang="fi-FI" dirty="0"/>
              <a:t>Liittyykö opiskeluun stressiä taikka jopa ahdistusta?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76092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90A2A2-789A-4364-9BC0-98C0A7B53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Ahdistaako opiskelu?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EF996F4-DD20-48FD-B498-D3BFEA441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400" dirty="0"/>
              <a:t>Ahdistus on usein merkki siitä, että sen taustalla on jokin käsittelemätön tunne.</a:t>
            </a:r>
          </a:p>
          <a:p>
            <a:r>
              <a:rPr lang="fi-FI" sz="2400" dirty="0"/>
              <a:t>Hankalimmat tunteet käsitellä ovat:</a:t>
            </a:r>
          </a:p>
          <a:p>
            <a:pPr lvl="1"/>
            <a:r>
              <a:rPr lang="fi-FI" sz="2400" dirty="0"/>
              <a:t>Pelko</a:t>
            </a:r>
          </a:p>
          <a:p>
            <a:pPr lvl="1"/>
            <a:r>
              <a:rPr lang="fi-FI" sz="2400" dirty="0"/>
              <a:t>Häpeä</a:t>
            </a:r>
          </a:p>
          <a:p>
            <a:pPr lvl="1"/>
            <a:r>
              <a:rPr lang="fi-FI" sz="2400" dirty="0"/>
              <a:t>Syyllisyys</a:t>
            </a:r>
          </a:p>
          <a:p>
            <a:pPr lvl="1"/>
            <a:r>
              <a:rPr lang="fi-FI" sz="2400" dirty="0"/>
              <a:t>Viha</a:t>
            </a:r>
          </a:p>
          <a:p>
            <a:r>
              <a:rPr lang="fi-FI" sz="2600" dirty="0"/>
              <a:t>Uskalla puhua vaikeista tunteistasi ääneen. Se on ensimmäinen askel ”järjen defenssin” voittamiseen.</a:t>
            </a:r>
          </a:p>
        </p:txBody>
      </p:sp>
    </p:spTree>
    <p:extLst>
      <p:ext uri="{BB962C8B-B14F-4D97-AF65-F5344CB8AC3E}">
        <p14:creationId xmlns:p14="http://schemas.microsoft.com/office/powerpoint/2010/main" val="1761398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Yo-kirjoituksiin ilmoittautuminen</a:t>
            </a:r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99" y="2093976"/>
            <a:ext cx="7023779" cy="3514972"/>
          </a:xfrm>
        </p:spPr>
      </p:pic>
      <p:sp>
        <p:nvSpPr>
          <p:cNvPr id="6" name="Sisällön paikkamerkki 5"/>
          <p:cNvSpPr>
            <a:spLocks noGrp="1"/>
          </p:cNvSpPr>
          <p:nvPr>
            <p:ph sz="half" idx="2"/>
          </p:nvPr>
        </p:nvSpPr>
        <p:spPr>
          <a:xfrm>
            <a:off x="7212678" y="2093976"/>
            <a:ext cx="4754880" cy="3977640"/>
          </a:xfrm>
        </p:spPr>
        <p:txBody>
          <a:bodyPr/>
          <a:lstStyle/>
          <a:p>
            <a:r>
              <a:rPr lang="fi-FI" dirty="0"/>
              <a:t>Tarvitset </a:t>
            </a:r>
            <a:r>
              <a:rPr lang="fi-FI" dirty="0" err="1"/>
              <a:t>wilma</a:t>
            </a:r>
            <a:r>
              <a:rPr lang="fi-FI" dirty="0"/>
              <a:t>-tunnuksesi.</a:t>
            </a:r>
          </a:p>
          <a:p>
            <a:r>
              <a:rPr lang="fi-FI" dirty="0"/>
              <a:t>Kirjaudu </a:t>
            </a:r>
            <a:r>
              <a:rPr lang="fi-FI" dirty="0" err="1"/>
              <a:t>wilmaan</a:t>
            </a:r>
            <a:r>
              <a:rPr lang="fi-FI" dirty="0"/>
              <a:t> selaimen kautta.</a:t>
            </a:r>
          </a:p>
          <a:p>
            <a:r>
              <a:rPr lang="fi-FI" dirty="0"/>
              <a:t>Mene kohtaan ”lomakkeet”.</a:t>
            </a:r>
          </a:p>
        </p:txBody>
      </p:sp>
      <p:cxnSp>
        <p:nvCxnSpPr>
          <p:cNvPr id="8" name="Suora nuoliyhdysviiva 7"/>
          <p:cNvCxnSpPr>
            <a:cxnSpLocks/>
          </p:cNvCxnSpPr>
          <p:nvPr/>
        </p:nvCxnSpPr>
        <p:spPr>
          <a:xfrm flipH="1">
            <a:off x="6504495" y="3242821"/>
            <a:ext cx="952107" cy="32993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llipsi 1">
            <a:extLst>
              <a:ext uri="{FF2B5EF4-FFF2-40B4-BE49-F238E27FC236}">
                <a16:creationId xmlns:a16="http://schemas.microsoft.com/office/drawing/2014/main" id="{A953D768-CFCE-4F4E-BE80-B1777953D2DC}"/>
              </a:ext>
            </a:extLst>
          </p:cNvPr>
          <p:cNvSpPr/>
          <p:nvPr/>
        </p:nvSpPr>
        <p:spPr>
          <a:xfrm>
            <a:off x="5687506" y="3373383"/>
            <a:ext cx="1088796" cy="39451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7075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Yo-kirjoituksiin ilmoittautuminen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892125" y="1919344"/>
            <a:ext cx="4754880" cy="3977640"/>
          </a:xfrm>
        </p:spPr>
        <p:txBody>
          <a:bodyPr/>
          <a:lstStyle/>
          <a:p>
            <a:r>
              <a:rPr lang="fi-FI" dirty="0"/>
              <a:t>Varmista että olet täyttänyt </a:t>
            </a:r>
            <a:r>
              <a:rPr lang="fi-FI" b="1" dirty="0"/>
              <a:t>”ylioppilastutkintosuunnitelma (LOPS2021)”-</a:t>
            </a:r>
            <a:r>
              <a:rPr lang="fi-FI" dirty="0"/>
              <a:t>lomakkeelle oman suunnitelmasi.</a:t>
            </a:r>
          </a:p>
          <a:p>
            <a:r>
              <a:rPr lang="fi-FI" dirty="0"/>
              <a:t>Avaa </a:t>
            </a:r>
            <a:r>
              <a:rPr lang="fi-FI" b="1" dirty="0"/>
              <a:t>”ilmoittautuminen ylioppilaskirjoituksiin, kevät 2026”-</a:t>
            </a:r>
            <a:r>
              <a:rPr lang="fi-FI" dirty="0"/>
              <a:t>lomake.</a:t>
            </a:r>
          </a:p>
          <a:p>
            <a:r>
              <a:rPr lang="fi-FI" dirty="0"/>
              <a:t>Tarkista myös, että yhteystietosi ovat </a:t>
            </a:r>
            <a:r>
              <a:rPr lang="fi-FI" dirty="0" err="1"/>
              <a:t>ajantasalla</a:t>
            </a:r>
            <a:r>
              <a:rPr lang="fi-FI" dirty="0"/>
              <a:t> kohdassa ”päivitä yhteystietosi”.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9" name="Sisällön paikkamerkki 8">
            <a:extLst>
              <a:ext uri="{FF2B5EF4-FFF2-40B4-BE49-F238E27FC236}">
                <a16:creationId xmlns:a16="http://schemas.microsoft.com/office/drawing/2014/main" id="{94E64F1C-2312-4CCD-9F23-20469EA0767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84935" y="2193925"/>
            <a:ext cx="4324642" cy="3978275"/>
          </a:xfrm>
        </p:spPr>
      </p:pic>
      <p:cxnSp>
        <p:nvCxnSpPr>
          <p:cNvPr id="13" name="Suora nuoliyhdysviiva 12">
            <a:extLst>
              <a:ext uri="{FF2B5EF4-FFF2-40B4-BE49-F238E27FC236}">
                <a16:creationId xmlns:a16="http://schemas.microsoft.com/office/drawing/2014/main" id="{4E065A53-F833-4FCF-AB4A-BA4B165E730B}"/>
              </a:ext>
            </a:extLst>
          </p:cNvPr>
          <p:cNvCxnSpPr/>
          <p:nvPr/>
        </p:nvCxnSpPr>
        <p:spPr>
          <a:xfrm flipH="1">
            <a:off x="4402318" y="3429000"/>
            <a:ext cx="2489807" cy="59624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i 5">
            <a:extLst>
              <a:ext uri="{FF2B5EF4-FFF2-40B4-BE49-F238E27FC236}">
                <a16:creationId xmlns:a16="http://schemas.microsoft.com/office/drawing/2014/main" id="{A8CE2226-2CFF-4369-9C96-8B792E850098}"/>
              </a:ext>
            </a:extLst>
          </p:cNvPr>
          <p:cNvSpPr/>
          <p:nvPr/>
        </p:nvSpPr>
        <p:spPr>
          <a:xfrm>
            <a:off x="1762813" y="3827989"/>
            <a:ext cx="2826471" cy="39451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92D8D3D0-9664-4DB6-8CBD-C386C996F657}"/>
              </a:ext>
            </a:extLst>
          </p:cNvPr>
          <p:cNvCxnSpPr>
            <a:cxnSpLocks/>
          </p:cNvCxnSpPr>
          <p:nvPr/>
        </p:nvCxnSpPr>
        <p:spPr>
          <a:xfrm>
            <a:off x="3790950" y="4025245"/>
            <a:ext cx="31432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4350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Yo-kirjoituksiin ilmoittautuminen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7212637" y="2093976"/>
            <a:ext cx="4754880" cy="3977640"/>
          </a:xfrm>
        </p:spPr>
        <p:txBody>
          <a:bodyPr/>
          <a:lstStyle/>
          <a:p>
            <a:r>
              <a:rPr lang="fi-FI" dirty="0"/>
              <a:t>Valitse aine </a:t>
            </a:r>
            <a:r>
              <a:rPr lang="fi-FI" dirty="0" err="1"/>
              <a:t>alasvetovalikosta</a:t>
            </a:r>
            <a:r>
              <a:rPr lang="fi-FI" dirty="0"/>
              <a:t>.</a:t>
            </a:r>
          </a:p>
          <a:p>
            <a:r>
              <a:rPr lang="fi-FI" dirty="0"/>
              <a:t>Valitse aineen </a:t>
            </a:r>
            <a:r>
              <a:rPr lang="fi-FI" b="1" dirty="0"/>
              <a:t>pakollisuus</a:t>
            </a:r>
            <a:r>
              <a:rPr lang="fi-FI" dirty="0"/>
              <a:t> (tai ylimääräisyys).</a:t>
            </a:r>
          </a:p>
          <a:p>
            <a:r>
              <a:rPr lang="fi-FI" dirty="0"/>
              <a:t>Viisi koetta </a:t>
            </a:r>
            <a:r>
              <a:rPr lang="fi-FI" b="1" dirty="0"/>
              <a:t>maksuttomasti</a:t>
            </a:r>
            <a:r>
              <a:rPr lang="fi-FI" dirty="0"/>
              <a:t>.</a:t>
            </a:r>
          </a:p>
          <a:p>
            <a:r>
              <a:rPr lang="fi-FI"/>
              <a:t>”Vuosi </a:t>
            </a:r>
            <a:r>
              <a:rPr lang="fi-FI" dirty="0"/>
              <a:t>S</a:t>
            </a:r>
            <a:r>
              <a:rPr lang="fi-FI"/>
              <a:t>, K”-</a:t>
            </a:r>
            <a:r>
              <a:rPr lang="fi-FI" dirty="0"/>
              <a:t>kohtaan kirjoitusten ajankohta.</a:t>
            </a:r>
          </a:p>
          <a:p>
            <a:r>
              <a:rPr lang="fi-FI" dirty="0"/>
              <a:t>Arvosanakenttä jää tyhjäksi.</a:t>
            </a:r>
          </a:p>
        </p:txBody>
      </p:sp>
      <p:pic>
        <p:nvPicPr>
          <p:cNvPr id="9" name="Sisällön paikkamerkki 8">
            <a:extLst>
              <a:ext uri="{FF2B5EF4-FFF2-40B4-BE49-F238E27FC236}">
                <a16:creationId xmlns:a16="http://schemas.microsoft.com/office/drawing/2014/main" id="{0BF13E33-0D99-4B62-8B16-0039531283A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4483" y="2148675"/>
            <a:ext cx="6804770" cy="2821490"/>
          </a:xfrm>
        </p:spPr>
      </p:pic>
    </p:spTree>
    <p:extLst>
      <p:ext uri="{BB962C8B-B14F-4D97-AF65-F5344CB8AC3E}">
        <p14:creationId xmlns:p14="http://schemas.microsoft.com/office/powerpoint/2010/main" val="1119627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Yo-kirjoituksiin ilmoittautuminen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7118368" y="2074651"/>
            <a:ext cx="4754880" cy="3977640"/>
          </a:xfrm>
        </p:spPr>
        <p:txBody>
          <a:bodyPr/>
          <a:lstStyle/>
          <a:p>
            <a:r>
              <a:rPr lang="fi-FI" dirty="0"/>
              <a:t>Tutkinto valmis-kohtaan ilmestyy ruksi, kun tutkintosi on valmis.</a:t>
            </a:r>
          </a:p>
          <a:p>
            <a:r>
              <a:rPr lang="fi-FI" dirty="0"/>
              <a:t>Nimen </a:t>
            </a:r>
            <a:r>
              <a:rPr lang="fi-FI" b="1" dirty="0"/>
              <a:t>julkaisuluvan</a:t>
            </a:r>
            <a:r>
              <a:rPr lang="fi-FI" dirty="0"/>
              <a:t> voit antaa jo nyt, vaikka asia koskee vasta valmistumistasi.</a:t>
            </a:r>
          </a:p>
          <a:p>
            <a:r>
              <a:rPr lang="fi-FI" b="1" dirty="0"/>
              <a:t>Vahvista</a:t>
            </a:r>
            <a:r>
              <a:rPr lang="fi-FI" dirty="0"/>
              <a:t> ilmoittautumisesi. </a:t>
            </a:r>
          </a:p>
          <a:p>
            <a:r>
              <a:rPr lang="fi-FI" dirty="0"/>
              <a:t>Lopuksi </a:t>
            </a:r>
            <a:r>
              <a:rPr lang="fi-FI" b="1" dirty="0"/>
              <a:t>tallenna</a:t>
            </a:r>
            <a:r>
              <a:rPr lang="fi-FI" dirty="0"/>
              <a:t> tiedot.</a:t>
            </a:r>
          </a:p>
          <a:p>
            <a:r>
              <a:rPr lang="fi-FI" dirty="0"/>
              <a:t>Kun ilmoittautumisesi on tarkistettu, lomakkeelle ilmestyy ruksi.</a:t>
            </a:r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A0C695ED-A5C8-43FF-B604-7B65207B147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69526" y="2093976"/>
            <a:ext cx="6402613" cy="3962039"/>
          </a:xfrm>
        </p:spPr>
      </p:pic>
    </p:spTree>
    <p:extLst>
      <p:ext uri="{BB962C8B-B14F-4D97-AF65-F5344CB8AC3E}">
        <p14:creationId xmlns:p14="http://schemas.microsoft.com/office/powerpoint/2010/main" val="884380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6DC241-196C-40D2-A879-36699F244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Lukuvuoden </a:t>
            </a:r>
            <a:r>
              <a:rPr lang="fi-FI" dirty="0" err="1"/>
              <a:t>opotunnit</a:t>
            </a:r>
            <a:r>
              <a:rPr lang="fi-FI" dirty="0"/>
              <a:t>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F46D263-9AE9-438C-AE12-30D6B609E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Ma 17.8. klo 12.10 - 12.55 Urasuunnitelma -&gt; Palautus viimeistään 23.4.2027.</a:t>
            </a:r>
          </a:p>
          <a:p>
            <a:r>
              <a:rPr lang="fi-FI" dirty="0"/>
              <a:t>Ma 31.8. klo 12.10 - 12.55 auditorio</a:t>
            </a:r>
          </a:p>
          <a:p>
            <a:r>
              <a:rPr lang="fi-FI" dirty="0"/>
              <a:t>Ma 5.10. klo 12.10 - 12.55 auditorio</a:t>
            </a:r>
            <a:br>
              <a:rPr lang="fi-FI" dirty="0"/>
            </a:br>
            <a:br>
              <a:rPr lang="fi-FI" dirty="0"/>
            </a:br>
            <a:r>
              <a:rPr lang="fi-FI" dirty="0" err="1">
                <a:hlinkClick r:id="rId2"/>
              </a:rPr>
              <a:t>Opoinfopäivä</a:t>
            </a:r>
            <a:r>
              <a:rPr lang="fi-FI" dirty="0">
                <a:hlinkClick r:id="rId2"/>
              </a:rPr>
              <a:t> pe 22.1.2027</a:t>
            </a:r>
            <a:br>
              <a:rPr lang="fi-FI" dirty="0"/>
            </a:br>
            <a:endParaRPr lang="fi-FI" dirty="0"/>
          </a:p>
          <a:p>
            <a:r>
              <a:rPr lang="fi-FI" dirty="0"/>
              <a:t>Ma 8.3.2027 klo 12.10 - 12.55 auditorio</a:t>
            </a:r>
          </a:p>
          <a:p>
            <a:r>
              <a:rPr lang="fi-FI" dirty="0"/>
              <a:t>Ma 15.3.2027 klo 12.10 - 12.55 auditorio</a:t>
            </a:r>
          </a:p>
        </p:txBody>
      </p:sp>
    </p:spTree>
    <p:extLst>
      <p:ext uri="{BB962C8B-B14F-4D97-AF65-F5344CB8AC3E}">
        <p14:creationId xmlns:p14="http://schemas.microsoft.com/office/powerpoint/2010/main" val="4006389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D4183F-C036-440F-B9E1-597056CC7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Aluksi yo-suunnitelma kuntoon!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CE72873-3F97-4566-94D6-2DA7557B61C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i-FI" dirty="0"/>
              <a:t>Mm. hakemukset </a:t>
            </a:r>
            <a:r>
              <a:rPr lang="fi-FI" dirty="0" err="1"/>
              <a:t>YTL:lle</a:t>
            </a:r>
            <a:endParaRPr lang="fi-FI" dirty="0"/>
          </a:p>
          <a:p>
            <a:r>
              <a:rPr lang="fi-FI" dirty="0"/>
              <a:t>Wilma -&gt; lomakkeet -&gt; ylioppilastutkintosuunnitelma (LOPS2021)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AD3EE27B-FFAA-4040-8F45-97CA3B1BC46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31125" y="2093976"/>
            <a:ext cx="6303117" cy="3977640"/>
          </a:xfrm>
        </p:spPr>
      </p:pic>
    </p:spTree>
    <p:extLst>
      <p:ext uri="{BB962C8B-B14F-4D97-AF65-F5344CB8AC3E}">
        <p14:creationId xmlns:p14="http://schemas.microsoft.com/office/powerpoint/2010/main" val="2221789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uora yhdysviiva 4"/>
          <p:cNvCxnSpPr/>
          <p:nvPr/>
        </p:nvCxnSpPr>
        <p:spPr>
          <a:xfrm flipV="1">
            <a:off x="1357745" y="2105891"/>
            <a:ext cx="8931564" cy="92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uora yhdysviiva 6"/>
          <p:cNvCxnSpPr/>
          <p:nvPr/>
        </p:nvCxnSpPr>
        <p:spPr>
          <a:xfrm>
            <a:off x="3897745" y="1690255"/>
            <a:ext cx="9237" cy="831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uora yhdysviiva 9"/>
          <p:cNvCxnSpPr/>
          <p:nvPr/>
        </p:nvCxnSpPr>
        <p:spPr>
          <a:xfrm>
            <a:off x="7282877" y="1704115"/>
            <a:ext cx="9237" cy="831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uora yhdysviiva 10"/>
          <p:cNvCxnSpPr/>
          <p:nvPr/>
        </p:nvCxnSpPr>
        <p:spPr>
          <a:xfrm flipV="1">
            <a:off x="1390071" y="3403597"/>
            <a:ext cx="8931564" cy="92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uora yhdysviiva 11"/>
          <p:cNvCxnSpPr/>
          <p:nvPr/>
        </p:nvCxnSpPr>
        <p:spPr>
          <a:xfrm>
            <a:off x="3902364" y="3098799"/>
            <a:ext cx="9237" cy="831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uora yhdysviiva 12"/>
          <p:cNvCxnSpPr/>
          <p:nvPr/>
        </p:nvCxnSpPr>
        <p:spPr>
          <a:xfrm>
            <a:off x="7292114" y="3098799"/>
            <a:ext cx="9237" cy="831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uora yhdysviiva 13"/>
          <p:cNvCxnSpPr/>
          <p:nvPr/>
        </p:nvCxnSpPr>
        <p:spPr>
          <a:xfrm flipV="1">
            <a:off x="1390071" y="4904507"/>
            <a:ext cx="8931564" cy="92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/>
          <p:cNvCxnSpPr/>
          <p:nvPr/>
        </p:nvCxnSpPr>
        <p:spPr>
          <a:xfrm>
            <a:off x="3906982" y="4521199"/>
            <a:ext cx="9237" cy="831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uora yhdysviiva 15"/>
          <p:cNvCxnSpPr/>
          <p:nvPr/>
        </p:nvCxnSpPr>
        <p:spPr>
          <a:xfrm>
            <a:off x="7301351" y="4521199"/>
            <a:ext cx="9237" cy="831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kstiruutu 16"/>
          <p:cNvSpPr txBox="1"/>
          <p:nvPr/>
        </p:nvSpPr>
        <p:spPr>
          <a:xfrm>
            <a:off x="175491" y="1838036"/>
            <a:ext cx="10714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000" dirty="0"/>
              <a:t>3 v.</a:t>
            </a:r>
          </a:p>
        </p:txBody>
      </p:sp>
      <p:sp>
        <p:nvSpPr>
          <p:cNvPr id="18" name="Tekstiruutu 17"/>
          <p:cNvSpPr txBox="1"/>
          <p:nvPr/>
        </p:nvSpPr>
        <p:spPr>
          <a:xfrm>
            <a:off x="175490" y="3098799"/>
            <a:ext cx="11989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000" dirty="0"/>
              <a:t>3,5 v.</a:t>
            </a:r>
          </a:p>
        </p:txBody>
      </p:sp>
      <p:sp>
        <p:nvSpPr>
          <p:cNvPr id="19" name="Tekstiruutu 18"/>
          <p:cNvSpPr txBox="1"/>
          <p:nvPr/>
        </p:nvSpPr>
        <p:spPr>
          <a:xfrm>
            <a:off x="175491" y="4627508"/>
            <a:ext cx="10714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000" dirty="0"/>
              <a:t>4 v.</a:t>
            </a:r>
          </a:p>
        </p:txBody>
      </p:sp>
      <p:sp>
        <p:nvSpPr>
          <p:cNvPr id="20" name="Tekstiruutu 19"/>
          <p:cNvSpPr txBox="1"/>
          <p:nvPr/>
        </p:nvSpPr>
        <p:spPr>
          <a:xfrm>
            <a:off x="2036617" y="1341674"/>
            <a:ext cx="1203605" cy="367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Kevät-27</a:t>
            </a:r>
          </a:p>
        </p:txBody>
      </p:sp>
      <p:sp>
        <p:nvSpPr>
          <p:cNvPr id="22" name="Tekstiruutu 21"/>
          <p:cNvSpPr txBox="1"/>
          <p:nvPr/>
        </p:nvSpPr>
        <p:spPr>
          <a:xfrm>
            <a:off x="2036618" y="2752528"/>
            <a:ext cx="1203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Syksy-27</a:t>
            </a:r>
          </a:p>
        </p:txBody>
      </p:sp>
      <p:sp>
        <p:nvSpPr>
          <p:cNvPr id="23" name="Tekstiruutu 22"/>
          <p:cNvSpPr txBox="1"/>
          <p:nvPr/>
        </p:nvSpPr>
        <p:spPr>
          <a:xfrm>
            <a:off x="2036618" y="4294903"/>
            <a:ext cx="1203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Kevät-28</a:t>
            </a:r>
          </a:p>
        </p:txBody>
      </p:sp>
      <p:sp>
        <p:nvSpPr>
          <p:cNvPr id="24" name="Tekstiruutu 23"/>
          <p:cNvSpPr txBox="1"/>
          <p:nvPr/>
        </p:nvSpPr>
        <p:spPr>
          <a:xfrm>
            <a:off x="5059220" y="1325695"/>
            <a:ext cx="1203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Syksy-27</a:t>
            </a:r>
          </a:p>
        </p:txBody>
      </p:sp>
      <p:sp>
        <p:nvSpPr>
          <p:cNvPr id="25" name="Tekstiruutu 24"/>
          <p:cNvSpPr txBox="1"/>
          <p:nvPr/>
        </p:nvSpPr>
        <p:spPr>
          <a:xfrm>
            <a:off x="5059219" y="2752528"/>
            <a:ext cx="1164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Kevät-28</a:t>
            </a:r>
          </a:p>
        </p:txBody>
      </p:sp>
      <p:sp>
        <p:nvSpPr>
          <p:cNvPr id="26" name="Tekstiruutu 25"/>
          <p:cNvSpPr txBox="1"/>
          <p:nvPr/>
        </p:nvSpPr>
        <p:spPr>
          <a:xfrm>
            <a:off x="5059219" y="4258176"/>
            <a:ext cx="1201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Syksy-28</a:t>
            </a:r>
          </a:p>
        </p:txBody>
      </p:sp>
      <p:sp>
        <p:nvSpPr>
          <p:cNvPr id="27" name="Tekstiruutu 26"/>
          <p:cNvSpPr txBox="1"/>
          <p:nvPr/>
        </p:nvSpPr>
        <p:spPr>
          <a:xfrm>
            <a:off x="8255001" y="1339644"/>
            <a:ext cx="1203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Kevät-28</a:t>
            </a:r>
          </a:p>
        </p:txBody>
      </p:sp>
      <p:sp>
        <p:nvSpPr>
          <p:cNvPr id="28" name="Tekstiruutu 27"/>
          <p:cNvSpPr txBox="1"/>
          <p:nvPr/>
        </p:nvSpPr>
        <p:spPr>
          <a:xfrm>
            <a:off x="8253847" y="2752528"/>
            <a:ext cx="1271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Syksy-28</a:t>
            </a:r>
          </a:p>
        </p:txBody>
      </p:sp>
      <p:sp>
        <p:nvSpPr>
          <p:cNvPr id="29" name="Tekstiruutu 28"/>
          <p:cNvSpPr txBox="1"/>
          <p:nvPr/>
        </p:nvSpPr>
        <p:spPr>
          <a:xfrm>
            <a:off x="8253847" y="4294903"/>
            <a:ext cx="1164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Kevät-29</a:t>
            </a:r>
          </a:p>
        </p:txBody>
      </p:sp>
    </p:spTree>
    <p:extLst>
      <p:ext uri="{BB962C8B-B14F-4D97-AF65-F5344CB8AC3E}">
        <p14:creationId xmlns:p14="http://schemas.microsoft.com/office/powerpoint/2010/main" val="3420116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00A2F83-B6A9-4A51-961A-5D07C6DE4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Tarkista lukiosuunnitelmasi pituus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11353BA-64E3-42C6-B037-544ECD9DA0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19299" y="2438399"/>
            <a:ext cx="4160520" cy="3657601"/>
          </a:xfrm>
        </p:spPr>
        <p:txBody>
          <a:bodyPr/>
          <a:lstStyle/>
          <a:p>
            <a:r>
              <a:rPr lang="fi-FI" dirty="0"/>
              <a:t>Oletko edennyt riittävästi valmistuaksesi kolmessa vuodessa?</a:t>
            </a:r>
          </a:p>
          <a:p>
            <a:r>
              <a:rPr lang="fi-FI" dirty="0"/>
              <a:t>Ilmoittautuminen kevään 2027 yo-tutkintoon ma </a:t>
            </a:r>
            <a:r>
              <a:rPr lang="fi-FI" b="1" dirty="0"/>
              <a:t>23.11.2026</a:t>
            </a:r>
            <a:r>
              <a:rPr lang="fi-FI" dirty="0"/>
              <a:t> mennessä (opinto-opas).</a:t>
            </a:r>
          </a:p>
          <a:p>
            <a:r>
              <a:rPr lang="fi-FI" dirty="0"/>
              <a:t>Vai onko syytä siirtyä 3½ tai 4-vuotiseen suunnitelmaan?</a:t>
            </a:r>
          </a:p>
          <a:p>
            <a:endParaRPr lang="fi-FI" dirty="0"/>
          </a:p>
          <a:p>
            <a:endParaRPr lang="fi-FI" dirty="0"/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E099E9E4-DF65-44AF-AD38-7C6C4387664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29449" y="1645746"/>
            <a:ext cx="3286125" cy="5088429"/>
          </a:xfrm>
        </p:spPr>
      </p:pic>
    </p:spTree>
    <p:extLst>
      <p:ext uri="{BB962C8B-B14F-4D97-AF65-F5344CB8AC3E}">
        <p14:creationId xmlns:p14="http://schemas.microsoft.com/office/powerpoint/2010/main" val="1911244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Kaaviokuva 2"/>
          <p:cNvGraphicFramePr/>
          <p:nvPr/>
        </p:nvGraphicFramePr>
        <p:xfrm>
          <a:off x="2423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9" name="Kaareva yhdysviiva 18"/>
          <p:cNvCxnSpPr/>
          <p:nvPr/>
        </p:nvCxnSpPr>
        <p:spPr bwMode="auto">
          <a:xfrm rot="10800000" flipV="1">
            <a:off x="4727848" y="4869160"/>
            <a:ext cx="1080120" cy="64807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27000" cap="flat" cmpd="sng" algn="ctr">
            <a:solidFill>
              <a:srgbClr val="CC3300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15" name="Kaareva yhdysviiva 14"/>
          <p:cNvCxnSpPr/>
          <p:nvPr/>
        </p:nvCxnSpPr>
        <p:spPr bwMode="auto">
          <a:xfrm>
            <a:off x="4799856" y="4149080"/>
            <a:ext cx="2808312" cy="1656184"/>
          </a:xfrm>
          <a:prstGeom prst="curvedConnector3">
            <a:avLst>
              <a:gd name="adj1" fmla="val 60751"/>
            </a:avLst>
          </a:prstGeom>
          <a:solidFill>
            <a:schemeClr val="accent1"/>
          </a:solidFill>
          <a:ln w="127000" cap="flat" cmpd="sng" algn="ctr">
            <a:solidFill>
              <a:srgbClr val="CC3300"/>
            </a:solidFill>
            <a:prstDash val="solid"/>
            <a:round/>
            <a:headEnd type="stealth"/>
            <a:tailEnd type="stealth"/>
          </a:ln>
          <a:effectLst/>
        </p:spPr>
      </p:cxnSp>
      <p:sp>
        <p:nvSpPr>
          <p:cNvPr id="2" name="Otsikko 1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8291513" cy="936625"/>
          </a:xfrm>
        </p:spPr>
        <p:txBody>
          <a:bodyPr/>
          <a:lstStyle/>
          <a:p>
            <a:r>
              <a:rPr lang="fi-FI" dirty="0">
                <a:solidFill>
                  <a:schemeClr val="bg1"/>
                </a:solidFill>
                <a:latin typeface="Arial Rounded MT Bold" pitchFamily="34" charset="0"/>
              </a:rPr>
              <a:t>Tutkinnon rakenne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5519936" y="3789041"/>
            <a:ext cx="1728192" cy="1200329"/>
          </a:xfrm>
          <a:prstGeom prst="rect">
            <a:avLst/>
          </a:prstGeom>
          <a:solidFill>
            <a:srgbClr val="CC3300"/>
          </a:solidFill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fi-FI" dirty="0"/>
              <a:t>Tutkintoon on kuuluttava 1 pitkän oppimäärän koe</a:t>
            </a:r>
          </a:p>
        </p:txBody>
      </p:sp>
    </p:spTree>
    <p:extLst>
      <p:ext uri="{BB962C8B-B14F-4D97-AF65-F5344CB8AC3E}">
        <p14:creationId xmlns:p14="http://schemas.microsoft.com/office/powerpoint/2010/main" val="101862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Muista huomioida reaaliaineiden päällekkäiset koepäivät: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Psykologia</a:t>
            </a:r>
          </a:p>
          <a:p>
            <a:r>
              <a:rPr lang="fi-FI" dirty="0"/>
              <a:t>Filosofia</a:t>
            </a:r>
          </a:p>
          <a:p>
            <a:r>
              <a:rPr lang="fi-FI" dirty="0"/>
              <a:t>Historia</a:t>
            </a:r>
          </a:p>
          <a:p>
            <a:r>
              <a:rPr lang="fi-FI" dirty="0"/>
              <a:t>Fysiikka</a:t>
            </a:r>
          </a:p>
          <a:p>
            <a:r>
              <a:rPr lang="fi-FI" dirty="0"/>
              <a:t>Biologia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i-FI" dirty="0"/>
              <a:t>Uskonto</a:t>
            </a:r>
          </a:p>
          <a:p>
            <a:r>
              <a:rPr lang="fi-FI" dirty="0"/>
              <a:t>Elämänkatsomustieto</a:t>
            </a:r>
          </a:p>
          <a:p>
            <a:r>
              <a:rPr lang="fi-FI" dirty="0"/>
              <a:t>Yhteiskuntaoppi</a:t>
            </a:r>
          </a:p>
          <a:p>
            <a:r>
              <a:rPr lang="fi-FI" dirty="0"/>
              <a:t>Kemia</a:t>
            </a:r>
          </a:p>
          <a:p>
            <a:r>
              <a:rPr lang="fi-FI" dirty="0"/>
              <a:t>Maantiede</a:t>
            </a:r>
          </a:p>
          <a:p>
            <a:r>
              <a:rPr lang="fi-FI" dirty="0"/>
              <a:t>Terveystieto</a:t>
            </a:r>
          </a:p>
        </p:txBody>
      </p:sp>
    </p:spTree>
    <p:extLst>
      <p:ext uri="{BB962C8B-B14F-4D97-AF65-F5344CB8AC3E}">
        <p14:creationId xmlns:p14="http://schemas.microsoft.com/office/powerpoint/2010/main" val="660096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04273CC-20EB-4B45-B125-422412745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Vastaako yo-suunnitelma tavoitteitasi?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5B8673-8983-41DE-9CB6-49B80F12D67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i-FI" dirty="0">
                <a:hlinkClick r:id="rId2"/>
              </a:rPr>
              <a:t>https://forms.gle/jyTHfD6WBuK4xz7h9</a:t>
            </a:r>
            <a:r>
              <a:rPr lang="fi-FI" dirty="0"/>
              <a:t>  </a:t>
            </a:r>
          </a:p>
          <a:p>
            <a:r>
              <a:rPr lang="fi-FI" dirty="0"/>
              <a:t>Mitä tavoittelet lukiotutkinnolla?</a:t>
            </a:r>
          </a:p>
          <a:p>
            <a:r>
              <a:rPr lang="fi-FI" dirty="0"/>
              <a:t>Mitä tavoittelet lukiossa?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290D6B08-538F-46DC-A456-40C6E4DFD20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39707" y="1981200"/>
            <a:ext cx="4191000" cy="4191000"/>
          </a:xfrm>
        </p:spPr>
      </p:pic>
    </p:spTree>
    <p:extLst>
      <p:ext uri="{BB962C8B-B14F-4D97-AF65-F5344CB8AC3E}">
        <p14:creationId xmlns:p14="http://schemas.microsoft.com/office/powerpoint/2010/main" val="996009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910496-3E1E-4165-8C8E-6BD102A37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Mitä tavoittelet lukiotutkinnolla?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C4A3C85-B941-4FAF-B28D-61A7C522B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6" y="1790700"/>
            <a:ext cx="11572874" cy="4582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b="1" u="sng" dirty="0"/>
              <a:t>Tavoite:</a:t>
            </a:r>
            <a:r>
              <a:rPr lang="fi-FI" dirty="0"/>
              <a:t>			</a:t>
            </a:r>
            <a:r>
              <a:rPr lang="fi-FI" b="1" u="sng" dirty="0"/>
              <a:t>Suunnitelma:</a:t>
            </a:r>
          </a:p>
          <a:p>
            <a:pPr marL="0" indent="0">
              <a:buNone/>
            </a:pPr>
            <a:r>
              <a:rPr lang="fi-FI" dirty="0"/>
              <a:t>Pääsy </a:t>
            </a:r>
            <a:r>
              <a:rPr lang="fi-FI" dirty="0" err="1"/>
              <a:t>lääkikseen</a:t>
            </a:r>
            <a:r>
              <a:rPr lang="fi-FI" dirty="0"/>
              <a:t>: 		6 kirjoitettavaa ainetta (</a:t>
            </a:r>
            <a:r>
              <a:rPr lang="fi-FI" dirty="0" err="1"/>
              <a:t>väh</a:t>
            </a:r>
            <a:r>
              <a:rPr lang="fi-FI" dirty="0"/>
              <a:t>. ma(a), ai, bi, ke, yksi kieli + </a:t>
            </a:r>
            <a:r>
              <a:rPr lang="fi-FI" dirty="0" err="1"/>
              <a:t>reaali</a:t>
            </a:r>
            <a:r>
              <a:rPr lang="fi-FI" dirty="0"/>
              <a:t>)</a:t>
            </a:r>
          </a:p>
          <a:p>
            <a:pPr marL="0" indent="0">
              <a:buNone/>
            </a:pPr>
            <a:r>
              <a:rPr lang="fi-FI" dirty="0"/>
              <a:t>Pääsy yliopistoon:		5 kirjoitettavaa ainetta. Mikä tutkintoala? </a:t>
            </a:r>
          </a:p>
          <a:p>
            <a:pPr marL="0" indent="0">
              <a:buNone/>
            </a:pPr>
            <a:r>
              <a:rPr lang="fi-FI" dirty="0"/>
              <a:t>				Esimerkiksi RU-kieliasiantuntija (RUB M, AI M)</a:t>
            </a:r>
          </a:p>
          <a:p>
            <a:pPr marL="0" indent="0">
              <a:buNone/>
            </a:pPr>
            <a:r>
              <a:rPr lang="fi-FI" dirty="0"/>
              <a:t>Pääsy ammattikorkeakouluun:	Kohtuulliset yo-tulokset (~C), sis. matematiikka.</a:t>
            </a:r>
          </a:p>
          <a:p>
            <a:pPr marL="0" indent="0">
              <a:buNone/>
            </a:pPr>
            <a:r>
              <a:rPr lang="fi-FI" dirty="0"/>
              <a:t>Ylioppilaskirjoitukset läpi:	Vähintään I + AABB</a:t>
            </a:r>
          </a:p>
          <a:p>
            <a:pPr marL="0" indent="0">
              <a:buNone/>
            </a:pPr>
            <a:r>
              <a:rPr lang="fi-FI" dirty="0"/>
              <a:t>Seuraava koe läpi:		Opiskeletko tehokkaasti?</a:t>
            </a:r>
          </a:p>
          <a:p>
            <a:pPr marL="0" indent="0">
              <a:buNone/>
            </a:pPr>
            <a:r>
              <a:rPr lang="fi-FI" dirty="0"/>
              <a:t>Seuraava uusinta läpi:		Onko kysymys motivaatiosta vai tuen tarpeesta?</a:t>
            </a:r>
          </a:p>
          <a:p>
            <a:pPr marL="0" indent="0">
              <a:buNone/>
            </a:pPr>
            <a:r>
              <a:rPr lang="fi-FI" dirty="0"/>
              <a:t>En halua miettiä tavoitteitani:	Onko taustalla pelko?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194714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utyyppi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EF3D82D2A836744E819C01D6E65802F7" ma:contentTypeVersion="4" ma:contentTypeDescription="Luo uusi asiakirja." ma:contentTypeScope="" ma:versionID="f9bfd36976c62da5f22f21eeecfb2f9e">
  <xsd:schema xmlns:xsd="http://www.w3.org/2001/XMLSchema" xmlns:xs="http://www.w3.org/2001/XMLSchema" xmlns:p="http://schemas.microsoft.com/office/2006/metadata/properties" xmlns:ns2="4a2eb571-8caa-4f30-9f39-c75c02dfba70" targetNamespace="http://schemas.microsoft.com/office/2006/metadata/properties" ma:root="true" ma:fieldsID="a8736265741fb60c554eb99fe9d6b82b" ns2:_="">
    <xsd:import namespace="4a2eb571-8caa-4f30-9f39-c75c02dfba7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2eb571-8caa-4f30-9f39-c75c02dfba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5AF8C91-FA46-4394-98EB-8F93C34ECC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2eb571-8caa-4f30-9f39-c75c02dfba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507C95-6804-4D0E-B15B-075F4005F67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81103E-7985-4E03-A1D4-C1A8D1616BB6}">
  <ds:schemaRefs>
    <ds:schemaRef ds:uri="http://purl.org/dc/terms/"/>
    <ds:schemaRef ds:uri="http://schemas.openxmlformats.org/package/2006/metadata/core-properties"/>
    <ds:schemaRef ds:uri="4a2eb571-8caa-4f30-9f39-c75c02dfba70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Puutyyppi</Template>
  <TotalTime>611</TotalTime>
  <Words>513</Words>
  <Application>Microsoft Office PowerPoint</Application>
  <PresentationFormat>Laajakuva</PresentationFormat>
  <Paragraphs>95</Paragraphs>
  <Slides>15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15</vt:i4>
      </vt:variant>
    </vt:vector>
  </HeadingPairs>
  <TitlesOfParts>
    <vt:vector size="20" baseType="lpstr">
      <vt:lpstr>Arial Rounded MT Bold</vt:lpstr>
      <vt:lpstr>Rockwell</vt:lpstr>
      <vt:lpstr>Rockwell Condensed</vt:lpstr>
      <vt:lpstr>Wingdings</vt:lpstr>
      <vt:lpstr>Puutyyppi</vt:lpstr>
      <vt:lpstr>Yo-ilmoittautuminen ja yo-suunnitelman tarkistaminen</vt:lpstr>
      <vt:lpstr>Lukuvuoden opotunnit:</vt:lpstr>
      <vt:lpstr>Aluksi yo-suunnitelma kuntoon!</vt:lpstr>
      <vt:lpstr>PowerPoint-esitys</vt:lpstr>
      <vt:lpstr>Tarkista lukiosuunnitelmasi pituus</vt:lpstr>
      <vt:lpstr>Tutkinnon rakenne</vt:lpstr>
      <vt:lpstr>Muista huomioida reaaliaineiden päällekkäiset koepäivät:</vt:lpstr>
      <vt:lpstr>Vastaako yo-suunnitelma tavoitteitasi?</vt:lpstr>
      <vt:lpstr>Mitä tavoittelet lukiotutkinnolla?</vt:lpstr>
      <vt:lpstr>Motivaatio vai tuen tarve?</vt:lpstr>
      <vt:lpstr>Ahdistaako opiskelu?</vt:lpstr>
      <vt:lpstr>Yo-kirjoituksiin ilmoittautuminen</vt:lpstr>
      <vt:lpstr>Yo-kirjoituksiin ilmoittautuminen</vt:lpstr>
      <vt:lpstr>Yo-kirjoituksiin ilmoittautuminen</vt:lpstr>
      <vt:lpstr>Yo-kirjoituksiin ilmoittautuminen</vt:lpstr>
    </vt:vector>
  </TitlesOfParts>
  <Company>Laukaan kunta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Ylioppilaskirjoituksiin ilmoittautuminen</dc:title>
  <dc:creator>Eveliina Ojala</dc:creator>
  <cp:lastModifiedBy>Eveliina Ojala</cp:lastModifiedBy>
  <cp:revision>44</cp:revision>
  <cp:lastPrinted>2025-05-05T08:42:52Z</cp:lastPrinted>
  <dcterms:created xsi:type="dcterms:W3CDTF">2021-05-17T05:45:44Z</dcterms:created>
  <dcterms:modified xsi:type="dcterms:W3CDTF">2026-08-31T08:38:24Z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0x010100EF3D82D2A836744E819C01D6E65802F7</vt:lpwstr>
  </property>
</Properties>
</file>