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213" r:id="rId2"/>
    <p:sldId id="2220" r:id="rId3"/>
    <p:sldId id="2225" r:id="rId4"/>
    <p:sldId id="2226" r:id="rId5"/>
    <p:sldId id="2216" r:id="rId6"/>
    <p:sldId id="2217" r:id="rId7"/>
    <p:sldId id="2218" r:id="rId8"/>
    <p:sldId id="2219" r:id="rId9"/>
    <p:sldId id="356" r:id="rId10"/>
    <p:sldId id="2207" r:id="rId11"/>
    <p:sldId id="2223" r:id="rId12"/>
    <p:sldId id="2224" r:id="rId1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i-FI"/>
              <a:t>Muokkaa perustyyl. napsautt.</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83284890-85D2-4D7B-8EF5-15A9C1DB8F42}" type="datetimeFigureOut">
              <a:rPr lang="en-US" smtClean="0"/>
              <a:t>10/30/2024</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99503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26734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24935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tsikko_sisältö_2">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normAutofit/>
          </a:bodyPr>
          <a:lstStyle>
            <a:lvl1pPr>
              <a:defRPr sz="3600"/>
            </a:lvl1pPr>
          </a:lstStyle>
          <a:p>
            <a:r>
              <a:rPr lang="fi-FI"/>
              <a:t>Muokkaa tekstiä naps.</a:t>
            </a:r>
          </a:p>
        </p:txBody>
      </p:sp>
      <p:sp>
        <p:nvSpPr>
          <p:cNvPr id="4" name="Tekstin paikkamerkki 3"/>
          <p:cNvSpPr>
            <a:spLocks noGrp="1"/>
          </p:cNvSpPr>
          <p:nvPr>
            <p:ph type="body" sz="quarter" idx="15" hasCustomPrompt="1"/>
          </p:nvPr>
        </p:nvSpPr>
        <p:spPr>
          <a:xfrm>
            <a:off x="838418" y="2028825"/>
            <a:ext cx="5112005" cy="3653632"/>
          </a:xfrm>
        </p:spPr>
        <p:txBody>
          <a:bodyPr>
            <a:normAutofit/>
          </a:bodyPr>
          <a:lstStyle>
            <a:lvl1pPr>
              <a:defRPr sz="2200"/>
            </a:lvl1pPr>
            <a:lvl2pPr>
              <a:defRPr sz="1800"/>
            </a:lvl2pPr>
            <a:lvl3pPr>
              <a:defRPr sz="1600"/>
            </a:lvl3pPr>
            <a:lvl4pPr>
              <a:defRPr sz="1400"/>
            </a:lvl4pPr>
            <a:lvl5pPr>
              <a:defRPr sz="1400"/>
            </a:lvl5pPr>
          </a:lstStyle>
          <a:p>
            <a:pPr lvl="0"/>
            <a:r>
              <a:rPr lang="fi-FI"/>
              <a:t>Muokkaa tekstiä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3"/>
          <p:cNvSpPr>
            <a:spLocks noGrp="1"/>
          </p:cNvSpPr>
          <p:nvPr>
            <p:ph type="body" sz="quarter" idx="16" hasCustomPrompt="1"/>
          </p:nvPr>
        </p:nvSpPr>
        <p:spPr>
          <a:xfrm>
            <a:off x="6241796" y="2028825"/>
            <a:ext cx="5112005" cy="3653632"/>
          </a:xfrm>
        </p:spPr>
        <p:txBody>
          <a:bodyPr>
            <a:normAutofit/>
          </a:bodyPr>
          <a:lstStyle>
            <a:lvl1pPr>
              <a:defRPr sz="2200"/>
            </a:lvl1pPr>
            <a:lvl2pPr>
              <a:defRPr sz="1800"/>
            </a:lvl2pPr>
            <a:lvl3pPr>
              <a:defRPr sz="1600"/>
            </a:lvl3pPr>
            <a:lvl4pPr>
              <a:defRPr sz="1400"/>
            </a:lvl4pPr>
            <a:lvl5pPr>
              <a:defRPr sz="1400"/>
            </a:lvl5pPr>
          </a:lstStyle>
          <a:p>
            <a:pPr lvl="0"/>
            <a:r>
              <a:rPr lang="fi-FI"/>
              <a:t>Muokkaa tekstiä napsauttamalla</a:t>
            </a:r>
          </a:p>
          <a:p>
            <a:pPr lvl="1"/>
            <a:r>
              <a:rPr lang="fi-FI"/>
              <a:t>toinen taso</a:t>
            </a:r>
          </a:p>
          <a:p>
            <a:pPr lvl="2"/>
            <a:r>
              <a:rPr lang="fi-FI"/>
              <a:t>kolmas taso</a:t>
            </a:r>
          </a:p>
          <a:p>
            <a:pPr lvl="3"/>
            <a:r>
              <a:rPr lang="fi-FI"/>
              <a:t>neljäs taso</a:t>
            </a:r>
          </a:p>
          <a:p>
            <a:pPr lvl="4"/>
            <a:r>
              <a:rPr lang="fi-FI"/>
              <a:t>viides taso</a:t>
            </a:r>
          </a:p>
        </p:txBody>
      </p:sp>
      <p:sp>
        <p:nvSpPr>
          <p:cNvPr id="6" name="Päivämäärän paikkamerkki 3"/>
          <p:cNvSpPr>
            <a:spLocks noGrp="1"/>
          </p:cNvSpPr>
          <p:nvPr>
            <p:ph type="dt" sz="half" idx="2"/>
          </p:nvPr>
        </p:nvSpPr>
        <p:spPr>
          <a:xfrm>
            <a:off x="838419" y="6356350"/>
            <a:ext cx="2743121"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FBB7BD2-5888-B742-B813-F7CBF1FA8C30}" type="datetime1">
              <a:rPr lang="fi-FI" smtClean="0"/>
              <a:t>30.10.2024</a:t>
            </a:fld>
            <a:endParaRPr lang="fi-FI"/>
          </a:p>
        </p:txBody>
      </p:sp>
      <p:sp>
        <p:nvSpPr>
          <p:cNvPr id="7" name="Alatunnisteen paikkamerkki 4"/>
          <p:cNvSpPr>
            <a:spLocks noGrp="1"/>
          </p:cNvSpPr>
          <p:nvPr>
            <p:ph type="ftr" sz="quarter" idx="3"/>
          </p:nvPr>
        </p:nvSpPr>
        <p:spPr>
          <a:xfrm>
            <a:off x="4038859" y="6356350"/>
            <a:ext cx="411428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fi-FI"/>
              <a:t>Esimerkiksi esityksen nimi, esittäjä</a:t>
            </a:r>
          </a:p>
        </p:txBody>
      </p:sp>
      <p:sp>
        <p:nvSpPr>
          <p:cNvPr id="8" name="Dian numeron paikkamerkki 5"/>
          <p:cNvSpPr>
            <a:spLocks noGrp="1"/>
          </p:cNvSpPr>
          <p:nvPr>
            <p:ph type="sldNum" sz="quarter" idx="4"/>
          </p:nvPr>
        </p:nvSpPr>
        <p:spPr>
          <a:xfrm>
            <a:off x="8610461" y="6356350"/>
            <a:ext cx="27431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4F8806-C074-1048-BDDB-408E5170414D}" type="slidenum">
              <a:rPr lang="fi-FI" smtClean="0"/>
              <a:pPr/>
              <a:t>‹#›</a:t>
            </a:fld>
            <a:endParaRPr lang="fi-FI"/>
          </a:p>
        </p:txBody>
      </p:sp>
    </p:spTree>
    <p:extLst>
      <p:ext uri="{BB962C8B-B14F-4D97-AF65-F5344CB8AC3E}">
        <p14:creationId xmlns:p14="http://schemas.microsoft.com/office/powerpoint/2010/main" val="782429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3089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i-FI"/>
              <a:t>Muokkaa perustyyl. napsautt.</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C6F822A4-8DA6-4447-9B1F-C5DB58435268}"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99903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71783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perustyyl. napsautt.</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10/30/2024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3502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smtClean="0"/>
              <a:t>10/30/2024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3031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10/30/2024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05706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i-FI"/>
              <a:t>Muokkaa perustyyl. napsautt.</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i-FI"/>
              <a:t>Muokkaa tekstin perustyylejä</a:t>
            </a:r>
          </a:p>
        </p:txBody>
      </p:sp>
      <p:sp>
        <p:nvSpPr>
          <p:cNvPr id="5" name="Date Placeholder 4"/>
          <p:cNvSpPr>
            <a:spLocks noGrp="1"/>
          </p:cNvSpPr>
          <p:nvPr>
            <p:ph type="dt" sz="half" idx="10"/>
          </p:nvPr>
        </p:nvSpPr>
        <p:spPr/>
        <p:txBody>
          <a:bodyPr/>
          <a:lstStyle/>
          <a:p>
            <a:fld id="{DA16AA21-1863-4931-97CB-99D0A168701B}" type="datetimeFigureOut">
              <a:rPr lang="en-US" smtClean="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3627371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i-FI"/>
              <a:t>Muokkaa perustyyl. napsautt.</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3772C379-9A7C-4C87-A116-CBE9F58B04C5}" type="datetimeFigureOut">
              <a:rPr lang="en-US" smtClean="0"/>
              <a:t>10/30/2024</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95158326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8664C608-40B1-4030-A28D-5B74BC98ADCE}" type="datetimeFigureOut">
              <a:rPr lang="en-US" smtClean="0"/>
              <a:t>10/30/2024</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1894899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mentimeter.com/app/presentation/n/al5zd1599ifbciwdo4geshrf83w3jkf7/edit?question=pbmpmrs3y8a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230909" y="655782"/>
            <a:ext cx="11471563" cy="3812249"/>
          </a:xfrm>
        </p:spPr>
        <p:txBody>
          <a:bodyPr/>
          <a:lstStyle/>
          <a:p>
            <a:pPr algn="ctr"/>
            <a:r>
              <a:rPr lang="fi-FI" dirty="0"/>
              <a:t>Vastaako yo-suunnitelma tavoitteitasi?</a:t>
            </a:r>
          </a:p>
        </p:txBody>
      </p:sp>
      <p:sp>
        <p:nvSpPr>
          <p:cNvPr id="3" name="Alaotsikko 2"/>
          <p:cNvSpPr>
            <a:spLocks noGrp="1"/>
          </p:cNvSpPr>
          <p:nvPr>
            <p:ph type="subTitle" idx="1"/>
          </p:nvPr>
        </p:nvSpPr>
        <p:spPr>
          <a:xfrm>
            <a:off x="1051375" y="5017188"/>
            <a:ext cx="7891272" cy="1069848"/>
          </a:xfrm>
        </p:spPr>
        <p:txBody>
          <a:bodyPr>
            <a:normAutofit/>
          </a:bodyPr>
          <a:lstStyle/>
          <a:p>
            <a:r>
              <a:rPr lang="fi-FI" dirty="0"/>
              <a:t>Kakkosten opotunnit, syksy 2024</a:t>
            </a:r>
          </a:p>
          <a:p>
            <a:r>
              <a:rPr lang="fi-FI" sz="2000" dirty="0"/>
              <a:t>Eveliina Ojala</a:t>
            </a:r>
          </a:p>
        </p:txBody>
      </p:sp>
    </p:spTree>
    <p:extLst>
      <p:ext uri="{BB962C8B-B14F-4D97-AF65-F5344CB8AC3E}">
        <p14:creationId xmlns:p14="http://schemas.microsoft.com/office/powerpoint/2010/main" val="3037161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ällön paikkamerkki 4">
            <a:extLst>
              <a:ext uri="{FF2B5EF4-FFF2-40B4-BE49-F238E27FC236}">
                <a16:creationId xmlns:a16="http://schemas.microsoft.com/office/drawing/2014/main" id="{0D8603FF-3AD1-4489-92C8-AAA00C070F62}"/>
              </a:ext>
            </a:extLst>
          </p:cNvPr>
          <p:cNvPicPr>
            <a:picLocks noGrp="1" noChangeAspect="1"/>
          </p:cNvPicPr>
          <p:nvPr>
            <p:ph idx="1"/>
          </p:nvPr>
        </p:nvPicPr>
        <p:blipFill>
          <a:blip r:embed="rId2"/>
          <a:stretch>
            <a:fillRect/>
          </a:stretch>
        </p:blipFill>
        <p:spPr>
          <a:xfrm>
            <a:off x="975996" y="604829"/>
            <a:ext cx="10091071" cy="5648341"/>
          </a:xfrm>
        </p:spPr>
      </p:pic>
    </p:spTree>
    <p:extLst>
      <p:ext uri="{BB962C8B-B14F-4D97-AF65-F5344CB8AC3E}">
        <p14:creationId xmlns:p14="http://schemas.microsoft.com/office/powerpoint/2010/main" val="3959877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in paikkamerkki 17">
            <a:extLst>
              <a:ext uri="{FF2B5EF4-FFF2-40B4-BE49-F238E27FC236}">
                <a16:creationId xmlns:a16="http://schemas.microsoft.com/office/drawing/2014/main" id="{522DC4EB-9F93-4CFE-B21D-9BB1446C8B13}"/>
              </a:ext>
            </a:extLst>
          </p:cNvPr>
          <p:cNvSpPr>
            <a:spLocks noGrp="1"/>
          </p:cNvSpPr>
          <p:nvPr>
            <p:ph type="body" sz="quarter" idx="16"/>
          </p:nvPr>
        </p:nvSpPr>
        <p:spPr>
          <a:xfrm>
            <a:off x="130797" y="357809"/>
            <a:ext cx="6212313" cy="6363666"/>
          </a:xfrm>
        </p:spPr>
        <p:txBody>
          <a:bodyPr>
            <a:normAutofit/>
          </a:bodyPr>
          <a:lstStyle/>
          <a:p>
            <a:pPr marL="0" indent="0">
              <a:buNone/>
            </a:pPr>
            <a:r>
              <a:rPr lang="fi-FI" dirty="0"/>
              <a:t>Psykologi selvittelee arvioinnissa potilaan sukurasitetta. Potilaalla on isä, äiti, kaksi potilasta nuorempaa siskoa ja kaksi potilasta nuorempaa veljeä. Psykologin muistiinpanojen mukaan potilaan näillä sukulaisilla on yhteensä neljä diagnoosia. Diagnoosi on aina joko ahdistuneisuushäiriö tai masennushäiriö. Yhdellä henkilöllä ei voi olla kahta samaa diagnoosia. Kullakin näistä sukulaisista on tasan nolla, tasan yksi tai tasan kaksi diagnoosia. Kumpaakin diagnoosia on tässä sukulaisten ryhmässä vähintään yksi kappale. Psykologi tietää, että äidillä on vähintään yksi diagnoosi. Mikä on potilaan äidin diagnoosi tai diagnoosit?</a:t>
            </a:r>
          </a:p>
          <a:p>
            <a:pPr marL="371475" indent="-371475">
              <a:buAutoNum type="arabicPeriod"/>
            </a:pPr>
            <a:r>
              <a:rPr lang="fi-FI" dirty="0"/>
              <a:t>Toisella siskoista on kaksi diagnoosia, toisella ei yhtään.</a:t>
            </a:r>
          </a:p>
          <a:p>
            <a:pPr marL="371475" indent="-371475">
              <a:buAutoNum type="arabicPeriod"/>
            </a:pPr>
            <a:r>
              <a:rPr lang="fi-FI" dirty="0"/>
              <a:t>Toisella veljistä on masennusdiagnoosi.</a:t>
            </a:r>
          </a:p>
          <a:p>
            <a:pPr marL="0" indent="0">
              <a:buNone/>
            </a:pPr>
            <a:r>
              <a:rPr lang="fi-FI" i="1" dirty="0"/>
              <a:t>Vastaajan on osattava valita oikea vastausvaihtoehto, joka antaa riittävästi tietoa kysymykseen vastaamiseen.</a:t>
            </a:r>
          </a:p>
          <a:p>
            <a:pPr marL="0" indent="0">
              <a:buNone/>
            </a:pPr>
            <a:endParaRPr lang="fi-FI" dirty="0"/>
          </a:p>
        </p:txBody>
      </p:sp>
      <p:pic>
        <p:nvPicPr>
          <p:cNvPr id="15" name="Sisällön paikkamerkki 14">
            <a:extLst>
              <a:ext uri="{FF2B5EF4-FFF2-40B4-BE49-F238E27FC236}">
                <a16:creationId xmlns:a16="http://schemas.microsoft.com/office/drawing/2014/main" id="{53A6473A-C6B1-443F-93F5-6DBDFF6133DA}"/>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6096000" y="707508"/>
            <a:ext cx="4431730" cy="5664269"/>
          </a:xfrm>
        </p:spPr>
      </p:pic>
    </p:spTree>
    <p:extLst>
      <p:ext uri="{BB962C8B-B14F-4D97-AF65-F5344CB8AC3E}">
        <p14:creationId xmlns:p14="http://schemas.microsoft.com/office/powerpoint/2010/main" val="254467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6CCAEE-3E0D-4A55-A2CB-D4A5D983E550}"/>
              </a:ext>
            </a:extLst>
          </p:cNvPr>
          <p:cNvSpPr>
            <a:spLocks noGrp="1"/>
          </p:cNvSpPr>
          <p:nvPr>
            <p:ph type="title"/>
          </p:nvPr>
        </p:nvSpPr>
        <p:spPr>
          <a:xfrm>
            <a:off x="1721057" y="624110"/>
            <a:ext cx="9004852" cy="1280890"/>
          </a:xfrm>
        </p:spPr>
        <p:txBody>
          <a:bodyPr>
            <a:normAutofit fontScale="90000"/>
          </a:bodyPr>
          <a:lstStyle/>
          <a:p>
            <a:r>
              <a:rPr lang="fi-FI" dirty="0"/>
              <a:t>Miltä tehtävät näyttävät ammattikorkeakoulujen valintakokeissa:</a:t>
            </a:r>
          </a:p>
        </p:txBody>
      </p:sp>
      <p:pic>
        <p:nvPicPr>
          <p:cNvPr id="5" name="Sisällön paikkamerkki 4">
            <a:extLst>
              <a:ext uri="{FF2B5EF4-FFF2-40B4-BE49-F238E27FC236}">
                <a16:creationId xmlns:a16="http://schemas.microsoft.com/office/drawing/2014/main" id="{7B2519F7-5718-47AA-A8F1-A7E41913E4DB}"/>
              </a:ext>
            </a:extLst>
          </p:cNvPr>
          <p:cNvPicPr>
            <a:picLocks noGrp="1" noChangeAspect="1"/>
          </p:cNvPicPr>
          <p:nvPr>
            <p:ph idx="1"/>
          </p:nvPr>
        </p:nvPicPr>
        <p:blipFill>
          <a:blip r:embed="rId2"/>
          <a:stretch>
            <a:fillRect/>
          </a:stretch>
        </p:blipFill>
        <p:spPr>
          <a:xfrm>
            <a:off x="1721057" y="2479922"/>
            <a:ext cx="8322682" cy="3624906"/>
          </a:xfrm>
        </p:spPr>
      </p:pic>
    </p:spTree>
    <p:extLst>
      <p:ext uri="{BB962C8B-B14F-4D97-AF65-F5344CB8AC3E}">
        <p14:creationId xmlns:p14="http://schemas.microsoft.com/office/powerpoint/2010/main" val="1991866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C1ABB495-F55C-45C5-A89E-EF6EB8EE4B0F}"/>
              </a:ext>
            </a:extLst>
          </p:cNvPr>
          <p:cNvPicPr>
            <a:picLocks noChangeAspect="1"/>
          </p:cNvPicPr>
          <p:nvPr/>
        </p:nvPicPr>
        <p:blipFill>
          <a:blip r:embed="rId2"/>
          <a:stretch>
            <a:fillRect/>
          </a:stretch>
        </p:blipFill>
        <p:spPr>
          <a:xfrm>
            <a:off x="2959231" y="556180"/>
            <a:ext cx="5934173" cy="5934173"/>
          </a:xfrm>
          <a:prstGeom prst="rect">
            <a:avLst/>
          </a:prstGeom>
        </p:spPr>
      </p:pic>
    </p:spTree>
    <p:extLst>
      <p:ext uri="{BB962C8B-B14F-4D97-AF65-F5344CB8AC3E}">
        <p14:creationId xmlns:p14="http://schemas.microsoft.com/office/powerpoint/2010/main" val="242628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956BE90D-177C-49B5-B68B-8FA0A2E28F60}"/>
              </a:ext>
            </a:extLst>
          </p:cNvPr>
          <p:cNvSpPr>
            <a:spLocks noGrp="1"/>
          </p:cNvSpPr>
          <p:nvPr>
            <p:ph type="title"/>
          </p:nvPr>
        </p:nvSpPr>
        <p:spPr/>
        <p:txBody>
          <a:bodyPr/>
          <a:lstStyle/>
          <a:p>
            <a:r>
              <a:rPr lang="fi-FI" dirty="0"/>
              <a:t>Seuraavat </a:t>
            </a:r>
            <a:r>
              <a:rPr lang="fi-FI" dirty="0" err="1"/>
              <a:t>opotunnit</a:t>
            </a:r>
            <a:r>
              <a:rPr lang="fi-FI" dirty="0"/>
              <a:t>:</a:t>
            </a:r>
          </a:p>
        </p:txBody>
      </p:sp>
      <p:sp>
        <p:nvSpPr>
          <p:cNvPr id="5" name="Sisällön paikkamerkki 4">
            <a:extLst>
              <a:ext uri="{FF2B5EF4-FFF2-40B4-BE49-F238E27FC236}">
                <a16:creationId xmlns:a16="http://schemas.microsoft.com/office/drawing/2014/main" id="{EEDCF1BA-2CC9-4903-90A0-53494378F555}"/>
              </a:ext>
            </a:extLst>
          </p:cNvPr>
          <p:cNvSpPr>
            <a:spLocks noGrp="1"/>
          </p:cNvSpPr>
          <p:nvPr>
            <p:ph idx="1"/>
          </p:nvPr>
        </p:nvSpPr>
        <p:spPr/>
        <p:txBody>
          <a:bodyPr/>
          <a:lstStyle/>
          <a:p>
            <a:r>
              <a:rPr lang="fi-FI" dirty="0"/>
              <a:t>Ma 11.11. klo 12.10 – 12.55</a:t>
            </a:r>
          </a:p>
          <a:p>
            <a:r>
              <a:rPr lang="fi-FI" dirty="0"/>
              <a:t>To 14.11. klo 10.35 – 11.20 rehtorin yo-info</a:t>
            </a:r>
          </a:p>
          <a:p>
            <a:r>
              <a:rPr lang="fi-FI" dirty="0"/>
              <a:t>~15.11. yo-ilmoittautuminen aukeaa </a:t>
            </a:r>
          </a:p>
          <a:p>
            <a:r>
              <a:rPr lang="fi-FI" dirty="0"/>
              <a:t>Ma 18.11. klo 12.10 – 12.55</a:t>
            </a:r>
          </a:p>
        </p:txBody>
      </p:sp>
    </p:spTree>
    <p:extLst>
      <p:ext uri="{BB962C8B-B14F-4D97-AF65-F5344CB8AC3E}">
        <p14:creationId xmlns:p14="http://schemas.microsoft.com/office/powerpoint/2010/main" val="217641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04273CC-20EB-4B45-B125-422412745171}"/>
              </a:ext>
            </a:extLst>
          </p:cNvPr>
          <p:cNvSpPr>
            <a:spLocks noGrp="1"/>
          </p:cNvSpPr>
          <p:nvPr>
            <p:ph type="title"/>
          </p:nvPr>
        </p:nvSpPr>
        <p:spPr/>
        <p:txBody>
          <a:bodyPr/>
          <a:lstStyle/>
          <a:p>
            <a:r>
              <a:rPr lang="fi-FI" dirty="0"/>
              <a:t>Vastaako yo-suunnitelma tavoitteitasi?</a:t>
            </a:r>
          </a:p>
        </p:txBody>
      </p:sp>
      <p:sp>
        <p:nvSpPr>
          <p:cNvPr id="3" name="Sisällön paikkamerkki 2">
            <a:extLst>
              <a:ext uri="{FF2B5EF4-FFF2-40B4-BE49-F238E27FC236}">
                <a16:creationId xmlns:a16="http://schemas.microsoft.com/office/drawing/2014/main" id="{675B8673-8983-41DE-9CB6-49B80F12D670}"/>
              </a:ext>
            </a:extLst>
          </p:cNvPr>
          <p:cNvSpPr>
            <a:spLocks noGrp="1"/>
          </p:cNvSpPr>
          <p:nvPr>
            <p:ph idx="1"/>
          </p:nvPr>
        </p:nvSpPr>
        <p:spPr/>
        <p:txBody>
          <a:bodyPr/>
          <a:lstStyle/>
          <a:p>
            <a:r>
              <a:rPr lang="fi-FI" dirty="0">
                <a:hlinkClick r:id="rId2"/>
              </a:rPr>
              <a:t>https://www.mentimeter.com/app/presentation/n/al5zd1599ifbciwdo4geshrf83w3jkf7/edit?question=pbmpmrs3y8a4</a:t>
            </a:r>
            <a:r>
              <a:rPr lang="fi-FI" dirty="0"/>
              <a:t> </a:t>
            </a:r>
          </a:p>
          <a:p>
            <a:r>
              <a:rPr lang="fi-FI" dirty="0"/>
              <a:t>Mitä tavoittelet lukiotutkinnolla?</a:t>
            </a:r>
          </a:p>
          <a:p>
            <a:r>
              <a:rPr lang="fi-FI" dirty="0"/>
              <a:t>Mitä tavoittelet lukiossa?</a:t>
            </a:r>
          </a:p>
        </p:txBody>
      </p:sp>
    </p:spTree>
    <p:extLst>
      <p:ext uri="{BB962C8B-B14F-4D97-AF65-F5344CB8AC3E}">
        <p14:creationId xmlns:p14="http://schemas.microsoft.com/office/powerpoint/2010/main" val="996009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910496-3E1E-4165-8C8E-6BD102A37FD8}"/>
              </a:ext>
            </a:extLst>
          </p:cNvPr>
          <p:cNvSpPr>
            <a:spLocks noGrp="1"/>
          </p:cNvSpPr>
          <p:nvPr>
            <p:ph type="title"/>
          </p:nvPr>
        </p:nvSpPr>
        <p:spPr/>
        <p:txBody>
          <a:bodyPr/>
          <a:lstStyle/>
          <a:p>
            <a:r>
              <a:rPr lang="fi-FI" dirty="0"/>
              <a:t>Mitä tavoittelet lukiotutkinnolla?</a:t>
            </a:r>
          </a:p>
        </p:txBody>
      </p:sp>
      <p:sp>
        <p:nvSpPr>
          <p:cNvPr id="3" name="Sisällön paikkamerkki 2">
            <a:extLst>
              <a:ext uri="{FF2B5EF4-FFF2-40B4-BE49-F238E27FC236}">
                <a16:creationId xmlns:a16="http://schemas.microsoft.com/office/drawing/2014/main" id="{8C4A3C85-B941-4FAF-B28D-61A7C522BD66}"/>
              </a:ext>
            </a:extLst>
          </p:cNvPr>
          <p:cNvSpPr>
            <a:spLocks noGrp="1"/>
          </p:cNvSpPr>
          <p:nvPr>
            <p:ph idx="1"/>
          </p:nvPr>
        </p:nvSpPr>
        <p:spPr>
          <a:xfrm>
            <a:off x="676656" y="2011680"/>
            <a:ext cx="10753725" cy="4346787"/>
          </a:xfrm>
        </p:spPr>
        <p:txBody>
          <a:bodyPr>
            <a:normAutofit/>
          </a:bodyPr>
          <a:lstStyle/>
          <a:p>
            <a:pPr marL="0" indent="0">
              <a:buNone/>
            </a:pPr>
            <a:r>
              <a:rPr lang="fi-FI" b="1" u="sng" dirty="0"/>
              <a:t>Tavoite:</a:t>
            </a:r>
            <a:r>
              <a:rPr lang="fi-FI" dirty="0"/>
              <a:t>				</a:t>
            </a:r>
            <a:r>
              <a:rPr lang="fi-FI" b="1" u="sng" dirty="0"/>
              <a:t>Suunnitelma:</a:t>
            </a:r>
          </a:p>
          <a:p>
            <a:pPr marL="0" indent="0">
              <a:buNone/>
            </a:pPr>
            <a:r>
              <a:rPr lang="fi-FI" dirty="0"/>
              <a:t>Pääsy </a:t>
            </a:r>
            <a:r>
              <a:rPr lang="fi-FI" dirty="0" err="1"/>
              <a:t>lääkikseen</a:t>
            </a:r>
            <a:r>
              <a:rPr lang="fi-FI" dirty="0"/>
              <a:t> -&gt; 			6 kirjoitettavaa ainetta (</a:t>
            </a:r>
            <a:r>
              <a:rPr lang="fi-FI" dirty="0" err="1"/>
              <a:t>väh</a:t>
            </a:r>
            <a:r>
              <a:rPr lang="fi-FI" dirty="0"/>
              <a:t>. ma(a), ai, bi, ke)</a:t>
            </a:r>
          </a:p>
          <a:p>
            <a:pPr marL="0" indent="0">
              <a:buNone/>
            </a:pPr>
            <a:r>
              <a:rPr lang="fi-FI" dirty="0"/>
              <a:t>Pääsy yliopistoon -&gt;			5 kirjoitettavaa ainetta. Mikä tutkintoala? </a:t>
            </a:r>
          </a:p>
          <a:p>
            <a:pPr marL="0" indent="0">
              <a:buNone/>
            </a:pPr>
            <a:r>
              <a:rPr lang="fi-FI" dirty="0"/>
              <a:t>					Esimerkiksi RU-kieliasiantuntija (RUB M, AI M)</a:t>
            </a:r>
          </a:p>
          <a:p>
            <a:pPr marL="0" indent="0">
              <a:buNone/>
            </a:pPr>
            <a:r>
              <a:rPr lang="fi-FI" dirty="0"/>
              <a:t>Pääsy ammattikorkeakouluun -&gt;	Kohtuulliset yo-tulokset (~C), sis. matematiikka.</a:t>
            </a:r>
          </a:p>
          <a:p>
            <a:pPr marL="0" indent="0">
              <a:buNone/>
            </a:pPr>
            <a:r>
              <a:rPr lang="fi-FI" dirty="0"/>
              <a:t>Ylioppilaskirjoitukset läpi -&gt;		Vähintään I + AABB</a:t>
            </a:r>
          </a:p>
          <a:p>
            <a:pPr marL="0" indent="0">
              <a:buNone/>
            </a:pPr>
            <a:r>
              <a:rPr lang="fi-FI" dirty="0"/>
              <a:t>Seuraavan opintojakson koe läpi -&gt;	Opiskeletko tehokkaasti?</a:t>
            </a:r>
          </a:p>
          <a:p>
            <a:pPr marL="0" indent="0">
              <a:buNone/>
            </a:pPr>
            <a:r>
              <a:rPr lang="fi-FI" dirty="0"/>
              <a:t>Seuraava uusinta läpi -&gt;		Onko kysymys motivaatiosta vai tuen tarpeesta?</a:t>
            </a:r>
          </a:p>
          <a:p>
            <a:pPr marL="0" indent="0">
              <a:buNone/>
            </a:pPr>
            <a:r>
              <a:rPr lang="fi-FI" dirty="0"/>
              <a:t>En halua miettiä tavoitteitani -&gt;	Onko taustalla pelko?</a:t>
            </a:r>
          </a:p>
          <a:p>
            <a:pPr marL="0" indent="0">
              <a:buNone/>
            </a:pPr>
            <a:endParaRPr lang="fi-FI" dirty="0"/>
          </a:p>
        </p:txBody>
      </p:sp>
    </p:spTree>
    <p:extLst>
      <p:ext uri="{BB962C8B-B14F-4D97-AF65-F5344CB8AC3E}">
        <p14:creationId xmlns:p14="http://schemas.microsoft.com/office/powerpoint/2010/main" val="2919471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90BDC9-67C1-48EE-8CA8-1DBBFD1F5B95}"/>
              </a:ext>
            </a:extLst>
          </p:cNvPr>
          <p:cNvSpPr>
            <a:spLocks noGrp="1"/>
          </p:cNvSpPr>
          <p:nvPr>
            <p:ph type="title"/>
          </p:nvPr>
        </p:nvSpPr>
        <p:spPr/>
        <p:txBody>
          <a:bodyPr/>
          <a:lstStyle/>
          <a:p>
            <a:r>
              <a:rPr lang="fi-FI" dirty="0"/>
              <a:t>Mitä tavoittelet lukiossa?</a:t>
            </a:r>
          </a:p>
        </p:txBody>
      </p:sp>
      <p:sp>
        <p:nvSpPr>
          <p:cNvPr id="3" name="Sisällön paikkamerkki 2">
            <a:extLst>
              <a:ext uri="{FF2B5EF4-FFF2-40B4-BE49-F238E27FC236}">
                <a16:creationId xmlns:a16="http://schemas.microsoft.com/office/drawing/2014/main" id="{A76114D3-9429-4774-9A0C-74013E616D6E}"/>
              </a:ext>
            </a:extLst>
          </p:cNvPr>
          <p:cNvSpPr>
            <a:spLocks noGrp="1"/>
          </p:cNvSpPr>
          <p:nvPr>
            <p:ph idx="1"/>
          </p:nvPr>
        </p:nvSpPr>
        <p:spPr/>
        <p:txBody>
          <a:bodyPr/>
          <a:lstStyle/>
          <a:p>
            <a:pPr marL="0" indent="0">
              <a:buNone/>
            </a:pPr>
            <a:r>
              <a:rPr lang="fi-FI" b="1" u="sng" dirty="0"/>
              <a:t>Tavoite:</a:t>
            </a:r>
            <a:r>
              <a:rPr lang="fi-FI" dirty="0"/>
              <a:t>				</a:t>
            </a:r>
            <a:r>
              <a:rPr lang="fi-FI" b="1" u="sng" dirty="0"/>
              <a:t>Suunnitelma:</a:t>
            </a:r>
          </a:p>
          <a:p>
            <a:pPr marL="0" indent="0">
              <a:buNone/>
            </a:pPr>
            <a:r>
              <a:rPr lang="fi-FI" dirty="0"/>
              <a:t>Laudatur ylioppilaskirjoituksissa -&gt;	Oppiaineen oppimäärä haltuun!</a:t>
            </a:r>
          </a:p>
          <a:p>
            <a:pPr marL="0" indent="0">
              <a:buNone/>
            </a:pPr>
            <a:r>
              <a:rPr lang="fi-FI" dirty="0"/>
              <a:t>Kohtuulliset arvosanat -&gt;		Keskittyminen olennaiseen.</a:t>
            </a:r>
          </a:p>
          <a:p>
            <a:pPr marL="0" indent="0">
              <a:buNone/>
            </a:pPr>
            <a:r>
              <a:rPr lang="fi-FI" dirty="0"/>
              <a:t>Kun nyt läpi pääsisi -&gt;			Mitä sinun tulee vähintään osata?</a:t>
            </a:r>
          </a:p>
          <a:p>
            <a:pPr marL="0" indent="0">
              <a:buNone/>
            </a:pPr>
            <a:r>
              <a:rPr lang="fi-FI" dirty="0"/>
              <a:t>Ai pitääkö täällä opiskella?		Miksi olet lukiossa? </a:t>
            </a:r>
          </a:p>
          <a:p>
            <a:pPr marL="0" indent="0">
              <a:buNone/>
            </a:pPr>
            <a:endParaRPr lang="fi-FI" dirty="0"/>
          </a:p>
        </p:txBody>
      </p:sp>
    </p:spTree>
    <p:extLst>
      <p:ext uri="{BB962C8B-B14F-4D97-AF65-F5344CB8AC3E}">
        <p14:creationId xmlns:p14="http://schemas.microsoft.com/office/powerpoint/2010/main" val="1702399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B439DB-44E2-4EA6-9DA3-47C63912840F}"/>
              </a:ext>
            </a:extLst>
          </p:cNvPr>
          <p:cNvSpPr>
            <a:spLocks noGrp="1"/>
          </p:cNvSpPr>
          <p:nvPr>
            <p:ph type="title"/>
          </p:nvPr>
        </p:nvSpPr>
        <p:spPr/>
        <p:txBody>
          <a:bodyPr>
            <a:normAutofit/>
          </a:bodyPr>
          <a:lstStyle/>
          <a:p>
            <a:r>
              <a:rPr lang="fi-FI" sz="4600" dirty="0"/>
              <a:t>Motivaatio vai tuen tarve?</a:t>
            </a:r>
          </a:p>
        </p:txBody>
      </p:sp>
      <p:sp>
        <p:nvSpPr>
          <p:cNvPr id="3" name="Sisällön paikkamerkki 2">
            <a:extLst>
              <a:ext uri="{FF2B5EF4-FFF2-40B4-BE49-F238E27FC236}">
                <a16:creationId xmlns:a16="http://schemas.microsoft.com/office/drawing/2014/main" id="{86C0FF0A-0BB3-40DE-9A44-C4F9C9D2F118}"/>
              </a:ext>
            </a:extLst>
          </p:cNvPr>
          <p:cNvSpPr>
            <a:spLocks noGrp="1"/>
          </p:cNvSpPr>
          <p:nvPr>
            <p:ph idx="1"/>
          </p:nvPr>
        </p:nvSpPr>
        <p:spPr/>
        <p:txBody>
          <a:bodyPr/>
          <a:lstStyle/>
          <a:p>
            <a:pPr marL="0" indent="0">
              <a:buNone/>
            </a:pPr>
            <a:r>
              <a:rPr lang="fi-FI" dirty="0"/>
              <a:t>Jos et saavuta itsellesi asettamia tavoitteita, </a:t>
            </a:r>
            <a:r>
              <a:rPr lang="fi-FI" b="1" dirty="0"/>
              <a:t>voisiko ruuvia kiristää?</a:t>
            </a:r>
          </a:p>
          <a:p>
            <a:pPr marL="0" indent="0">
              <a:buNone/>
            </a:pPr>
            <a:r>
              <a:rPr lang="fi-FI" dirty="0"/>
              <a:t>-&gt; Lukiossa opiskeleminen vaatii viitseliäisyyttä, suunnittelua ja asioihin paneutumista.</a:t>
            </a:r>
          </a:p>
          <a:p>
            <a:pPr marL="0" indent="0">
              <a:buNone/>
            </a:pPr>
            <a:r>
              <a:rPr lang="fi-FI" dirty="0"/>
              <a:t>Vai </a:t>
            </a:r>
            <a:r>
              <a:rPr lang="fi-FI" b="1" dirty="0"/>
              <a:t>onko kysymys tuen tarpeesta?</a:t>
            </a:r>
          </a:p>
          <a:p>
            <a:pPr marL="0" indent="0">
              <a:buNone/>
            </a:pPr>
            <a:r>
              <a:rPr lang="fi-FI" dirty="0"/>
              <a:t>-&gt; Pystytkö säätelemään omaa keskittymistäsi?</a:t>
            </a:r>
          </a:p>
          <a:p>
            <a:pPr marL="0" indent="0">
              <a:buNone/>
            </a:pPr>
            <a:r>
              <a:rPr lang="fi-FI" dirty="0"/>
              <a:t>-&gt; Ymmärrätkö lukemasi? Ja pystytkö sujuvaan kirjalliseen tuottamiseen?</a:t>
            </a:r>
          </a:p>
          <a:p>
            <a:pPr marL="0" indent="0">
              <a:buNone/>
            </a:pPr>
            <a:r>
              <a:rPr lang="fi-FI" dirty="0"/>
              <a:t>-&gt; Tarvitsetko tukea jaksamiseen?</a:t>
            </a:r>
          </a:p>
          <a:p>
            <a:pPr marL="0" indent="0">
              <a:buNone/>
            </a:pPr>
            <a:r>
              <a:rPr lang="fi-FI" dirty="0"/>
              <a:t>-&gt; Liittyykö opiskeluun stressiä taikka jopa ahdistusta?</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2276092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F3C0C58A-B322-49A7-9866-A039F2FDB75E}"/>
              </a:ext>
            </a:extLst>
          </p:cNvPr>
          <p:cNvPicPr>
            <a:picLocks noChangeAspect="1"/>
          </p:cNvPicPr>
          <p:nvPr/>
        </p:nvPicPr>
        <p:blipFill>
          <a:blip r:embed="rId2"/>
          <a:stretch>
            <a:fillRect/>
          </a:stretch>
        </p:blipFill>
        <p:spPr>
          <a:xfrm>
            <a:off x="3090862" y="447675"/>
            <a:ext cx="6010275" cy="5962650"/>
          </a:xfrm>
          <a:prstGeom prst="rect">
            <a:avLst/>
          </a:prstGeom>
        </p:spPr>
      </p:pic>
      <p:sp>
        <p:nvSpPr>
          <p:cNvPr id="2" name="Tekstiruutu 1">
            <a:extLst>
              <a:ext uri="{FF2B5EF4-FFF2-40B4-BE49-F238E27FC236}">
                <a16:creationId xmlns:a16="http://schemas.microsoft.com/office/drawing/2014/main" id="{77D1E94C-17DD-4399-B89B-36BC6DF8D047}"/>
              </a:ext>
            </a:extLst>
          </p:cNvPr>
          <p:cNvSpPr txBox="1"/>
          <p:nvPr/>
        </p:nvSpPr>
        <p:spPr>
          <a:xfrm>
            <a:off x="7371761" y="1046374"/>
            <a:ext cx="4703975" cy="1477328"/>
          </a:xfrm>
          <a:prstGeom prst="rect">
            <a:avLst/>
          </a:prstGeom>
          <a:solidFill>
            <a:schemeClr val="bg1"/>
          </a:solidFill>
          <a:ln w="19050">
            <a:solidFill>
              <a:schemeClr val="tx1"/>
            </a:solidFill>
          </a:ln>
        </p:spPr>
        <p:txBody>
          <a:bodyPr wrap="square" rtlCol="0">
            <a:spAutoFit/>
          </a:bodyPr>
          <a:lstStyle/>
          <a:p>
            <a:r>
              <a:rPr lang="fi-FI" dirty="0" err="1"/>
              <a:t>Trigger</a:t>
            </a:r>
            <a:r>
              <a:rPr lang="fi-FI" dirty="0"/>
              <a:t> = laukaisija</a:t>
            </a:r>
          </a:p>
          <a:p>
            <a:r>
              <a:rPr lang="fi-FI" dirty="0"/>
              <a:t>Provosoituminen</a:t>
            </a:r>
          </a:p>
          <a:p>
            <a:r>
              <a:rPr lang="fi-FI" dirty="0"/>
              <a:t>Ahdistuminen</a:t>
            </a:r>
          </a:p>
          <a:p>
            <a:r>
              <a:rPr lang="fi-FI" i="1" dirty="0"/>
              <a:t>Esim. matematiikan tunnilla ahdistus siitä, että en vain osaa näitä yhtälöitä. Muita esimerkkejä?</a:t>
            </a:r>
          </a:p>
        </p:txBody>
      </p:sp>
      <p:sp>
        <p:nvSpPr>
          <p:cNvPr id="5" name="Tekstiruutu 4">
            <a:extLst>
              <a:ext uri="{FF2B5EF4-FFF2-40B4-BE49-F238E27FC236}">
                <a16:creationId xmlns:a16="http://schemas.microsoft.com/office/drawing/2014/main" id="{B0A62A9C-BA15-4487-8563-C0B39C9DBA73}"/>
              </a:ext>
            </a:extLst>
          </p:cNvPr>
          <p:cNvSpPr txBox="1"/>
          <p:nvPr/>
        </p:nvSpPr>
        <p:spPr>
          <a:xfrm>
            <a:off x="9067701" y="2903138"/>
            <a:ext cx="2846894" cy="2862322"/>
          </a:xfrm>
          <a:prstGeom prst="rect">
            <a:avLst/>
          </a:prstGeom>
          <a:solidFill>
            <a:schemeClr val="bg1"/>
          </a:solidFill>
          <a:ln w="19050">
            <a:solidFill>
              <a:schemeClr val="tx1"/>
            </a:solidFill>
          </a:ln>
        </p:spPr>
        <p:txBody>
          <a:bodyPr wrap="square" rtlCol="0">
            <a:spAutoFit/>
          </a:bodyPr>
          <a:lstStyle/>
          <a:p>
            <a:r>
              <a:rPr lang="fi-FI" dirty="0"/>
              <a:t>Anna tunteen tulla.</a:t>
            </a:r>
          </a:p>
          <a:p>
            <a:endParaRPr lang="fi-FI" dirty="0"/>
          </a:p>
          <a:p>
            <a:r>
              <a:rPr lang="fi-FI" dirty="0"/>
              <a:t>Ei tarvitse välttämättä olla kiitollinen – toki voit, jos pystyt.</a:t>
            </a:r>
          </a:p>
          <a:p>
            <a:endParaRPr lang="fi-FI" dirty="0"/>
          </a:p>
          <a:p>
            <a:r>
              <a:rPr lang="fi-FI" dirty="0"/>
              <a:t>Mieti, millaisia sanoja tarvitsisit tuossa tilanteessa?</a:t>
            </a:r>
          </a:p>
          <a:p>
            <a:endParaRPr lang="fi-FI" dirty="0"/>
          </a:p>
          <a:p>
            <a:r>
              <a:rPr lang="fi-FI" dirty="0"/>
              <a:t>Sano niitä itsellesi!</a:t>
            </a:r>
          </a:p>
        </p:txBody>
      </p:sp>
    </p:spTree>
    <p:extLst>
      <p:ext uri="{BB962C8B-B14F-4D97-AF65-F5344CB8AC3E}">
        <p14:creationId xmlns:p14="http://schemas.microsoft.com/office/powerpoint/2010/main" val="90134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9BCF08A-70EA-488D-87F6-837E0DBDF18E}"/>
              </a:ext>
            </a:extLst>
          </p:cNvPr>
          <p:cNvSpPr>
            <a:spLocks noGrp="1"/>
          </p:cNvSpPr>
          <p:nvPr>
            <p:ph type="title"/>
          </p:nvPr>
        </p:nvSpPr>
        <p:spPr/>
        <p:txBody>
          <a:bodyPr>
            <a:normAutofit/>
          </a:bodyPr>
          <a:lstStyle/>
          <a:p>
            <a:r>
              <a:rPr lang="fi-FI" sz="4400" b="1" dirty="0"/>
              <a:t>Yliopistojen</a:t>
            </a:r>
            <a:r>
              <a:rPr lang="fi-FI" sz="4400" dirty="0"/>
              <a:t> opiskelijavalinta muuttuu:</a:t>
            </a:r>
          </a:p>
        </p:txBody>
      </p:sp>
      <p:sp>
        <p:nvSpPr>
          <p:cNvPr id="4" name="Sisällön paikkamerkki 3">
            <a:extLst>
              <a:ext uri="{FF2B5EF4-FFF2-40B4-BE49-F238E27FC236}">
                <a16:creationId xmlns:a16="http://schemas.microsoft.com/office/drawing/2014/main" id="{2763DE3F-2D48-43FB-9725-073CAE353C66}"/>
              </a:ext>
            </a:extLst>
          </p:cNvPr>
          <p:cNvSpPr>
            <a:spLocks noGrp="1"/>
          </p:cNvSpPr>
          <p:nvPr>
            <p:ph idx="1"/>
          </p:nvPr>
        </p:nvSpPr>
        <p:spPr/>
        <p:txBody>
          <a:bodyPr/>
          <a:lstStyle/>
          <a:p>
            <a:pPr>
              <a:buFont typeface="Arial" panose="020B0604020202020204" pitchFamily="34" charset="0"/>
              <a:buChar char="•"/>
            </a:pPr>
            <a:r>
              <a:rPr lang="fi-FI" dirty="0"/>
              <a:t> 2025 yliopistojen pääsykokeiden uudistuminen -&gt; geneeriset taidot.</a:t>
            </a:r>
          </a:p>
          <a:p>
            <a:pPr>
              <a:buFont typeface="Arial" panose="020B0604020202020204" pitchFamily="34" charset="0"/>
              <a:buChar char="•"/>
            </a:pPr>
            <a:r>
              <a:rPr lang="fi-FI" dirty="0"/>
              <a:t> </a:t>
            </a:r>
            <a:r>
              <a:rPr lang="fi-FI" b="1" dirty="0"/>
              <a:t>Oletko nähnyt syksyn 2024 yo-kokeen kysymyksiä?</a:t>
            </a:r>
          </a:p>
          <a:p>
            <a:pPr marL="0" indent="0">
              <a:buNone/>
            </a:pPr>
            <a:endParaRPr lang="fi-FI" b="1" dirty="0"/>
          </a:p>
          <a:p>
            <a:pPr marL="0" indent="0">
              <a:buNone/>
            </a:pPr>
            <a:r>
              <a:rPr lang="fi-FI" dirty="0"/>
              <a:t>(2026 yliopistojen uudet pisteytystaulukot käyttöön -&gt; yli 50:stä 11:sta taulukkoon.)</a:t>
            </a:r>
          </a:p>
          <a:p>
            <a:pPr marL="0" indent="0">
              <a:buNone/>
            </a:pPr>
            <a:r>
              <a:rPr lang="fi-FI" dirty="0"/>
              <a:t>(Uudistus on siis käytössä jo teillä kaikilla (ellet valmistu alle kolmeen vuoteen).)</a:t>
            </a:r>
          </a:p>
          <a:p>
            <a:pPr marL="0" indent="0">
              <a:buNone/>
            </a:pPr>
            <a:endParaRPr lang="fi-FI" dirty="0"/>
          </a:p>
        </p:txBody>
      </p:sp>
    </p:spTree>
    <p:extLst>
      <p:ext uri="{BB962C8B-B14F-4D97-AF65-F5344CB8AC3E}">
        <p14:creationId xmlns:p14="http://schemas.microsoft.com/office/powerpoint/2010/main" val="1666824535"/>
      </p:ext>
    </p:extLst>
  </p:cSld>
  <p:clrMapOvr>
    <a:masterClrMapping/>
  </p:clrMapOvr>
</p:sld>
</file>

<file path=ppt/theme/theme1.xml><?xml version="1.0" encoding="utf-8"?>
<a:theme xmlns:a="http://schemas.openxmlformats.org/drawingml/2006/main" name="Suurkaupunki">
  <a:themeElements>
    <a:clrScheme name="Suurkaupunki">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Suurkaupunki">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uurkaupunki">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emplate>
  <TotalTime>4477</TotalTime>
  <Words>534</Words>
  <Application>Microsoft Office PowerPoint</Application>
  <PresentationFormat>Laajakuva</PresentationFormat>
  <Paragraphs>58</Paragraphs>
  <Slides>12</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12</vt:i4>
      </vt:variant>
    </vt:vector>
  </HeadingPairs>
  <TitlesOfParts>
    <vt:vector size="15" baseType="lpstr">
      <vt:lpstr>Arial</vt:lpstr>
      <vt:lpstr>Calibri Light</vt:lpstr>
      <vt:lpstr>Suurkaupunki</vt:lpstr>
      <vt:lpstr>Vastaako yo-suunnitelma tavoitteitasi?</vt:lpstr>
      <vt:lpstr>PowerPoint-esitys</vt:lpstr>
      <vt:lpstr>Seuraavat opotunnit:</vt:lpstr>
      <vt:lpstr>Vastaako yo-suunnitelma tavoitteitasi?</vt:lpstr>
      <vt:lpstr>Mitä tavoittelet lukiotutkinnolla?</vt:lpstr>
      <vt:lpstr>Mitä tavoittelet lukiossa?</vt:lpstr>
      <vt:lpstr>Motivaatio vai tuen tarve?</vt:lpstr>
      <vt:lpstr>PowerPoint-esitys</vt:lpstr>
      <vt:lpstr>Yliopistojen opiskelijavalinta muuttuu:</vt:lpstr>
      <vt:lpstr>PowerPoint-esitys</vt:lpstr>
      <vt:lpstr>PowerPoint-esitys</vt:lpstr>
      <vt:lpstr>Miltä tehtävät näyttävät ammattikorkeakoulujen valintakokeissa:</vt:lpstr>
    </vt:vector>
  </TitlesOfParts>
  <Company>Laukaan kunta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Katsaus kevään 2019 korkeakoulutarjon- taan</dc:title>
  <dc:creator>Eveliina Ojala</dc:creator>
  <cp:lastModifiedBy>Eveliina Ojala</cp:lastModifiedBy>
  <cp:revision>381</cp:revision>
  <cp:lastPrinted>2023-03-22T11:28:10Z</cp:lastPrinted>
  <dcterms:created xsi:type="dcterms:W3CDTF">2018-12-07T09:10:34Z</dcterms:created>
  <dcterms:modified xsi:type="dcterms:W3CDTF">2024-10-30T09:48:28Z</dcterms:modified>
</cp:coreProperties>
</file>