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0" r:id="rId5"/>
    <p:sldId id="270" r:id="rId6"/>
    <p:sldId id="271" r:id="rId7"/>
    <p:sldId id="268" r:id="rId8"/>
    <p:sldId id="272" r:id="rId9"/>
    <p:sldId id="273" r:id="rId10"/>
    <p:sldId id="259" r:id="rId11"/>
    <p:sldId id="266" r:id="rId12"/>
    <p:sldId id="267" r:id="rId13"/>
    <p:sldId id="269" r:id="rId14"/>
    <p:sldId id="261" r:id="rId15"/>
    <p:sldId id="262" r:id="rId16"/>
    <p:sldId id="263" r:id="rId17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EA79434-BD0B-4810-8C8C-AFDD4E8F8621}" type="datetime1">
              <a:rPr lang="fi-FI" smtClean="0"/>
              <a:t>12.8.2024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75DC4F1-CC00-4E21-8F9B-51DE3107EA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81735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C49B476-E1E9-4622-B2EC-E48917CBF9B2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D563E5-3F3B-4F78-9C71-DC260886980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303684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Puolivapaa piirto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Puolivapaa piirto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Puolivapaa piirto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 rtlCol="0"/>
          <a:lstStyle/>
          <a:p>
            <a:pPr rtl="0"/>
            <a:fld id="{7B8CA087-82AD-4A3D-A80F-E5878A21C1C5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rtlCol="0" anchor="ctr"/>
          <a:lstStyle>
            <a:lvl1pPr algn="l">
              <a:defRPr sz="1200"/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68" name="Puolivapaa piirto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Ryhmä 8" title="Tekstisäilön muoto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Puolivapaa piirto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Puolivapaa piirto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uora yhdysviiva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7920752" y="1023867"/>
            <a:ext cx="3793678" cy="3349641"/>
          </a:xfrm>
        </p:spPr>
        <p:txBody>
          <a:bodyPr rtlCol="0"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8CFAD-4ECD-429C-905C-10EEAB8EEDB2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 title="Sulka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Puolivapaa piirto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Puolivapaa piirto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Pystysuuntainen otsikko 1"/>
          <p:cNvSpPr>
            <a:spLocks noGrp="1"/>
          </p:cNvSpPr>
          <p:nvPr>
            <p:ph type="title" orient="vert" hasCustomPrompt="1"/>
          </p:nvPr>
        </p:nvSpPr>
        <p:spPr>
          <a:xfrm>
            <a:off x="9277965" y="507037"/>
            <a:ext cx="1571626" cy="5339932"/>
          </a:xfrm>
        </p:spPr>
        <p:txBody>
          <a:bodyPr vert="eaVert"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 rtlCol="0"/>
          <a:lstStyle/>
          <a:p>
            <a:pPr rtl="0"/>
            <a:fld id="{575E79E3-E6C6-4DC3-9E0B-40641FCE156F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  <p:cxnSp>
        <p:nvCxnSpPr>
          <p:cNvPr id="7" name="Suora yhdysviiva 6" title="Apuviiva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C92848-564F-4000-AD00-13DDA1B64E30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uolivapaa piirto 5" title="Höyhentausta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Ryhmä 8" title="Tekstisäilön muoto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Puolivapaa piirto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Puolivapaa piirto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uora yhdysviiva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67C82DEF-B681-46EB-8EDC-1B1397FB71D7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 rtlCol="0"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3162301" y="1830579"/>
            <a:ext cx="5859724" cy="1841715"/>
          </a:xfrm>
        </p:spPr>
        <p:txBody>
          <a:bodyPr rtlCol="0"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 rtlCol="0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48CB0-550B-4FFA-9E30-25F3593C3156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933698" y="566928"/>
            <a:ext cx="8770573" cy="1563624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E2E45D-9A29-43C2-A58E-B25F87C7EE9A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AB2100-9A47-417F-9D18-F46DFF9B39BB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Ryhmä 4" title="Höyhenet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Puolivapaa piirto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Puolivapaa piirto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E165FD-98BF-432E-AD89-0BE7F15438E6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uolivapaa piirto 15" title="Höyhen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476488" y="1503907"/>
            <a:ext cx="3227715" cy="1687924"/>
          </a:xfrm>
        </p:spPr>
        <p:txBody>
          <a:bodyPr rtlCol="0"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A886FE40-F8AE-4366-AE0A-1B9ED0CE86B2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uolivapaa piirto 15" title="Höyhen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476488" y="1503910"/>
            <a:ext cx="3230625" cy="1687924"/>
          </a:xfrm>
        </p:spPr>
        <p:txBody>
          <a:bodyPr rtlCol="0"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A88AB304-2658-4B21-AB93-D7F046256B23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yhmä 6" title="Höyhenet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Puolivapaa piirto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Puolivapaa piirto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943140C7-96DF-4A44-A297-DED155108ABF}" type="datetime1">
              <a:rPr lang="fi-FI" noProof="0" smtClean="0"/>
              <a:t>12.8.2024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FAEF9944-A4F6-4C59-AEBD-678D6480B8EA}" type="slidenum">
              <a:rPr lang="fi-FI" noProof="0" smtClean="0"/>
              <a:pPr/>
              <a:t>‹#›</a:t>
            </a:fld>
            <a:endParaRPr lang="fi-FI" noProof="0"/>
          </a:p>
        </p:txBody>
      </p:sp>
      <p:cxnSp>
        <p:nvCxnSpPr>
          <p:cNvPr id="9" name="Suora yhdysviiva 8" title="Apuviiva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vermind.fi/big-five-persoonallisuustesti/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BE3A35C-A04A-4417-885C-56BB4D12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>
            <a:normAutofit fontScale="90000"/>
          </a:bodyPr>
          <a:lstStyle/>
          <a:p>
            <a:r>
              <a:rPr lang="en-US" sz="6000" dirty="0" err="1"/>
              <a:t>Lukio</a:t>
            </a:r>
            <a:r>
              <a:rPr lang="en-US" sz="6000" dirty="0"/>
              <a:t>- ja </a:t>
            </a:r>
            <a:r>
              <a:rPr lang="en-US" sz="6000" dirty="0" err="1"/>
              <a:t>urasuunnitelma</a:t>
            </a:r>
            <a:br>
              <a:rPr lang="en-US" dirty="0"/>
            </a:br>
            <a:br>
              <a:rPr lang="en-US" dirty="0"/>
            </a:br>
            <a:r>
              <a:rPr lang="en-US" sz="2000" dirty="0" err="1"/>
              <a:t>Kakkosten</a:t>
            </a:r>
            <a:r>
              <a:rPr lang="en-US" sz="2000" dirty="0"/>
              <a:t> </a:t>
            </a:r>
            <a:r>
              <a:rPr lang="en-US" sz="2000" dirty="0" err="1"/>
              <a:t>opinto-ohjaus</a:t>
            </a:r>
            <a:r>
              <a:rPr lang="en-US" sz="2000" dirty="0"/>
              <a:t> 12.8.2024</a:t>
            </a:r>
          </a:p>
        </p:txBody>
      </p:sp>
    </p:spTree>
    <p:extLst>
      <p:ext uri="{BB962C8B-B14F-4D97-AF65-F5344CB8AC3E}">
        <p14:creationId xmlns:p14="http://schemas.microsoft.com/office/powerpoint/2010/main" val="322566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A08465-3265-4106-9C2F-148E3F75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Jaksaminen ja identiteetti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0C7EA6-01AF-48A1-964E-1D42EA7062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Erik Eriksonin psykososiaalisen kehitysteorian mukaan nuoruusiän tärkein identiteettitehtävä on vastata kysymykseen </a:t>
            </a:r>
            <a:r>
              <a:rPr lang="fi-FI" b="1" dirty="0"/>
              <a:t>”Kuka minä olen?”</a:t>
            </a:r>
          </a:p>
          <a:p>
            <a:r>
              <a:rPr lang="fi-FI" dirty="0"/>
              <a:t>Nuoruusiän identiteettikriisi on siis identiteetin ja roolien hajaannuksen ratkaiseminen. </a:t>
            </a:r>
          </a:p>
          <a:p>
            <a:r>
              <a:rPr lang="fi-FI" dirty="0"/>
              <a:t>Minkälaisia rooleja sinulle lukion 2. luokkalaisena tyrkytetään?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5546CA71-1ECE-4F4A-A75B-B300FF0C6A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79061" y="2438399"/>
            <a:ext cx="4754562" cy="3318288"/>
          </a:xfrm>
        </p:spPr>
      </p:pic>
    </p:spTree>
    <p:extLst>
      <p:ext uri="{BB962C8B-B14F-4D97-AF65-F5344CB8AC3E}">
        <p14:creationId xmlns:p14="http://schemas.microsoft.com/office/powerpoint/2010/main" val="330608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8E898E-DCFE-4106-8913-D9CDDEED4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</p:spPr>
        <p:txBody>
          <a:bodyPr anchor="t">
            <a:normAutofit/>
          </a:bodyPr>
          <a:lstStyle/>
          <a:p>
            <a:r>
              <a:rPr lang="fi-FI" dirty="0"/>
              <a:t>Vinkki 1. Persoonallisuus</a:t>
            </a:r>
            <a:br>
              <a:rPr lang="fi-FI" dirty="0"/>
            </a:br>
            <a:r>
              <a:rPr lang="fi-FI" sz="3000" dirty="0"/>
              <a:t>Persoonallisuustesti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AA5C80C-A19F-43F0-BC15-6ED9EEB6F4FF}"/>
              </a:ext>
            </a:extLst>
          </p:cNvPr>
          <p:cNvSpPr txBox="1"/>
          <p:nvPr/>
        </p:nvSpPr>
        <p:spPr>
          <a:xfrm>
            <a:off x="2933700" y="2568539"/>
            <a:ext cx="8039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/>
              <a:t>Oman persoonallisuuden jäsentäminen testin avulla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/>
              <a:t>Kehittää itsetuntemustasi, josta on apua ammatinvalinnassa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dirty="0"/>
              <a:t>Persoonallisuustesti </a:t>
            </a:r>
            <a:r>
              <a:rPr lang="fi-FI" sz="2400" dirty="0" err="1"/>
              <a:t>Big-Five</a:t>
            </a:r>
            <a:r>
              <a:rPr lang="fi-FI" sz="2400" dirty="0"/>
              <a:t>:</a:t>
            </a:r>
          </a:p>
          <a:p>
            <a:r>
              <a:rPr lang="fi-FI" sz="2400" dirty="0"/>
              <a:t>	</a:t>
            </a:r>
            <a:r>
              <a:rPr lang="fi-FI" sz="2400" dirty="0">
                <a:hlinkClick r:id="rId2"/>
              </a:rPr>
              <a:t>https://www.evermind.fi/big-five-persoonallisuustesti/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41355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1B4D44-DF43-41A3-9E64-33BC06889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453" y="579485"/>
            <a:ext cx="8770571" cy="1560716"/>
          </a:xfrm>
        </p:spPr>
        <p:txBody>
          <a:bodyPr/>
          <a:lstStyle/>
          <a:p>
            <a:r>
              <a:rPr lang="fi-FI" dirty="0">
                <a:solidFill>
                  <a:schemeClr val="tx1"/>
                </a:solidFill>
                <a:cs typeface="Times New Roman" panose="02020603050405020304" pitchFamily="18" charset="0"/>
              </a:rPr>
              <a:t>Vinkki 2. Arvot</a:t>
            </a:r>
            <a:br>
              <a:rPr lang="fi-FI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fi-FI" sz="3000" dirty="0">
                <a:solidFill>
                  <a:schemeClr val="tx1"/>
                </a:solidFill>
                <a:cs typeface="Times New Roman" panose="02020603050405020304" pitchFamily="18" charset="0"/>
              </a:rPr>
              <a:t>Arvojen pohdintaa</a:t>
            </a:r>
            <a:endParaRPr lang="fi-FI" sz="30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0D504A08-6ED7-4C51-AFB4-A3F55D10DBDA}"/>
              </a:ext>
            </a:extLst>
          </p:cNvPr>
          <p:cNvSpPr txBox="1"/>
          <p:nvPr/>
        </p:nvSpPr>
        <p:spPr>
          <a:xfrm>
            <a:off x="2839453" y="2290813"/>
            <a:ext cx="83258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/>
              <a:t>Mitkä asiat ovat sinulle tärkeitä tulevaisuuden ammatissasi?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/>
              <a:t>Valitse oheiselta listalta viisi itsellesi tärkeintä arvoa. Kirjoita ne muistiin.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2400" dirty="0"/>
              <a:t>Arvoja listattuna esimerkiksi </a:t>
            </a:r>
            <a:r>
              <a:rPr lang="fi-FI" sz="2400" dirty="0" err="1"/>
              <a:t>pedanetissä</a:t>
            </a:r>
            <a:endParaRPr lang="fi-FI" sz="2400" dirty="0"/>
          </a:p>
          <a:p>
            <a:r>
              <a:rPr lang="fi-FI" sz="2400" dirty="0"/>
              <a:t> 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582725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156767-D06E-4B2B-91FE-D8C203064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Vinkki 3. Harrastukset</a:t>
            </a:r>
            <a:br>
              <a:rPr lang="fi-FI" dirty="0"/>
            </a:br>
            <a:r>
              <a:rPr lang="fi-FI" sz="3300" dirty="0"/>
              <a:t>Kiinnostuksen kohteet ja harrastukset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E6881AC-720A-4AB1-A7C2-D295C63EED0C}"/>
              </a:ext>
            </a:extLst>
          </p:cNvPr>
          <p:cNvSpPr txBox="1"/>
          <p:nvPr/>
        </p:nvSpPr>
        <p:spPr>
          <a:xfrm>
            <a:off x="2829827" y="2521819"/>
            <a:ext cx="8306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Mitkä oppiaineet kiinnostavat ja motivoivat sinua? Mihin oppiaineisiin haluat erityisesti panostaa? Kirjoita ne itsellesi ylös. </a:t>
            </a:r>
          </a:p>
          <a:p>
            <a:endParaRPr lang="fi-FI" sz="2400" dirty="0"/>
          </a:p>
          <a:p>
            <a:r>
              <a:rPr lang="fi-FI" sz="2400" dirty="0"/>
              <a:t>Mitkä asiat ovat tärkeitä vapaa-ajalla? Mitä harrastat tai miten vietät vapaa-aikaasi? </a:t>
            </a:r>
          </a:p>
        </p:txBody>
      </p:sp>
    </p:spTree>
    <p:extLst>
      <p:ext uri="{BB962C8B-B14F-4D97-AF65-F5344CB8AC3E}">
        <p14:creationId xmlns:p14="http://schemas.microsoft.com/office/powerpoint/2010/main" val="2853055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0A2F83-B6A9-4A51-961A-5D07C6DE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Tarkista lukiosuunnitelmasi pituus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1353BA-64E3-42C6-B037-544ECD9DA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9299" y="2438399"/>
            <a:ext cx="4160520" cy="3657601"/>
          </a:xfrm>
        </p:spPr>
        <p:txBody>
          <a:bodyPr/>
          <a:lstStyle/>
          <a:p>
            <a:r>
              <a:rPr lang="fi-FI" dirty="0"/>
              <a:t>Oletko edennyt riittävästi valmistuaksesi kolmessa vuodessa?</a:t>
            </a:r>
          </a:p>
          <a:p>
            <a:r>
              <a:rPr lang="fi-FI" dirty="0"/>
              <a:t>Ilmoittautuminen kevään 2025 yo-tutkintoon ke 27.11.2024 mennessä (opinto-opas).</a:t>
            </a:r>
          </a:p>
          <a:p>
            <a:r>
              <a:rPr lang="fi-FI" dirty="0"/>
              <a:t>Vai onko syytä siirtyä 3½ tai 4-vuotiseen suunnitelmaan?</a:t>
            </a:r>
          </a:p>
          <a:p>
            <a:endParaRPr lang="fi-FI" dirty="0"/>
          </a:p>
          <a:p>
            <a:endParaRPr lang="fi-FI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2B4E5B75-52F7-480A-A44B-1A841A182E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9820" y="2438399"/>
            <a:ext cx="5524452" cy="3669148"/>
          </a:xfrm>
        </p:spPr>
      </p:pic>
    </p:spTree>
    <p:extLst>
      <p:ext uri="{BB962C8B-B14F-4D97-AF65-F5344CB8AC3E}">
        <p14:creationId xmlns:p14="http://schemas.microsoft.com/office/powerpoint/2010/main" val="191124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1088967" y="1313410"/>
            <a:ext cx="106319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solidFill>
                  <a:srgbClr val="333333"/>
                </a:solidFill>
                <a:cs typeface="Arial" panose="020B0604020202020204" pitchFamily="34" charset="0"/>
              </a:rPr>
              <a:t>Jos suunnitelmanasi on opiskella lukio kolmessa vuodessa, sopiva opintokertymä </a:t>
            </a:r>
            <a:r>
              <a:rPr lang="fi-FI" b="1" u="sng" dirty="0">
                <a:solidFill>
                  <a:srgbClr val="333333"/>
                </a:solidFill>
                <a:cs typeface="Arial" panose="020B0604020202020204" pitchFamily="34" charset="0"/>
              </a:rPr>
              <a:t>opintopisteinä</a:t>
            </a:r>
            <a:r>
              <a:rPr lang="fi-FI" b="1" dirty="0">
                <a:solidFill>
                  <a:srgbClr val="333333"/>
                </a:solidFill>
                <a:cs typeface="Arial" panose="020B0604020202020204" pitchFamily="34" charset="0"/>
              </a:rPr>
              <a:t> on karkeasti seuraava:</a:t>
            </a:r>
          </a:p>
          <a:p>
            <a:endParaRPr lang="fi-FI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opintojaksoja olisi hyvä olla ykkösillä noin 8 (OPO ja LI jatkuvat ja arvosana tulee siis myöhemmin), kakkosilla n. 70, abeilla noin 130</a:t>
            </a:r>
          </a:p>
          <a:p>
            <a:pPr>
              <a:buFont typeface="+mj-lt"/>
              <a:buAutoNum type="arabicPeriod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opintopisteitä olisi hyvä olla ykkösillä noin 20, kakkosilla n. 80, abeilla noin 140</a:t>
            </a:r>
          </a:p>
          <a:p>
            <a:pPr>
              <a:buFont typeface="+mj-lt"/>
              <a:buAutoNum type="arabicPeriod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opintopisteitä olisi hyvä olla ykkösillä noin 30, kakkosilla n. 90, abeilla noin 150</a:t>
            </a:r>
          </a:p>
          <a:p>
            <a:pPr>
              <a:buFont typeface="+mj-lt"/>
              <a:buAutoNum type="arabicPeriod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opintopisteitä olisi hyvä olla ykkösillä noin 40, kakkosilla n. 100, abeilla </a:t>
            </a:r>
            <a:r>
              <a:rPr lang="fi-FI" dirty="0" err="1">
                <a:solidFill>
                  <a:srgbClr val="333333"/>
                </a:solidFill>
                <a:cs typeface="Arial" panose="020B0604020202020204" pitchFamily="34" charset="0"/>
              </a:rPr>
              <a:t>väh</a:t>
            </a: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. 150</a:t>
            </a:r>
          </a:p>
          <a:p>
            <a:pPr>
              <a:buFont typeface="+mj-lt"/>
              <a:buAutoNum type="arabicPeriod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opintopisteitä olisi hyvä olla ykkösillä noin 50, kakkosilla n. 110</a:t>
            </a:r>
          </a:p>
          <a:p>
            <a:pPr>
              <a:buFont typeface="+mj-lt"/>
              <a:buAutoNum type="arabicPeriod"/>
            </a:pPr>
            <a:r>
              <a:rPr lang="fi-FI" b="1" dirty="0">
                <a:solidFill>
                  <a:srgbClr val="333333"/>
                </a:solidFill>
                <a:cs typeface="Arial" panose="020B0604020202020204" pitchFamily="34" charset="0"/>
              </a:rPr>
              <a:t>periodin jälkeen opintopisteitä olisi hyvä olla ykkösillä noin 60</a:t>
            </a: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, kakkosilla n. 120</a:t>
            </a:r>
          </a:p>
          <a:p>
            <a:endParaRPr lang="fi-FI" b="1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r>
              <a:rPr lang="fi-FI" b="1" dirty="0">
                <a:solidFill>
                  <a:srgbClr val="333333"/>
                </a:solidFill>
                <a:cs typeface="Arial" panose="020B0604020202020204" pitchFamily="34" charset="0"/>
              </a:rPr>
              <a:t>Tarkistettavia asioita:</a:t>
            </a:r>
          </a:p>
          <a:p>
            <a:endParaRPr lang="fi-FI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 Meneillään olevassa ja tulevissa jaksoissa on hyvä olla vähintään kolme, mielellään 4-6 opintojaksoa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 Onko T–merkintöjä?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333333"/>
                </a:solidFill>
                <a:cs typeface="Arial" panose="020B0604020202020204" pitchFamily="34" charset="0"/>
              </a:rPr>
              <a:t> Nelosia? Onko niitä liikaa /oppiaine (2/3 aineen opinnoista tulee olla hyväksyttyjä arvosanoja)</a:t>
            </a:r>
            <a:endParaRPr lang="fi-FI" b="0" i="0" dirty="0">
              <a:solidFill>
                <a:srgbClr val="333333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5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CE0ECE-1CF8-45EE-8F5F-380EA3D4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Saat tehtäväksesi laatia urasuunnitelman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5DD366-B7E8-474D-85BB-421D1D07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Toisen lukio-opiskeluvuotesi aikana sinun tehtävänäsi on laatia itsellesi </a:t>
            </a:r>
            <a:r>
              <a:rPr lang="fi-FI" b="1" dirty="0"/>
              <a:t>urasuunnitelma</a:t>
            </a:r>
            <a:r>
              <a:rPr lang="fi-FI" dirty="0"/>
              <a:t>. Etenemme suunnitelman tekemisessä vaiheittain, mutta halutessasi voit palauttaa suunnitelmasi opolle </a:t>
            </a:r>
            <a:r>
              <a:rPr lang="fi-FI" b="1" dirty="0" err="1"/>
              <a:t>wilma</a:t>
            </a:r>
            <a:r>
              <a:rPr lang="fi-FI" b="1" dirty="0"/>
              <a:t>-viestinä</a:t>
            </a:r>
            <a:r>
              <a:rPr lang="fi-FI" dirty="0"/>
              <a:t> heti kun koet että se on </a:t>
            </a:r>
            <a:r>
              <a:rPr lang="fi-FI" b="1" dirty="0"/>
              <a:t>valmis</a:t>
            </a:r>
            <a:r>
              <a:rPr lang="fi-FI" dirty="0"/>
              <a:t>. Urasuunnitelman tekeminen on osa pakollista OP02-kurssia.</a:t>
            </a:r>
          </a:p>
          <a:p>
            <a:r>
              <a:rPr lang="fi-FI" dirty="0"/>
              <a:t>Urasuunnitelma on ennen kaikkea </a:t>
            </a:r>
            <a:r>
              <a:rPr lang="fi-FI" b="1" dirty="0"/>
              <a:t>prosessi</a:t>
            </a:r>
            <a:r>
              <a:rPr lang="fi-FI" dirty="0"/>
              <a:t>.</a:t>
            </a:r>
          </a:p>
          <a:p>
            <a:r>
              <a:rPr lang="fi-FI"/>
              <a:t>Palautuspäivä 25.4.2025.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248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3AD874-4C03-4755-8728-7711CB8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Keskustele urasuunnitelma-tehtävästä hetki parin kanssa: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73DF0F-748E-41BA-B4B5-43E23827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Onko sinulla ajatuksia opiskelu- tai työurastasi?</a:t>
            </a:r>
          </a:p>
          <a:p>
            <a:r>
              <a:rPr lang="fi-FI" dirty="0"/>
              <a:t>Aiotko käsitellä näitä ajatuksia tehtävässä?</a:t>
            </a:r>
          </a:p>
          <a:p>
            <a:r>
              <a:rPr lang="fi-FI" dirty="0"/>
              <a:t>Miten etenet tehtävän tekemisessä?</a:t>
            </a:r>
          </a:p>
        </p:txBody>
      </p:sp>
    </p:spTree>
    <p:extLst>
      <p:ext uri="{BB962C8B-B14F-4D97-AF65-F5344CB8AC3E}">
        <p14:creationId xmlns:p14="http://schemas.microsoft.com/office/powerpoint/2010/main" val="278948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E8C4336-1F12-47CC-B646-8EB1FD449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20" y="3028741"/>
            <a:ext cx="8770571" cy="1560716"/>
          </a:xfrm>
        </p:spPr>
        <p:txBody>
          <a:bodyPr/>
          <a:lstStyle/>
          <a:p>
            <a:r>
              <a:rPr lang="fi-FI" dirty="0"/>
              <a:t>Tekoälyn hyödyntäminen urasuunnitelman tekemisessä?</a:t>
            </a:r>
          </a:p>
        </p:txBody>
      </p:sp>
    </p:spTree>
    <p:extLst>
      <p:ext uri="{BB962C8B-B14F-4D97-AF65-F5344CB8AC3E}">
        <p14:creationId xmlns:p14="http://schemas.microsoft.com/office/powerpoint/2010/main" val="2091138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BE9492-085B-40A9-86D7-410729E8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Urasuunnitelman tueksi – merkkaa paperille!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75C485-D8ED-45D6-B416-CA5310ECD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i-FI" sz="4500" b="1" dirty="0">
                <a:ea typeface="Times New Roman" panose="02020603050405020304" pitchFamily="18" charset="0"/>
              </a:rPr>
              <a:t>Persoonallisuus</a:t>
            </a:r>
            <a:r>
              <a:rPr lang="fi-FI" sz="4500" dirty="0">
                <a:effectLst/>
                <a:ea typeface="Times New Roman" panose="02020603050405020304" pitchFamily="18" charset="0"/>
              </a:rPr>
              <a:t> – millainen minä olen?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i-FI" sz="4500" b="1" dirty="0">
                <a:effectLst/>
                <a:ea typeface="Times New Roman" panose="02020603050405020304" pitchFamily="18" charset="0"/>
              </a:rPr>
              <a:t>Identiteetti</a:t>
            </a:r>
            <a:r>
              <a:rPr lang="fi-FI" sz="4500" dirty="0">
                <a:effectLst/>
                <a:ea typeface="Times New Roman" panose="02020603050405020304" pitchFamily="18" charset="0"/>
              </a:rPr>
              <a:t> – kuka minä olen? Oma vai omaksuttu identiteetti? 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fi-FI" sz="4500" b="1" dirty="0">
                <a:effectLst/>
                <a:ea typeface="Times New Roman" panose="02020603050405020304" pitchFamily="18" charset="0"/>
              </a:rPr>
              <a:t>Arvot</a:t>
            </a:r>
            <a:r>
              <a:rPr lang="fi-FI" sz="4500" dirty="0">
                <a:effectLst/>
                <a:ea typeface="Times New Roman" panose="02020603050405020304" pitchFamily="18" charset="0"/>
              </a:rPr>
              <a:t> – mikä minulle on elämässä tärkeää ja mitä tavoittelen?</a:t>
            </a:r>
            <a:endParaRPr lang="fi-FI" sz="4500" dirty="0">
              <a:ea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377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70314B-EB59-411F-913E-1A2A68D7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Oman identiteetin tietoinen rakentaminen tapahtuu: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EC35A6-6FAD-4921-AA04-B50513C7C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Asettamalla tulevaisuuteen suuntautuneita </a:t>
            </a:r>
            <a:r>
              <a:rPr lang="fi-FI" b="1" dirty="0"/>
              <a:t>tavoitteita</a:t>
            </a:r>
            <a:endParaRPr lang="fi-FI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Käymällä läpi eri </a:t>
            </a:r>
            <a:r>
              <a:rPr lang="fi-FI" b="1" dirty="0"/>
              <a:t>identiteettivaihtoehtoja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b="1" dirty="0"/>
              <a:t>Sitoutumalla</a:t>
            </a:r>
            <a:r>
              <a:rPr lang="fi-FI" dirty="0"/>
              <a:t> tiettyyn elämän polkuun</a:t>
            </a:r>
          </a:p>
        </p:txBody>
      </p:sp>
    </p:spTree>
    <p:extLst>
      <p:ext uri="{BB962C8B-B14F-4D97-AF65-F5344CB8AC3E}">
        <p14:creationId xmlns:p14="http://schemas.microsoft.com/office/powerpoint/2010/main" val="3399461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B252D3-0D9E-4698-AACF-BFDF6636A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Kuka sinä olet, mitä tavoittelet elämässäsi?</a:t>
            </a:r>
            <a:br>
              <a:rPr lang="fi-FI" cap="all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8EF419-39A7-482C-A72E-A386FBE79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Seuraavana on kuusi keinoa, joiden hyödyntämisestä voi olla apua oman identiteetin löytämisessä ja selventämisessä.</a:t>
            </a:r>
          </a:p>
          <a:p>
            <a:pPr marL="0" indent="0">
              <a:buNone/>
            </a:pPr>
            <a:r>
              <a:rPr lang="fi-FI" cap="all" dirty="0"/>
              <a:t>1. </a:t>
            </a:r>
            <a:r>
              <a:rPr lang="fi-FI" b="1" cap="all" dirty="0"/>
              <a:t>ETSI</a:t>
            </a:r>
            <a:r>
              <a:rPr lang="fi-FI" cap="all" dirty="0"/>
              <a:t> KUNNOLLA</a:t>
            </a:r>
          </a:p>
          <a:p>
            <a:pPr marL="0" indent="0">
              <a:buNone/>
            </a:pPr>
            <a:r>
              <a:rPr lang="fi-FI" cap="all" dirty="0"/>
              <a:t>2. </a:t>
            </a:r>
            <a:r>
              <a:rPr lang="fi-FI" b="1" cap="all" dirty="0"/>
              <a:t>VALITSE</a:t>
            </a:r>
            <a:r>
              <a:rPr lang="fi-FI" cap="all" dirty="0"/>
              <a:t> </a:t>
            </a:r>
          </a:p>
          <a:p>
            <a:pPr marL="0" indent="0">
              <a:buNone/>
            </a:pPr>
            <a:r>
              <a:rPr lang="fi-FI" cap="all" dirty="0"/>
              <a:t>3. ASETA HYVÄ </a:t>
            </a:r>
            <a:r>
              <a:rPr lang="fi-FI" b="1" cap="all" dirty="0"/>
              <a:t>TAVOITE</a:t>
            </a:r>
          </a:p>
          <a:p>
            <a:pPr marL="0" indent="0">
              <a:buNone/>
            </a:pPr>
            <a:r>
              <a:rPr lang="fi-FI" cap="all" dirty="0"/>
              <a:t>4. NÄE </a:t>
            </a:r>
            <a:r>
              <a:rPr lang="fi-FI" b="1" cap="all" dirty="0"/>
              <a:t>VAIVAA</a:t>
            </a:r>
          </a:p>
          <a:p>
            <a:pPr marL="0" indent="0">
              <a:buNone/>
            </a:pPr>
            <a:r>
              <a:rPr lang="fi-FI" cap="all" dirty="0"/>
              <a:t>5. PYYDÄ </a:t>
            </a:r>
            <a:r>
              <a:rPr lang="fi-FI" b="1" cap="all" dirty="0"/>
              <a:t>APUA</a:t>
            </a:r>
          </a:p>
          <a:p>
            <a:pPr marL="0" indent="0">
              <a:buNone/>
            </a:pPr>
            <a:r>
              <a:rPr lang="fi-FI" cap="all" dirty="0"/>
              <a:t>6. PIDÄ HUOLTA </a:t>
            </a:r>
            <a:r>
              <a:rPr lang="fi-FI" b="1" cap="all" dirty="0"/>
              <a:t>IHMISSUHTEISTA</a:t>
            </a:r>
            <a:r>
              <a:rPr lang="fi-FI" cap="all" dirty="0"/>
              <a:t> JA MENE MUKAAN PORUKKAAN</a:t>
            </a:r>
          </a:p>
          <a:p>
            <a:pPr marL="0" indent="0">
              <a:buNone/>
            </a:pPr>
            <a:endParaRPr lang="fi-FI" cap="all" dirty="0"/>
          </a:p>
          <a:p>
            <a:pPr marL="0" indent="0">
              <a:buNone/>
            </a:pPr>
            <a:endParaRPr lang="fi-FI" cap="all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6741810"/>
      </p:ext>
    </p:extLst>
  </p:cSld>
  <p:clrMapOvr>
    <a:masterClrMapping/>
  </p:clrMapOvr>
</p:sld>
</file>

<file path=ppt/theme/theme1.xml><?xml version="1.0" encoding="utf-8"?>
<a:theme xmlns:a="http://schemas.openxmlformats.org/drawingml/2006/main" name="Höyhenkoristeltu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826_TF11309028.potx" id="{2F5D6BA5-3757-49F8-A642-03CF6F4E427B}" vid="{407F96DC-8152-4876-B9D9-CB8AD121BA75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9290C9-6505-4B77-B628-A44276CB9D8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infopath/2007/PartnerControl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728C3E1-D10B-4426-B05E-8E1CAFF03C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B8899B-5794-42FB-9137-8220A7376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Höyhenet-malli</Template>
  <TotalTime>609</TotalTime>
  <Words>535</Words>
  <Application>Microsoft Office PowerPoint</Application>
  <PresentationFormat>Laajakuva</PresentationFormat>
  <Paragraphs>63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Schoolbook</vt:lpstr>
      <vt:lpstr>Corbel</vt:lpstr>
      <vt:lpstr>Times New Roman</vt:lpstr>
      <vt:lpstr>Wingdings</vt:lpstr>
      <vt:lpstr>Höyhenkoristeltu</vt:lpstr>
      <vt:lpstr>Lukio- ja urasuunnitelma  Kakkosten opinto-ohjaus 12.8.2024</vt:lpstr>
      <vt:lpstr>Tarkista lukiosuunnitelmasi pituus</vt:lpstr>
      <vt:lpstr>PowerPoint-esitys</vt:lpstr>
      <vt:lpstr>Saat tehtäväksesi laatia urasuunnitelman</vt:lpstr>
      <vt:lpstr>Keskustele urasuunnitelma-tehtävästä hetki parin kanssa:</vt:lpstr>
      <vt:lpstr>Tekoälyn hyödyntäminen urasuunnitelman tekemisessä?</vt:lpstr>
      <vt:lpstr>Urasuunnitelman tueksi – merkkaa paperille!</vt:lpstr>
      <vt:lpstr>Oman identiteetin tietoinen rakentaminen tapahtuu:</vt:lpstr>
      <vt:lpstr>Kuka sinä olet, mitä tavoittelet elämässäsi? </vt:lpstr>
      <vt:lpstr>Jaksaminen ja identiteetti</vt:lpstr>
      <vt:lpstr>Vinkki 1. Persoonallisuus Persoonallisuustesti</vt:lpstr>
      <vt:lpstr>Vinkki 2. Arvot Arvojen pohdintaa</vt:lpstr>
      <vt:lpstr>Vinkki 3. Harrastukset Kiinnostuksen kohteet ja harrastukset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Työkaluja urasuunnitteluun</dc:title>
  <dc:creator>Hanna Hyvönen</dc:creator>
  <cp:lastModifiedBy>Eveliina Ojala</cp:lastModifiedBy>
  <cp:revision>40</cp:revision>
  <dcterms:created xsi:type="dcterms:W3CDTF">2021-02-03T14:20:27Z</dcterms:created>
  <dcterms:modified xsi:type="dcterms:W3CDTF">2024-08-12T11:41:53Z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