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328" r:id="rId3"/>
    <p:sldId id="299" r:id="rId4"/>
    <p:sldId id="322" r:id="rId5"/>
    <p:sldId id="289" r:id="rId6"/>
    <p:sldId id="287" r:id="rId7"/>
    <p:sldId id="281" r:id="rId8"/>
    <p:sldId id="2213" r:id="rId9"/>
    <p:sldId id="2203" r:id="rId10"/>
    <p:sldId id="2219" r:id="rId11"/>
    <p:sldId id="2215" r:id="rId12"/>
    <p:sldId id="2217" r:id="rId13"/>
    <p:sldId id="2214" r:id="rId14"/>
    <p:sldId id="2204" r:id="rId15"/>
    <p:sldId id="2220" r:id="rId16"/>
    <p:sldId id="296" r:id="rId17"/>
    <p:sldId id="2201" r:id="rId18"/>
    <p:sldId id="2218" r:id="rId19"/>
    <p:sldId id="2221" r:id="rId20"/>
    <p:sldId id="330" r:id="rId21"/>
    <p:sldId id="339" r:id="rId22"/>
    <p:sldId id="267" r:id="rId23"/>
    <p:sldId id="298" r:id="rId24"/>
    <p:sldId id="277" r:id="rId25"/>
    <p:sldId id="341" r:id="rId26"/>
    <p:sldId id="343" r:id="rId27"/>
    <p:sldId id="265" r:id="rId28"/>
    <p:sldId id="344" r:id="rId29"/>
    <p:sldId id="313" r:id="rId30"/>
    <p:sldId id="259" r:id="rId31"/>
    <p:sldId id="276" r:id="rId32"/>
    <p:sldId id="345" r:id="rId33"/>
    <p:sldId id="314" r:id="rId34"/>
    <p:sldId id="346" r:id="rId35"/>
    <p:sldId id="273" r:id="rId36"/>
    <p:sldId id="274" r:id="rId37"/>
    <p:sldId id="347" r:id="rId38"/>
    <p:sldId id="354" r:id="rId39"/>
    <p:sldId id="348" r:id="rId40"/>
    <p:sldId id="349" r:id="rId41"/>
    <p:sldId id="350" r:id="rId42"/>
    <p:sldId id="270" r:id="rId43"/>
    <p:sldId id="293" r:id="rId44"/>
    <p:sldId id="262" r:id="rId45"/>
    <p:sldId id="351" r:id="rId46"/>
    <p:sldId id="260" r:id="rId47"/>
    <p:sldId id="324" r:id="rId48"/>
    <p:sldId id="352" r:id="rId49"/>
    <p:sldId id="263" r:id="rId50"/>
    <p:sldId id="264" r:id="rId51"/>
    <p:sldId id="332" r:id="rId52"/>
    <p:sldId id="295" r:id="rId53"/>
    <p:sldId id="331" r:id="rId54"/>
    <p:sldId id="321" r:id="rId55"/>
    <p:sldId id="358" r:id="rId56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0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3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3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sisält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699E-233E-F348-BB40-2634D738D0E4}" type="datetime1">
              <a:rPr lang="fi-FI" smtClean="0"/>
              <a:t>11.5.2026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2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0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8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1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0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7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772C379-9A7C-4C87-A116-CBE9F58B04C5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83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4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ammattikorkeakouluun.fi/kartta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liopistovalinnat.fi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d_J1nFntCP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Dv70IX5f7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youtube.com/watch?v=vOYDG2xgAzw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Dv70IX5f7U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lu.fi/fi/alumnitarinat/nopeamman-diagnostiikan-jaljilla" TargetMode="External"/><Relationship Id="rId2" Type="http://schemas.openxmlformats.org/officeDocument/2006/relationships/hyperlink" Target="https://youtu.be/qTyRO6wP_wk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71Su9E_E28" TargetMode="External"/><Relationship Id="rId2" Type="http://schemas.openxmlformats.org/officeDocument/2006/relationships/hyperlink" Target="https://youtu.be/mtHjlvGj5Q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ytech.fi/uratarina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youtu.be/ZeKUH_w5u_w" TargetMode="Externa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5QC2FDI6R3E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mafylaskuri.fi/" TargetMode="External"/><Relationship Id="rId2" Type="http://schemas.openxmlformats.org/officeDocument/2006/relationships/hyperlink" Target="https://todistusvalinta.fi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hyperlink" Target="https://yle.fi/a/74-20077642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30909" y="655782"/>
            <a:ext cx="11471563" cy="3812249"/>
          </a:xfrm>
        </p:spPr>
        <p:txBody>
          <a:bodyPr/>
          <a:lstStyle/>
          <a:p>
            <a:pPr algn="ctr"/>
            <a:r>
              <a:rPr lang="fi-FI" dirty="0"/>
              <a:t>Ammattikorkeakoulu- </a:t>
            </a:r>
            <a:r>
              <a:rPr lang="fi-FI"/>
              <a:t>ja yliopistotutkinnot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1375" y="5017188"/>
            <a:ext cx="7891272" cy="1069848"/>
          </a:xfrm>
        </p:spPr>
        <p:txBody>
          <a:bodyPr>
            <a:normAutofit/>
          </a:bodyPr>
          <a:lstStyle/>
          <a:p>
            <a:r>
              <a:rPr lang="fi-FI" dirty="0"/>
              <a:t>Ykkösten opotunnit, kevät 2026</a:t>
            </a:r>
          </a:p>
          <a:p>
            <a:r>
              <a:rPr lang="fi-FI" sz="2000" dirty="0"/>
              <a:t>Eveliina Ojala</a:t>
            </a:r>
          </a:p>
        </p:txBody>
      </p:sp>
    </p:spTree>
    <p:extLst>
      <p:ext uri="{BB962C8B-B14F-4D97-AF65-F5344CB8AC3E}">
        <p14:creationId xmlns:p14="http://schemas.microsoft.com/office/powerpoint/2010/main" val="3260510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7D23D9-FCE4-43D0-BDAD-CF1FC78BE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Kaikki Suomen ammattikorkeakoulut: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F0BFF6-6D39-4D64-BAAC-AAB6D44F76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https://www.ammattikorkeakouluun.fi/kartta/</a:t>
            </a:r>
            <a:endParaRPr lang="fi-FI" dirty="0"/>
          </a:p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8A6D7D1-CF27-4B7E-8F00-199B983B83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0961" y="1998663"/>
            <a:ext cx="3944291" cy="3767137"/>
          </a:xfrm>
        </p:spPr>
      </p:pic>
    </p:spTree>
    <p:extLst>
      <p:ext uri="{BB962C8B-B14F-4D97-AF65-F5344CB8AC3E}">
        <p14:creationId xmlns:p14="http://schemas.microsoft.com/office/powerpoint/2010/main" val="186577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0CFBCDA-F6CE-4798-9F7C-7F3ED27EA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436" y="2269329"/>
            <a:ext cx="9747127" cy="1718209"/>
          </a:xfrm>
        </p:spPr>
        <p:txBody>
          <a:bodyPr/>
          <a:lstStyle/>
          <a:p>
            <a:pPr algn="ctr"/>
            <a:r>
              <a:rPr lang="fi-FI" dirty="0"/>
              <a:t>Yliopistotutkinnot</a:t>
            </a:r>
          </a:p>
        </p:txBody>
      </p:sp>
    </p:spTree>
    <p:extLst>
      <p:ext uri="{BB962C8B-B14F-4D97-AF65-F5344CB8AC3E}">
        <p14:creationId xmlns:p14="http://schemas.microsoft.com/office/powerpoint/2010/main" val="196199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7606" y="300954"/>
            <a:ext cx="10772775" cy="1658198"/>
          </a:xfrm>
        </p:spPr>
        <p:txBody>
          <a:bodyPr/>
          <a:lstStyle/>
          <a:p>
            <a:r>
              <a:rPr lang="fi-FI" dirty="0"/>
              <a:t>Yliopistokoulutukset: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6656" y="1529542"/>
            <a:ext cx="10753725" cy="472163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Luonnontieteet: </a:t>
            </a:r>
            <a:r>
              <a:rPr lang="fi-FI" dirty="0"/>
              <a:t>fysiikka, kemia, matematiikka, </a:t>
            </a:r>
            <a:r>
              <a:rPr lang="fi-FI" dirty="0" err="1"/>
              <a:t>nanotiede</a:t>
            </a:r>
            <a:r>
              <a:rPr lang="fi-FI" dirty="0"/>
              <a:t>, tietojenkäsittelytieteet ja tekniikka.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Bio- ja lääketieteet: </a:t>
            </a:r>
            <a:r>
              <a:rPr lang="fi-FI" dirty="0"/>
              <a:t>biokemia, molekyylibiotieteet, biolääketiede, eläinlääketiede, farmasia, hammaslääketiede, lääketiede ja ravitsemustiede.</a:t>
            </a:r>
            <a:endParaRPr lang="fi-FI" b="1" i="1" dirty="0"/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Luonnonvara- ja ympäristötieteet: </a:t>
            </a:r>
            <a:r>
              <a:rPr lang="fi-FI" dirty="0"/>
              <a:t>Biologia ja ympäristötieteet, elintarviketieteet, geotieteet, maantiede, maataloustiede ja metsätieteet.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Terveys- ja ihmistieteet:</a:t>
            </a:r>
            <a:r>
              <a:rPr lang="fi-FI" dirty="0"/>
              <a:t> Logopedia, psykologia, terveystieteet, hoitotiede, valmennustiede ja liikuntabiologia.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Kasvatusalat: </a:t>
            </a:r>
            <a:r>
              <a:rPr lang="fi-FI" dirty="0"/>
              <a:t>Kasvatustieteet ja liikuntapedagogiikka.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Talous- ja kauppatieteet: </a:t>
            </a:r>
            <a:r>
              <a:rPr lang="fi-FI" dirty="0"/>
              <a:t>Kauppatieteet, taloustiede, tietojärjestelmätiede sekä ympäristö- ja elintarviketalous.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Hallinto- ja yhteiskuntatieteet:</a:t>
            </a:r>
            <a:r>
              <a:rPr lang="fi-FI" dirty="0"/>
              <a:t> Hallintotiede, oikeustiede, sosiaalitieteet, viestintätieteet ja yhteiskuntatieteet.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Humanistiset ja teologiset tieteet: </a:t>
            </a:r>
            <a:r>
              <a:rPr lang="fi-FI" dirty="0"/>
              <a:t>Filosofia, historia, kulttuurien tutkimus, taiteiden tutkimus ja teologian.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Kielet</a:t>
            </a:r>
            <a:r>
              <a:rPr lang="fi-FI" dirty="0"/>
              <a:t>: Kielet, kieli- ja kirjallisuustieteet.</a:t>
            </a:r>
          </a:p>
          <a:p>
            <a:pPr marL="0" indent="0">
              <a:buNone/>
            </a:pPr>
            <a:r>
              <a:rPr lang="fi-FI" dirty="0"/>
              <a:t>***********************************************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Maanpuolustuskorkeakoulu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Taidealat</a:t>
            </a:r>
            <a:r>
              <a:rPr lang="fi-FI" dirty="0"/>
              <a:t>: Mm. Teatterikorkeakoulu, Aalto-yliopisto: taiteiden ja suunnittelun korkeakoulu (soveltuvuus)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150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532974" y="109984"/>
            <a:ext cx="10230360" cy="663402"/>
          </a:xfrm>
        </p:spPr>
        <p:txBody>
          <a:bodyPr>
            <a:normAutofit/>
          </a:bodyPr>
          <a:lstStyle/>
          <a:p>
            <a:pPr algn="ctr"/>
            <a:r>
              <a:rPr lang="fi-FI" sz="3000" dirty="0"/>
              <a:t>Todistusvalinnan arvosanojen keskiarvo, yliopistot</a:t>
            </a:r>
            <a:br>
              <a:rPr lang="fi-FI" sz="3000" dirty="0"/>
            </a:br>
            <a:r>
              <a:rPr lang="fi-FI" sz="1000" dirty="0"/>
              <a:t>Lähde: Tilastopalvelu Vipunen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AC681A9-ABC5-429B-B356-5EC070BE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47" y="773386"/>
            <a:ext cx="9044817" cy="5974630"/>
          </a:xfrm>
          <a:prstGeom prst="rect">
            <a:avLst/>
          </a:prstGeom>
        </p:spPr>
      </p:pic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66584B07-DBBE-41C7-8A79-202144EB9B7B}"/>
              </a:ext>
            </a:extLst>
          </p:cNvPr>
          <p:cNvCxnSpPr>
            <a:cxnSpLocks/>
          </p:cNvCxnSpPr>
          <p:nvPr/>
        </p:nvCxnSpPr>
        <p:spPr>
          <a:xfrm flipH="1">
            <a:off x="7555327" y="1413049"/>
            <a:ext cx="218662" cy="3064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iruutu 14">
            <a:extLst>
              <a:ext uri="{FF2B5EF4-FFF2-40B4-BE49-F238E27FC236}">
                <a16:creationId xmlns:a16="http://schemas.microsoft.com/office/drawing/2014/main" id="{7FB48FEE-263B-4693-819D-2E121A1139F2}"/>
              </a:ext>
            </a:extLst>
          </p:cNvPr>
          <p:cNvSpPr txBox="1"/>
          <p:nvPr/>
        </p:nvSpPr>
        <p:spPr>
          <a:xfrm>
            <a:off x="6193666" y="1011979"/>
            <a:ext cx="136166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750" dirty="0">
                <a:solidFill>
                  <a:srgbClr val="000000"/>
                </a:solidFill>
              </a:rPr>
              <a:t>~5 = M</a:t>
            </a:r>
          </a:p>
        </p:txBody>
      </p:sp>
    </p:spTree>
    <p:extLst>
      <p:ext uri="{BB962C8B-B14F-4D97-AF65-F5344CB8AC3E}">
        <p14:creationId xmlns:p14="http://schemas.microsoft.com/office/powerpoint/2010/main" val="402674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Yliopistot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2" y="1607357"/>
            <a:ext cx="11609440" cy="354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16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E3EB4-4254-4DCD-86EA-3EBB0381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76225"/>
            <a:ext cx="10772775" cy="1658198"/>
          </a:xfrm>
        </p:spPr>
        <p:txBody>
          <a:bodyPr>
            <a:normAutofit/>
          </a:bodyPr>
          <a:lstStyle/>
          <a:p>
            <a:r>
              <a:rPr lang="fi-FI" sz="3000" dirty="0"/>
              <a:t>Kaikki Suomen yliopistot: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0E96690-3B16-4C00-B729-652274B50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49" y="192151"/>
            <a:ext cx="7489109" cy="6389624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3DB942A0-547C-45A6-B12C-43B435D1605D}"/>
              </a:ext>
            </a:extLst>
          </p:cNvPr>
          <p:cNvSpPr txBox="1"/>
          <p:nvPr/>
        </p:nvSpPr>
        <p:spPr>
          <a:xfrm>
            <a:off x="1152525" y="5935444"/>
            <a:ext cx="328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+ Maanpuolustuskorkeakoulu Santahaminassa</a:t>
            </a:r>
          </a:p>
        </p:txBody>
      </p:sp>
    </p:spTree>
    <p:extLst>
      <p:ext uri="{BB962C8B-B14F-4D97-AF65-F5344CB8AC3E}">
        <p14:creationId xmlns:p14="http://schemas.microsoft.com/office/powerpoint/2010/main" val="3789416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Yliopistotutkinnot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 err="1"/>
              <a:t>Professioalat</a:t>
            </a:r>
            <a:r>
              <a:rPr lang="fi-FI" dirty="0"/>
              <a:t> esimerkiksi lääkäri, opettaja tai psykologi.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err="1"/>
              <a:t>Generalistialat</a:t>
            </a:r>
            <a:r>
              <a:rPr lang="fi-FI" dirty="0"/>
              <a:t> eli </a:t>
            </a:r>
            <a:r>
              <a:rPr lang="fi-FI" b="1" dirty="0"/>
              <a:t>asiantuntija-alat</a:t>
            </a:r>
            <a:r>
              <a:rPr lang="fi-FI" dirty="0"/>
              <a:t>, esimerkiksi yhteiskuntatieteen tai kasvatustieteen maisteri.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>
                <a:hlinkClick r:id="rId2"/>
              </a:rPr>
              <a:t>https://yliopistovalinnat.fi/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1000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99686D-2681-41D1-9D1D-67159208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Yliopistojen hakuprosessista: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995FDAB-0C1C-45DD-97AD-EFDE5CF2C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Vuodesta 2020 40 – 90% opiskelijoista valittu korkeakouluihin </a:t>
            </a:r>
            <a:r>
              <a:rPr lang="fi-FI" b="1" dirty="0"/>
              <a:t>ylioppilastutkintotodistuksella</a:t>
            </a:r>
            <a:r>
              <a:rPr lang="fi-FI" dirty="0"/>
              <a:t>.</a:t>
            </a:r>
          </a:p>
          <a:p>
            <a:r>
              <a:rPr lang="fi-FI" dirty="0"/>
              <a:t>Edelleen käytössä on myös </a:t>
            </a:r>
            <a:r>
              <a:rPr lang="fi-FI" b="1" dirty="0"/>
              <a:t>pääsykoe.</a:t>
            </a:r>
          </a:p>
          <a:p>
            <a:r>
              <a:rPr lang="fi-FI" b="1" dirty="0"/>
              <a:t>2025 </a:t>
            </a:r>
            <a:r>
              <a:rPr lang="fi-FI" dirty="0"/>
              <a:t>yliopistojen </a:t>
            </a:r>
            <a:r>
              <a:rPr lang="fi-FI" b="1" dirty="0"/>
              <a:t>pääsykokeet</a:t>
            </a:r>
            <a:r>
              <a:rPr lang="fi-FI" dirty="0"/>
              <a:t> uudistuvat -&gt; </a:t>
            </a:r>
            <a:r>
              <a:rPr lang="fi-FI" b="1" dirty="0"/>
              <a:t>Yhdeksän, geneerisiä taitoja mittavaa koetta</a:t>
            </a:r>
            <a:r>
              <a:rPr lang="fi-FI" dirty="0"/>
              <a:t>. ”Mitataan kykyä oppia, ymmärtää ja soveltaa kokeessa mukana olevien alojen opinnoissa keskeisiä aihepiirejä ja ilmiöitä.”</a:t>
            </a:r>
          </a:p>
          <a:p>
            <a:r>
              <a:rPr lang="fi-FI" dirty="0"/>
              <a:t>Esimerkiksi logopedia, psykologia ja terveystieteet tekevät valintakoeyhteistyötä.</a:t>
            </a:r>
          </a:p>
          <a:p>
            <a:r>
              <a:rPr lang="fi-FI" b="1" dirty="0"/>
              <a:t>2026 </a:t>
            </a:r>
            <a:r>
              <a:rPr lang="fi-FI" dirty="0"/>
              <a:t>yliopistojen </a:t>
            </a:r>
            <a:r>
              <a:rPr lang="fi-FI" b="1" dirty="0"/>
              <a:t>pisteytystaulukot</a:t>
            </a:r>
            <a:r>
              <a:rPr lang="fi-FI" dirty="0"/>
              <a:t> uudistuvat.</a:t>
            </a:r>
          </a:p>
          <a:p>
            <a:pPr marL="0" indent="0">
              <a:buNone/>
            </a:pPr>
            <a:r>
              <a:rPr lang="fi-FI" b="1" dirty="0"/>
              <a:t>AI ja RUB pisteytys kaikissa taulukoissa sama.</a:t>
            </a:r>
          </a:p>
          <a:p>
            <a:pPr marL="0" indent="0">
              <a:buNone/>
            </a:pPr>
            <a:r>
              <a:rPr lang="fi-FI" b="1" dirty="0"/>
              <a:t>MAA/MAB pisteytys tasoittuu </a:t>
            </a:r>
            <a:r>
              <a:rPr lang="fi-FI" b="1" dirty="0" err="1"/>
              <a:t>lukuunottamatta</a:t>
            </a:r>
            <a:r>
              <a:rPr lang="fi-FI" b="1" dirty="0"/>
              <a:t> lääketiedettä ja luonnontieteitä.</a:t>
            </a:r>
          </a:p>
          <a:p>
            <a:pPr marL="0" indent="0">
              <a:buNone/>
            </a:pPr>
            <a:r>
              <a:rPr lang="fi-FI" b="1" dirty="0"/>
              <a:t>Reaaliaineiden pisteytys tasoittuu. Poikkeus: painotetut aineet esimerkiksi psykologia.</a:t>
            </a:r>
          </a:p>
          <a:p>
            <a:pPr marL="0" indent="0">
              <a:buNone/>
            </a:pPr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84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B71FDB-E112-4ECB-9FFA-001B89D8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Avoimen väylä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1C16EA47-59AE-4D42-8E35-7CF0E8BE3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Pääsääntöisesti </a:t>
            </a:r>
            <a:r>
              <a:rPr lang="fi-FI" b="1" dirty="0"/>
              <a:t>~51% todistusvalinnan kautta.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</a:t>
            </a:r>
            <a:r>
              <a:rPr lang="fi-FI" dirty="0"/>
              <a:t>Myös muita väyliä esimerkiksi </a:t>
            </a:r>
            <a:r>
              <a:rPr lang="fi-FI" b="1" dirty="0"/>
              <a:t>avoimen yliopiston opintoja suorittamalla.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Poikkeuksen todistusvalinnasta muodostavat taiteen alan koulutukset (esimerkiksi teatterikorkeakoulu).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7390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851AFF0D-C734-4F82-9762-904D27122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920" y="247650"/>
            <a:ext cx="5098730" cy="6405481"/>
          </a:xfrm>
        </p:spPr>
      </p:pic>
    </p:spTree>
    <p:extLst>
      <p:ext uri="{BB962C8B-B14F-4D97-AF65-F5344CB8AC3E}">
        <p14:creationId xmlns:p14="http://schemas.microsoft.com/office/powerpoint/2010/main" val="371715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0CFBCDA-F6CE-4798-9F7C-7F3ED27EA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436" y="2269329"/>
            <a:ext cx="9747127" cy="1718209"/>
          </a:xfrm>
        </p:spPr>
        <p:txBody>
          <a:bodyPr/>
          <a:lstStyle/>
          <a:p>
            <a:pPr algn="ctr"/>
            <a:r>
              <a:rPr lang="fi-FI" dirty="0"/>
              <a:t>AMK-tutkinnot</a:t>
            </a:r>
          </a:p>
        </p:txBody>
      </p:sp>
    </p:spTree>
    <p:extLst>
      <p:ext uri="{BB962C8B-B14F-4D97-AF65-F5344CB8AC3E}">
        <p14:creationId xmlns:p14="http://schemas.microsoft.com/office/powerpoint/2010/main" val="1990255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02DF78-DCA1-4856-9682-12452EC1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41" y="100634"/>
            <a:ext cx="10772775" cy="1658198"/>
          </a:xfrm>
        </p:spPr>
        <p:txBody>
          <a:bodyPr>
            <a:normAutofit/>
          </a:bodyPr>
          <a:lstStyle/>
          <a:p>
            <a:r>
              <a:rPr lang="fi-FI" sz="3400" dirty="0"/>
              <a:t>Erityiset saavutukset opiskelijavalinnassa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8EA6D-7FAF-44D0-8BAF-F3DD07EAF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941" y="1338258"/>
            <a:ext cx="5259958" cy="4515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400" dirty="0"/>
              <a:t>Erityiseksi saavutukseksi voidaan huomioida hakijan </a:t>
            </a:r>
            <a:r>
              <a:rPr lang="fi-FI" sz="1400" b="1" dirty="0"/>
              <a:t>merkittävä</a:t>
            </a:r>
            <a:r>
              <a:rPr lang="fi-FI" sz="1400" dirty="0"/>
              <a:t> suoritus jossain seuraavista kategorioista: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400" dirty="0"/>
              <a:t>Yrittäjyys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400" dirty="0"/>
              <a:t>Johtajuus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400" dirty="0"/>
              <a:t>Vapaaehtoistoiminta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400" dirty="0"/>
              <a:t>Urheilu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400" dirty="0"/>
              <a:t>Musiikki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400" dirty="0"/>
              <a:t>Taide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400" dirty="0"/>
              <a:t>Tiede/tekniikka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400" dirty="0"/>
              <a:t>Muut</a:t>
            </a:r>
          </a:p>
          <a:p>
            <a:pPr marL="0" indent="0">
              <a:buNone/>
            </a:pPr>
            <a:r>
              <a:rPr lang="fi-FI" sz="1400" dirty="0"/>
              <a:t>Erityinen saavutus tulee olla </a:t>
            </a:r>
            <a:r>
              <a:rPr lang="fi-FI" sz="1400" b="1" dirty="0"/>
              <a:t>suoritettuna hakukelpoisuuden antavan tutkinnon aikana</a:t>
            </a:r>
            <a:r>
              <a:rPr lang="fi-FI" sz="1400" dirty="0"/>
              <a:t>. Erityisen saavutuksen tulee olla </a:t>
            </a:r>
            <a:r>
              <a:rPr lang="fi-FI" sz="1400" b="1" dirty="0"/>
              <a:t>erittäin merkittävä verrattuna saman ikäisten keskimääräiseen tasoon</a:t>
            </a:r>
            <a:r>
              <a:rPr lang="fi-FI" sz="1400" dirty="0"/>
              <a:t>. Hakijan erityisiä saavutuksia ei arvioida ennakkoon.</a:t>
            </a:r>
          </a:p>
          <a:p>
            <a:pPr marL="0" indent="0">
              <a:buNone/>
            </a:pPr>
            <a:r>
              <a:rPr lang="fi-FI" sz="1400" dirty="0"/>
              <a:t>Aalto-yliopisto –&gt; vapaamuotoinen hakemus</a:t>
            </a:r>
          </a:p>
          <a:p>
            <a:pPr marL="0" indent="0">
              <a:buNone/>
            </a:pPr>
            <a:r>
              <a:rPr lang="fi-FI" sz="1400" dirty="0"/>
              <a:t>Voit hakea erityisten saavutusten lisäksi kauppatieteellisen alan yhteisvalinnassa, SAT-/ACT-testiin perustuvassa valinnassa</a:t>
            </a:r>
            <a:r>
              <a:rPr lang="fi-FI" sz="1400"/>
              <a:t>, talousguru- </a:t>
            </a:r>
            <a:r>
              <a:rPr lang="fi-FI" sz="1400" dirty="0"/>
              <a:t>tai MAOL-kilpailuiden perusteella hakevien valinnassa, avoimen yliopiston opintojen perusteella tai siirtohaussa.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7267C7B-0013-43BE-A3BE-CF8B1EF73F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99329" y="1883701"/>
            <a:ext cx="5430670" cy="4400826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0459F625-0A30-48BC-9603-85840CB7C104}"/>
              </a:ext>
            </a:extLst>
          </p:cNvPr>
          <p:cNvSpPr txBox="1"/>
          <p:nvPr/>
        </p:nvSpPr>
        <p:spPr>
          <a:xfrm>
            <a:off x="7720553" y="433633"/>
            <a:ext cx="4166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chemeClr val="accent1">
                    <a:lumMod val="75000"/>
                  </a:schemeClr>
                </a:solidFill>
              </a:rPr>
              <a:t>Lukioaikana mm. pörssisäätiön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pörssilähettiläs, Euroopan nuorten parlamentin jäsen, edustajana Euroopan tulevaisuuskonferenssissa.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99944CB7-6E4E-4C9A-8F5C-0B6D2BBD0D8E}"/>
              </a:ext>
            </a:extLst>
          </p:cNvPr>
          <p:cNvCxnSpPr>
            <a:cxnSpLocks/>
          </p:cNvCxnSpPr>
          <p:nvPr/>
        </p:nvCxnSpPr>
        <p:spPr>
          <a:xfrm flipH="1">
            <a:off x="8880049" y="1633962"/>
            <a:ext cx="1150071" cy="25798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202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fi-FI" sz="3000" b="1" dirty="0"/>
              <a:t> </a:t>
            </a:r>
          </a:p>
          <a:p>
            <a:r>
              <a:rPr lang="fi-FI" sz="3000" b="1" dirty="0"/>
              <a:t>Kasvatustieteet</a:t>
            </a:r>
          </a:p>
          <a:p>
            <a:r>
              <a:rPr lang="fi-FI" sz="3000" b="1" dirty="0"/>
              <a:t>Kauppatieteet</a:t>
            </a:r>
          </a:p>
          <a:p>
            <a:r>
              <a:rPr lang="fi-FI" sz="3000" b="1" dirty="0"/>
              <a:t>Logopedia</a:t>
            </a:r>
          </a:p>
          <a:p>
            <a:r>
              <a:rPr lang="fi-FI" sz="3000" b="1" dirty="0"/>
              <a:t>Tietojärjestelmätiede</a:t>
            </a:r>
          </a:p>
          <a:p>
            <a:r>
              <a:rPr lang="fi-FI" sz="3000" b="1" dirty="0"/>
              <a:t>Valmennustiede</a:t>
            </a:r>
          </a:p>
          <a:p>
            <a:pPr fontAlgn="base"/>
            <a:br>
              <a:rPr lang="fi-FI" dirty="0"/>
            </a:br>
            <a:r>
              <a:rPr lang="fi-FI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matematiikka (pitkä tai lyhyt)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kolme muuta kirjoittamaasi ainetta, joista saat parhaat pisteet</a:t>
            </a:r>
          </a:p>
          <a:p>
            <a:endParaRPr lang="fi-FI" sz="3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758F15A-9F60-4A31-B9A5-AE4542CA9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373" y="84841"/>
            <a:ext cx="5665521" cy="671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92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Kasvatustiede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Opiskelupaikat (voit hakea kuuteen kohteeseen):</a:t>
            </a:r>
          </a:p>
          <a:p>
            <a:pPr lvl="1"/>
            <a:r>
              <a:rPr lang="fi-FI" b="1" dirty="0"/>
              <a:t>Helsingin yliopisto </a:t>
            </a:r>
            <a:r>
              <a:rPr lang="fi-FI" dirty="0"/>
              <a:t>(LO, VAKA, kotitalous, käsityö ja erityispedagogiikka, yleinen ja aikuiskasvatustiede)</a:t>
            </a:r>
          </a:p>
          <a:p>
            <a:pPr lvl="1"/>
            <a:r>
              <a:rPr lang="fi-FI" b="1" dirty="0"/>
              <a:t>Itä-Suomen yliopisto, Joensuu </a:t>
            </a:r>
            <a:r>
              <a:rPr lang="fi-FI" dirty="0"/>
              <a:t>(LO, VAKA, kotitalous, käsityö ja erityisopettaja, erityisluokanopettaja ja opo)</a:t>
            </a:r>
          </a:p>
          <a:p>
            <a:pPr lvl="1"/>
            <a:r>
              <a:rPr lang="fi-FI" b="1" dirty="0"/>
              <a:t>Jyväskylän yliopisto </a:t>
            </a:r>
            <a:r>
              <a:rPr lang="fi-FI" dirty="0"/>
              <a:t>(LO, VAKA, erityispedagogiikka, yleinen ja aikuiskasvatustiede</a:t>
            </a:r>
          </a:p>
          <a:p>
            <a:pPr lvl="1"/>
            <a:r>
              <a:rPr lang="fi-FI" b="1" dirty="0"/>
              <a:t>Lapin yliopisto </a:t>
            </a:r>
            <a:r>
              <a:rPr lang="fi-FI" dirty="0"/>
              <a:t>(LO, yleinen kasvatustiede, </a:t>
            </a:r>
            <a:r>
              <a:rPr lang="fi-FI" b="1" dirty="0"/>
              <a:t>kestävyyskasvatus</a:t>
            </a:r>
            <a:r>
              <a:rPr lang="fi-FI" dirty="0"/>
              <a:t>)</a:t>
            </a:r>
          </a:p>
          <a:p>
            <a:pPr lvl="1"/>
            <a:r>
              <a:rPr lang="fi-FI" b="1" dirty="0"/>
              <a:t>Oulun yliopisto </a:t>
            </a:r>
            <a:r>
              <a:rPr lang="fi-FI" dirty="0"/>
              <a:t>(LO, VAKA, erityispedagogiikka, kasvatustieteet sekä </a:t>
            </a:r>
            <a:r>
              <a:rPr lang="fi-FI" b="1" dirty="0"/>
              <a:t>oppimistieteet</a:t>
            </a:r>
            <a:r>
              <a:rPr lang="fi-FI" dirty="0"/>
              <a:t>)</a:t>
            </a:r>
          </a:p>
          <a:p>
            <a:pPr lvl="1"/>
            <a:r>
              <a:rPr lang="fi-FI" b="1" dirty="0"/>
              <a:t>Tampereen yliopisto </a:t>
            </a:r>
            <a:r>
              <a:rPr lang="fi-FI" dirty="0"/>
              <a:t>(LO, VAKA, elinikäinen oppiminen ja kasvatus -&gt; </a:t>
            </a:r>
            <a:r>
              <a:rPr lang="fi-FI" b="1" dirty="0"/>
              <a:t>näyttöreitti</a:t>
            </a:r>
            <a:r>
              <a:rPr lang="fi-FI" dirty="0"/>
              <a:t>)</a:t>
            </a:r>
          </a:p>
          <a:p>
            <a:pPr lvl="1"/>
            <a:r>
              <a:rPr lang="fi-FI" b="1" dirty="0"/>
              <a:t>Turun yliopisto </a:t>
            </a:r>
            <a:r>
              <a:rPr lang="fi-FI" dirty="0"/>
              <a:t>(LO, kasvatustieteet) Rauma (LO, varhaiskasvatus, käsityö)</a:t>
            </a:r>
          </a:p>
          <a:p>
            <a:pPr lvl="1"/>
            <a:r>
              <a:rPr lang="fi-FI" dirty="0"/>
              <a:t>Åbo Akademi (</a:t>
            </a:r>
            <a:r>
              <a:rPr lang="fi-FI" dirty="0" err="1"/>
              <a:t>ru</a:t>
            </a:r>
            <a:r>
              <a:rPr lang="fi-FI" dirty="0"/>
              <a:t>: LO, VAKA, kotitalous, erityisopettaja, kielikylpyohjelmat, yleinen kasvatustiede)</a:t>
            </a:r>
          </a:p>
        </p:txBody>
      </p:sp>
    </p:spTree>
    <p:extLst>
      <p:ext uri="{BB962C8B-B14F-4D97-AF65-F5344CB8AC3E}">
        <p14:creationId xmlns:p14="http://schemas.microsoft.com/office/powerpoint/2010/main" val="4052203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Kauppatiede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Todistusvalinta ~60% (vain ensikertalaisille).</a:t>
            </a:r>
          </a:p>
          <a:p>
            <a:r>
              <a:rPr lang="fi-FI" dirty="0"/>
              <a:t>AI, MAA/B + kolme muuta parhaat pisteet tuottavaa ainetta.</a:t>
            </a:r>
          </a:p>
          <a:p>
            <a:r>
              <a:rPr lang="fi-FI" dirty="0"/>
              <a:t>Valintakoe F  ~40%</a:t>
            </a:r>
          </a:p>
          <a:p>
            <a:pPr lvl="1"/>
            <a:r>
              <a:rPr lang="fi-FI" dirty="0"/>
              <a:t>Lukion kurssit:</a:t>
            </a:r>
          </a:p>
          <a:p>
            <a:pPr lvl="1"/>
            <a:r>
              <a:rPr lang="fi-FI" dirty="0"/>
              <a:t>YH02 = taloustieto</a:t>
            </a:r>
          </a:p>
          <a:p>
            <a:pPr lvl="1"/>
            <a:r>
              <a:rPr lang="fi-FI" dirty="0"/>
              <a:t>Tilastot ja todennäköisyys = MAB05, MAB08 ja MAA10</a:t>
            </a:r>
          </a:p>
          <a:p>
            <a:r>
              <a:rPr lang="fi-FI" dirty="0"/>
              <a:t>Kauppatieteet.fi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722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Logopedia</a:t>
            </a:r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Helsinki, Tampere, Turku, Oulu, Joensuu</a:t>
            </a:r>
          </a:p>
          <a:p>
            <a:r>
              <a:rPr lang="fi-FI" dirty="0"/>
              <a:t>70% todistusvalinnalla</a:t>
            </a:r>
          </a:p>
          <a:p>
            <a:r>
              <a:rPr lang="fi-FI" dirty="0"/>
              <a:t>Valintakoe D yhteinen psykologian kanssa</a:t>
            </a:r>
          </a:p>
          <a:p>
            <a:r>
              <a:rPr lang="fi-FI" dirty="0"/>
              <a:t>Oulun yliopiston logopedian esittelyvideo:</a:t>
            </a:r>
          </a:p>
          <a:p>
            <a:r>
              <a:rPr lang="fi-FI" dirty="0">
                <a:hlinkClick r:id="rId2"/>
              </a:rPr>
              <a:t>https://youtu.be/d_J1nFntCP8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97F89AF-0ED9-44FA-84AD-DE87AEB2C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606" y="1330217"/>
            <a:ext cx="5594638" cy="41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85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 lnSpcReduction="10000"/>
          </a:bodyPr>
          <a:lstStyle/>
          <a:p>
            <a:r>
              <a:rPr lang="fi-FI" sz="3000" b="1" dirty="0"/>
              <a:t>2. Maantiede</a:t>
            </a:r>
          </a:p>
          <a:p>
            <a:pPr fontAlgn="base"/>
            <a:br>
              <a:rPr lang="fi-FI" dirty="0"/>
            </a:br>
            <a:r>
              <a:rPr lang="fi-FI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maantiede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matematiikka (pitkä tai lyhyt)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kaksi muuta kirjoittamaasi ainetta, joista saat parhaat pisteet</a:t>
            </a:r>
          </a:p>
          <a:p>
            <a:r>
              <a:rPr lang="fi-FI" dirty="0"/>
              <a:t>- Helsinki, Oulu, Turku, Joensuu</a:t>
            </a:r>
          </a:p>
          <a:p>
            <a:r>
              <a:rPr lang="fi-FI" dirty="0"/>
              <a:t>- 55-57% todistusvalinnalla</a:t>
            </a:r>
          </a:p>
          <a:p>
            <a:pPr fontAlgn="base"/>
            <a:endParaRPr lang="fi-FI" dirty="0"/>
          </a:p>
          <a:p>
            <a:pPr fontAlgn="base"/>
            <a:endParaRPr lang="fi-FI"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DC3C00D-E36B-4365-A185-25455DEC9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1345" y="149095"/>
            <a:ext cx="5587063" cy="655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58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 lnSpcReduction="10000"/>
          </a:bodyPr>
          <a:lstStyle/>
          <a:p>
            <a:r>
              <a:rPr lang="fi-FI" sz="3000" b="1" dirty="0"/>
              <a:t>3. Psykologia</a:t>
            </a:r>
          </a:p>
          <a:p>
            <a:pPr fontAlgn="base"/>
            <a:r>
              <a:rPr lang="fi-FI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psykologia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matematiikka (pitkä tai lyhyt)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kaksi muuta kirjoittamaasi ainetta, joista saat parhaat pisteet</a:t>
            </a:r>
          </a:p>
          <a:p>
            <a:endParaRPr lang="fi-FI" sz="3000" dirty="0"/>
          </a:p>
          <a:p>
            <a:pPr fontAlgn="base"/>
            <a:br>
              <a:rPr lang="fi-FI" dirty="0"/>
            </a:br>
            <a:endParaRPr lang="fi-FI" sz="3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1A21AD9-0E47-4AA7-AFC7-5274394F3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6657" y="146533"/>
            <a:ext cx="5461240" cy="65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26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Psykologia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/>
          </a:bodyPr>
          <a:lstStyle/>
          <a:p>
            <a:r>
              <a:rPr lang="fi-FI" dirty="0"/>
              <a:t>Valintakoe D</a:t>
            </a:r>
            <a:endParaRPr lang="fi-FI" b="1" dirty="0"/>
          </a:p>
          <a:p>
            <a:pPr lvl="1"/>
            <a:r>
              <a:rPr lang="fi-FI" dirty="0"/>
              <a:t>Matemaattis-loogisten menetelmien ymmärtäminen</a:t>
            </a:r>
          </a:p>
          <a:p>
            <a:pPr lvl="1"/>
            <a:r>
              <a:rPr lang="fi-FI" dirty="0"/>
              <a:t>Laskemista vaativia tehtäviä</a:t>
            </a:r>
          </a:p>
          <a:p>
            <a:pPr lvl="1"/>
            <a:r>
              <a:rPr lang="fi-FI" dirty="0"/>
              <a:t>Taulukoita, kuvia, kaavoja</a:t>
            </a:r>
            <a:endParaRPr lang="fi-FI" b="1" dirty="0"/>
          </a:p>
          <a:p>
            <a:r>
              <a:rPr lang="fi-FI" dirty="0"/>
              <a:t>~60% uusista opiskelijoista yo-tutkinnon perusteella, 40% valintakokeella</a:t>
            </a:r>
          </a:p>
          <a:p>
            <a:pPr lvl="1"/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7456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 lnSpcReduction="10000"/>
          </a:bodyPr>
          <a:lstStyle/>
          <a:p>
            <a:pPr fontAlgn="base"/>
            <a:r>
              <a:rPr lang="fi-FI" sz="3000" b="1" dirty="0"/>
              <a:t>4. Kirjallisuustieteet, kotimaiset kielet, kulttuurien tutkimus, liikunnan yhteiskuntatieteet, oikeustieteet, taiteiden tutkimus, vieraat kielet </a:t>
            </a:r>
            <a:r>
              <a:rPr lang="fi-FI" sz="3000" b="1" dirty="0" err="1"/>
              <a:t>alkeistasolta</a:t>
            </a:r>
            <a:r>
              <a:rPr lang="fi-FI" sz="3000" b="1" dirty="0"/>
              <a:t>, viestintätieteet ja yhteiskuntatieteet</a:t>
            </a:r>
          </a:p>
          <a:p>
            <a:pPr fontAlgn="base"/>
            <a:r>
              <a:rPr lang="fi-FI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neljä muuta kirjoittamaasi ainetta, joista saat parhaat pisteet</a:t>
            </a:r>
          </a:p>
          <a:p>
            <a:pPr fontAlgn="base"/>
            <a:r>
              <a:rPr lang="fi-FI" sz="3000" dirty="0"/>
              <a:t>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773A7C-1596-46BB-84DA-674FC9443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41273"/>
            <a:ext cx="5574384" cy="659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51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Kielten kandi- ja maisteritutkinnot: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Suomen kieli- ja kirjallisuus</a:t>
            </a:r>
            <a:r>
              <a:rPr lang="fi-FI" dirty="0"/>
              <a:t>: Oulu, Helsinki, Itä-Suomen yliopisto, Tampere, Jyväskylä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Englanti</a:t>
            </a:r>
            <a:r>
              <a:rPr lang="fi-FI" dirty="0"/>
              <a:t>: Oulu, Helsinki, Itä-Suomen yliopisto, Tampere, Turku, Jyväskylä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Ruotsi</a:t>
            </a:r>
            <a:r>
              <a:rPr lang="fi-FI" dirty="0"/>
              <a:t>: Helsinki, Oulu, Itä-Suomen yliopisto, Tampere, Jyväskylä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Ranska</a:t>
            </a:r>
            <a:r>
              <a:rPr lang="fi-FI" dirty="0"/>
              <a:t>: Helsinki, Turku, Jyväskylä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Espanja</a:t>
            </a:r>
            <a:r>
              <a:rPr lang="fi-FI" dirty="0"/>
              <a:t>: Helsinki, Turku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Saksa</a:t>
            </a:r>
            <a:r>
              <a:rPr lang="fi-FI" dirty="0"/>
              <a:t>: Helsinki, Oulu, Turku, Tampere, Jyväskylä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Venäjä</a:t>
            </a:r>
            <a:r>
              <a:rPr lang="fi-FI" dirty="0"/>
              <a:t>: Helsinki, Tampere, Itä-Suomen yliopisto, Jyväskylä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Ranska</a:t>
            </a:r>
            <a:r>
              <a:rPr lang="fi-FI" dirty="0"/>
              <a:t> Helsingin yliopistossa: </a:t>
            </a:r>
            <a:r>
              <a:rPr lang="fi-FI" dirty="0">
                <a:hlinkClick r:id="rId2"/>
              </a:rPr>
              <a:t>https://www.youtube.com/watch?v=vDv70IX5f7U</a:t>
            </a:r>
            <a:r>
              <a:rPr lang="fi-FI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Viittomakielen asiantuntija</a:t>
            </a:r>
            <a:r>
              <a:rPr lang="fi-FI" dirty="0"/>
              <a:t>: Jyväskylä</a:t>
            </a:r>
          </a:p>
        </p:txBody>
      </p:sp>
    </p:spTree>
    <p:extLst>
      <p:ext uri="{BB962C8B-B14F-4D97-AF65-F5344CB8AC3E}">
        <p14:creationId xmlns:p14="http://schemas.microsoft.com/office/powerpoint/2010/main" val="317927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7606" y="300954"/>
            <a:ext cx="10772775" cy="1658198"/>
          </a:xfrm>
        </p:spPr>
        <p:txBody>
          <a:bodyPr/>
          <a:lstStyle/>
          <a:p>
            <a:r>
              <a:rPr lang="fi-FI" dirty="0"/>
              <a:t>AMK-koulutukset: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6656" y="1529542"/>
            <a:ext cx="10753725" cy="472163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Humanistinen</a:t>
            </a:r>
            <a:r>
              <a:rPr lang="fi-FI" dirty="0"/>
              <a:t> ala ja kasvatusala (tulkki, yhteisöpedagogi)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Kulttuuriala</a:t>
            </a:r>
            <a:r>
              <a:rPr lang="fi-FI" dirty="0"/>
              <a:t> (artenomi, konservaattori, kulttuurituottaja, kuvataiteilija, medianomi, muotoilija, musiikkipedagogi, muusikko, tanssinopettaja, teatteri-ilmaisun ohjaaja, </a:t>
            </a:r>
            <a:r>
              <a:rPr lang="fi-FI" dirty="0" err="1"/>
              <a:t>vestonomi</a:t>
            </a:r>
            <a:r>
              <a:rPr lang="fi-FI" dirty="0"/>
              <a:t>) -&gt; </a:t>
            </a:r>
            <a:r>
              <a:rPr lang="fi-FI" b="1" i="1"/>
              <a:t>ei todistusvalintaa?</a:t>
            </a:r>
            <a:endParaRPr lang="fi-FI" b="1" i="1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Liiketalouden</a:t>
            </a:r>
            <a:r>
              <a:rPr lang="fi-FI" dirty="0"/>
              <a:t> ja </a:t>
            </a:r>
            <a:r>
              <a:rPr lang="fi-FI" b="1" dirty="0"/>
              <a:t>tietojenkäsittelyn</a:t>
            </a:r>
            <a:r>
              <a:rPr lang="fi-FI" dirty="0"/>
              <a:t> ala (tradenomi -&gt; eri suuntautumisvaihtoehtoja)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Luonnonvara-ala</a:t>
            </a:r>
            <a:r>
              <a:rPr lang="fi-FI" dirty="0"/>
              <a:t> (agrologi, hortonomi, metsätalousinsinööri, ympäristösuunnittelija)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Matkailu-, </a:t>
            </a:r>
            <a:r>
              <a:rPr lang="fi-FI" b="1" dirty="0" err="1"/>
              <a:t>ravitsemis</a:t>
            </a:r>
            <a:r>
              <a:rPr lang="fi-FI" b="1" dirty="0"/>
              <a:t>- ja talousala </a:t>
            </a:r>
            <a:r>
              <a:rPr lang="fi-FI" dirty="0"/>
              <a:t>(restonomi)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Merenkulun</a:t>
            </a:r>
            <a:r>
              <a:rPr lang="fi-FI" dirty="0"/>
              <a:t> </a:t>
            </a:r>
            <a:r>
              <a:rPr lang="fi-FI" b="1" dirty="0"/>
              <a:t>ala</a:t>
            </a:r>
            <a:r>
              <a:rPr lang="fi-FI" dirty="0"/>
              <a:t> (merikapteeni, merenkulkualan insinööri)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 err="1"/>
              <a:t>Soteli</a:t>
            </a:r>
            <a:r>
              <a:rPr lang="fi-FI" b="1" dirty="0"/>
              <a:t>-ala</a:t>
            </a:r>
            <a:r>
              <a:rPr lang="fi-FI" dirty="0"/>
              <a:t> (</a:t>
            </a:r>
            <a:r>
              <a:rPr lang="fi-FI" dirty="0" err="1"/>
              <a:t>sosiaali</a:t>
            </a:r>
            <a:r>
              <a:rPr lang="fi-FI" dirty="0"/>
              <a:t>- ja terveydenhuollon koulutukset, liikunnanohjaaja, </a:t>
            </a:r>
            <a:r>
              <a:rPr lang="fi-FI" dirty="0" err="1"/>
              <a:t>estenomi</a:t>
            </a:r>
            <a:r>
              <a:rPr lang="fi-FI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Tekniikan ala </a:t>
            </a:r>
            <a:r>
              <a:rPr lang="fi-FI" dirty="0"/>
              <a:t>(insinööri -&gt; eri suuntautumisvaihtoehtoja)</a:t>
            </a:r>
          </a:p>
          <a:p>
            <a:pPr marL="0" indent="0">
              <a:buNone/>
            </a:pPr>
            <a:r>
              <a:rPr lang="fi-FI" dirty="0"/>
              <a:t>***********************************************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Poliisiammattikorkeakoulu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Pelastusopisto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8076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Oikeustiede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Opiskelupaikat: </a:t>
            </a:r>
            <a:r>
              <a:rPr lang="fi-FI" b="1" dirty="0"/>
              <a:t>Helsinki, Vaasa, Turku, Rovaniemi ja Joensuu</a:t>
            </a:r>
          </a:p>
          <a:p>
            <a:pPr marL="0" indent="0">
              <a:buNone/>
            </a:pPr>
            <a:r>
              <a:rPr lang="fi-FI" dirty="0"/>
              <a:t>Todistusvalinta 40% (AI/S2 + 4 muuta parhaat pisteet antavaa)</a:t>
            </a:r>
          </a:p>
          <a:p>
            <a:pPr marL="0" indent="0">
              <a:buNone/>
            </a:pPr>
            <a:r>
              <a:rPr lang="fi-FI" dirty="0"/>
              <a:t>Oikeustieteet.fi</a:t>
            </a:r>
          </a:p>
          <a:p>
            <a:pPr marL="0" indent="0">
              <a:buNone/>
            </a:pPr>
            <a:r>
              <a:rPr lang="fi-FI" dirty="0"/>
              <a:t>Mitä voit tehdä nyt?</a:t>
            </a:r>
          </a:p>
          <a:p>
            <a:pPr lvl="1"/>
            <a:r>
              <a:rPr lang="fi-FI" dirty="0"/>
              <a:t>”Oikeus tänään – osat I ja II” -&gt; onko sinun juttusi?</a:t>
            </a:r>
          </a:p>
          <a:p>
            <a:pPr marL="4572" lvl="1" indent="0">
              <a:buNone/>
            </a:pPr>
            <a:r>
              <a:rPr lang="fi-FI" sz="2400" dirty="0"/>
              <a:t>Lisäksi voit pohtia vaihtoehdoksi julkisoikeutta hallintotieteiden puolelta.</a:t>
            </a:r>
          </a:p>
          <a:p>
            <a:pPr marL="4572" lvl="1" indent="0">
              <a:buNone/>
            </a:pPr>
            <a:r>
              <a:rPr lang="fi-FI" sz="2400" dirty="0"/>
              <a:t>Valintakoe G</a:t>
            </a:r>
          </a:p>
          <a:p>
            <a:pPr marL="4572" lvl="1" indent="0">
              <a:buNone/>
            </a:pPr>
            <a:endParaRPr lang="fi-FI" dirty="0"/>
          </a:p>
          <a:p>
            <a:pPr lvl="1"/>
            <a:endParaRPr lang="fi-FI" dirty="0"/>
          </a:p>
          <a:p>
            <a:pPr marL="4572" lvl="1" indent="0">
              <a:buNone/>
            </a:pPr>
            <a:endParaRPr lang="fi-FI" dirty="0"/>
          </a:p>
          <a:p>
            <a:pPr marL="4572" lvl="1" indent="0">
              <a:buNone/>
            </a:pP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2A3417FF-F4B6-4BD8-BFD8-C7125FA897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4240" y="1883365"/>
            <a:ext cx="3882436" cy="3882436"/>
          </a:xfrm>
        </p:spPr>
      </p:pic>
    </p:spTree>
    <p:extLst>
      <p:ext uri="{BB962C8B-B14F-4D97-AF65-F5344CB8AC3E}">
        <p14:creationId xmlns:p14="http://schemas.microsoft.com/office/powerpoint/2010/main" val="3608131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Valtio- ja yhteiskuntatiede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6656" y="2257424"/>
            <a:ext cx="10753725" cy="4126751"/>
          </a:xfrm>
        </p:spPr>
        <p:txBody>
          <a:bodyPr>
            <a:normAutofit/>
          </a:bodyPr>
          <a:lstStyle/>
          <a:p>
            <a:r>
              <a:rPr lang="fi-FI" b="1" dirty="0"/>
              <a:t>Helsinki, Joensuu, Jyväskylä, Kuopio, Tampere, Turku, Lappi, Vaasa, Åbo Akademi</a:t>
            </a:r>
          </a:p>
          <a:p>
            <a:r>
              <a:rPr lang="fi-FI" dirty="0"/>
              <a:t>Yhteiset alkuvaiheen opinnot.</a:t>
            </a:r>
          </a:p>
          <a:p>
            <a:r>
              <a:rPr lang="fi-FI" b="1" dirty="0"/>
              <a:t>Sosiaalityö, valtiotiede, politiikan tutkimus, viestintä, journalistiikka, sosiaalitieteet, yhteiskunnallinen muutos, filosofia, yhteiskuntatutkimus, puheviestintä, mediatutkimus, kansanterveystieteet, kirjallisuustiede, hoitotiede.</a:t>
            </a:r>
          </a:p>
          <a:p>
            <a:r>
              <a:rPr lang="fi-FI" dirty="0"/>
              <a:t>Todistusvalinnassa (51%) pisteitä viidestä aineesta. Valintakoe G.</a:t>
            </a:r>
          </a:p>
          <a:p>
            <a:r>
              <a:rPr lang="fi-FI" dirty="0"/>
              <a:t>-&gt; Katso tarkemmin esimerkiksi Tildan ja Konstan esitykset </a:t>
            </a:r>
            <a:r>
              <a:rPr lang="fi-FI" dirty="0" err="1"/>
              <a:t>opoinfopäivästä</a:t>
            </a:r>
            <a:r>
              <a:rPr lang="fi-FI" dirty="0"/>
              <a:t> 2023.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0862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 fontScale="92500" lnSpcReduction="10000"/>
          </a:bodyPr>
          <a:lstStyle/>
          <a:p>
            <a:r>
              <a:rPr lang="fi-FI" sz="3000" b="1" dirty="0"/>
              <a:t>5. Liikuntapedagogiikka ja terveystieteet </a:t>
            </a:r>
          </a:p>
          <a:p>
            <a:pPr fontAlgn="base"/>
            <a:r>
              <a:rPr lang="fi-FI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terveystieto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kolme muuta kirjoittamaasi ainetta, joista saat parhaat pisteet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Mm. valintakoe E</a:t>
            </a:r>
          </a:p>
          <a:p>
            <a:pPr fontAlgn="base"/>
            <a:endParaRPr lang="fi-FI" dirty="0"/>
          </a:p>
          <a:p>
            <a:endParaRPr lang="fi-FI" sz="3000" dirty="0"/>
          </a:p>
          <a:p>
            <a:pPr fontAlgn="base"/>
            <a:br>
              <a:rPr lang="fi-FI" dirty="0"/>
            </a:br>
            <a:endParaRPr lang="fi-FI"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54F8DAD-BB4F-47B4-A0F4-3995271BB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93301"/>
            <a:ext cx="5659302" cy="667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09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Liikunta- ja terveystiede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6656" y="2011680"/>
            <a:ext cx="5314569" cy="3766185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/>
              <a:t>Jyväskylän yliopisto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Liikuntapedagogiikka</a:t>
            </a:r>
          </a:p>
          <a:p>
            <a:pPr lvl="1"/>
            <a:r>
              <a:rPr lang="fi-FI" dirty="0"/>
              <a:t>Liikuntabiologia (biomekaniikka, liikuntafysiologia, valmennus- ja testausoppi)</a:t>
            </a:r>
          </a:p>
          <a:p>
            <a:pPr lvl="1"/>
            <a:r>
              <a:rPr lang="fi-FI" dirty="0"/>
              <a:t>Liikunnan yhteiskuntatieteet</a:t>
            </a:r>
          </a:p>
          <a:p>
            <a:pPr lvl="1"/>
            <a:r>
              <a:rPr lang="fi-FI" dirty="0"/>
              <a:t>Terveystieteet (gerontologia ja kansanterveys, liikuntalääketiede, terveyskasvatus)</a:t>
            </a:r>
          </a:p>
          <a:p>
            <a:pPr lvl="1"/>
            <a:r>
              <a:rPr lang="fi-FI" dirty="0"/>
              <a:t>Jyväskylän kampus: </a:t>
            </a:r>
            <a:r>
              <a:rPr lang="fi-FI" dirty="0">
                <a:hlinkClick r:id="rId2"/>
              </a:rPr>
              <a:t>https://www.youtube.com/watch?v=vOYDG2xgAzw</a:t>
            </a:r>
            <a:r>
              <a:rPr lang="fi-FI" dirty="0"/>
              <a:t> </a:t>
            </a:r>
          </a:p>
          <a:p>
            <a:r>
              <a:rPr lang="fi-FI" dirty="0"/>
              <a:t>Terveystiedettä lisäksi </a:t>
            </a:r>
            <a:r>
              <a:rPr lang="fi-FI" b="1" dirty="0"/>
              <a:t>Oulussa, Turussa, Tampereella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ABF219F-B642-4C3A-88F5-F2E539DB2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575" y="1643503"/>
            <a:ext cx="3844663" cy="512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13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 fontScale="92500" lnSpcReduction="10000"/>
          </a:bodyPr>
          <a:lstStyle/>
          <a:p>
            <a:r>
              <a:rPr lang="fi-FI" sz="3000" b="1" dirty="0"/>
              <a:t>6. Matematiikka, tilastotiede ja datatiede, informaatioverkostot, taloustiede, tietojenkäsittelytieteet</a:t>
            </a:r>
          </a:p>
          <a:p>
            <a:pPr fontAlgn="base"/>
            <a:r>
              <a:rPr lang="fi-FI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matematiikka (pitkä tai lyhyt)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kolme muuta kirjoittamaasi ainetta, joista saat parhaat pisteet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Valintakoe A</a:t>
            </a:r>
          </a:p>
          <a:p>
            <a:endParaRPr lang="fi-FI" sz="3000" dirty="0"/>
          </a:p>
          <a:p>
            <a:pPr fontAlgn="base"/>
            <a:br>
              <a:rPr lang="fi-FI" dirty="0"/>
            </a:br>
            <a:endParaRPr lang="fi-FI" sz="3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9CB8591-848A-4E82-A47F-833F9D1B2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8842" y="120841"/>
            <a:ext cx="5618420" cy="66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22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Matematiikka, fysiikka ja kemia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Ylioppilaille usein myös suoravalinta (esim. JYU kemian E). </a:t>
            </a:r>
          </a:p>
          <a:p>
            <a:pPr marL="0" indent="0">
              <a:buNone/>
            </a:pPr>
            <a:r>
              <a:rPr lang="fi-FI" dirty="0"/>
              <a:t>Tai todistusvalinta (51-97%).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Helsinki MA, FY, KE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Oulu MA &amp; datatiede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Jyväskylä MA, FY, KE </a:t>
            </a:r>
            <a:r>
              <a:rPr lang="fi-FI" dirty="0"/>
              <a:t>(suoravalinta: vähintään 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Turku MA, FY, KE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Tampere MA ja tilastotiede </a:t>
            </a:r>
            <a:r>
              <a:rPr lang="fi-FI" dirty="0"/>
              <a:t>(suoravalinta MAA = 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Joensuu MA, FY, KE </a:t>
            </a:r>
            <a:r>
              <a:rPr lang="fi-FI" dirty="0"/>
              <a:t>(suoravalinta: MA/FY/KE = 1xE tai 2x=M)</a:t>
            </a:r>
          </a:p>
        </p:txBody>
      </p:sp>
    </p:spTree>
    <p:extLst>
      <p:ext uri="{BB962C8B-B14F-4D97-AF65-F5344CB8AC3E}">
        <p14:creationId xmlns:p14="http://schemas.microsoft.com/office/powerpoint/2010/main" val="3808132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Tietojenkäsittelytiede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134596"/>
          </a:xfrm>
        </p:spPr>
        <p:txBody>
          <a:bodyPr>
            <a:normAutofit/>
          </a:bodyPr>
          <a:lstStyle/>
          <a:p>
            <a:r>
              <a:rPr lang="fi-FI" b="1" dirty="0"/>
              <a:t>Helsinki, Joensuu, Turku, Jyväskylä, Oulu, Kuopio, Tampere</a:t>
            </a:r>
          </a:p>
          <a:p>
            <a:r>
              <a:rPr lang="fi-FI" dirty="0"/>
              <a:t>Todistusvalinnalla 55%</a:t>
            </a:r>
          </a:p>
          <a:p>
            <a:r>
              <a:rPr lang="fi-FI" dirty="0"/>
              <a:t>Valintakokeessa 3 tehtävää (2 aineistotehtävää, yksi ongelmanratkaisutehtävä)</a:t>
            </a:r>
          </a:p>
        </p:txBody>
      </p:sp>
    </p:spTree>
    <p:extLst>
      <p:ext uri="{BB962C8B-B14F-4D97-AF65-F5344CB8AC3E}">
        <p14:creationId xmlns:p14="http://schemas.microsoft.com/office/powerpoint/2010/main" val="3969221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 fontScale="92500" lnSpcReduction="10000"/>
          </a:bodyPr>
          <a:lstStyle/>
          <a:p>
            <a:r>
              <a:rPr lang="fi-FI" sz="3000" b="1" dirty="0"/>
              <a:t>7. Filosofia, historia, teologia</a:t>
            </a:r>
          </a:p>
          <a:p>
            <a:pPr fontAlgn="base"/>
            <a:r>
              <a:rPr lang="fi-FI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filosofia tai historia tai uskonto tai elämänkatsomustieto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kolme muuta kirjoittamaasi ainetta, joista saat parhaat pisteet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Valintakoe H</a:t>
            </a:r>
          </a:p>
          <a:p>
            <a:endParaRPr lang="fi-FI" sz="3000" dirty="0"/>
          </a:p>
          <a:p>
            <a:pPr fontAlgn="base"/>
            <a:br>
              <a:rPr lang="fi-FI" dirty="0"/>
            </a:br>
            <a:endParaRPr lang="fi-FI"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B5234EB-63F7-48FE-892A-3AD35C466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6029" y="100291"/>
            <a:ext cx="5596391" cy="665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02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8F200E-680D-4C87-9740-CBD2621F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Filosofia, Teologia, Historia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FD691D-B455-47E4-A6AD-FCCEFF3D7C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Filosofia</a:t>
            </a:r>
          </a:p>
          <a:p>
            <a:r>
              <a:rPr lang="fi-FI" b="1" dirty="0"/>
              <a:t>- Turku, Helsinki, Jyväskylä, Tampere</a:t>
            </a:r>
          </a:p>
          <a:p>
            <a:pPr marL="0" indent="0">
              <a:buNone/>
            </a:pPr>
            <a:r>
              <a:rPr lang="fi-FI" b="1" dirty="0"/>
              <a:t>Teologia</a:t>
            </a:r>
          </a:p>
          <a:p>
            <a:pPr>
              <a:buFontTx/>
              <a:buChar char="-"/>
            </a:pPr>
            <a:r>
              <a:rPr lang="fi-FI" b="1" dirty="0"/>
              <a:t>Helsingin ja Itä-Suomen yliopisto (Joensuu)</a:t>
            </a:r>
            <a:r>
              <a:rPr lang="fi-FI" dirty="0"/>
              <a:t>, joista jälkimmäisessä myös ortodoksiuskonnon pääainesuuntaus. </a:t>
            </a:r>
          </a:p>
          <a:p>
            <a:pPr>
              <a:buFontTx/>
              <a:buChar char="-"/>
            </a:pPr>
            <a:r>
              <a:rPr lang="fi-FI" dirty="0"/>
              <a:t>Kohtaamisen asiantuntija.</a:t>
            </a:r>
          </a:p>
          <a:p>
            <a:pPr>
              <a:buFontTx/>
              <a:buChar char="-"/>
            </a:pPr>
            <a:r>
              <a:rPr lang="fi-FI" dirty="0"/>
              <a:t>Kelpoisuudet: </a:t>
            </a:r>
          </a:p>
          <a:p>
            <a:pPr marL="0" lvl="4" indent="0">
              <a:buNone/>
            </a:pPr>
            <a:r>
              <a:rPr lang="fi-FI" sz="2400" dirty="0"/>
              <a:t>Opettajan pätevyys -&gt; uskonnon aineenopettaja</a:t>
            </a:r>
          </a:p>
          <a:p>
            <a:pPr marL="0" lvl="4" indent="0">
              <a:buNone/>
            </a:pPr>
            <a:r>
              <a:rPr lang="fi-FI" sz="2400" dirty="0"/>
              <a:t>Teologian maisteri -&gt; pappisvirka</a:t>
            </a:r>
          </a:p>
          <a:p>
            <a:endParaRPr lang="fi-FI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00233A0-EFF6-4D65-942D-29AB568DE4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Historia</a:t>
            </a:r>
          </a:p>
          <a:p>
            <a:r>
              <a:rPr lang="fi-FI" b="1" dirty="0"/>
              <a:t>- Helsinki, Itä-Suomen yliopisto (Joensuu), Jyväskylä, Oulu, Tampere, Turku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1442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292231"/>
            <a:ext cx="5960893" cy="6221691"/>
          </a:xfrm>
        </p:spPr>
        <p:txBody>
          <a:bodyPr>
            <a:normAutofit fontScale="62500" lnSpcReduction="20000"/>
          </a:bodyPr>
          <a:lstStyle/>
          <a:p>
            <a:r>
              <a:rPr lang="fi-FI" sz="3700" b="1" dirty="0"/>
              <a:t>8. Vieraat kielet, joissa hakijalta vaaditaan kyseisen kielen osaamista.</a:t>
            </a:r>
          </a:p>
          <a:p>
            <a:pPr fontAlgn="base"/>
            <a:r>
              <a:rPr lang="fi-FI" sz="3700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3700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3700" dirty="0"/>
              <a:t>Kieli, johon haet (lyhyt tai pitkä oppimäärä):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fi-FI" sz="3700" dirty="0">
                <a:solidFill>
                  <a:schemeClr val="bg1"/>
                </a:solidFill>
              </a:rPr>
              <a:t>englanti, vain pitkä oppimäärä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fi-FI" sz="3700" dirty="0">
                <a:solidFill>
                  <a:schemeClr val="bg1"/>
                </a:solidFill>
              </a:rPr>
              <a:t>espanja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fi-FI" sz="3700" dirty="0">
                <a:solidFill>
                  <a:schemeClr val="bg1"/>
                </a:solidFill>
              </a:rPr>
              <a:t>italia, vain lyhyt oppimäärä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fi-FI" sz="3700" dirty="0">
                <a:solidFill>
                  <a:schemeClr val="bg1"/>
                </a:solidFill>
              </a:rPr>
              <a:t>ranska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fi-FI" sz="3700" dirty="0">
                <a:solidFill>
                  <a:schemeClr val="bg1"/>
                </a:solidFill>
              </a:rPr>
              <a:t>saksa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fi-FI" sz="3700" dirty="0">
                <a:solidFill>
                  <a:schemeClr val="bg1"/>
                </a:solidFill>
              </a:rPr>
              <a:t>venäjä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3700" dirty="0"/>
              <a:t>Kolme muuta kirjoittamaasi ainetta, joista saat parhaat pisteet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3700" dirty="0"/>
              <a:t>Valintakoe I</a:t>
            </a:r>
          </a:p>
          <a:p>
            <a:r>
              <a:rPr lang="fi-FI" sz="3000" dirty="0"/>
              <a:t> </a:t>
            </a:r>
            <a:endParaRPr lang="fi-FI" dirty="0"/>
          </a:p>
          <a:p>
            <a:endParaRPr lang="fi-FI" sz="3000" dirty="0"/>
          </a:p>
          <a:p>
            <a:pPr fontAlgn="base"/>
            <a:br>
              <a:rPr lang="fi-FI" dirty="0"/>
            </a:br>
            <a:endParaRPr lang="fi-FI" sz="30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E30FEF8-FAC0-4523-BEEF-B511BAE2A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3908" y="0"/>
            <a:ext cx="5071266" cy="68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8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038BCC7-D4C7-4989-965A-3244789F7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856" y="131975"/>
            <a:ext cx="6519639" cy="663647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1281238B-6AAC-4DBB-814C-FE1DE2E81979}"/>
              </a:ext>
            </a:extLst>
          </p:cNvPr>
          <p:cNvSpPr/>
          <p:nvPr/>
        </p:nvSpPr>
        <p:spPr>
          <a:xfrm>
            <a:off x="466575" y="3244334"/>
            <a:ext cx="4961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https://www.ammattikorkeakouluun.fi/koulutukset/</a:t>
            </a:r>
          </a:p>
        </p:txBody>
      </p:sp>
      <p:sp>
        <p:nvSpPr>
          <p:cNvPr id="2" name="Nuoli: Kaareva alas 1">
            <a:extLst>
              <a:ext uri="{FF2B5EF4-FFF2-40B4-BE49-F238E27FC236}">
                <a16:creationId xmlns:a16="http://schemas.microsoft.com/office/drawing/2014/main" id="{29823691-FEFE-41CF-80EC-E70A5773BDC2}"/>
              </a:ext>
            </a:extLst>
          </p:cNvPr>
          <p:cNvSpPr/>
          <p:nvPr/>
        </p:nvSpPr>
        <p:spPr>
          <a:xfrm rot="1354445">
            <a:off x="2165449" y="1129222"/>
            <a:ext cx="2924468" cy="18077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698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Kielten kandi- ja maisteritutkinnot: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Suomen kieli- ja kirjallisuus</a:t>
            </a:r>
            <a:r>
              <a:rPr lang="fi-FI" dirty="0"/>
              <a:t>: Oulu, Helsinki, Itä-Suomen yliopisto, Tampere, Jyväskylä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Englanti</a:t>
            </a:r>
            <a:r>
              <a:rPr lang="fi-FI" dirty="0"/>
              <a:t>: Oulu, Helsinki, Itä-Suomen yliopisto, Tampere, Turku, Jyväskylä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Ruotsi</a:t>
            </a:r>
            <a:r>
              <a:rPr lang="fi-FI" dirty="0"/>
              <a:t>: Helsinki, Oulu, Itä-Suomen yliopisto, Tampere, Jyväskylä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Ranska</a:t>
            </a:r>
            <a:r>
              <a:rPr lang="fi-FI" dirty="0"/>
              <a:t>: Helsinki, Turku, Jyväskylä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Espanja</a:t>
            </a:r>
            <a:r>
              <a:rPr lang="fi-FI" dirty="0"/>
              <a:t>: Helsinki, Turku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Saksa</a:t>
            </a:r>
            <a:r>
              <a:rPr lang="fi-FI" dirty="0"/>
              <a:t>: Helsinki, Oulu, Turku, Tampere, Jyväskylä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Venäjä</a:t>
            </a:r>
            <a:r>
              <a:rPr lang="fi-FI" dirty="0"/>
              <a:t>: Helsinki, Tampere, Itä-Suomen yliopisto, Jyväskylä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Ranska</a:t>
            </a:r>
            <a:r>
              <a:rPr lang="fi-FI" dirty="0"/>
              <a:t> Helsingin yliopistossa: </a:t>
            </a:r>
            <a:r>
              <a:rPr lang="fi-FI" dirty="0">
                <a:hlinkClick r:id="rId2"/>
              </a:rPr>
              <a:t>https://www.youtube.com/watch?v=vDv70IX5f7U</a:t>
            </a:r>
            <a:r>
              <a:rPr lang="fi-FI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b="1" dirty="0"/>
              <a:t>Viittomakielen asiantuntija</a:t>
            </a:r>
            <a:r>
              <a:rPr lang="fi-FI" dirty="0"/>
              <a:t>: Jyväskylä</a:t>
            </a:r>
          </a:p>
        </p:txBody>
      </p:sp>
    </p:spTree>
    <p:extLst>
      <p:ext uri="{BB962C8B-B14F-4D97-AF65-F5344CB8AC3E}">
        <p14:creationId xmlns:p14="http://schemas.microsoft.com/office/powerpoint/2010/main" val="2993384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 fontScale="85000" lnSpcReduction="20000"/>
          </a:bodyPr>
          <a:lstStyle/>
          <a:p>
            <a:r>
              <a:rPr lang="fi-FI" sz="3000" b="1" dirty="0"/>
              <a:t>9.  Biokemia, biologia ja ympäristötieteet, farmasia, geotieteet, elintarviketieteet, maataloustieteet ja metsätieteet</a:t>
            </a:r>
          </a:p>
          <a:p>
            <a:pPr fontAlgn="base"/>
            <a:r>
              <a:rPr lang="fi-FI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matematiikka (pitkä tai lyhyt)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biologia, kemia tai fysiikka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kaksi muuta kirjoittamaasi ainetta, joista saat parhaat pisteet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Valintakoe B</a:t>
            </a:r>
          </a:p>
          <a:p>
            <a:endParaRPr lang="fi-FI" dirty="0"/>
          </a:p>
          <a:p>
            <a:endParaRPr lang="fi-FI" sz="3000" dirty="0"/>
          </a:p>
          <a:p>
            <a:pPr fontAlgn="base"/>
            <a:br>
              <a:rPr lang="fi-FI" dirty="0"/>
            </a:br>
            <a:endParaRPr lang="fi-FI" sz="3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FF3DFCE-ED9E-4A7A-AB05-1D3BAD39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95666"/>
            <a:ext cx="5730241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7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/>
              <a:t>Biologia, Biokemia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02241"/>
          </a:xfrm>
        </p:spPr>
        <p:txBody>
          <a:bodyPr>
            <a:normAutofit/>
          </a:bodyPr>
          <a:lstStyle/>
          <a:p>
            <a:r>
              <a:rPr lang="fi-FI" b="1" dirty="0"/>
              <a:t>Biologia</a:t>
            </a:r>
            <a:r>
              <a:rPr lang="fi-FI" dirty="0"/>
              <a:t>:</a:t>
            </a:r>
          </a:p>
          <a:p>
            <a:r>
              <a:rPr lang="fi-FI" dirty="0"/>
              <a:t>- </a:t>
            </a:r>
            <a:r>
              <a:rPr lang="fi-FI" b="1" dirty="0"/>
              <a:t>Helsinki, Oulu, Turku, Jyväskylä, Joensuussa</a:t>
            </a:r>
            <a:r>
              <a:rPr lang="fi-FI" dirty="0"/>
              <a:t> hakukohteena ympäristö- ja biotiede</a:t>
            </a:r>
          </a:p>
          <a:p>
            <a:r>
              <a:rPr lang="fi-FI" dirty="0"/>
              <a:t>- Todistusvalinnalla 51% -&gt; viisi ainetta (AI, BI, MA ja kaksi parhaat pisteet tuottavaa)</a:t>
            </a:r>
          </a:p>
          <a:p>
            <a:r>
              <a:rPr lang="fi-FI" dirty="0"/>
              <a:t>Helsingin yliopiston esittelyvideo: </a:t>
            </a:r>
            <a:r>
              <a:rPr lang="fi-FI" dirty="0">
                <a:hlinkClick r:id="rId2"/>
              </a:rPr>
              <a:t>https://youtu.be/qTyRO6wP_wk</a:t>
            </a:r>
            <a:endParaRPr lang="fi-FI" dirty="0"/>
          </a:p>
          <a:p>
            <a:r>
              <a:rPr lang="fi-FI" b="1" dirty="0"/>
              <a:t>Biokemia</a:t>
            </a:r>
            <a:r>
              <a:rPr lang="fi-FI" dirty="0"/>
              <a:t>:</a:t>
            </a:r>
          </a:p>
          <a:p>
            <a:r>
              <a:rPr lang="fi-FI" dirty="0"/>
              <a:t>- </a:t>
            </a:r>
            <a:r>
              <a:rPr lang="fi-FI" b="1" dirty="0"/>
              <a:t>Turku, Oulu</a:t>
            </a:r>
          </a:p>
          <a:p>
            <a:r>
              <a:rPr lang="fi-FI" dirty="0"/>
              <a:t>- Todistusvalinnalla 51% -&gt; viisi ainetta (AI, KE, MA ja </a:t>
            </a:r>
            <a:r>
              <a:rPr lang="fi-FI" dirty="0" err="1"/>
              <a:t>reaali</a:t>
            </a:r>
            <a:r>
              <a:rPr lang="fi-FI" dirty="0"/>
              <a:t>, kieli)</a:t>
            </a:r>
          </a:p>
          <a:p>
            <a:r>
              <a:rPr lang="fi-FI" dirty="0"/>
              <a:t>Uratarina Oulun yliopistosta: </a:t>
            </a:r>
          </a:p>
          <a:p>
            <a:r>
              <a:rPr lang="fi-FI" dirty="0">
                <a:hlinkClick r:id="rId3"/>
              </a:rPr>
              <a:t>https://www.oulu.fi/fi/alumnitarinat/nopeamman-diagnostiikan-jaljilla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2614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Farmasia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Helsinki, Kuopio, Åbo Akademi</a:t>
            </a:r>
          </a:p>
          <a:p>
            <a:r>
              <a:rPr lang="fi-FI" dirty="0"/>
              <a:t>Valintamenettely </a:t>
            </a:r>
          </a:p>
          <a:p>
            <a:pPr lvl="1"/>
            <a:r>
              <a:rPr lang="fi-FI" dirty="0"/>
              <a:t>- Samanaikaisesti voi hakea kaikkiin kohteisiin</a:t>
            </a:r>
          </a:p>
          <a:p>
            <a:pPr lvl="1"/>
            <a:r>
              <a:rPr lang="fi-FI" dirty="0"/>
              <a:t>- Todistusvalinnalla 70%. </a:t>
            </a:r>
          </a:p>
          <a:p>
            <a:pPr lvl="1"/>
            <a:r>
              <a:rPr lang="fi-FI" dirty="0"/>
              <a:t>- Pisteitä viidestä aineesta: AI, MA, KE/BI/FY + kaksi muuta ainetta.</a:t>
            </a:r>
          </a:p>
          <a:p>
            <a:pPr lvl="1"/>
            <a:r>
              <a:rPr lang="fi-FI" dirty="0"/>
              <a:t>- Valintakoe B</a:t>
            </a:r>
          </a:p>
          <a:p>
            <a:pPr lvl="1"/>
            <a:r>
              <a:rPr lang="fi-FI" sz="2600" i="0" dirty="0"/>
              <a:t>- Kynnysehtona hyväksytty MAA/B ja KE.</a:t>
            </a:r>
          </a:p>
          <a:p>
            <a:pPr marL="0" lvl="2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62395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Maatalous-metsätiede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6657" y="2011680"/>
            <a:ext cx="4695444" cy="4227195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Luonnonvaratiede, joka tutkii maanpinnan yläpuolella olevia luonnonvaroja. Pisteytetään AI, MAA/B, ainereaali, kieli.</a:t>
            </a:r>
          </a:p>
          <a:p>
            <a:r>
              <a:rPr lang="fi-FI" b="1" dirty="0"/>
              <a:t>Maatalous-metsätiede, Helsinki </a:t>
            </a:r>
            <a:r>
              <a:rPr lang="fi-FI" dirty="0"/>
              <a:t>(ei kynnysehtoja):</a:t>
            </a:r>
          </a:p>
          <a:p>
            <a:r>
              <a:rPr lang="fi-FI" dirty="0"/>
              <a:t>- Maataloustiede -&gt; agronomi</a:t>
            </a:r>
          </a:p>
          <a:p>
            <a:r>
              <a:rPr lang="fi-FI" dirty="0"/>
              <a:t>- Elintarviketiede</a:t>
            </a:r>
          </a:p>
          <a:p>
            <a:r>
              <a:rPr lang="fi-FI" dirty="0"/>
              <a:t>- Ympäristö- ja elintarviketalous</a:t>
            </a:r>
          </a:p>
          <a:p>
            <a:r>
              <a:rPr lang="fi-FI" dirty="0"/>
              <a:t>- Metsätiede</a:t>
            </a:r>
          </a:p>
          <a:p>
            <a:r>
              <a:rPr lang="fi-FI" b="1" dirty="0"/>
              <a:t>Metsätiede, Joensuu </a:t>
            </a:r>
            <a:r>
              <a:rPr lang="fi-FI" dirty="0"/>
              <a:t>(MAA = A, MAB = C):</a:t>
            </a:r>
          </a:p>
          <a:p>
            <a:r>
              <a:rPr lang="fi-FI" dirty="0"/>
              <a:t>- Metsätiede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9EC608A-10B6-42B7-B675-B6B941608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50" y="1736601"/>
            <a:ext cx="3759036" cy="477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71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 fontScale="77500" lnSpcReduction="20000"/>
          </a:bodyPr>
          <a:lstStyle/>
          <a:p>
            <a:r>
              <a:rPr lang="fi-FI" sz="3000" b="1" dirty="0"/>
              <a:t>10. Biolääketiede, lääketieteelliset alat ja ravitsemustiede</a:t>
            </a:r>
          </a:p>
          <a:p>
            <a:pPr fontAlgn="base"/>
            <a:r>
              <a:rPr lang="fi-FI" dirty="0"/>
              <a:t>Voit saada pisteitä enintään kuudesta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matematiikka (pitkä tai lyhyt)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biologia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kemia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kaksi muuta kirjoittamaasi ainetta, joista saat parhaat pisteet, ja joista vähintään toinen on ainereaali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Valintakoe B</a:t>
            </a:r>
          </a:p>
          <a:p>
            <a:endParaRPr lang="fi-FI" dirty="0"/>
          </a:p>
          <a:p>
            <a:endParaRPr lang="fi-FI" sz="3000" dirty="0"/>
          </a:p>
          <a:p>
            <a:pPr fontAlgn="base"/>
            <a:br>
              <a:rPr lang="fi-FI" dirty="0"/>
            </a:br>
            <a:endParaRPr lang="fi-FI"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2EE4111-3B25-4B94-82C5-3C0CA2426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4470" y="118667"/>
            <a:ext cx="5606969" cy="661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47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Lääke- hammas- ja eläinlääketiede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55375"/>
          </a:xfrm>
        </p:spPr>
        <p:txBody>
          <a:bodyPr>
            <a:normAutofit/>
          </a:bodyPr>
          <a:lstStyle/>
          <a:p>
            <a:r>
              <a:rPr lang="fi-FI" dirty="0"/>
              <a:t>Opiskelupaikat:</a:t>
            </a:r>
          </a:p>
          <a:p>
            <a:pPr lvl="1"/>
            <a:r>
              <a:rPr lang="fi-FI" dirty="0"/>
              <a:t>Lääketiede: </a:t>
            </a:r>
            <a:r>
              <a:rPr lang="fi-FI" b="1" dirty="0"/>
              <a:t>Helsinki, Turku, Oulu Tampere, Kuopio</a:t>
            </a:r>
          </a:p>
          <a:p>
            <a:pPr lvl="1"/>
            <a:r>
              <a:rPr lang="fi-FI" dirty="0"/>
              <a:t>Hammaslääketiede: </a:t>
            </a:r>
            <a:r>
              <a:rPr lang="fi-FI" b="1" dirty="0"/>
              <a:t>Helsinki, Turku, Oulu, Kuopio</a:t>
            </a:r>
          </a:p>
          <a:p>
            <a:pPr lvl="1"/>
            <a:r>
              <a:rPr lang="fi-FI" dirty="0"/>
              <a:t>Eläinlääketiede: </a:t>
            </a:r>
            <a:r>
              <a:rPr lang="fi-FI" b="1" dirty="0"/>
              <a:t>Helsinki</a:t>
            </a:r>
          </a:p>
          <a:p>
            <a:r>
              <a:rPr lang="fi-FI" dirty="0"/>
              <a:t>51% todistusvalinnalla, 6 ainetta AI, BI, MA, KE ja kaksi parhaat pisteet tuottavaa seuraavista FY, ainereaali, vieras kieli</a:t>
            </a:r>
          </a:p>
          <a:p>
            <a:r>
              <a:rPr lang="fi-FI" dirty="0"/>
              <a:t>Lääketieteeseen ja hammaslääketieteeseen et voi hakea yhtä aikaa. Eläinlääketieteeseen voit.</a:t>
            </a:r>
          </a:p>
          <a:p>
            <a:r>
              <a:rPr lang="fi-FI" dirty="0"/>
              <a:t>Kevät-23: 51% yo-todistusvalinnalla. Pääsykoe lukion fysiikkaan, kemiaan, biologiaan ja matematiikkaan.</a:t>
            </a:r>
          </a:p>
          <a:p>
            <a:r>
              <a:rPr lang="fi-FI" dirty="0"/>
              <a:t>Laaketieteelliset.fi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902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Vaihtoehtoja lääketieteelle!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Bioteknologia</a:t>
            </a:r>
            <a:r>
              <a:rPr lang="fi-FI" dirty="0"/>
              <a:t> ja </a:t>
            </a:r>
            <a:r>
              <a:rPr lang="fi-FI" b="1" dirty="0"/>
              <a:t>biolääketieteen tekniikka </a:t>
            </a:r>
            <a:r>
              <a:rPr lang="fi-FI" dirty="0"/>
              <a:t>(Tampere)</a:t>
            </a:r>
          </a:p>
          <a:p>
            <a:r>
              <a:rPr lang="fi-FI" b="1" dirty="0"/>
              <a:t>Molekyylibiotiede</a:t>
            </a:r>
            <a:r>
              <a:rPr lang="fi-FI" dirty="0"/>
              <a:t> (Helsinki)</a:t>
            </a:r>
          </a:p>
          <a:p>
            <a:r>
              <a:rPr lang="fi-FI" b="1" dirty="0"/>
              <a:t>Biolääketiede</a:t>
            </a:r>
            <a:r>
              <a:rPr lang="fi-FI" dirty="0"/>
              <a:t> (Kuopio, Turku)</a:t>
            </a:r>
          </a:p>
          <a:p>
            <a:r>
              <a:rPr lang="fi-FI" b="1" dirty="0"/>
              <a:t>Biokemia</a:t>
            </a:r>
            <a:r>
              <a:rPr lang="fi-FI" dirty="0"/>
              <a:t> (Oulu, Turku) -&gt; tarkempaa tietoa myöhemmällä dialla.</a:t>
            </a:r>
          </a:p>
          <a:p>
            <a:r>
              <a:rPr lang="fi-FI" b="1" dirty="0"/>
              <a:t>Terveyden edistäminen </a:t>
            </a:r>
            <a:r>
              <a:rPr lang="fi-FI" dirty="0"/>
              <a:t>(Kuopio)</a:t>
            </a:r>
          </a:p>
          <a:p>
            <a:pPr lvl="1"/>
            <a:r>
              <a:rPr lang="fi-FI" b="1" dirty="0"/>
              <a:t>Väestön terveyden ja työhyvinvoinnin edistämisen </a:t>
            </a:r>
            <a:r>
              <a:rPr lang="fi-FI" dirty="0"/>
              <a:t>maisteriohjelma</a:t>
            </a:r>
          </a:p>
          <a:p>
            <a:pPr lvl="1"/>
            <a:r>
              <a:rPr lang="fi-FI" b="1" dirty="0"/>
              <a:t>Terveysliikunnan</a:t>
            </a:r>
            <a:r>
              <a:rPr lang="fi-FI" dirty="0"/>
              <a:t> maisteriohjelma</a:t>
            </a:r>
          </a:p>
          <a:p>
            <a:pPr marL="4572" lvl="1" indent="0">
              <a:buNone/>
            </a:pPr>
            <a:r>
              <a:rPr lang="fi-FI" dirty="0"/>
              <a:t>Lisäksi mm. </a:t>
            </a:r>
            <a:r>
              <a:rPr lang="fi-FI" b="1" dirty="0"/>
              <a:t>ravitsemustiede</a:t>
            </a:r>
            <a:r>
              <a:rPr lang="fi-FI" dirty="0"/>
              <a:t> (Kuopio) ja </a:t>
            </a:r>
            <a:r>
              <a:rPr lang="fi-FI" b="1" dirty="0"/>
              <a:t>hoitotiede</a:t>
            </a:r>
            <a:r>
              <a:rPr lang="fi-FI" dirty="0"/>
              <a:t> (Kuopio, Tampere)</a:t>
            </a:r>
          </a:p>
          <a:p>
            <a:pPr marL="4572" lvl="1" indent="0">
              <a:buNone/>
            </a:pPr>
            <a:r>
              <a:rPr lang="fi-FI" b="1" dirty="0"/>
              <a:t>Terveystiedettä</a:t>
            </a:r>
            <a:r>
              <a:rPr lang="fi-FI" dirty="0"/>
              <a:t> lisäksi Oulussa, Turussa, Tampereella  </a:t>
            </a:r>
          </a:p>
        </p:txBody>
      </p:sp>
    </p:spTree>
    <p:extLst>
      <p:ext uri="{BB962C8B-B14F-4D97-AF65-F5344CB8AC3E}">
        <p14:creationId xmlns:p14="http://schemas.microsoft.com/office/powerpoint/2010/main" val="136587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/>
              <a:t>11. Fysiikan, kemian, matematiikan ja tietojenkäsittelytieteen opettajankoulutukset, fysiikka, kemia ja tekniikan ala</a:t>
            </a:r>
          </a:p>
          <a:p>
            <a:pPr fontAlgn="base"/>
            <a:r>
              <a:rPr lang="fi-FI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matematiikka (pitkä tai lyhyt)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fysiikka tai kemia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kaksi muuta kirjoittamaasi ainetta, joista saat parhaat pisteet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Valintakoe A</a:t>
            </a:r>
          </a:p>
          <a:p>
            <a:r>
              <a:rPr lang="fi-FI" dirty="0"/>
              <a:t> </a:t>
            </a:r>
          </a:p>
          <a:p>
            <a:endParaRPr lang="fi-FI" sz="3000" dirty="0"/>
          </a:p>
          <a:p>
            <a:pPr fontAlgn="base"/>
            <a:br>
              <a:rPr lang="fi-FI" dirty="0"/>
            </a:br>
            <a:endParaRPr lang="fi-FI"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7F31035-7CB9-4FD8-ABEE-C47BB2B15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1123" y="109521"/>
            <a:ext cx="5536456" cy="670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30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Diplomi-insinöörikoulutus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181730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/>
              <a:t>Jyväskylä, Aalto yliopisto (Espoo), Tampere, Lappeenranta, Oulu, Vaasa, Pori, Turku</a:t>
            </a:r>
          </a:p>
          <a:p>
            <a:r>
              <a:rPr lang="fi-FI" dirty="0"/>
              <a:t>Yhteisvalinta (voi hakea kuuteen kohteeseen)</a:t>
            </a:r>
          </a:p>
          <a:p>
            <a:r>
              <a:rPr lang="fi-FI" dirty="0"/>
              <a:t>Todistusvalinnalla 80% -&gt; AI, MAA, FY</a:t>
            </a:r>
            <a:r>
              <a:rPr lang="fi-FI"/>
              <a:t>, KE + 1 aine</a:t>
            </a:r>
            <a:endParaRPr lang="fi-FI" dirty="0"/>
          </a:p>
          <a:p>
            <a:r>
              <a:rPr lang="fi-FI" dirty="0"/>
              <a:t>dia.fi</a:t>
            </a:r>
          </a:p>
          <a:p>
            <a:r>
              <a:rPr lang="fi-FI" dirty="0"/>
              <a:t>Tampereen yliopiston tuotantotalouden esittelyvideo:</a:t>
            </a:r>
          </a:p>
          <a:p>
            <a:r>
              <a:rPr lang="fi-FI" dirty="0">
                <a:hlinkClick r:id="rId2"/>
              </a:rPr>
              <a:t>https://youtu.be/mtHjlvGj5Q4</a:t>
            </a:r>
            <a:endParaRPr lang="fi-FI" dirty="0"/>
          </a:p>
          <a:p>
            <a:r>
              <a:rPr lang="fi-FI" dirty="0"/>
              <a:t>Jyväskylän yliopiston tieto- ja ohjelmistotekniikan esittelyvideo:</a:t>
            </a:r>
          </a:p>
          <a:p>
            <a:r>
              <a:rPr lang="fi-FI" dirty="0">
                <a:hlinkClick r:id="rId3"/>
              </a:rPr>
              <a:t>https://youtu.be/V71Su9E_E28</a:t>
            </a:r>
            <a:endParaRPr lang="fi-FI" dirty="0"/>
          </a:p>
          <a:p>
            <a:r>
              <a:rPr lang="fi-FI" dirty="0"/>
              <a:t>Teknologiateollisuuden nuorten osaajien uratarinoita: </a:t>
            </a:r>
          </a:p>
          <a:p>
            <a:r>
              <a:rPr lang="fi-FI" dirty="0">
                <a:hlinkClick r:id="rId4"/>
              </a:rPr>
              <a:t>https://www.mytech.fi/uratarinat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97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73" y="286327"/>
            <a:ext cx="5754414" cy="64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641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Arkkitehtuuri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76656" y="1998133"/>
            <a:ext cx="4663440" cy="4360333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/>
              <a:t>Aalto yliopisto Espoon Otaniemi, Tampere, Oulu</a:t>
            </a:r>
          </a:p>
          <a:p>
            <a:r>
              <a:rPr lang="fi-FI" dirty="0"/>
              <a:t>Yhteisvalinta</a:t>
            </a:r>
          </a:p>
          <a:p>
            <a:r>
              <a:rPr lang="fi-FI" dirty="0"/>
              <a:t>Ennakkotehtävät, matematiikan koe ja piirustus- ja suunnittelukoe</a:t>
            </a:r>
          </a:p>
          <a:p>
            <a:r>
              <a:rPr lang="fi-FI" dirty="0"/>
              <a:t>Yo-tutkinnon matematiikalla ohi kyseisen osuuden (MAA = B, MAB = E)</a:t>
            </a:r>
          </a:p>
          <a:p>
            <a:r>
              <a:rPr lang="fi-FI" dirty="0"/>
              <a:t>Yhteispisteiden perusteella 80%, koepisteiden perusteella 20 %</a:t>
            </a:r>
          </a:p>
          <a:p>
            <a:r>
              <a:rPr lang="fi-FI" dirty="0"/>
              <a:t>Koe 5.-6.6.2023</a:t>
            </a:r>
          </a:p>
          <a:p>
            <a:r>
              <a:rPr lang="fi-FI" dirty="0"/>
              <a:t>dia.fi</a:t>
            </a:r>
          </a:p>
          <a:p>
            <a:r>
              <a:rPr lang="fi-FI" dirty="0"/>
              <a:t>Arkkitehtuurin esittelyvideo:</a:t>
            </a:r>
          </a:p>
          <a:p>
            <a:r>
              <a:rPr lang="fi-FI" dirty="0">
                <a:hlinkClick r:id="rId2"/>
              </a:rPr>
              <a:t>https://youtu.be/ZeKUH_w5u_w</a:t>
            </a:r>
            <a:endParaRPr lang="fi-FI" dirty="0"/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87" y="1161058"/>
            <a:ext cx="6010089" cy="4905469"/>
          </a:xfrm>
        </p:spPr>
      </p:pic>
    </p:spTree>
    <p:extLst>
      <p:ext uri="{BB962C8B-B14F-4D97-AF65-F5344CB8AC3E}">
        <p14:creationId xmlns:p14="http://schemas.microsoft.com/office/powerpoint/2010/main" val="3701824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5177" y="1121790"/>
            <a:ext cx="11477182" cy="4223208"/>
          </a:xfrm>
        </p:spPr>
        <p:txBody>
          <a:bodyPr/>
          <a:lstStyle/>
          <a:p>
            <a:pPr algn="ctr"/>
            <a:br>
              <a:rPr lang="fi-FI" sz="6000" dirty="0"/>
            </a:br>
            <a:r>
              <a:rPr lang="fi-FI" sz="6000" dirty="0"/>
              <a:t>Maanpuolustuskorkeakoulu, englanninkieliset tutkinnot</a:t>
            </a:r>
            <a:br>
              <a:rPr lang="fi-FI" sz="6000" dirty="0"/>
            </a:br>
            <a:endParaRPr lang="fi-FI" sz="6000" dirty="0"/>
          </a:p>
        </p:txBody>
      </p:sp>
    </p:spTree>
    <p:extLst>
      <p:ext uri="{BB962C8B-B14F-4D97-AF65-F5344CB8AC3E}">
        <p14:creationId xmlns:p14="http://schemas.microsoft.com/office/powerpoint/2010/main" val="23027270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Maanpuolustuskorkeakoulu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fi-FI" sz="3600" dirty="0"/>
              <a:t>Edellytyksenä suoritettu asepalvelus ja AUK tai RUK</a:t>
            </a:r>
          </a:p>
          <a:p>
            <a:pPr algn="ctr"/>
            <a:r>
              <a:rPr lang="fi-FI" sz="3600" dirty="0"/>
              <a:t>-&gt; sotatieteiden kandi- ja maisteri</a:t>
            </a:r>
          </a:p>
          <a:p>
            <a:pPr algn="ctr"/>
            <a:endParaRPr lang="fi-FI" sz="3600" dirty="0"/>
          </a:p>
          <a:p>
            <a:pPr algn="ctr"/>
            <a:r>
              <a:rPr lang="fi-FI" sz="3600" dirty="0"/>
              <a:t>Opintosuunnat: maavoimat, merivoimat ja ilmavoimat.</a:t>
            </a:r>
          </a:p>
          <a:p>
            <a:pPr algn="ctr"/>
            <a:endParaRPr lang="fi-FI" sz="3600" dirty="0"/>
          </a:p>
          <a:p>
            <a:pPr algn="ctr"/>
            <a:r>
              <a:rPr lang="fi-FI" sz="3600" dirty="0"/>
              <a:t>Soveltuvuuskoe, aineistokoe, fyysiset testit ja lääkärintarkastus.</a:t>
            </a:r>
          </a:p>
          <a:p>
            <a:pPr algn="ctr"/>
            <a:endParaRPr lang="fi-FI" sz="3600" dirty="0"/>
          </a:p>
          <a:p>
            <a:pPr algn="ctr"/>
            <a:r>
              <a:rPr lang="fi-FI" sz="3600" dirty="0"/>
              <a:t>Videolla kadetit, eli sotatieteiden kandidaatin tutkinnon opiskelijat kertovat opintojen arjesta sekä hakeutumisesta:</a:t>
            </a:r>
            <a:endParaRPr lang="fi-FI" sz="3600" b="1" u="sng" dirty="0">
              <a:hlinkClick r:id="rId2"/>
            </a:endParaRPr>
          </a:p>
          <a:p>
            <a:pPr algn="ctr"/>
            <a:r>
              <a:rPr lang="fi-FI" sz="3600" b="1" u="sng" dirty="0">
                <a:hlinkClick r:id="rId2"/>
              </a:rPr>
              <a:t>https://youtu.be/5QC2FDI6R3E</a:t>
            </a:r>
            <a:endParaRPr lang="fi-FI" sz="3600" b="1" u="sng" dirty="0"/>
          </a:p>
          <a:p>
            <a:pPr algn="ctr"/>
            <a:endParaRPr lang="fi-FI" sz="3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72534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79B91C-162C-49B9-9D78-0AD05A4C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Tammikuun yhteishaussa englanninkieliset koulutukset!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6B03D07C-31BF-4114-9A72-6459E047C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314" y="2157729"/>
            <a:ext cx="4663440" cy="37673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Saat listan haussa olevista koulutuksista </a:t>
            </a:r>
            <a:r>
              <a:rPr lang="fi-FI" b="1" dirty="0"/>
              <a:t>opintopolusta</a:t>
            </a:r>
            <a:r>
              <a:rPr lang="fi-FI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Rajaa listaa siten, että opetuskieli on englanti.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Älä epäröi hakea! Englanninkielentaitosi on hyvällä tasolla.</a:t>
            </a:r>
          </a:p>
          <a:p>
            <a:endParaRPr lang="fi-FI" dirty="0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9844F370-6B7C-4996-942A-269C6F560C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843" y="2157730"/>
            <a:ext cx="6591967" cy="4432045"/>
          </a:xfrm>
        </p:spPr>
      </p:pic>
    </p:spTree>
    <p:extLst>
      <p:ext uri="{BB962C8B-B14F-4D97-AF65-F5344CB8AC3E}">
        <p14:creationId xmlns:p14="http://schemas.microsoft.com/office/powerpoint/2010/main" val="31824567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Todistusvalintalaskuri: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https://todistusvalinta.fi/</a:t>
            </a:r>
            <a:endParaRPr lang="fi-FI" dirty="0"/>
          </a:p>
          <a:p>
            <a:r>
              <a:rPr lang="fi-FI" dirty="0">
                <a:hlinkClick r:id="rId3"/>
              </a:rPr>
              <a:t>https://mafylaskuri.fi/</a:t>
            </a:r>
            <a:r>
              <a:rPr lang="fi-FI" dirty="0"/>
              <a:t> </a:t>
            </a:r>
          </a:p>
          <a:p>
            <a:r>
              <a:rPr lang="fi-FI" dirty="0"/>
              <a:t>Yle -&gt; yhteishakukone</a:t>
            </a:r>
          </a:p>
          <a:p>
            <a:r>
              <a:rPr lang="fi-FI" dirty="0">
                <a:hlinkClick r:id="rId4"/>
              </a:rPr>
              <a:t>https://yle.fi/a/74-20077642</a:t>
            </a:r>
            <a:r>
              <a:rPr lang="fi-FI" dirty="0"/>
              <a:t>  </a:t>
            </a: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28" y="1998134"/>
            <a:ext cx="4511154" cy="4179286"/>
          </a:xfrm>
        </p:spPr>
      </p:pic>
    </p:spTree>
    <p:extLst>
      <p:ext uri="{BB962C8B-B14F-4D97-AF65-F5344CB8AC3E}">
        <p14:creationId xmlns:p14="http://schemas.microsoft.com/office/powerpoint/2010/main" val="42572318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E4274D95-DF36-494B-B1F7-1668D054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Ylen yhteishakukone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78B868A2-E031-4EA2-8BD3-0C690187C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117" y="2419602"/>
            <a:ext cx="8627064" cy="3443869"/>
          </a:xfrm>
        </p:spPr>
      </p:pic>
    </p:spTree>
    <p:extLst>
      <p:ext uri="{BB962C8B-B14F-4D97-AF65-F5344CB8AC3E}">
        <p14:creationId xmlns:p14="http://schemas.microsoft.com/office/powerpoint/2010/main" val="9221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Ammattikorkeakoulut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dirty="0"/>
              <a:t> </a:t>
            </a:r>
            <a:r>
              <a:rPr lang="fi-FI" b="1" dirty="0"/>
              <a:t>Yhteinen, sähköinen valintakoe </a:t>
            </a:r>
            <a:r>
              <a:rPr lang="fi-FI" dirty="0"/>
              <a:t>– ei ennakkomateriaalia</a:t>
            </a:r>
          </a:p>
          <a:p>
            <a:pPr>
              <a:buFontTx/>
              <a:buChar char="-"/>
            </a:pPr>
            <a:r>
              <a:rPr lang="fi-FI" dirty="0"/>
              <a:t> Ammattikorkeakoulun tiloissa -&gt; </a:t>
            </a:r>
            <a:r>
              <a:rPr lang="fi-FI" b="1" dirty="0"/>
              <a:t>ilmoittaudu ajoissa</a:t>
            </a:r>
            <a:r>
              <a:rPr lang="fi-FI" dirty="0"/>
              <a:t>!</a:t>
            </a:r>
          </a:p>
          <a:p>
            <a:pPr>
              <a:buFontTx/>
              <a:buChar char="-"/>
            </a:pPr>
            <a:r>
              <a:rPr lang="fi-FI" dirty="0"/>
              <a:t> Samalla kokeella esim. insinööriksi tai sairaanhoitajaksi</a:t>
            </a:r>
          </a:p>
          <a:p>
            <a:pPr>
              <a:buFontTx/>
              <a:buChar char="-"/>
            </a:pPr>
            <a:r>
              <a:rPr lang="fi-FI" dirty="0"/>
              <a:t> Ammattikorkeakouluun.fi</a:t>
            </a:r>
          </a:p>
          <a:p>
            <a:pPr marL="0" indent="0">
              <a:buNone/>
            </a:pPr>
            <a:r>
              <a:rPr lang="fi-FI" dirty="0"/>
              <a:t>~51% todistusvalinnalla </a:t>
            </a:r>
          </a:p>
          <a:p>
            <a:pPr>
              <a:buFontTx/>
              <a:buChar char="-"/>
            </a:pPr>
            <a:r>
              <a:rPr lang="fi-FI" dirty="0"/>
              <a:t> Poikkeuksena kulttuuriala, </a:t>
            </a:r>
            <a:r>
              <a:rPr lang="fi-FI" dirty="0" err="1"/>
              <a:t>Polamk</a:t>
            </a:r>
            <a:r>
              <a:rPr lang="fi-FI" dirty="0"/>
              <a:t> ja pelastusopisto</a:t>
            </a:r>
          </a:p>
          <a:p>
            <a:pPr>
              <a:buFontTx/>
              <a:buChar char="-"/>
            </a:pPr>
            <a:r>
              <a:rPr lang="fi-FI" dirty="0"/>
              <a:t> Myös muita väyliä esimerkiksi </a:t>
            </a:r>
            <a:r>
              <a:rPr lang="fi-FI" b="1" dirty="0"/>
              <a:t>avoimen ammattikorkeakoulun opintoja suorittamalla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990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AMK </a:t>
            </a:r>
            <a:r>
              <a:rPr lang="fi-FI" b="1"/>
              <a:t>sähköinen valintakoe:</a:t>
            </a:r>
            <a:endParaRPr lang="fi-FI" b="1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88D089B-AF19-4440-B746-94D0E1BC0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129" y="1836993"/>
            <a:ext cx="10882964" cy="4431832"/>
          </a:xfrm>
        </p:spPr>
      </p:pic>
    </p:spTree>
    <p:extLst>
      <p:ext uri="{BB962C8B-B14F-4D97-AF65-F5344CB8AC3E}">
        <p14:creationId xmlns:p14="http://schemas.microsoft.com/office/powerpoint/2010/main" val="3249062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316224" y="150813"/>
            <a:ext cx="10389808" cy="948532"/>
          </a:xfrm>
        </p:spPr>
        <p:txBody>
          <a:bodyPr>
            <a:normAutofit/>
          </a:bodyPr>
          <a:lstStyle/>
          <a:p>
            <a:pPr algn="ctr"/>
            <a:r>
              <a:rPr lang="fi-FI" sz="3000" dirty="0"/>
              <a:t>Todistusvalinnan arvosanojen keskiarvo, ammattikorkeakoulut</a:t>
            </a:r>
            <a:br>
              <a:rPr lang="fi-FI" sz="3000" dirty="0"/>
            </a:br>
            <a:r>
              <a:rPr lang="fi-FI" sz="1000" dirty="0"/>
              <a:t>Lähde: Tilastopalvelu Vipunen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A2D75E9-B2E1-402F-AF71-DE98942D3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88" y="914400"/>
            <a:ext cx="9001882" cy="5943600"/>
          </a:xfrm>
          <a:prstGeom prst="rect">
            <a:avLst/>
          </a:prstGeom>
        </p:spPr>
      </p:pic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1A803A19-4A2A-45D5-AC06-DC01372C1286}"/>
              </a:ext>
            </a:extLst>
          </p:cNvPr>
          <p:cNvCxnSpPr/>
          <p:nvPr/>
        </p:nvCxnSpPr>
        <p:spPr>
          <a:xfrm flipH="1">
            <a:off x="7396301" y="1620079"/>
            <a:ext cx="318052" cy="36774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ruutu 9">
            <a:extLst>
              <a:ext uri="{FF2B5EF4-FFF2-40B4-BE49-F238E27FC236}">
                <a16:creationId xmlns:a16="http://schemas.microsoft.com/office/drawing/2014/main" id="{4C8BF166-F534-43EA-BFAE-4D975A1FA2F7}"/>
              </a:ext>
            </a:extLst>
          </p:cNvPr>
          <p:cNvSpPr txBox="1"/>
          <p:nvPr/>
        </p:nvSpPr>
        <p:spPr>
          <a:xfrm>
            <a:off x="7833623" y="5377070"/>
            <a:ext cx="14809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750" dirty="0">
                <a:solidFill>
                  <a:srgbClr val="000000"/>
                </a:solidFill>
              </a:rPr>
              <a:t>~3,88 = C</a:t>
            </a:r>
          </a:p>
        </p:txBody>
      </p:sp>
    </p:spTree>
    <p:extLst>
      <p:ext uri="{BB962C8B-B14F-4D97-AF65-F5344CB8AC3E}">
        <p14:creationId xmlns:p14="http://schemas.microsoft.com/office/powerpoint/2010/main" val="28394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Ammattikorkeakoulut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2" y="1595223"/>
            <a:ext cx="11694908" cy="415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53461"/>
      </p:ext>
    </p:extLst>
  </p:cSld>
  <p:clrMapOvr>
    <a:masterClrMapping/>
  </p:clrMapOvr>
</p:sld>
</file>

<file path=ppt/theme/theme1.xml><?xml version="1.0" encoding="utf-8"?>
<a:theme xmlns:a="http://schemas.openxmlformats.org/drawingml/2006/main" name="Suurkaupunki">
  <a:themeElements>
    <a:clrScheme name="Suurkaupunk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Suurkaupun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uurkaupun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</Template>
  <TotalTime>4609</TotalTime>
  <Words>2538</Words>
  <Application>Microsoft Office PowerPoint</Application>
  <PresentationFormat>Laajakuva</PresentationFormat>
  <Paragraphs>376</Paragraphs>
  <Slides>55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55</vt:i4>
      </vt:variant>
    </vt:vector>
  </HeadingPairs>
  <TitlesOfParts>
    <vt:vector size="58" baseType="lpstr">
      <vt:lpstr>Arial</vt:lpstr>
      <vt:lpstr>Calibri Light</vt:lpstr>
      <vt:lpstr>Suurkaupunki</vt:lpstr>
      <vt:lpstr>Ammattikorkeakoulu- ja yliopistotutkinnot</vt:lpstr>
      <vt:lpstr>AMK-tutkinnot</vt:lpstr>
      <vt:lpstr>AMK-koulutukset:</vt:lpstr>
      <vt:lpstr>PowerPoint-esitys</vt:lpstr>
      <vt:lpstr>PowerPoint-esitys</vt:lpstr>
      <vt:lpstr>Ammattikorkeakoulut</vt:lpstr>
      <vt:lpstr>AMK sähköinen valintakoe:</vt:lpstr>
      <vt:lpstr>Todistusvalinnan arvosanojen keskiarvo, ammattikorkeakoulut Lähde: Tilastopalvelu Vipunen</vt:lpstr>
      <vt:lpstr>Ammattikorkeakoulut</vt:lpstr>
      <vt:lpstr>Kaikki Suomen ammattikorkeakoulut:</vt:lpstr>
      <vt:lpstr>Yliopistotutkinnot</vt:lpstr>
      <vt:lpstr>Yliopistokoulutukset:</vt:lpstr>
      <vt:lpstr>Todistusvalinnan arvosanojen keskiarvo, yliopistot Lähde: Tilastopalvelu Vipunen</vt:lpstr>
      <vt:lpstr>Yliopistot</vt:lpstr>
      <vt:lpstr>Kaikki Suomen yliopistot:</vt:lpstr>
      <vt:lpstr>Yliopistotutkinnot</vt:lpstr>
      <vt:lpstr>Yliopistojen hakuprosessista:</vt:lpstr>
      <vt:lpstr>Avoimen väylä</vt:lpstr>
      <vt:lpstr>PowerPoint-esitys</vt:lpstr>
      <vt:lpstr>Erityiset saavutukset opiskelijavalinnassa </vt:lpstr>
      <vt:lpstr>PowerPoint-esitys</vt:lpstr>
      <vt:lpstr>Kasvatustiede</vt:lpstr>
      <vt:lpstr>Kauppatiede</vt:lpstr>
      <vt:lpstr>Logopedia </vt:lpstr>
      <vt:lpstr>PowerPoint-esitys</vt:lpstr>
      <vt:lpstr>PowerPoint-esitys</vt:lpstr>
      <vt:lpstr>Psykologia</vt:lpstr>
      <vt:lpstr>PowerPoint-esitys</vt:lpstr>
      <vt:lpstr>Kielten kandi- ja maisteritutkinnot:</vt:lpstr>
      <vt:lpstr>Oikeustiede</vt:lpstr>
      <vt:lpstr>Valtio- ja yhteiskuntatiede</vt:lpstr>
      <vt:lpstr>PowerPoint-esitys</vt:lpstr>
      <vt:lpstr>Liikunta- ja terveystiede</vt:lpstr>
      <vt:lpstr>PowerPoint-esitys</vt:lpstr>
      <vt:lpstr>Matematiikka, fysiikka ja kemia</vt:lpstr>
      <vt:lpstr>Tietojenkäsittelytiede</vt:lpstr>
      <vt:lpstr>PowerPoint-esitys</vt:lpstr>
      <vt:lpstr>Filosofia, Teologia, Historia</vt:lpstr>
      <vt:lpstr>PowerPoint-esitys</vt:lpstr>
      <vt:lpstr>Kielten kandi- ja maisteritutkinnot:</vt:lpstr>
      <vt:lpstr>PowerPoint-esitys</vt:lpstr>
      <vt:lpstr>Biologia, Biokemia</vt:lpstr>
      <vt:lpstr>Farmasia</vt:lpstr>
      <vt:lpstr>Maatalous-metsätiede</vt:lpstr>
      <vt:lpstr>PowerPoint-esitys</vt:lpstr>
      <vt:lpstr>Lääke- hammas- ja eläinlääketiede</vt:lpstr>
      <vt:lpstr>Vaihtoehtoja lääketieteelle!</vt:lpstr>
      <vt:lpstr>PowerPoint-esitys</vt:lpstr>
      <vt:lpstr>Diplomi-insinöörikoulutus</vt:lpstr>
      <vt:lpstr>Arkkitehtuuri</vt:lpstr>
      <vt:lpstr> Maanpuolustuskorkeakoulu, englanninkieliset tutkinnot </vt:lpstr>
      <vt:lpstr>Maanpuolustuskorkeakoulu</vt:lpstr>
      <vt:lpstr>Tammikuun yhteishaussa englanninkieliset koulutukset!</vt:lpstr>
      <vt:lpstr>Todistusvalintalaskuri:</vt:lpstr>
      <vt:lpstr>Ylen yhteishakukone</vt:lpstr>
    </vt:vector>
  </TitlesOfParts>
  <Company>Laukaan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Katsaus kevään 2019 korkeakoulutarjon- taan</dc:title>
  <dc:creator>Eveliina Ojala</dc:creator>
  <cp:lastModifiedBy>Eveliina Ojala</cp:lastModifiedBy>
  <cp:revision>385</cp:revision>
  <cp:lastPrinted>2026-02-18T09:51:09Z</cp:lastPrinted>
  <dcterms:created xsi:type="dcterms:W3CDTF">2018-12-07T09:10:34Z</dcterms:created>
  <dcterms:modified xsi:type="dcterms:W3CDTF">2026-05-11T11:37:44Z</dcterms:modified>
</cp:coreProperties>
</file>