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62" r:id="rId3"/>
    <p:sldId id="263" r:id="rId4"/>
    <p:sldId id="259" r:id="rId5"/>
    <p:sldId id="260" r:id="rId6"/>
    <p:sldId id="261" r:id="rId7"/>
    <p:sldId id="264" r:id="rId8"/>
    <p:sldId id="257" r:id="rId9"/>
    <p:sldId id="258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926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1" custScaleX="32300" custScaleY="32493" custRadScaleRad="152696" custRadScaleInc="43">
        <dgm:presLayoutVars>
          <dgm:bulletEnabled val="1"/>
        </dgm:presLayoutVars>
      </dgm:prSet>
      <dgm:spPr/>
    </dgm:pt>
  </dgm:ptLst>
  <dgm:cxnLst>
    <dgm:cxn modelId="{0D33B31B-F1F4-4E73-9A3A-6C6ADC2D924F}" type="presOf" srcId="{51232223-E57C-4B18-8F06-17CAE1DAD6B5}" destId="{CC1B2D01-42C3-48C8-9D51-774582E04EB6}" srcOrd="0" destOrd="0" presId="urn:microsoft.com/office/officeart/2005/8/layout/cycle3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66418BF8-0188-4763-9274-464A50CB882A}" type="presOf" srcId="{E84E747B-EFCD-4F15-8109-CC59B9A438D3}" destId="{8CA9BE66-56A5-42C5-9AE4-B4AF71F42A8B}" srcOrd="0" destOrd="0" presId="urn:microsoft.com/office/officeart/2005/8/layout/cycle3"/>
    <dgm:cxn modelId="{F10D6661-CDA2-48CC-A4E4-2F577389DBA4}" type="presParOf" srcId="{8CA9BE66-56A5-42C5-9AE4-B4AF71F42A8B}" destId="{32345175-60AF-4BD9-862F-58627BF4C63A}" srcOrd="0" destOrd="0" presId="urn:microsoft.com/office/officeart/2005/8/layout/cycle3"/>
    <dgm:cxn modelId="{B4D89B97-A7A3-472E-9C6B-AFB6FA110B19}" type="presParOf" srcId="{32345175-60AF-4BD9-862F-58627BF4C63A}" destId="{CC1B2D01-42C3-48C8-9D51-774582E04EB6}" srcOrd="0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5583" custRadScaleInc="270030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468ED00-7AF5-426F-A494-381AB5B58437}" type="presOf" srcId="{A5A1C326-8DDE-4616-BFD5-6A74AC309388}" destId="{B8F191ED-329B-4B75-BB98-DBA9231E2D67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B043D15B-A833-474B-A757-5F8CD16CAEA0}" type="presOf" srcId="{69567BEC-B8CE-4E8E-B35D-9E130E67FE8E}" destId="{C59D3659-5614-4091-ACF2-EA50ADC5290B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3758B451-7C1A-4254-90F7-CB7FEE65C7F7}" type="presOf" srcId="{09822B27-C0D6-4071-A0A0-B5C98846DE2F}" destId="{70239A5A-1754-47AF-87FC-25B943BD1110}" srcOrd="0" destOrd="0" presId="urn:microsoft.com/office/officeart/2005/8/layout/cycle3"/>
    <dgm:cxn modelId="{5C1D8082-96AC-4FBE-A014-DFAF9289483A}" type="presOf" srcId="{4C0EE02A-E1AA-402B-B311-646C912A7D0E}" destId="{22FDA2C6-D5AB-4939-B357-134226132EE5}" srcOrd="0" destOrd="0" presId="urn:microsoft.com/office/officeart/2005/8/layout/cycle3"/>
    <dgm:cxn modelId="{3ED44690-218F-484A-AB22-4BADF59FAE5B}" type="presOf" srcId="{E84E747B-EFCD-4F15-8109-CC59B9A438D3}" destId="{8CA9BE66-56A5-42C5-9AE4-B4AF71F42A8B}" srcOrd="0" destOrd="0" presId="urn:microsoft.com/office/officeart/2005/8/layout/cycle3"/>
    <dgm:cxn modelId="{9E3221C7-8E00-4839-A2E8-6FC6495A54BF}" type="presOf" srcId="{D58CE2A2-AA47-4A57-A952-5DBE21306021}" destId="{B0AA3EB4-DED7-48C6-8290-31E09AEB3445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ADD3BE4-48F9-4D0F-9E62-A1E52F251A4A}" type="presOf" srcId="{51232223-E57C-4B18-8F06-17CAE1DAD6B5}" destId="{CC1B2D01-42C3-48C8-9D51-774582E04EB6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C2EDD085-1C3C-45C7-9C93-7442DF85B593}" type="presParOf" srcId="{8CA9BE66-56A5-42C5-9AE4-B4AF71F42A8B}" destId="{32345175-60AF-4BD9-862F-58627BF4C63A}" srcOrd="0" destOrd="0" presId="urn:microsoft.com/office/officeart/2005/8/layout/cycle3"/>
    <dgm:cxn modelId="{74300DF5-05F7-490E-92D2-77CE4A661B0F}" type="presParOf" srcId="{32345175-60AF-4BD9-862F-58627BF4C63A}" destId="{CC1B2D01-42C3-48C8-9D51-774582E04EB6}" srcOrd="0" destOrd="0" presId="urn:microsoft.com/office/officeart/2005/8/layout/cycle3"/>
    <dgm:cxn modelId="{E3E66E65-B8A3-4D9F-9C6C-4AF1B9D2492B}" type="presParOf" srcId="{32345175-60AF-4BD9-862F-58627BF4C63A}" destId="{C59D3659-5614-4091-ACF2-EA50ADC5290B}" srcOrd="1" destOrd="0" presId="urn:microsoft.com/office/officeart/2005/8/layout/cycle3"/>
    <dgm:cxn modelId="{A44EE055-4E7E-451A-9293-1F78338E941A}" type="presParOf" srcId="{32345175-60AF-4BD9-862F-58627BF4C63A}" destId="{B8F191ED-329B-4B75-BB98-DBA9231E2D67}" srcOrd="2" destOrd="0" presId="urn:microsoft.com/office/officeart/2005/8/layout/cycle3"/>
    <dgm:cxn modelId="{EA823886-BF93-4704-8A25-CAAF65A0B47B}" type="presParOf" srcId="{32345175-60AF-4BD9-862F-58627BF4C63A}" destId="{70239A5A-1754-47AF-87FC-25B943BD1110}" srcOrd="3" destOrd="0" presId="urn:microsoft.com/office/officeart/2005/8/layout/cycle3"/>
    <dgm:cxn modelId="{AA2AD66A-6C32-4AA9-BD68-FB00DF67A972}" type="presParOf" srcId="{32345175-60AF-4BD9-862F-58627BF4C63A}" destId="{B0AA3EB4-DED7-48C6-8290-31E09AEB3445}" srcOrd="4" destOrd="0" presId="urn:microsoft.com/office/officeart/2005/8/layout/cycle3"/>
    <dgm:cxn modelId="{6976D81D-5F36-4773-8529-5D36A2DBB6D5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2D01-42C3-48C8-9D51-774582E04EB6}">
      <dsp:nvSpPr>
        <dsp:cNvPr id="0" name=""/>
        <dsp:cNvSpPr/>
      </dsp:nvSpPr>
      <dsp:spPr>
        <a:xfrm>
          <a:off x="2623986" y="44361"/>
          <a:ext cx="2488668" cy="125176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5092" y="105467"/>
        <a:ext cx="2366456" cy="112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63500" dist="25400" dir="5400000" algn="ctr" rotWithShape="0">
            <a:srgbClr val="000000">
              <a:alpha val="69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200000"/>
          </a:lightRig>
        </a:scene3d>
        <a:sp3d prstMaterial="plastic">
          <a:bevelT w="254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62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3762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22521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211428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50390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48620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99177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02673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460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590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36729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55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35065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735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7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746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87530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811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17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  <p:sldLayoutId id="2147483869" r:id="rId17"/>
    <p:sldLayoutId id="2147483870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k-opiskelijavalinnat.fi/wp-content/uploads/2018/05/Ylioppilastutkinnon-pisteytysmalli-AMK.pdf" TargetMode="External"/><Relationship Id="rId2" Type="http://schemas.openxmlformats.org/officeDocument/2006/relationships/hyperlink" Target="http://oha-forum.fi/public_html/wordpress/wp-content/uploads/2018/02/pistetaulukot_nettiin.pdf" TargetMode="Externa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inedu.fi/artikkeli/-/asset_publisher/ylioppilastutkinto-uudistuu-jatkossa-kaikki-opiskelijat-kirjoittavat-vahintaan-viisi-ainetta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7000" dirty="0">
                <a:solidFill>
                  <a:schemeClr val="tx1"/>
                </a:solidFill>
              </a:rPr>
              <a:t>YO-suunnitelma</a:t>
            </a:r>
            <a:br>
              <a:rPr lang="fi-FI" sz="7000" dirty="0">
                <a:solidFill>
                  <a:schemeClr val="tx1"/>
                </a:solidFill>
              </a:rPr>
            </a:br>
            <a:endParaRPr lang="fi-FI" sz="7000" dirty="0">
              <a:solidFill>
                <a:schemeClr val="tx1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Opinto-ohjaus, ykköset </a:t>
            </a:r>
          </a:p>
          <a:p>
            <a:r>
              <a:rPr lang="fi-FI" dirty="0"/>
              <a:t>syksy 2026</a:t>
            </a:r>
          </a:p>
        </p:txBody>
      </p:sp>
    </p:spTree>
    <p:extLst>
      <p:ext uri="{BB962C8B-B14F-4D97-AF65-F5344CB8AC3E}">
        <p14:creationId xmlns:p14="http://schemas.microsoft.com/office/powerpoint/2010/main" val="174714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Pitkät ja keskipitkät oppimäärät tuottavat hyvin pisteitä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Äidinkieli</a:t>
            </a:r>
          </a:p>
          <a:p>
            <a:r>
              <a:rPr lang="fi-FI" dirty="0"/>
              <a:t>Matematiikka</a:t>
            </a:r>
          </a:p>
          <a:p>
            <a:r>
              <a:rPr lang="fi-FI" dirty="0"/>
              <a:t>Englanti</a:t>
            </a:r>
          </a:p>
          <a:p>
            <a:r>
              <a:rPr lang="fi-FI" dirty="0"/>
              <a:t>Ruotsi</a:t>
            </a:r>
          </a:p>
          <a:p>
            <a:r>
              <a:rPr lang="fi-FI" dirty="0">
                <a:hlinkClick r:id="rId2"/>
              </a:rPr>
              <a:t>http://oha-forum.fi/public_html/wordpress/wp-content/uploads/2018/02/pistetaulukot_nettiin.pdf</a:t>
            </a:r>
            <a:endParaRPr lang="fi-FI" dirty="0"/>
          </a:p>
          <a:p>
            <a:r>
              <a:rPr lang="fi-FI" dirty="0">
                <a:hlinkClick r:id="rId3"/>
              </a:rPr>
              <a:t>http://www.amk-opiskelijavalinnat.fi/wp-content/uploads/2018/05/Ylioppilastutkinnon-pisteytysmalli-AMK.pdf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02251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kompensaatiosta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Jos kokelas on suorittanut tutkintoon vaadittavista viidestä kokeesta yhden kokeen hylätyllä arvosanalla ja neljä hyväksytyllä arvosanalla, hän saa näistä neljästä kokeesta kompensaatiopisteitä arvosanojen perusteella seuraavasti: laudatur 7, </a:t>
            </a:r>
            <a:r>
              <a:rPr lang="fi-FI" dirty="0" err="1"/>
              <a:t>eximia</a:t>
            </a:r>
            <a:r>
              <a:rPr lang="fi-FI" dirty="0"/>
              <a:t> </a:t>
            </a:r>
            <a:r>
              <a:rPr lang="fi-FI" dirty="0" err="1"/>
              <a:t>cum</a:t>
            </a:r>
            <a:r>
              <a:rPr lang="fi-FI" dirty="0"/>
              <a:t> laude approbatur 6, magna </a:t>
            </a:r>
            <a:r>
              <a:rPr lang="fi-FI" dirty="0" err="1"/>
              <a:t>cum</a:t>
            </a:r>
            <a:r>
              <a:rPr lang="fi-FI" dirty="0"/>
              <a:t> laude approbatur 5, </a:t>
            </a:r>
            <a:r>
              <a:rPr lang="fi-FI" dirty="0" err="1"/>
              <a:t>cum</a:t>
            </a:r>
            <a:r>
              <a:rPr lang="fi-FI" dirty="0"/>
              <a:t> laude approbatur 4, </a:t>
            </a:r>
            <a:r>
              <a:rPr lang="fi-FI" dirty="0" err="1"/>
              <a:t>lubenter</a:t>
            </a:r>
            <a:r>
              <a:rPr lang="fi-FI" dirty="0"/>
              <a:t> approbatur 3 ja approbatur 2</a:t>
            </a:r>
            <a:r>
              <a:rPr lang="fi-FI"/>
              <a:t>. </a:t>
            </a:r>
          </a:p>
          <a:p>
            <a:r>
              <a:rPr lang="fi-FI"/>
              <a:t>Kokelaan saamat kompensaatiopisteet lasketaan yhteen, ja 10 kompensaatiopistettä kompensoi hylätyn arvosanan. </a:t>
            </a:r>
          </a:p>
        </p:txBody>
      </p:sp>
    </p:spTree>
    <p:extLst>
      <p:ext uri="{BB962C8B-B14F-4D97-AF65-F5344CB8AC3E}">
        <p14:creationId xmlns:p14="http://schemas.microsoft.com/office/powerpoint/2010/main" val="3377750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Sinun tehtäväsi: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Ota paperia</a:t>
            </a:r>
          </a:p>
          <a:p>
            <a:r>
              <a:rPr lang="fi-FI" dirty="0"/>
              <a:t>Hahmottele suunnitelma</a:t>
            </a:r>
          </a:p>
          <a:p>
            <a:r>
              <a:rPr lang="fi-FI" dirty="0"/>
              <a:t>kuinka pitkään aiot opiskella lukiossa?</a:t>
            </a:r>
          </a:p>
          <a:p>
            <a:r>
              <a:rPr lang="fi-FI" dirty="0"/>
              <a:t>Muista 150 opintopistettä</a:t>
            </a:r>
          </a:p>
          <a:p>
            <a:r>
              <a:rPr lang="fi-FI" dirty="0"/>
              <a:t>(TULOSSA UUDISTUS: kuvataiteen, musiikin ja liikunnan lukiodiplomit poistuvat </a:t>
            </a:r>
            <a:r>
              <a:rPr lang="fi-FI" dirty="0" err="1"/>
              <a:t>lukiodiplomitarjonnasta</a:t>
            </a:r>
            <a:r>
              <a:rPr lang="fi-FI" dirty="0"/>
              <a:t> niiltä opiskelijoilta, jotka aloittavat lukio-opintonsa 1.8.2027 tai sen jälkeen. Taito- ja taideaineiden yo-koe suoritettavissa ensimmäisen kerran syksyllä 2029.)</a:t>
            </a:r>
          </a:p>
        </p:txBody>
      </p:sp>
    </p:spTree>
    <p:extLst>
      <p:ext uri="{BB962C8B-B14F-4D97-AF65-F5344CB8AC3E}">
        <p14:creationId xmlns:p14="http://schemas.microsoft.com/office/powerpoint/2010/main" val="4245474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uora yhdysviiva 4"/>
          <p:cNvCxnSpPr/>
          <p:nvPr/>
        </p:nvCxnSpPr>
        <p:spPr>
          <a:xfrm flipV="1">
            <a:off x="1357745" y="2105891"/>
            <a:ext cx="8931564" cy="9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uora yhdysviiva 6"/>
          <p:cNvCxnSpPr/>
          <p:nvPr/>
        </p:nvCxnSpPr>
        <p:spPr>
          <a:xfrm>
            <a:off x="3897745" y="1690255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uora yhdysviiva 9"/>
          <p:cNvCxnSpPr/>
          <p:nvPr/>
        </p:nvCxnSpPr>
        <p:spPr>
          <a:xfrm>
            <a:off x="7282877" y="1704115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uora yhdysviiva 10"/>
          <p:cNvCxnSpPr/>
          <p:nvPr/>
        </p:nvCxnSpPr>
        <p:spPr>
          <a:xfrm flipV="1">
            <a:off x="1390071" y="3403597"/>
            <a:ext cx="8931564" cy="9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uora yhdysviiva 11"/>
          <p:cNvCxnSpPr/>
          <p:nvPr/>
        </p:nvCxnSpPr>
        <p:spPr>
          <a:xfrm>
            <a:off x="3902364" y="3098799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uora yhdysviiva 12"/>
          <p:cNvCxnSpPr/>
          <p:nvPr/>
        </p:nvCxnSpPr>
        <p:spPr>
          <a:xfrm>
            <a:off x="7292114" y="3098799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/>
          <p:cNvCxnSpPr/>
          <p:nvPr/>
        </p:nvCxnSpPr>
        <p:spPr>
          <a:xfrm flipV="1">
            <a:off x="1390071" y="4904507"/>
            <a:ext cx="8931564" cy="92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uora yhdysviiva 14"/>
          <p:cNvCxnSpPr/>
          <p:nvPr/>
        </p:nvCxnSpPr>
        <p:spPr>
          <a:xfrm>
            <a:off x="3906982" y="4521199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uora yhdysviiva 15"/>
          <p:cNvCxnSpPr/>
          <p:nvPr/>
        </p:nvCxnSpPr>
        <p:spPr>
          <a:xfrm>
            <a:off x="7301351" y="4521199"/>
            <a:ext cx="9237" cy="831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iruutu 16"/>
          <p:cNvSpPr txBox="1"/>
          <p:nvPr/>
        </p:nvSpPr>
        <p:spPr>
          <a:xfrm>
            <a:off x="175491" y="1838036"/>
            <a:ext cx="10714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dirty="0"/>
              <a:t>3 v.</a:t>
            </a:r>
          </a:p>
        </p:txBody>
      </p:sp>
      <p:sp>
        <p:nvSpPr>
          <p:cNvPr id="18" name="Tekstiruutu 17"/>
          <p:cNvSpPr txBox="1"/>
          <p:nvPr/>
        </p:nvSpPr>
        <p:spPr>
          <a:xfrm>
            <a:off x="175491" y="3098799"/>
            <a:ext cx="10714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dirty="0"/>
              <a:t>3,5 v.</a:t>
            </a:r>
          </a:p>
        </p:txBody>
      </p:sp>
      <p:sp>
        <p:nvSpPr>
          <p:cNvPr id="19" name="Tekstiruutu 18"/>
          <p:cNvSpPr txBox="1"/>
          <p:nvPr/>
        </p:nvSpPr>
        <p:spPr>
          <a:xfrm>
            <a:off x="175491" y="4627508"/>
            <a:ext cx="10714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dirty="0"/>
              <a:t>4 v.</a:t>
            </a:r>
          </a:p>
        </p:txBody>
      </p:sp>
      <p:sp>
        <p:nvSpPr>
          <p:cNvPr id="20" name="Tekstiruutu 19"/>
          <p:cNvSpPr txBox="1"/>
          <p:nvPr/>
        </p:nvSpPr>
        <p:spPr>
          <a:xfrm>
            <a:off x="2036618" y="1341674"/>
            <a:ext cx="107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Kevät-28</a:t>
            </a:r>
          </a:p>
        </p:txBody>
      </p:sp>
      <p:sp>
        <p:nvSpPr>
          <p:cNvPr id="22" name="Tekstiruutu 21"/>
          <p:cNvSpPr txBox="1"/>
          <p:nvPr/>
        </p:nvSpPr>
        <p:spPr>
          <a:xfrm>
            <a:off x="2036618" y="2752528"/>
            <a:ext cx="107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Syksy-28</a:t>
            </a:r>
          </a:p>
        </p:txBody>
      </p:sp>
      <p:sp>
        <p:nvSpPr>
          <p:cNvPr id="23" name="Tekstiruutu 22"/>
          <p:cNvSpPr txBox="1"/>
          <p:nvPr/>
        </p:nvSpPr>
        <p:spPr>
          <a:xfrm>
            <a:off x="2036618" y="4294903"/>
            <a:ext cx="107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Kevät-29</a:t>
            </a:r>
          </a:p>
        </p:txBody>
      </p:sp>
      <p:sp>
        <p:nvSpPr>
          <p:cNvPr id="24" name="Tekstiruutu 23"/>
          <p:cNvSpPr txBox="1"/>
          <p:nvPr/>
        </p:nvSpPr>
        <p:spPr>
          <a:xfrm>
            <a:off x="5059220" y="1325695"/>
            <a:ext cx="107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Syksy-28</a:t>
            </a:r>
          </a:p>
        </p:txBody>
      </p:sp>
      <p:sp>
        <p:nvSpPr>
          <p:cNvPr id="25" name="Tekstiruutu 24"/>
          <p:cNvSpPr txBox="1"/>
          <p:nvPr/>
        </p:nvSpPr>
        <p:spPr>
          <a:xfrm>
            <a:off x="5059220" y="2752528"/>
            <a:ext cx="107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Kevät-29</a:t>
            </a:r>
          </a:p>
        </p:txBody>
      </p:sp>
      <p:sp>
        <p:nvSpPr>
          <p:cNvPr id="26" name="Tekstiruutu 25"/>
          <p:cNvSpPr txBox="1"/>
          <p:nvPr/>
        </p:nvSpPr>
        <p:spPr>
          <a:xfrm>
            <a:off x="5059220" y="4258176"/>
            <a:ext cx="107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Syksy-29</a:t>
            </a:r>
          </a:p>
        </p:txBody>
      </p:sp>
      <p:sp>
        <p:nvSpPr>
          <p:cNvPr id="27" name="Tekstiruutu 26"/>
          <p:cNvSpPr txBox="1"/>
          <p:nvPr/>
        </p:nvSpPr>
        <p:spPr>
          <a:xfrm>
            <a:off x="8255002" y="1339644"/>
            <a:ext cx="107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Kevät-29</a:t>
            </a:r>
          </a:p>
        </p:txBody>
      </p:sp>
      <p:sp>
        <p:nvSpPr>
          <p:cNvPr id="28" name="Tekstiruutu 27"/>
          <p:cNvSpPr txBox="1"/>
          <p:nvPr/>
        </p:nvSpPr>
        <p:spPr>
          <a:xfrm>
            <a:off x="7818877" y="2752528"/>
            <a:ext cx="2182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Syksy-29 (taito- ja taideaineiden yo-koe osana tutkintoa ensimmäistä kertaa).</a:t>
            </a:r>
          </a:p>
        </p:txBody>
      </p:sp>
      <p:sp>
        <p:nvSpPr>
          <p:cNvPr id="29" name="Tekstiruutu 28"/>
          <p:cNvSpPr txBox="1"/>
          <p:nvPr/>
        </p:nvSpPr>
        <p:spPr>
          <a:xfrm>
            <a:off x="8253848" y="4294903"/>
            <a:ext cx="107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Kevät-30</a:t>
            </a:r>
          </a:p>
        </p:txBody>
      </p:sp>
    </p:spTree>
    <p:extLst>
      <p:ext uri="{BB962C8B-B14F-4D97-AF65-F5344CB8AC3E}">
        <p14:creationId xmlns:p14="http://schemas.microsoft.com/office/powerpoint/2010/main" val="342011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91513" cy="936625"/>
          </a:xfrm>
        </p:spPr>
        <p:txBody>
          <a:bodyPr/>
          <a:lstStyle/>
          <a:p>
            <a:r>
              <a:rPr lang="fi-FI" dirty="0">
                <a:solidFill>
                  <a:schemeClr val="bg1"/>
                </a:solidFill>
                <a:latin typeface="Arial Rounded MT Bold" pitchFamily="34" charset="0"/>
              </a:rPr>
              <a:t>Tutkinnon rakenne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2423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5015880" y="2420889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i-FI" dirty="0"/>
              <a:t>Äidinkielen koe on kaikille pakollinen 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1775520" y="1052737"/>
            <a:ext cx="2664296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i-FI" sz="2000" dirty="0">
                <a:solidFill>
                  <a:srgbClr val="CC3300"/>
                </a:solidFill>
              </a:rPr>
              <a:t>Tutkintoon kuuluu vähintään viisi pakollista koetta</a:t>
            </a:r>
          </a:p>
        </p:txBody>
      </p:sp>
    </p:spTree>
    <p:extLst>
      <p:ext uri="{BB962C8B-B14F-4D97-AF65-F5344CB8AC3E}">
        <p14:creationId xmlns:p14="http://schemas.microsoft.com/office/powerpoint/2010/main" val="3466406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91513" cy="936625"/>
          </a:xfrm>
        </p:spPr>
        <p:txBody>
          <a:bodyPr/>
          <a:lstStyle/>
          <a:p>
            <a:r>
              <a:rPr lang="fi-FI" dirty="0">
                <a:solidFill>
                  <a:schemeClr val="bg1"/>
                </a:solidFill>
                <a:latin typeface="Arial Rounded MT Bold" pitchFamily="34" charset="0"/>
              </a:rPr>
              <a:t>Tutkinnon rakenne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2423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5015880" y="2420889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i-FI" dirty="0"/>
              <a:t>Äidinkielen koe on kaikille pakollinen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1775520" y="1124745"/>
            <a:ext cx="2664296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i-FI" sz="2000" dirty="0">
                <a:solidFill>
                  <a:srgbClr val="CC3300"/>
                </a:solidFill>
              </a:rPr>
              <a:t>Tutkintoon kuuluu vähintään viisi pakollista koetta</a:t>
            </a:r>
          </a:p>
        </p:txBody>
      </p:sp>
      <p:sp>
        <p:nvSpPr>
          <p:cNvPr id="9" name="Kuvatekstinuoli vasemmalle ja oikealle 8"/>
          <p:cNvSpPr/>
          <p:nvPr/>
        </p:nvSpPr>
        <p:spPr bwMode="auto">
          <a:xfrm>
            <a:off x="4997405" y="4288450"/>
            <a:ext cx="2520280" cy="1015663"/>
          </a:xfrm>
          <a:prstGeom prst="leftRightArrowCallout">
            <a:avLst>
              <a:gd name="adj1" fmla="val 41792"/>
              <a:gd name="adj2" fmla="val 28256"/>
              <a:gd name="adj3" fmla="val 11811"/>
              <a:gd name="adj4" fmla="val 75488"/>
            </a:avLst>
          </a:prstGeom>
          <a:solidFill>
            <a:srgbClr val="CC33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R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tabLst/>
            </a:pPr>
            <a:r>
              <a:rPr kumimoji="0" lang="fi-F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Näistä on valittava kolme</a:t>
            </a:r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1EAC63C3-6846-4ABA-906E-A5B536DA816D}"/>
              </a:ext>
            </a:extLst>
          </p:cNvPr>
          <p:cNvGrpSpPr/>
          <p:nvPr/>
        </p:nvGrpSpPr>
        <p:grpSpPr>
          <a:xfrm>
            <a:off x="8735171" y="809625"/>
            <a:ext cx="2790079" cy="1790700"/>
            <a:chOff x="11" y="2448274"/>
            <a:chExt cx="2513107" cy="1256553"/>
          </a:xfrm>
        </p:grpSpPr>
        <p:sp>
          <p:nvSpPr>
            <p:cNvPr id="10" name="Suorakulmio: Pyöristetyt kulmat 9">
              <a:extLst>
                <a:ext uri="{FF2B5EF4-FFF2-40B4-BE49-F238E27FC236}">
                  <a16:creationId xmlns:a16="http://schemas.microsoft.com/office/drawing/2014/main" id="{D2DA384E-A6DE-4447-A3F5-760A9A8DACAD}"/>
                </a:ext>
              </a:extLst>
            </p:cNvPr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solidFill>
              <a:srgbClr val="92D050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1" name="Suorakulmio: Pyöristetyt kulmat 4">
              <a:extLst>
                <a:ext uri="{FF2B5EF4-FFF2-40B4-BE49-F238E27FC236}">
                  <a16:creationId xmlns:a16="http://schemas.microsoft.com/office/drawing/2014/main" id="{E6212044-71E3-4DD9-AE1B-6D40FC9DEFE7}"/>
                </a:ext>
              </a:extLst>
            </p:cNvPr>
            <p:cNvSpPr txBox="1"/>
            <p:nvPr/>
          </p:nvSpPr>
          <p:spPr>
            <a:xfrm>
              <a:off x="67261" y="2509614"/>
              <a:ext cx="2390426" cy="11338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i-FI" sz="2800" b="1" u="sng" dirty="0">
                  <a:solidFill>
                    <a:schemeClr val="tx1"/>
                  </a:solidFill>
                  <a:latin typeface="+mj-lt"/>
                </a:rPr>
                <a:t>Syksy -29: </a:t>
              </a:r>
              <a:r>
                <a:rPr lang="fi-FI" sz="2800" b="1" dirty="0">
                  <a:solidFill>
                    <a:schemeClr val="tx1"/>
                  </a:solidFill>
                  <a:latin typeface="+mj-lt"/>
                </a:rPr>
                <a:t>Taito- ja taideaine (li, </a:t>
              </a:r>
              <a:r>
                <a:rPr lang="fi-FI" sz="2800" b="1" dirty="0" err="1">
                  <a:solidFill>
                    <a:schemeClr val="tx1"/>
                  </a:solidFill>
                  <a:latin typeface="+mj-lt"/>
                </a:rPr>
                <a:t>mu,ku</a:t>
              </a:r>
              <a:r>
                <a:rPr lang="fi-FI" sz="2800" b="1" dirty="0">
                  <a:solidFill>
                    <a:schemeClr val="tx1"/>
                  </a:solidFill>
                  <a:latin typeface="+mj-lt"/>
                </a:rPr>
                <a:t>)</a:t>
              </a:r>
              <a:endParaRPr lang="fi-FI" sz="2800" b="1" kern="1200" baseline="0" dirty="0">
                <a:solidFill>
                  <a:schemeClr val="tx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0729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2423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4727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4799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8291513" cy="936625"/>
          </a:xfrm>
        </p:spPr>
        <p:txBody>
          <a:bodyPr/>
          <a:lstStyle/>
          <a:p>
            <a:r>
              <a:rPr lang="fi-FI" dirty="0">
                <a:solidFill>
                  <a:schemeClr val="bg1"/>
                </a:solidFill>
                <a:latin typeface="Arial Rounded MT Bold" pitchFamily="34" charset="0"/>
              </a:rPr>
              <a:t>Tutkinnon rakenne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5519936" y="3789041"/>
            <a:ext cx="1728192" cy="1200329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fi-FI" dirty="0"/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101862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Muista huomioida reaaliaineiden päällekkäiset koepäivät: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Psykologia</a:t>
            </a:r>
          </a:p>
          <a:p>
            <a:r>
              <a:rPr lang="fi-FI" dirty="0"/>
              <a:t>Filosofia</a:t>
            </a:r>
          </a:p>
          <a:p>
            <a:r>
              <a:rPr lang="fi-FI" dirty="0"/>
              <a:t>Historia</a:t>
            </a:r>
          </a:p>
          <a:p>
            <a:r>
              <a:rPr lang="fi-FI" dirty="0"/>
              <a:t>Fysiikka</a:t>
            </a:r>
          </a:p>
          <a:p>
            <a:r>
              <a:rPr lang="fi-FI" dirty="0"/>
              <a:t>biologia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i-FI" dirty="0"/>
              <a:t>Uskonto</a:t>
            </a:r>
          </a:p>
          <a:p>
            <a:r>
              <a:rPr lang="fi-FI" dirty="0"/>
              <a:t>Elämänkatsomustieto</a:t>
            </a:r>
          </a:p>
          <a:p>
            <a:r>
              <a:rPr lang="fi-FI" dirty="0"/>
              <a:t>Yhteiskuntaoppi</a:t>
            </a:r>
          </a:p>
          <a:p>
            <a:r>
              <a:rPr lang="fi-FI" dirty="0"/>
              <a:t>Kemia</a:t>
            </a:r>
          </a:p>
          <a:p>
            <a:r>
              <a:rPr lang="fi-FI" dirty="0"/>
              <a:t>Maantiede</a:t>
            </a:r>
          </a:p>
          <a:p>
            <a:r>
              <a:rPr lang="fi-FI" dirty="0"/>
              <a:t>terveystieto</a:t>
            </a:r>
          </a:p>
        </p:txBody>
      </p:sp>
    </p:spTree>
    <p:extLst>
      <p:ext uri="{BB962C8B-B14F-4D97-AF65-F5344CB8AC3E}">
        <p14:creationId xmlns:p14="http://schemas.microsoft.com/office/powerpoint/2010/main" val="66009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Seuraava etappi: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Yo-ilmoittautuminen kevään 2028 kirjoituksiin marraskuun 2027 loppuun mennessä</a:t>
            </a:r>
          </a:p>
          <a:p>
            <a:pPr lvl="1"/>
            <a:r>
              <a:rPr lang="fi-FI" dirty="0"/>
              <a:t>Wilmassa – muista tallentaa!</a:t>
            </a:r>
          </a:p>
        </p:txBody>
      </p:sp>
    </p:spTree>
    <p:extLst>
      <p:ext uri="{BB962C8B-B14F-4D97-AF65-F5344CB8AC3E}">
        <p14:creationId xmlns:p14="http://schemas.microsoft.com/office/powerpoint/2010/main" val="2098700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 mitä kannattaa kirjoittaa!?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Kirjoita niitä aineita, jotka sinua </a:t>
            </a:r>
            <a:r>
              <a:rPr lang="fi-FI" b="1" u="sng" dirty="0"/>
              <a:t>kiinnostavat, motivoivat ja innostavat!</a:t>
            </a:r>
            <a:r>
              <a:rPr lang="fi-FI" dirty="0"/>
              <a:t> </a:t>
            </a:r>
          </a:p>
          <a:p>
            <a:pPr lvl="1"/>
            <a:r>
              <a:rPr lang="fi-FI"/>
              <a:t>kaikki </a:t>
            </a:r>
            <a:r>
              <a:rPr lang="fi-FI" dirty="0"/>
              <a:t>opiskelijat kirjoittavat viisi ainetta</a:t>
            </a:r>
          </a:p>
          <a:p>
            <a:pPr lvl="1"/>
            <a:r>
              <a:rPr lang="fi-FI" dirty="0">
                <a:hlinkClick r:id="rId2"/>
              </a:rPr>
              <a:t>https://minedu.fi/artikkeli/-/asset_publisher/ylioppilastutkinto-uudistuu-jatkossa-kaikki-opiskelijat-kirjoittavat-vahintaan-viisi-ainetta</a:t>
            </a:r>
            <a:endParaRPr lang="fi-FI" dirty="0"/>
          </a:p>
          <a:p>
            <a:pPr lvl="1"/>
            <a:r>
              <a:rPr lang="fi-FI" dirty="0"/>
              <a:t>Uuden lain muutokset koskevat yo-tutkintonsa 2022 aloittavia = syksyllä 2020 opintonsa aloittavia</a:t>
            </a:r>
          </a:p>
        </p:txBody>
      </p:sp>
    </p:spTree>
    <p:extLst>
      <p:ext uri="{BB962C8B-B14F-4D97-AF65-F5344CB8AC3E}">
        <p14:creationId xmlns:p14="http://schemas.microsoft.com/office/powerpoint/2010/main" val="2407742520"/>
      </p:ext>
    </p:extLst>
  </p:cSld>
  <p:clrMapOvr>
    <a:masterClrMapping/>
  </p:clrMapOvr>
</p:sld>
</file>

<file path=ppt/theme/theme1.xml><?xml version="1.0" encoding="utf-8"?>
<a:theme xmlns:a="http://schemas.openxmlformats.org/drawingml/2006/main" name="Pisara">
  <a:themeElements>
    <a:clrScheme name="Pisar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Pisar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TM04033925[[fn=Pisara]]</Template>
  <TotalTime>597</TotalTime>
  <Words>353</Words>
  <Application>Microsoft Office PowerPoint</Application>
  <PresentationFormat>Laajakuva</PresentationFormat>
  <Paragraphs>72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5" baseType="lpstr">
      <vt:lpstr>Arial</vt:lpstr>
      <vt:lpstr>Arial Rounded MT Bold</vt:lpstr>
      <vt:lpstr>Tw Cen MT</vt:lpstr>
      <vt:lpstr>Pisara</vt:lpstr>
      <vt:lpstr>YO-suunnitelma </vt:lpstr>
      <vt:lpstr>Sinun tehtäväsi:</vt:lpstr>
      <vt:lpstr>PowerPoint-esitys</vt:lpstr>
      <vt:lpstr>Tutkinnon rakenne</vt:lpstr>
      <vt:lpstr>Tutkinnon rakenne</vt:lpstr>
      <vt:lpstr>Tutkinnon rakenne</vt:lpstr>
      <vt:lpstr>Muista huomioida reaaliaineiden päällekkäiset koepäivät:</vt:lpstr>
      <vt:lpstr>Seuraava etappi:</vt:lpstr>
      <vt:lpstr>No mitä kannattaa kirjoittaa!?</vt:lpstr>
      <vt:lpstr>Pitkät ja keskipitkät oppimäärät tuottavat hyvin pisteitä</vt:lpstr>
      <vt:lpstr>kompensaatiosta</vt:lpstr>
    </vt:vector>
  </TitlesOfParts>
  <Company>Laukaan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YO-suunnitelma</dc:title>
  <dc:creator>Eveliina Ojala</dc:creator>
  <cp:lastModifiedBy>Eveliina Ojala</cp:lastModifiedBy>
  <cp:revision>50</cp:revision>
  <dcterms:created xsi:type="dcterms:W3CDTF">2019-09-26T05:56:54Z</dcterms:created>
  <dcterms:modified xsi:type="dcterms:W3CDTF">2026-08-26T07:25:39Z</dcterms:modified>
</cp:coreProperties>
</file>