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80" r:id="rId1"/>
  </p:sldMasterIdLst>
  <p:sldIdLst>
    <p:sldId id="256" r:id="rId2"/>
    <p:sldId id="259" r:id="rId3"/>
    <p:sldId id="258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DA51639-B2D6-4652-B8C3-1B4C224A7BAF}" type="datetimeFigureOut">
              <a:rPr lang="en-US" smtClean="0"/>
              <a:t>4/15/2026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39884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smtClean="0"/>
              <a:t>4/15/2026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401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smtClean="0"/>
              <a:t>4/15/2026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430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smtClean="0"/>
              <a:t>4/15/2026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023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44961B7-6B89-48AB-966F-622E2788EECC}" type="datetimeFigureOut">
              <a:rPr lang="en-US" smtClean="0"/>
              <a:t>4/15/2026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3858504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smtClean="0"/>
              <a:t>4/15/2026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39105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smtClean="0"/>
              <a:t>4/15/2026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23246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/>
              <a:t>4/15/2026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311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smtClean="0"/>
              <a:t>4/15/2026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06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1CF131DD-A141-4471-BCF9-C6073EDD7E20}" type="datetimeFigureOut">
              <a:rPr lang="en-US" smtClean="0"/>
              <a:t>4/15/2026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7036539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AB334A90-EB03-42F3-8859-2C2B2724C058}" type="datetimeFigureOut">
              <a:rPr lang="en-US" smtClean="0"/>
              <a:t>4/15/2026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852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smtClean="0"/>
              <a:t>4/15/2026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23721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Kuinka lukio-opintosi ovat edenneet?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OP1-opintojakso, kevät 2026</a:t>
            </a:r>
          </a:p>
        </p:txBody>
      </p:sp>
    </p:spTree>
    <p:extLst>
      <p:ext uri="{BB962C8B-B14F-4D97-AF65-F5344CB8AC3E}">
        <p14:creationId xmlns:p14="http://schemas.microsoft.com/office/powerpoint/2010/main" val="316818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Lukio-opinnoissa eteneminen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i-FI" sz="2800" dirty="0"/>
              <a:t>Olet päässyt lukio-opinnoissasi jo aika pitkälle! Hienoa!</a:t>
            </a:r>
          </a:p>
          <a:p>
            <a:pPr marL="0" indent="0">
              <a:buNone/>
            </a:pPr>
            <a:endParaRPr lang="fi-FI" sz="2800" b="1" dirty="0"/>
          </a:p>
          <a:p>
            <a:pPr marL="0" indent="0">
              <a:buNone/>
            </a:pPr>
            <a:r>
              <a:rPr lang="fi-FI" sz="2800" dirty="0"/>
              <a:t>Valitse itsellesi pari. Teillä on kaksi tehtävää:</a:t>
            </a:r>
          </a:p>
          <a:p>
            <a:pPr marL="514350" indent="-514350">
              <a:buAutoNum type="arabicPeriod"/>
            </a:pPr>
            <a:r>
              <a:rPr lang="fi-FI" sz="2800" dirty="0"/>
              <a:t>Kysy kaverisi kuulumisia!</a:t>
            </a:r>
          </a:p>
          <a:p>
            <a:pPr marL="514350" indent="-514350">
              <a:buAutoNum type="arabicPeriod"/>
            </a:pPr>
            <a:r>
              <a:rPr lang="fi-FI" sz="2800" b="1" dirty="0"/>
              <a:t>Kehu</a:t>
            </a:r>
            <a:r>
              <a:rPr lang="fi-FI" sz="2800" dirty="0"/>
              <a:t> kaveria! Anna hänelle </a:t>
            </a:r>
            <a:r>
              <a:rPr lang="fi-FI" sz="2800" b="1" dirty="0"/>
              <a:t>kiitosta</a:t>
            </a:r>
            <a:r>
              <a:rPr lang="fi-FI" sz="2800" dirty="0"/>
              <a:t> sellaisista asioista, joissa hän on suoriutunut tänä vuonna hyvin! </a:t>
            </a:r>
          </a:p>
          <a:p>
            <a:endParaRPr lang="fi-FI" dirty="0"/>
          </a:p>
        </p:txBody>
      </p:sp>
      <p:pic>
        <p:nvPicPr>
          <p:cNvPr id="7" name="Sisällön paikkamerkki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8450" y="2295525"/>
            <a:ext cx="4800600" cy="3600450"/>
          </a:xfrm>
        </p:spPr>
      </p:pic>
    </p:spTree>
    <p:extLst>
      <p:ext uri="{BB962C8B-B14F-4D97-AF65-F5344CB8AC3E}">
        <p14:creationId xmlns:p14="http://schemas.microsoft.com/office/powerpoint/2010/main" val="3553319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Lukio-opinnoissa eteneminen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Jotta opintosuunnitelmasi olisi realistinen ja ajantasainen, nyt on hyvä hetki tarkistaa opintokertymää ja miettiä ovatko valintasi suunnitelmiesi mukaisia.</a:t>
            </a:r>
          </a:p>
          <a:p>
            <a:r>
              <a:rPr lang="fi-FI" dirty="0"/>
              <a:t>Jatkakaa keskustelua parin kanssa. Keskustelkaa seuraavista kysymyksistä:</a:t>
            </a:r>
          </a:p>
          <a:p>
            <a:pPr lvl="1"/>
            <a:r>
              <a:rPr lang="fi-FI" dirty="0"/>
              <a:t>Kuinka monta </a:t>
            </a:r>
            <a:r>
              <a:rPr lang="fi-FI" b="1" dirty="0"/>
              <a:t>hyväksytysti</a:t>
            </a:r>
            <a:r>
              <a:rPr lang="fi-FI" dirty="0"/>
              <a:t> suoritettua opintojaksoa teille on kertynyt?</a:t>
            </a:r>
          </a:p>
          <a:p>
            <a:pPr lvl="1"/>
            <a:r>
              <a:rPr lang="fi-FI" dirty="0"/>
              <a:t>Onko opintopisteitä </a:t>
            </a:r>
            <a:r>
              <a:rPr lang="fi-FI" b="1" dirty="0"/>
              <a:t>riittävästi</a:t>
            </a:r>
            <a:r>
              <a:rPr lang="fi-FI" dirty="0"/>
              <a:t>? Vai onko pohdittava pidennettyä opintosuunnitelmaa?</a:t>
            </a:r>
          </a:p>
          <a:p>
            <a:pPr lvl="1"/>
            <a:r>
              <a:rPr lang="fi-FI" dirty="0"/>
              <a:t>Oletko opiskellut sellaisia aineita, joista on sinulle </a:t>
            </a:r>
            <a:r>
              <a:rPr lang="fi-FI" b="1" dirty="0"/>
              <a:t>hyötyä ja iloa </a:t>
            </a:r>
            <a:r>
              <a:rPr lang="fi-FI" dirty="0"/>
              <a:t>tulevaisuudessa?</a:t>
            </a:r>
          </a:p>
          <a:p>
            <a:r>
              <a:rPr lang="fi-FI" dirty="0"/>
              <a:t>Jos aiheet herättävät lisäkysymyksiä, hyviä lähteitä ovat:</a:t>
            </a:r>
          </a:p>
          <a:p>
            <a:pPr lvl="1"/>
            <a:r>
              <a:rPr lang="fi-FI" dirty="0"/>
              <a:t>Ryhmänohjaaja/opettaja/opo</a:t>
            </a:r>
          </a:p>
          <a:p>
            <a:pPr lvl="1"/>
            <a:r>
              <a:rPr lang="fi-FI" dirty="0"/>
              <a:t>Opinto-opas</a:t>
            </a:r>
          </a:p>
          <a:p>
            <a:pPr lvl="1"/>
            <a:r>
              <a:rPr lang="fi-FI" dirty="0"/>
              <a:t>Opintopolku.fi</a:t>
            </a:r>
          </a:p>
          <a:p>
            <a:endParaRPr lang="fi-FI" dirty="0"/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50366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1088967" y="1313410"/>
            <a:ext cx="1063197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b="1" dirty="0">
                <a:solidFill>
                  <a:srgbClr val="333333"/>
                </a:solidFill>
                <a:cs typeface="Arial" panose="020B0604020202020204" pitchFamily="34" charset="0"/>
              </a:rPr>
              <a:t>Jos suunnitelmanasi on opiskella lukio kolmessa vuodessa, sopiva opintokertymä </a:t>
            </a:r>
            <a:r>
              <a:rPr lang="fi-FI" b="1" u="sng" dirty="0">
                <a:solidFill>
                  <a:srgbClr val="333333"/>
                </a:solidFill>
                <a:cs typeface="Arial" panose="020B0604020202020204" pitchFamily="34" charset="0"/>
              </a:rPr>
              <a:t>opintopisteinä</a:t>
            </a:r>
            <a:r>
              <a:rPr lang="fi-FI" b="1" dirty="0">
                <a:solidFill>
                  <a:srgbClr val="333333"/>
                </a:solidFill>
                <a:cs typeface="Arial" panose="020B0604020202020204" pitchFamily="34" charset="0"/>
              </a:rPr>
              <a:t> on karkeasti seuraava:</a:t>
            </a:r>
          </a:p>
          <a:p>
            <a:endParaRPr lang="fi-FI" dirty="0">
              <a:solidFill>
                <a:srgbClr val="333333"/>
              </a:solidFill>
              <a:cs typeface="Arial" panose="020B0604020202020204" pitchFamily="34" charset="0"/>
            </a:endParaRPr>
          </a:p>
          <a:p>
            <a:pPr>
              <a:buFont typeface="+mj-lt"/>
              <a:buAutoNum type="arabicPeriod"/>
            </a:pP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periodin jälkeen opintopisteitä olisi hyvä olla ykkösillä noin 8 (OPO ja LI jatkuvat ja arvosana tulee siis myöhemmin), kakkosilla n. 70, abeilla noin 130.</a:t>
            </a:r>
          </a:p>
          <a:p>
            <a:pPr>
              <a:buFont typeface="+mj-lt"/>
              <a:buAutoNum type="arabicPeriod"/>
            </a:pP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periodin jälkeen opintopisteitä olisi hyvä olla ykkösillä noin 20, kakkosilla n. 80, abeilla noin 140.</a:t>
            </a:r>
          </a:p>
          <a:p>
            <a:pPr>
              <a:buFont typeface="+mj-lt"/>
              <a:buAutoNum type="arabicPeriod"/>
            </a:pP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periodin jälkeen opintopisteitä olisi hyvä olla ykkösillä noin 30, kakkosilla n. 90, abeilla noin 150.</a:t>
            </a:r>
          </a:p>
          <a:p>
            <a:pPr>
              <a:buFont typeface="+mj-lt"/>
              <a:buAutoNum type="arabicPeriod"/>
            </a:pP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periodin jälkeen opintopisteitä olisi hyvä olla ykkösillä noin 40, kakkosilla n. 100, abeilla </a:t>
            </a:r>
            <a:r>
              <a:rPr lang="fi-FI" dirty="0" err="1">
                <a:solidFill>
                  <a:srgbClr val="333333"/>
                </a:solidFill>
                <a:cs typeface="Arial" panose="020B0604020202020204" pitchFamily="34" charset="0"/>
              </a:rPr>
              <a:t>väh</a:t>
            </a: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. 150.</a:t>
            </a:r>
          </a:p>
          <a:p>
            <a:pPr>
              <a:buFont typeface="+mj-lt"/>
              <a:buAutoNum type="arabicPeriod"/>
            </a:pP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periodin jälkeen opintopisteitä olisi hyvä olla ykkösillä noin 50, kakkosilla n. 110.</a:t>
            </a:r>
          </a:p>
          <a:p>
            <a:pPr>
              <a:buFont typeface="+mj-lt"/>
              <a:buAutoNum type="arabicPeriod"/>
            </a:pP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periodin jälkeen opintopisteitä olisi hyvä olla ykkösillä noin 60, kakkosilla n. 120.</a:t>
            </a:r>
          </a:p>
          <a:p>
            <a:endParaRPr lang="fi-FI" b="1" dirty="0">
              <a:solidFill>
                <a:srgbClr val="333333"/>
              </a:solidFill>
              <a:cs typeface="Arial" panose="020B0604020202020204" pitchFamily="34" charset="0"/>
            </a:endParaRPr>
          </a:p>
          <a:p>
            <a:r>
              <a:rPr lang="fi-FI" b="1" dirty="0">
                <a:solidFill>
                  <a:srgbClr val="333333"/>
                </a:solidFill>
                <a:cs typeface="Arial" panose="020B0604020202020204" pitchFamily="34" charset="0"/>
              </a:rPr>
              <a:t>Tarkistettavia asioita:</a:t>
            </a:r>
          </a:p>
          <a:p>
            <a:endParaRPr lang="fi-FI" dirty="0">
              <a:solidFill>
                <a:srgbClr val="333333"/>
              </a:solidFill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 Meneillään olevassa ja tulevissa jaksoissa on hyvä olla vähintään kolme, mielellään 4-6 opintojaksoa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 Onko T–merkintöjä?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 Nelosia? Onko niitä liikaa /oppiaine (2/3 aineen opinnoista tulee olla hyväksyttyjä arvosanoja)</a:t>
            </a:r>
            <a:endParaRPr lang="fi-FI" b="0" i="0" dirty="0">
              <a:solidFill>
                <a:srgbClr val="333333"/>
              </a:solidFill>
              <a:effectLst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054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F3ED62-5389-4FF1-A91D-FD1505F49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Pakollisia ja valtakunnallisia valinnaisia:</a:t>
            </a: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BB661FC1-4632-42AC-BB9E-BADBC4C1B6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1023119"/>
              </p:ext>
            </p:extLst>
          </p:nvPr>
        </p:nvGraphicFramePr>
        <p:xfrm>
          <a:off x="1250950" y="2286000"/>
          <a:ext cx="1017905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9525">
                  <a:extLst>
                    <a:ext uri="{9D8B030D-6E8A-4147-A177-3AD203B41FA5}">
                      <a16:colId xmlns:a16="http://schemas.microsoft.com/office/drawing/2014/main" val="136923785"/>
                    </a:ext>
                  </a:extLst>
                </a:gridCol>
                <a:gridCol w="5089525">
                  <a:extLst>
                    <a:ext uri="{9D8B030D-6E8A-4147-A177-3AD203B41FA5}">
                      <a16:colId xmlns:a16="http://schemas.microsoft.com/office/drawing/2014/main" val="33501238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Opintopisteitä: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Joista hylättyjä arvosanoja enintään: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00604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2-5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55489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6-11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28450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12-17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8131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6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05043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9976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370B760-08CD-44DD-B01C-44438FCD24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b="1" dirty="0">
                <a:solidFill>
                  <a:srgbClr val="333333"/>
                </a:solidFill>
                <a:cs typeface="Arial" panose="020B0604020202020204" pitchFamily="34" charset="0"/>
              </a:rPr>
              <a:t>Jos suunnitelmanasi on opiskella lukio 3½ vuodessa, sopiva opintokertymä </a:t>
            </a:r>
            <a:r>
              <a:rPr lang="fi-FI" b="1" u="sng" dirty="0">
                <a:solidFill>
                  <a:srgbClr val="333333"/>
                </a:solidFill>
                <a:cs typeface="Arial" panose="020B0604020202020204" pitchFamily="34" charset="0"/>
              </a:rPr>
              <a:t>opintopisteinä</a:t>
            </a:r>
            <a:r>
              <a:rPr lang="fi-FI" b="1" dirty="0">
                <a:solidFill>
                  <a:srgbClr val="333333"/>
                </a:solidFill>
                <a:cs typeface="Arial" panose="020B0604020202020204" pitchFamily="34" charset="0"/>
              </a:rPr>
              <a:t> on karkeasti seuraava:</a:t>
            </a:r>
          </a:p>
          <a:p>
            <a:endParaRPr lang="fi-FI" dirty="0">
              <a:solidFill>
                <a:srgbClr val="333333"/>
              </a:solidFill>
              <a:cs typeface="Arial" panose="020B0604020202020204" pitchFamily="34" charset="0"/>
            </a:endParaRPr>
          </a:p>
          <a:p>
            <a:pPr>
              <a:buFont typeface="+mj-lt"/>
              <a:buAutoNum type="arabicPeriod"/>
            </a:pP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periodin jälkeen opintopisteitä olisi hyvä olla ykkösillä noin 8 (OPO ja LI jatkuvat ja arvosana tulee siis myöhemmin), kakkosilla n. 56, abeilla noin 104</a:t>
            </a:r>
          </a:p>
          <a:p>
            <a:pPr>
              <a:buFont typeface="+mj-lt"/>
              <a:buAutoNum type="arabicPeriod"/>
            </a:pP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periodin jälkeen opintopisteitä olisi hyvä olla ykkösillä noin 16, kakkosilla n. 64, kolmosilla noin 104.</a:t>
            </a:r>
          </a:p>
          <a:p>
            <a:pPr>
              <a:buFont typeface="+mj-lt"/>
              <a:buAutoNum type="arabicPeriod"/>
            </a:pP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periodin jälkeen opintopisteitä olisi hyvä olla ykkösillä noin 24, kakkosilla n. 72, kolmosilla noin 112.</a:t>
            </a:r>
          </a:p>
          <a:p>
            <a:pPr>
              <a:buFont typeface="+mj-lt"/>
              <a:buAutoNum type="arabicPeriod"/>
            </a:pP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periodin jälkeen opintopisteitä olisi hyvä olla ykkösillä noin 32, kakkosilla n. 80, kolmosilla 128.</a:t>
            </a:r>
          </a:p>
          <a:p>
            <a:pPr>
              <a:buFont typeface="+mj-lt"/>
              <a:buAutoNum type="arabicPeriod"/>
            </a:pP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periodin jälkeen opintopisteitä olisi hyvä olla ykkösillä noin 40, kakkosilla n. 88, kolmosilla 136.</a:t>
            </a:r>
          </a:p>
          <a:p>
            <a:pPr>
              <a:buFont typeface="+mj-lt"/>
              <a:buAutoNum type="arabicPeriod"/>
            </a:pP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periodin jälkeen opintopisteitä olisi hyvä olla ykkösillä noin 48, kakkosilla n. 96, kolmosilla 144.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767096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E9C11F6-899F-459B-86A4-6F96FCA674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b="1" dirty="0">
                <a:solidFill>
                  <a:srgbClr val="333333"/>
                </a:solidFill>
                <a:cs typeface="Arial" panose="020B0604020202020204" pitchFamily="34" charset="0"/>
              </a:rPr>
              <a:t>Jos suunnitelmanasi on opiskella lukio 4 vuodessa, sopiva opintokertymä </a:t>
            </a:r>
            <a:r>
              <a:rPr lang="fi-FI" b="1" u="sng" dirty="0">
                <a:solidFill>
                  <a:srgbClr val="333333"/>
                </a:solidFill>
                <a:cs typeface="Arial" panose="020B0604020202020204" pitchFamily="34" charset="0"/>
              </a:rPr>
              <a:t>opintopisteinä</a:t>
            </a:r>
            <a:r>
              <a:rPr lang="fi-FI" b="1" dirty="0">
                <a:solidFill>
                  <a:srgbClr val="333333"/>
                </a:solidFill>
                <a:cs typeface="Arial" panose="020B0604020202020204" pitchFamily="34" charset="0"/>
              </a:rPr>
              <a:t> on karkeasti seuraava:</a:t>
            </a:r>
          </a:p>
          <a:p>
            <a:endParaRPr lang="fi-FI" dirty="0">
              <a:solidFill>
                <a:srgbClr val="333333"/>
              </a:solidFill>
              <a:cs typeface="Arial" panose="020B0604020202020204" pitchFamily="34" charset="0"/>
            </a:endParaRPr>
          </a:p>
          <a:p>
            <a:pPr>
              <a:buFont typeface="+mj-lt"/>
              <a:buAutoNum type="arabicPeriod"/>
            </a:pP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periodin jälkeen opintopisteitä olisi hyvä olla ykkösillä noin 6 (OPO ja LI jatkuvat ja arvosana tulee siis myöhemmin), kakkosilla n. 42, kolmosilla noin 78.</a:t>
            </a:r>
          </a:p>
          <a:p>
            <a:pPr>
              <a:buFont typeface="+mj-lt"/>
              <a:buAutoNum type="arabicPeriod"/>
            </a:pP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periodin jälkeen opintopisteitä olisi hyvä olla ykkösillä noin 12, kakkosilla n. 48, kolmosilla noin 84.</a:t>
            </a:r>
          </a:p>
          <a:p>
            <a:pPr>
              <a:buFont typeface="+mj-lt"/>
              <a:buAutoNum type="arabicPeriod"/>
            </a:pP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periodin jälkeen opintopisteitä olisi hyvä olla ykkösillä noin 18, kakkosilla n. 54, kolmosilla noin 92.</a:t>
            </a:r>
          </a:p>
          <a:p>
            <a:pPr>
              <a:buFont typeface="+mj-lt"/>
              <a:buAutoNum type="arabicPeriod"/>
            </a:pP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periodin jälkeen opintopisteitä olisi hyvä olla ykkösillä noin 24, kakkosilla n. 60, kolmosilla noin 96.</a:t>
            </a:r>
          </a:p>
          <a:p>
            <a:pPr>
              <a:buFont typeface="+mj-lt"/>
              <a:buAutoNum type="arabicPeriod"/>
            </a:pP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periodin jälkeen opintopisteitä olisi hyvä olla ykkösillä noin 30, kakkosilla n. 66, kolmosilla noin 106.</a:t>
            </a:r>
          </a:p>
          <a:p>
            <a:pPr>
              <a:buFont typeface="+mj-lt"/>
              <a:buAutoNum type="arabicPeriod"/>
            </a:pP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periodin jälkeen opintopisteitä olisi hyvä olla ykkösillä noin 36, kakkosilla n. 72, kolmosilla noin 112.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85768690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Merkki</Template>
  <TotalTime>400</TotalTime>
  <Words>605</Words>
  <Application>Microsoft Office PowerPoint</Application>
  <PresentationFormat>Laajakuva</PresentationFormat>
  <Paragraphs>59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Gill Sans MT</vt:lpstr>
      <vt:lpstr>Impact</vt:lpstr>
      <vt:lpstr>Badge</vt:lpstr>
      <vt:lpstr>Kuinka lukio-opintosi ovat edenneet?</vt:lpstr>
      <vt:lpstr>Lukio-opinnoissa eteneminen</vt:lpstr>
      <vt:lpstr>Lukio-opinnoissa eteneminen</vt:lpstr>
      <vt:lpstr>PowerPoint-esitys</vt:lpstr>
      <vt:lpstr>Pakollisia ja valtakunnallisia valinnaisia:</vt:lpstr>
      <vt:lpstr>PowerPoint-esitys</vt:lpstr>
      <vt:lpstr>PowerPoint-esitys</vt:lpstr>
    </vt:vector>
  </TitlesOfParts>
  <Company>Laukaan kunta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Tietovisa lukio-opinnoissa etenemisestä</dc:title>
  <dc:creator>Eveliina Ojala</dc:creator>
  <cp:lastModifiedBy>Eveliina Ojala</cp:lastModifiedBy>
  <cp:revision>43</cp:revision>
  <dcterms:created xsi:type="dcterms:W3CDTF">2019-04-08T12:51:46Z</dcterms:created>
  <dcterms:modified xsi:type="dcterms:W3CDTF">2026-04-15T09:58:52Z</dcterms:modified>
</cp:coreProperties>
</file>