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338" r:id="rId3"/>
    <p:sldId id="300" r:id="rId4"/>
    <p:sldId id="321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34" r:id="rId17"/>
    <p:sldId id="335" r:id="rId18"/>
    <p:sldId id="322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0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3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3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0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8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1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0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7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83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4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30909" y="655782"/>
            <a:ext cx="11471563" cy="3275195"/>
          </a:xfrm>
        </p:spPr>
        <p:txBody>
          <a:bodyPr/>
          <a:lstStyle/>
          <a:p>
            <a:pPr algn="ctr"/>
            <a:r>
              <a:rPr lang="fi-FI"/>
              <a:t>Haku yliopistoihin </a:t>
            </a:r>
            <a:r>
              <a:rPr lang="fi-FI" dirty="0"/>
              <a:t>muuttuu 2025 ja 2026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1375" y="5017188"/>
            <a:ext cx="7891272" cy="1069848"/>
          </a:xfrm>
        </p:spPr>
        <p:txBody>
          <a:bodyPr>
            <a:normAutofit/>
          </a:bodyPr>
          <a:lstStyle/>
          <a:p>
            <a:r>
              <a:rPr lang="fi-FI" dirty="0" err="1"/>
              <a:t>Opotunnit</a:t>
            </a:r>
            <a:r>
              <a:rPr lang="fi-FI" dirty="0"/>
              <a:t>, syksy 2023</a:t>
            </a:r>
          </a:p>
          <a:p>
            <a:r>
              <a:rPr lang="fi-FI" sz="2000" dirty="0"/>
              <a:t>Eveliina Ojala</a:t>
            </a:r>
          </a:p>
        </p:txBody>
      </p:sp>
    </p:spTree>
    <p:extLst>
      <p:ext uri="{BB962C8B-B14F-4D97-AF65-F5344CB8AC3E}">
        <p14:creationId xmlns:p14="http://schemas.microsoft.com/office/powerpoint/2010/main" val="326051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lnSpcReduction="10000"/>
          </a:bodyPr>
          <a:lstStyle/>
          <a:p>
            <a:r>
              <a:rPr lang="fi-FI" sz="3000" b="1" dirty="0"/>
              <a:t>6. Matematiikka, tilastotiede ja datatiede, informaatioverkostot, taloustiede, tietojenkäsittelytieteet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kolme muuta kirjoittamaasi ainetta, joista saat parhaat pisteet</a:t>
            </a:r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9CB8591-848A-4E82-A47F-833F9D1B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8842" y="120841"/>
            <a:ext cx="5618420" cy="66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lnSpcReduction="10000"/>
          </a:bodyPr>
          <a:lstStyle/>
          <a:p>
            <a:r>
              <a:rPr lang="fi-FI" sz="3000" b="1" dirty="0"/>
              <a:t>7. Filosofia, historia, teologia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filosofia tai historia tai uskonto tai elämänkatsomustieto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kolme muuta kirjoittamaasi ainetta, joista saat parhaat pisteet</a:t>
            </a:r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5234EB-63F7-48FE-892A-3AD35C466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6029" y="100291"/>
            <a:ext cx="5596391" cy="665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0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292231"/>
            <a:ext cx="5960893" cy="6221691"/>
          </a:xfrm>
        </p:spPr>
        <p:txBody>
          <a:bodyPr>
            <a:normAutofit fontScale="62500" lnSpcReduction="20000"/>
          </a:bodyPr>
          <a:lstStyle/>
          <a:p>
            <a:r>
              <a:rPr lang="fi-FI" sz="3700" b="1" dirty="0"/>
              <a:t>8. Vieraat kielet, joissa hakijalta vaaditaan kyseisen kielen osaamista.</a:t>
            </a:r>
          </a:p>
          <a:p>
            <a:pPr fontAlgn="base"/>
            <a:r>
              <a:rPr lang="fi-FI" sz="3700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3700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3700" dirty="0"/>
              <a:t>Kieli, johon haet (lyhyt tai pitkä oppimäärä):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fi-FI" sz="3700" dirty="0">
                <a:solidFill>
                  <a:schemeClr val="bg1"/>
                </a:solidFill>
              </a:rPr>
              <a:t>englanti, vain pitkä oppimäärä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fi-FI" sz="3700" dirty="0">
                <a:solidFill>
                  <a:schemeClr val="bg1"/>
                </a:solidFill>
              </a:rPr>
              <a:t>espanja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fi-FI" sz="3700" dirty="0">
                <a:solidFill>
                  <a:schemeClr val="bg1"/>
                </a:solidFill>
              </a:rPr>
              <a:t>italia, vain lyhyt oppimäärä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fi-FI" sz="3700" dirty="0">
                <a:solidFill>
                  <a:schemeClr val="bg1"/>
                </a:solidFill>
              </a:rPr>
              <a:t>ranska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fi-FI" sz="3700" dirty="0">
                <a:solidFill>
                  <a:schemeClr val="bg1"/>
                </a:solidFill>
              </a:rPr>
              <a:t>saksa</a:t>
            </a:r>
          </a:p>
          <a:p>
            <a:pPr marL="914400" lvl="1" indent="-457200" algn="l" fontAlgn="base">
              <a:buFont typeface="Arial" panose="020B0604020202020204" pitchFamily="34" charset="0"/>
              <a:buChar char="•"/>
            </a:pPr>
            <a:r>
              <a:rPr lang="fi-FI" sz="3700" dirty="0">
                <a:solidFill>
                  <a:schemeClr val="bg1"/>
                </a:solidFill>
              </a:rPr>
              <a:t>venäjä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3700" dirty="0"/>
              <a:t>Kolme muuta kirjoittamaasi ainetta, joista saat parhaat pisteet</a:t>
            </a:r>
          </a:p>
          <a:p>
            <a:r>
              <a:rPr lang="fi-FI" sz="3000" dirty="0"/>
              <a:t> </a:t>
            </a:r>
            <a:endParaRPr lang="fi-FI" dirty="0"/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E30FEF8-FAC0-4523-BEEF-B511BAE2A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3908" y="0"/>
            <a:ext cx="5071266" cy="68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8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fontScale="85000" lnSpcReduction="10000"/>
          </a:bodyPr>
          <a:lstStyle/>
          <a:p>
            <a:r>
              <a:rPr lang="fi-FI" sz="3000" b="1" dirty="0"/>
              <a:t>9.  Biokemia, biologia ja ympäristötieteet, farmasia, geotieteet, elintarviketieteet, maataloustieteet ja metsätieteet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biologia, kemia tai fysiikka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kaksi muuta kirjoittamaasi ainetta, joista saat parhaat pisteet</a:t>
            </a:r>
          </a:p>
          <a:p>
            <a:endParaRPr lang="fi-FI" dirty="0"/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FF3DFCE-ED9E-4A7A-AB05-1D3BAD39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95666"/>
            <a:ext cx="5730241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fontScale="85000" lnSpcReduction="20000"/>
          </a:bodyPr>
          <a:lstStyle/>
          <a:p>
            <a:r>
              <a:rPr lang="fi-FI" sz="3000" b="1" dirty="0"/>
              <a:t>10. Biolääketiede, lääketieteelliset alat ja ravitsemustiede</a:t>
            </a:r>
          </a:p>
          <a:p>
            <a:pPr fontAlgn="base"/>
            <a:r>
              <a:rPr lang="fi-FI" dirty="0"/>
              <a:t>Voit saada pisteitä enintään kuudesta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biologia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kemia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kaksi muuta kirjoittamaasi ainetta, joista saat parhaat pisteet, ja joista vähintään toinen on ainereaali</a:t>
            </a:r>
          </a:p>
          <a:p>
            <a:endParaRPr lang="fi-FI" dirty="0"/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2EE4111-3B25-4B94-82C5-3C0CA2426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4470" y="118667"/>
            <a:ext cx="5606969" cy="66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4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/>
              <a:t>11. Fysiikan, kemian, matematiikan ja tietojenkäsittelytieteen opettajankoulutukset, fysiikka, kemia ja tekniikan ala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fysiikka tai kemia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kaksi muuta kirjoittamaasi ainetta, joista saat parhaat pisteet</a:t>
            </a:r>
          </a:p>
          <a:p>
            <a:r>
              <a:rPr lang="fi-FI" dirty="0"/>
              <a:t> </a:t>
            </a:r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7F31035-7CB9-4FD8-ABEE-C47BB2B15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1123" y="109521"/>
            <a:ext cx="5536456" cy="67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359D98D-ABFF-496E-9B30-04532434E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755" y="1403246"/>
            <a:ext cx="8985712" cy="40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9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8DCEB07-850F-46B5-AB9F-99B4E1C01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924" y="1260363"/>
            <a:ext cx="8776151" cy="433727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3D2199E-6378-4A4C-A84F-50FCFC8C5EB6}"/>
              </a:ext>
            </a:extLst>
          </p:cNvPr>
          <p:cNvSpPr txBox="1"/>
          <p:nvPr/>
        </p:nvSpPr>
        <p:spPr>
          <a:xfrm>
            <a:off x="7070103" y="216816"/>
            <a:ext cx="4685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Aikaisemmassa pisteytysmallissa Viivi sai enemmän pisteitä. Nyt tilanne on toinen:</a:t>
            </a:r>
          </a:p>
        </p:txBody>
      </p: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ECD735C4-19FF-49D3-AA9C-3CAB8CE203EB}"/>
              </a:ext>
            </a:extLst>
          </p:cNvPr>
          <p:cNvCxnSpPr/>
          <p:nvPr/>
        </p:nvCxnSpPr>
        <p:spPr>
          <a:xfrm flipH="1">
            <a:off x="8502977" y="863147"/>
            <a:ext cx="688157" cy="30301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69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A88846-1854-470B-A96A-947EC671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mieltä olet uudistuksesta?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A17A10-97C5-4041-98A1-021C727BE7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https://answergarden.ch/3129393</a:t>
            </a:r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55BC869-39D2-4475-8A42-3BC45B716E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9538" y="1998663"/>
            <a:ext cx="3767137" cy="3767137"/>
          </a:xfrm>
        </p:spPr>
      </p:pic>
    </p:spTree>
    <p:extLst>
      <p:ext uri="{BB962C8B-B14F-4D97-AF65-F5344CB8AC3E}">
        <p14:creationId xmlns:p14="http://schemas.microsoft.com/office/powerpoint/2010/main" val="311469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AA8A1C-A732-4E77-B845-95AC78C0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Yliopistojen todistusvalintauudistus – yliopistovalinnat.fi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6F75A39-4EC0-4C23-8BB3-5F7B33A1D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787" y="2699521"/>
            <a:ext cx="6665648" cy="3767137"/>
          </a:xfrm>
        </p:spPr>
      </p:pic>
    </p:spTree>
    <p:extLst>
      <p:ext uri="{BB962C8B-B14F-4D97-AF65-F5344CB8AC3E}">
        <p14:creationId xmlns:p14="http://schemas.microsoft.com/office/powerpoint/2010/main" val="216411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Todistusvalinnan pisteytysluonnos: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45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Yliopistojen </a:t>
            </a:r>
            <a:r>
              <a:rPr lang="fi-FI" b="1" dirty="0"/>
              <a:t>todistusvalinta</a:t>
            </a:r>
            <a:r>
              <a:rPr lang="fi-FI" dirty="0"/>
              <a:t> uudistuu yhteishakuun </a:t>
            </a:r>
            <a:r>
              <a:rPr lang="fi-FI" b="1" dirty="0"/>
              <a:t>2026</a:t>
            </a:r>
            <a:r>
              <a:rPr lang="fi-FI" dirty="0"/>
              <a:t> -&gt; Uudistus tulee koskemaan tästä eteenpäin </a:t>
            </a:r>
            <a:r>
              <a:rPr lang="fi-FI" b="1" dirty="0"/>
              <a:t>kaikkia</a:t>
            </a:r>
            <a:r>
              <a:rPr lang="fi-FI" dirty="0"/>
              <a:t> hakijoita.</a:t>
            </a:r>
          </a:p>
          <a:p>
            <a:pPr marL="0" indent="0">
              <a:buNone/>
            </a:pPr>
            <a:r>
              <a:rPr lang="fi-FI" b="1" dirty="0"/>
              <a:t>Valintakokeet</a:t>
            </a:r>
            <a:r>
              <a:rPr lang="fi-FI" dirty="0"/>
              <a:t> muuttuvat </a:t>
            </a:r>
            <a:r>
              <a:rPr lang="fi-FI" b="1" dirty="0"/>
              <a:t>2025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Yliopistojen todistusvalinnan kritiikki on kohdistunut neljään asiaan: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Todistusvalinnan aiheuttama paine yo-kirjoituksissa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Matematiikan rooli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Kielten pieni painoarvo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Lukion yleissivistävän roolin heikkeneminen </a:t>
            </a:r>
          </a:p>
          <a:p>
            <a:pPr marL="0" indent="0">
              <a:buNone/>
            </a:pPr>
            <a:r>
              <a:rPr lang="fi-FI" dirty="0"/>
              <a:t>Yliopistojen tavoitteena yksinkertaistaa, selkiyttää ja luoda vähemmän kuormittava pisteytysmalli.</a:t>
            </a:r>
          </a:p>
          <a:p>
            <a:pPr marL="0" indent="0">
              <a:buNone/>
            </a:pPr>
            <a:r>
              <a:rPr lang="fi-FI" dirty="0"/>
              <a:t>50:stä -&gt; 11:sta pistetaulukkoon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36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Uudet pisteytystaulukot: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563D0A4-5FDB-4A5E-ABE3-0343CD176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Kaikilla taulukoilla yhteinen perusrakenne: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/>
              <a:t>Äidinkieli</a:t>
            </a:r>
            <a:r>
              <a:rPr lang="fi-FI" dirty="0"/>
              <a:t> kaikissa taulukoissa pisteytettävä aine.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Muut painotettavat aineet -&gt; matematiikka ja/tai muu painotettava aine.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Koulutusalan kannalta olennaiset painotettavat, pisteytettävät aineet.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Pisteytettäviä aineita lähtökohtaisesti </a:t>
            </a:r>
            <a:r>
              <a:rPr lang="fi-FI" b="1" dirty="0"/>
              <a:t>viisi</a:t>
            </a:r>
            <a:r>
              <a:rPr lang="fi-FI" dirty="0"/>
              <a:t>. Poikkeuksena biolääketieteen, lääketieteellisten alojen ja ravitsemustieteen taulukko, jossa pisteytetään kuusi ainetta.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Kaikissa taulukoissa käytetään mahdollisimman pitkälle samoja pistemääriä.</a:t>
            </a:r>
          </a:p>
          <a:p>
            <a:pPr marL="4572" lvl="1" indent="0">
              <a:buNone/>
            </a:pPr>
            <a:endParaRPr lang="fi-FI" dirty="0"/>
          </a:p>
          <a:p>
            <a:pPr marL="4572" lvl="1" indent="0">
              <a:buNone/>
            </a:pPr>
            <a:r>
              <a:rPr lang="fi-FI" dirty="0"/>
              <a:t>Esitys annettiin yliopistojen päätettäväksi 17.5.2023. </a:t>
            </a:r>
          </a:p>
          <a:p>
            <a:pPr marL="4572" lvl="1" indent="0">
              <a:buNone/>
            </a:pPr>
            <a:endParaRPr lang="fi-FI" dirty="0"/>
          </a:p>
          <a:p>
            <a:pPr marL="4572" lvl="1" indent="0">
              <a:buNone/>
            </a:pPr>
            <a:r>
              <a:rPr lang="fi-FI" dirty="0"/>
              <a:t>Yliopistot päättivät pisteytyksestä syyskuussa 2023.</a:t>
            </a:r>
          </a:p>
        </p:txBody>
      </p:sp>
    </p:spTree>
    <p:extLst>
      <p:ext uri="{BB962C8B-B14F-4D97-AF65-F5344CB8AC3E}">
        <p14:creationId xmlns:p14="http://schemas.microsoft.com/office/powerpoint/2010/main" val="425723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sz="3000" b="1" dirty="0"/>
              <a:t>Kasvatustieteet, kauppatieteet, logopedia, tietojärjestelmätiede, valmennustiede</a:t>
            </a:r>
          </a:p>
          <a:p>
            <a:pPr fontAlgn="base"/>
            <a:br>
              <a:rPr lang="fi-FI" dirty="0"/>
            </a:br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kolme muuta kirjoittamaasi ainetta, joista saat parhaat pisteet</a:t>
            </a:r>
          </a:p>
          <a:p>
            <a:endParaRPr lang="fi-FI" sz="3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758F15A-9F60-4A31-B9A5-AE4542CA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373" y="84841"/>
            <a:ext cx="5665521" cy="671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9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/>
          </a:bodyPr>
          <a:lstStyle/>
          <a:p>
            <a:r>
              <a:rPr lang="fi-FI" sz="3000" b="1" dirty="0"/>
              <a:t>2. Maantiede</a:t>
            </a:r>
          </a:p>
          <a:p>
            <a:pPr fontAlgn="base"/>
            <a:br>
              <a:rPr lang="fi-FI" dirty="0"/>
            </a:br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maantiede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kaksi muuta kirjoittamaasi ainetta, joista saat parhaat pisteet</a:t>
            </a:r>
          </a:p>
          <a:p>
            <a:pPr fontAlgn="base"/>
            <a:endParaRPr lang="fi-FI"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DC3C00D-E36B-4365-A185-25455DEC9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1345" y="149095"/>
            <a:ext cx="5587063" cy="65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5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lnSpcReduction="10000"/>
          </a:bodyPr>
          <a:lstStyle/>
          <a:p>
            <a:r>
              <a:rPr lang="fi-FI" sz="3000" b="1" dirty="0"/>
              <a:t>3. Psykologia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psykologia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matematiikka (pitkä tai lyhyt)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kaksi muuta kirjoittamaasi ainetta, joista saat parhaat pisteet</a:t>
            </a:r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1A21AD9-0E47-4AA7-AFC7-5274394F3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6657" y="146533"/>
            <a:ext cx="5461240" cy="65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lnSpcReduction="10000"/>
          </a:bodyPr>
          <a:lstStyle/>
          <a:p>
            <a:pPr fontAlgn="base"/>
            <a:r>
              <a:rPr lang="fi-FI" sz="3000" b="1" dirty="0"/>
              <a:t>4. Kirjallisuustieteet, kotimaiset kielet, kulttuurien tutkimus, liikunnan yhteiskuntatieteet, oikeustieteet, taiteiden tutkimus, vieraat kielet </a:t>
            </a:r>
            <a:r>
              <a:rPr lang="fi-FI" sz="3000" b="1" dirty="0" err="1"/>
              <a:t>alkeistasolta</a:t>
            </a:r>
            <a:r>
              <a:rPr lang="fi-FI" sz="3000" b="1" dirty="0"/>
              <a:t>, viestintätieteet ja yhteiskuntatieteet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neljä muuta kirjoittamaasi ainetta, joista saat parhaat pisteet</a:t>
            </a:r>
          </a:p>
          <a:p>
            <a:pPr fontAlgn="base"/>
            <a:r>
              <a:rPr lang="fi-FI" sz="3000" dirty="0"/>
              <a:t>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773A7C-1596-46BB-84DA-674FC9443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41273"/>
            <a:ext cx="5574384" cy="659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>
            <a:extLst>
              <a:ext uri="{FF2B5EF4-FFF2-40B4-BE49-F238E27FC236}">
                <a16:creationId xmlns:a16="http://schemas.microsoft.com/office/drawing/2014/main" id="{D2F98278-4C34-4C39-917B-1F8B43B0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7" y="471340"/>
            <a:ext cx="5960893" cy="5750352"/>
          </a:xfrm>
        </p:spPr>
        <p:txBody>
          <a:bodyPr>
            <a:normAutofit lnSpcReduction="10000"/>
          </a:bodyPr>
          <a:lstStyle/>
          <a:p>
            <a:r>
              <a:rPr lang="fi-FI" sz="3000" b="1" dirty="0"/>
              <a:t>5. Liikuntapedagogiikka ja terveystieteet </a:t>
            </a:r>
          </a:p>
          <a:p>
            <a:pPr fontAlgn="base"/>
            <a:r>
              <a:rPr lang="fi-FI" dirty="0"/>
              <a:t>Voit saada pisteitä enintään viidestä aineesta, jotka ovat: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äidinkieli ja kirjallisuus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terveystieto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dirty="0"/>
              <a:t>kolme muuta kirjoittamaasi ainetta, joista saat parhaat pisteet</a:t>
            </a:r>
          </a:p>
          <a:p>
            <a:endParaRPr lang="fi-FI" sz="3000" dirty="0"/>
          </a:p>
          <a:p>
            <a:pPr fontAlgn="base"/>
            <a:br>
              <a:rPr lang="fi-FI" dirty="0"/>
            </a:br>
            <a:endParaRPr lang="fi-FI" sz="3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54F8DAD-BB4F-47B4-A0F4-3995271BB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93301"/>
            <a:ext cx="5659302" cy="667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09387"/>
      </p:ext>
    </p:extLst>
  </p:cSld>
  <p:clrMapOvr>
    <a:masterClrMapping/>
  </p:clrMapOvr>
</p:sld>
</file>

<file path=ppt/theme/theme1.xml><?xml version="1.0" encoding="utf-8"?>
<a:theme xmlns:a="http://schemas.openxmlformats.org/drawingml/2006/main" name="Suurkaupunki">
  <a:themeElements>
    <a:clrScheme name="Suurkaupunk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Suurkaupun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urkaupun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</Template>
  <TotalTime>3621</TotalTime>
  <Words>643</Words>
  <Application>Microsoft Office PowerPoint</Application>
  <PresentationFormat>Laajakuva</PresentationFormat>
  <Paragraphs>115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Calibri Light</vt:lpstr>
      <vt:lpstr>Suurkaupunki</vt:lpstr>
      <vt:lpstr>Haku yliopistoihin muuttuu 2025 ja 2026</vt:lpstr>
      <vt:lpstr>Yliopistojen todistusvalintauudistus – yliopistovalinnat.fi</vt:lpstr>
      <vt:lpstr>Todistusvalinnan pisteytysluonnos:</vt:lpstr>
      <vt:lpstr>Uudet pisteytystaulukot: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Mitä mieltä olet uudistuksesta?</vt:lpstr>
    </vt:vector>
  </TitlesOfParts>
  <Company>Laukaan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Katsaus kevään 2019 korkeakoulutarjon- taan</dc:title>
  <dc:creator>Eveliina Ojala</dc:creator>
  <cp:lastModifiedBy>Eveliina Ojala</cp:lastModifiedBy>
  <cp:revision>355</cp:revision>
  <cp:lastPrinted>2023-09-28T11:55:42Z</cp:lastPrinted>
  <dcterms:created xsi:type="dcterms:W3CDTF">2018-12-07T09:10:34Z</dcterms:created>
  <dcterms:modified xsi:type="dcterms:W3CDTF">2023-10-04T10:39:09Z</dcterms:modified>
</cp:coreProperties>
</file>