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1" r:id="rId3"/>
    <p:sldId id="257" r:id="rId4"/>
    <p:sldId id="270" r:id="rId5"/>
    <p:sldId id="282" r:id="rId6"/>
    <p:sldId id="271" r:id="rId7"/>
    <p:sldId id="262" r:id="rId8"/>
    <p:sldId id="274" r:id="rId9"/>
    <p:sldId id="264" r:id="rId10"/>
    <p:sldId id="258" r:id="rId11"/>
    <p:sldId id="279" r:id="rId12"/>
    <p:sldId id="275" r:id="rId13"/>
    <p:sldId id="276" r:id="rId14"/>
    <p:sldId id="277" r:id="rId15"/>
    <p:sldId id="278" r:id="rId16"/>
  </p:sldIdLst>
  <p:sldSz cx="9144000" cy="6858000" type="screen4x3"/>
  <p:notesSz cx="6761163" cy="99425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E3C100-543B-4039-9240-1FDA4F5D9A00}" type="datetimeFigureOut">
              <a:rPr lang="fi-FI"/>
              <a:pPr>
                <a:defRPr/>
              </a:pPr>
              <a:t>24.3.2025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D20989-FED1-4699-8041-489A349CEB0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335829-403D-43BD-BF1A-4F03E03B45E4}" type="datetimeFigureOut">
              <a:rPr lang="fi-FI"/>
              <a:pPr>
                <a:defRPr/>
              </a:pPr>
              <a:t>24.3.2025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12180A4-67B5-4142-8946-758AFE2300B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3C125986-30BD-4ECB-A251-F373E6BCCB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58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9E7CD-3E4A-4351-8059-565978D0116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59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8229-7475-48D9-80D9-FD9DF0316C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57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6B564-9006-4BFD-A05A-8CFB9B9FFC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6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7E5A8-1231-49FE-B937-6AF5BB9B6D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21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A53BC-1F35-4703-8A53-E0DED6C095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47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A8758-511E-436C-87B6-54407138D9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87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DE228-AC1A-4182-A64E-D3616DEAD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66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513CF-92A1-40B6-8CD4-43E8BFF8E1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55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64C8D9CB-748F-4A22-A499-7BF3CFD9F3E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41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3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824EE1A4-4F75-483D-825C-8FDB325C79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093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C512B12B-3CC3-4BC5-885C-69E4A3C597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4" r:id="rId8"/>
    <p:sldLayoutId id="2147484115" r:id="rId9"/>
    <p:sldLayoutId id="2147484111" r:id="rId10"/>
    <p:sldLayoutId id="214748411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8351838" cy="6048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>
                <a:latin typeface="Arial Rounded MT Bold" panose="020F0704030504030204" pitchFamily="34" charset="0"/>
              </a:rPr>
              <a:t>Unelmien työpaikka!</a:t>
            </a:r>
            <a:br>
              <a:rPr lang="fi-FI" altLang="fi-FI" dirty="0"/>
            </a:br>
            <a:br>
              <a:rPr lang="fi-FI" altLang="fi-FI" dirty="0"/>
            </a:br>
            <a:r>
              <a:rPr lang="fi-FI" altLang="fi-FI" sz="2000" dirty="0">
                <a:latin typeface="Arial Rounded MT Bold" panose="020F0704030504030204" pitchFamily="34" charset="0"/>
              </a:rPr>
              <a:t>Nuorten Akatemia ja Taloudellinen tiedotustoimisto TAT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334963" y="765175"/>
            <a:ext cx="8413750" cy="1320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Mielikuvamatka. Opettaja lukee ääneen seuraavan tekstin (15 min.):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00213"/>
            <a:ext cx="7535863" cy="49688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4800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defRPr/>
            </a:pPr>
            <a:r>
              <a:rPr lang="fi-FI" sz="3200" dirty="0"/>
              <a:t>”Kuvittele itsesi 10 vuoden päähän. Olet silloin noin 25-vuotias ja juuri saanut unelmiesi työpaikan. Katsele ympärillesi: Millaista työpaikassa on? Miltä siellä näyttää? Millaisia työtehtäviä teet? Millaisia ovat työkaverisi? Mitä he tekevät?...”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334963" y="765175"/>
            <a:ext cx="7200900" cy="1320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Mielikuvamatka. Kuuntele opettajan lukema teksti ja: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85975"/>
            <a:ext cx="7535862" cy="3744913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0488" lvl="1" indent="-90488" eaLnBrk="1" hangingPunct="1">
              <a:spcBef>
                <a:spcPts val="1300"/>
              </a:spcBef>
              <a:defRPr/>
            </a:pPr>
            <a:r>
              <a:rPr lang="fi-FI" sz="3200" dirty="0"/>
              <a:t>Laita silmät kiinni ja pohdi rauhassa.</a:t>
            </a:r>
          </a:p>
          <a:p>
            <a:pPr marL="90488" lvl="1" indent="-90488" eaLnBrk="1" hangingPunct="1">
              <a:spcBef>
                <a:spcPts val="1300"/>
              </a:spcBef>
              <a:defRPr/>
            </a:pPr>
            <a:r>
              <a:rPr lang="fi-FI" sz="3200" dirty="0"/>
              <a:t>Kirjoita tai piirrä asioita, joista unelmoit.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353425" cy="1597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Ryhmätehtävä: Unelmien työpaikka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idx="1"/>
          </p:nvPr>
        </p:nvSpPr>
        <p:spPr>
          <a:xfrm>
            <a:off x="609600" y="2160588"/>
            <a:ext cx="7058025" cy="4221162"/>
          </a:xfrm>
        </p:spPr>
        <p:txBody>
          <a:bodyPr/>
          <a:lstStyle/>
          <a:p>
            <a:pPr eaLnBrk="1" hangingPunct="1"/>
            <a:r>
              <a:rPr lang="fi-FI" altLang="fi-FI" sz="3200"/>
              <a:t>1. Työskennelkää omassa pienryhmässänne</a:t>
            </a:r>
          </a:p>
          <a:p>
            <a:pPr eaLnBrk="1" hangingPunct="1"/>
            <a:r>
              <a:rPr lang="fi-FI" altLang="fi-FI" sz="3200"/>
              <a:t>Esitelkää toisillenne omat unelmien työpaikkanne</a:t>
            </a:r>
          </a:p>
          <a:p>
            <a:pPr eaLnBrk="1" hangingPunct="1"/>
            <a:r>
              <a:rPr lang="fi-FI" altLang="fi-FI" sz="3200"/>
              <a:t>2. Seuraavaksi ryhmän tehtävänä on luoda yhteinen unelmien työpaikka, jossa on työtehtävä jokaiselle ryhmän jäsenelle.</a:t>
            </a:r>
          </a:p>
          <a:p>
            <a:pPr eaLnBrk="1" hangingPunct="1"/>
            <a:r>
              <a:rPr lang="fi-FI" altLang="fi-FI" sz="3200"/>
              <a:t>Saa irrotella!</a:t>
            </a:r>
          </a:p>
          <a:p>
            <a:pPr eaLnBrk="1" hangingPunct="1"/>
            <a:endParaRPr lang="fi-FI" altLang="fi-FI" sz="3200"/>
          </a:p>
          <a:p>
            <a:pPr eaLnBrk="1" hangingPunct="1"/>
            <a:endParaRPr lang="fi-FI" altLang="fi-FI" sz="3600">
              <a:solidFill>
                <a:schemeClr val="accent2"/>
              </a:solidFill>
              <a:latin typeface="Arial Rounded MT Bold" panose="020F0704030504030204" pitchFamily="34" charset="0"/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346075" y="260350"/>
            <a:ext cx="7970838" cy="12969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Pohdittavaa, keskusteltavaa, ajateltavaa…</a:t>
            </a:r>
          </a:p>
        </p:txBody>
      </p:sp>
      <p:sp>
        <p:nvSpPr>
          <p:cNvPr id="20483" name="Sisällön paikkamerkki 2"/>
          <p:cNvSpPr>
            <a:spLocks noGrp="1"/>
          </p:cNvSpPr>
          <p:nvPr>
            <p:ph idx="1"/>
          </p:nvPr>
        </p:nvSpPr>
        <p:spPr>
          <a:xfrm>
            <a:off x="347663" y="2133600"/>
            <a:ext cx="7056437" cy="4535488"/>
          </a:xfrm>
        </p:spPr>
        <p:txBody>
          <a:bodyPr/>
          <a:lstStyle/>
          <a:p>
            <a:pPr eaLnBrk="1" hangingPunct="1"/>
            <a:r>
              <a:rPr lang="fi-FI" altLang="fi-FI" sz="3200"/>
              <a:t>Miltä tuntui tehdä tehtävää?</a:t>
            </a:r>
          </a:p>
          <a:p>
            <a:pPr eaLnBrk="1" hangingPunct="1"/>
            <a:r>
              <a:rPr lang="fi-FI" altLang="fi-FI" sz="3200"/>
              <a:t>Miten realistisia unelmat olivat?</a:t>
            </a:r>
          </a:p>
          <a:p>
            <a:pPr eaLnBrk="1" hangingPunct="1"/>
            <a:r>
              <a:rPr lang="fi-FI" altLang="fi-FI" sz="3200"/>
              <a:t>Miten voit vaikuttaa siihen, että pääset tekemään työtä, josta unelmoit?</a:t>
            </a:r>
          </a:p>
          <a:p>
            <a:pPr eaLnBrk="1" hangingPunct="1"/>
            <a:r>
              <a:rPr lang="fi-FI" altLang="fi-FI" sz="3200"/>
              <a:t>Entä siihen, että omasta työpaikasta tulee unelmien työpaikka?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Palaute</a:t>
            </a:r>
          </a:p>
        </p:txBody>
      </p:sp>
      <p:sp>
        <p:nvSpPr>
          <p:cNvPr id="21507" name="Sisällön paikkamerkki 2"/>
          <p:cNvSpPr>
            <a:spLocks noGrp="1"/>
          </p:cNvSpPr>
          <p:nvPr>
            <p:ph idx="1"/>
          </p:nvPr>
        </p:nvSpPr>
        <p:spPr>
          <a:xfrm>
            <a:off x="609600" y="2276475"/>
            <a:ext cx="6348413" cy="3881438"/>
          </a:xfrm>
        </p:spPr>
        <p:txBody>
          <a:bodyPr/>
          <a:lstStyle/>
          <a:p>
            <a:pPr eaLnBrk="1" hangingPunct="1"/>
            <a:r>
              <a:rPr lang="fi-FI" altLang="fi-FI" sz="3200"/>
              <a:t>Mikä on fiilis oppitunnin jälkeen?</a:t>
            </a:r>
          </a:p>
          <a:p>
            <a:pPr eaLnBrk="1" hangingPunct="1"/>
            <a:r>
              <a:rPr lang="fi-FI" altLang="fi-FI" sz="3200"/>
              <a:t>Peukuta ylös /alas </a:t>
            </a:r>
            <a:r>
              <a:rPr lang="fi-FI" altLang="fi-FI" sz="3200">
                <a:sym typeface="Wingdings" panose="05000000000000000000" pitchFamily="2" charset="2"/>
              </a:rPr>
              <a:t></a:t>
            </a:r>
            <a:endParaRPr lang="fi-FI" altLang="fi-FI"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isällön paikkamerkki 2"/>
          <p:cNvSpPr>
            <a:spLocks noGrp="1"/>
          </p:cNvSpPr>
          <p:nvPr>
            <p:ph idx="1"/>
          </p:nvPr>
        </p:nvSpPr>
        <p:spPr>
          <a:xfrm>
            <a:off x="654050" y="1844675"/>
            <a:ext cx="6348413" cy="3881438"/>
          </a:xfrm>
        </p:spPr>
        <p:txBody>
          <a:bodyPr/>
          <a:lstStyle/>
          <a:p>
            <a:pPr eaLnBrk="1" hangingPunct="1"/>
            <a:r>
              <a:rPr lang="fi-FI" altLang="fi-FI" sz="3200"/>
              <a:t>Kiitos hyvästä työskentelystä!</a:t>
            </a:r>
          </a:p>
          <a:p>
            <a:pPr eaLnBrk="1" hangingPunct="1"/>
            <a:r>
              <a:rPr lang="fi-FI" altLang="fi-FI" sz="3200"/>
              <a:t>Mukavaa matkaa kohti unelmia!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3713" y="115888"/>
            <a:ext cx="8078787" cy="1657350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/>
              <a:t>Unelmoi rohkeasti!</a:t>
            </a:r>
          </a:p>
        </p:txBody>
      </p:sp>
      <p:sp>
        <p:nvSpPr>
          <p:cNvPr id="8195" name="Sisällön paikkamerkki 3"/>
          <p:cNvSpPr>
            <a:spLocks noGrp="1"/>
          </p:cNvSpPr>
          <p:nvPr>
            <p:ph sz="half" idx="1"/>
          </p:nvPr>
        </p:nvSpPr>
        <p:spPr>
          <a:xfrm>
            <a:off x="508000" y="1993900"/>
            <a:ext cx="3805238" cy="3767138"/>
          </a:xfrm>
        </p:spPr>
        <p:txBody>
          <a:bodyPr/>
          <a:lstStyle/>
          <a:p>
            <a:pPr eaLnBrk="1" hangingPunct="1"/>
            <a:r>
              <a:rPr lang="fi-FI" altLang="fi-FI"/>
              <a:t>”Unelmien ja haaveiden kuunteleminen on viisasta järjettömyyttä.”</a:t>
            </a:r>
          </a:p>
          <a:p>
            <a:pPr eaLnBrk="1" hangingPunct="1"/>
            <a:endParaRPr lang="fi-FI" altLang="fi-FI"/>
          </a:p>
          <a:p>
            <a:pPr eaLnBrk="1" hangingPunct="1"/>
            <a:r>
              <a:rPr lang="fi-FI" altLang="fi-FI"/>
              <a:t>”Tilaisuuden ovi ei aukea sinulle, ellet työnnä sitä vähän.”</a:t>
            </a:r>
          </a:p>
          <a:p>
            <a:pPr eaLnBrk="1" hangingPunct="1"/>
            <a:endParaRPr lang="fi-FI" altLang="fi-FI"/>
          </a:p>
          <a:p>
            <a:pPr eaLnBrk="1" hangingPunct="1"/>
            <a:r>
              <a:rPr lang="fi-FI" altLang="fi-FI"/>
              <a:t>”Start with the ideal then get real!”</a:t>
            </a:r>
          </a:p>
        </p:txBody>
      </p:sp>
      <p:pic>
        <p:nvPicPr>
          <p:cNvPr id="819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739900"/>
            <a:ext cx="3240088" cy="48577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410325" cy="15954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Oletko miettinyt seuraavia kysymyksiä?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924175"/>
            <a:ext cx="7272337" cy="2592388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fi-FI" sz="3200" dirty="0"/>
              <a:t>Mikä minusta tulee isona?</a:t>
            </a:r>
          </a:p>
          <a:p>
            <a:pPr eaLnBrk="1" hangingPunct="1">
              <a:defRPr/>
            </a:pPr>
            <a:r>
              <a:rPr lang="fi-FI" sz="3200" dirty="0"/>
              <a:t>Mistä unelmoin?</a:t>
            </a:r>
          </a:p>
          <a:p>
            <a:pPr eaLnBrk="1" hangingPunct="1">
              <a:defRPr/>
            </a:pPr>
            <a:r>
              <a:rPr lang="fi-FI" sz="3200" dirty="0"/>
              <a:t>Millaisia vahvuuksia minulla on?</a:t>
            </a: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isällön paikkamerkki 2"/>
          <p:cNvSpPr>
            <a:spLocks noGrp="1"/>
          </p:cNvSpPr>
          <p:nvPr>
            <p:ph idx="1"/>
          </p:nvPr>
        </p:nvSpPr>
        <p:spPr>
          <a:xfrm>
            <a:off x="538163" y="1268413"/>
            <a:ext cx="6708775" cy="4097337"/>
          </a:xfrm>
        </p:spPr>
        <p:txBody>
          <a:bodyPr/>
          <a:lstStyle/>
          <a:p>
            <a:pPr eaLnBrk="1" hangingPunct="1"/>
            <a:r>
              <a:rPr lang="fi-FI" altLang="fi-FI" sz="3200"/>
              <a:t>Tällä tunnilla pohditaan omia unelmia, vahvuuksia ja tulevaisuuden suunnitelmia.</a:t>
            </a:r>
          </a:p>
          <a:p>
            <a:pPr eaLnBrk="1" hangingPunct="1"/>
            <a:endParaRPr lang="fi-FI" altLang="fi-FI" sz="3200"/>
          </a:p>
          <a:p>
            <a:pPr eaLnBrk="1" hangingPunct="1"/>
            <a:r>
              <a:rPr lang="fi-FI" altLang="fi-FI" sz="3200"/>
              <a:t>Luvassa on ryhmä- ja yksilötyöskentelyä ja mielikuvamatka.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11560" y="2564904"/>
            <a:ext cx="8078787" cy="1657350"/>
          </a:xfrm>
        </p:spPr>
        <p:txBody>
          <a:bodyPr/>
          <a:lstStyle/>
          <a:p>
            <a:pPr algn="ctr">
              <a:defRPr/>
            </a:pPr>
            <a:r>
              <a:rPr lang="fi-FI" dirty="0"/>
              <a:t>Muodostakaa 3-4 hengen ryhmä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417513" y="333375"/>
            <a:ext cx="7610475" cy="13668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Lämmittelykysymyksiä omassa pienryhmässä: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179388" y="2133600"/>
            <a:ext cx="7434262" cy="4248150"/>
          </a:xfrm>
        </p:spPr>
        <p:txBody>
          <a:bodyPr/>
          <a:lstStyle/>
          <a:p>
            <a:pPr eaLnBrk="1" hangingPunct="1"/>
            <a:r>
              <a:rPr lang="fi-FI" altLang="fi-FI" sz="2000"/>
              <a:t>Millaisia toiveammatteja sinulla on ollut (lapsuudesta alkaen)?</a:t>
            </a:r>
          </a:p>
          <a:p>
            <a:pPr eaLnBrk="1" hangingPunct="1"/>
            <a:r>
              <a:rPr lang="fi-FI" altLang="fi-FI" sz="2000"/>
              <a:t>Millaisia työelämässä vaadittavia taitoja olet oppinut harrastuksissa ja vapaa-ajalla?</a:t>
            </a:r>
          </a:p>
          <a:p>
            <a:pPr eaLnBrk="1" hangingPunct="1"/>
            <a:r>
              <a:rPr lang="fi-FI" altLang="fi-FI" sz="2000"/>
              <a:t>Mitä olet oppinut kesätöissä tai TET-jaksoilla?</a:t>
            </a:r>
          </a:p>
          <a:p>
            <a:pPr eaLnBrk="1" hangingPunct="1"/>
            <a:r>
              <a:rPr lang="fi-FI" altLang="fi-FI" sz="2000"/>
              <a:t>Millaista työelämä on 10 vuoden kuluttua? Onko syntynyt uusia ammatteja ja ovatko jotkut ammatit käyneet tarpeettomiksi?</a:t>
            </a:r>
          </a:p>
          <a:p>
            <a:pPr eaLnBrk="1" hangingPunct="1"/>
            <a:r>
              <a:rPr lang="fi-FI" altLang="fi-FI" sz="2000"/>
              <a:t>Millainen on hyvä työpaikka?</a:t>
            </a:r>
          </a:p>
          <a:p>
            <a:pPr eaLnBrk="1" hangingPunct="1"/>
            <a:r>
              <a:rPr lang="fi-FI" altLang="fi-FI" sz="2000"/>
              <a:t>Millaista työtä haluaisit tehdä?</a:t>
            </a:r>
          </a:p>
          <a:p>
            <a:pPr eaLnBrk="1" hangingPunct="1"/>
            <a:endParaRPr lang="fi-FI" altLang="fi-FI" sz="3200"/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</p:txBody>
      </p:sp>
      <p:pic>
        <p:nvPicPr>
          <p:cNvPr id="11268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3422650"/>
            <a:ext cx="50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696913" y="549275"/>
            <a:ext cx="7620000" cy="10937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Omat vahvuudet, keskustellaan: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7632700" cy="3889375"/>
          </a:xfrm>
        </p:spPr>
        <p:txBody>
          <a:bodyPr rtlCol="0">
            <a:normAutofit fontScale="40000" lnSpcReduction="20000"/>
          </a:bodyPr>
          <a:lstStyle/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Miksi omien vahvuuksien tunnistaminen on tärkeää opiskelualan ja työpaikan valinnassa?</a:t>
            </a:r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endParaRPr lang="fi-FI" sz="8000" dirty="0"/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Miten omia vahvuuksia oppii tunnistamaan?</a:t>
            </a:r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endParaRPr lang="fi-FI" sz="8000" dirty="0"/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Miten omia vahvuuksia voi kehittää?</a:t>
            </a:r>
          </a:p>
          <a:p>
            <a:pPr marL="274320"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542337" cy="1657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Omat</a:t>
            </a:r>
            <a:r>
              <a:rPr lang="fi-FI" altLang="fi-FI" sz="4400" dirty="0">
                <a:latin typeface="Arial Rounded MT Bold" panose="020F0704030504030204" pitchFamily="34" charset="0"/>
              </a:rPr>
              <a:t> </a:t>
            </a:r>
            <a:r>
              <a:rPr lang="fi-FI" altLang="fi-FI" dirty="0"/>
              <a:t>vahvuudet-harjoitus: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>
          <a:xfrm>
            <a:off x="684213" y="2060575"/>
            <a:ext cx="6840537" cy="41767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3200" dirty="0"/>
              <a:t> Vuorotellen:</a:t>
            </a:r>
          </a:p>
          <a:p>
            <a:pPr marL="90488" lvl="1" indent="-90488" eaLnBrk="1" hangingPunct="1">
              <a:spcBef>
                <a:spcPts val="1300"/>
              </a:spcBef>
            </a:pPr>
            <a:r>
              <a:rPr lang="fi-FI" altLang="fi-FI" sz="3200" dirty="0"/>
              <a:t>”Olen hyvä…”</a:t>
            </a:r>
          </a:p>
          <a:p>
            <a:pPr marL="90488" lvl="1" indent="-90488" eaLnBrk="1" hangingPunct="1">
              <a:spcBef>
                <a:spcPts val="1300"/>
              </a:spcBef>
            </a:pPr>
            <a:r>
              <a:rPr lang="fi-FI" altLang="fi-FI" sz="3200" dirty="0"/>
              <a:t>Jos olet omasta mielestäsi hyvä samassa asiassa, ota askel </a:t>
            </a:r>
            <a:r>
              <a:rPr lang="fi-FI" altLang="fi-FI" sz="3200"/>
              <a:t>piirin keskelle! </a:t>
            </a:r>
            <a:endParaRPr lang="fi-FI" altLang="fi-FI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6624637" cy="7223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Arvot-harjoitus (10 min.)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>
          <a:xfrm>
            <a:off x="287338" y="765175"/>
            <a:ext cx="8281987" cy="5876925"/>
          </a:xfrm>
        </p:spPr>
        <p:txBody>
          <a:bodyPr rtlCol="0">
            <a:normAutofit fontScale="85000" lnSpcReduction="20000"/>
          </a:bodyPr>
          <a:lstStyle/>
          <a:p>
            <a:pPr eaLnBrk="1" hangingPunct="1">
              <a:defRPr/>
            </a:pPr>
            <a:r>
              <a:rPr lang="fi-FI" altLang="fi-FI" sz="3200" dirty="0"/>
              <a:t>Väittämiä: Asetu janalla oikeaan kohtaan (samaa mieltä vai eri mieltä) = peukku/surullinen naama</a:t>
            </a:r>
          </a:p>
          <a:p>
            <a:pPr eaLnBrk="1" hangingPunct="1">
              <a:defRPr/>
            </a:pPr>
            <a:r>
              <a:rPr lang="fi-FI" altLang="fi-FI" sz="3200" dirty="0"/>
              <a:t>Palkan suuruus vaikuttaa ammatinvalintaani.</a:t>
            </a:r>
          </a:p>
          <a:p>
            <a:pPr eaLnBrk="1" hangingPunct="1">
              <a:defRPr/>
            </a:pPr>
            <a:r>
              <a:rPr lang="fi-FI" altLang="fi-FI" sz="3200" dirty="0"/>
              <a:t>Alan työllisyystilanne vaikuttaa koulutus- ja uravalintaani.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työtä, jolla on merkitystä.</a:t>
            </a:r>
          </a:p>
          <a:p>
            <a:pPr eaLnBrk="1" hangingPunct="1">
              <a:defRPr/>
            </a:pPr>
            <a:r>
              <a:rPr lang="fi-FI" altLang="fi-FI" sz="3200" dirty="0"/>
              <a:t>Haluan yhdistää työn ja harrastuksen.</a:t>
            </a:r>
          </a:p>
          <a:p>
            <a:pPr eaLnBrk="1" hangingPunct="1">
              <a:defRPr/>
            </a:pPr>
            <a:r>
              <a:rPr lang="fi-FI" altLang="fi-FI" sz="3200" dirty="0"/>
              <a:t>Säännöllinen kuukausipalkka on minulle tärkeä.</a:t>
            </a:r>
          </a:p>
          <a:p>
            <a:pPr eaLnBrk="1" hangingPunct="1">
              <a:defRPr/>
            </a:pPr>
            <a:r>
              <a:rPr lang="fi-FI" altLang="fi-FI" sz="3200" dirty="0"/>
              <a:t>Haluan toimia yrittäjänä.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työtä, joka ei ole ristiriidassa omien arvojeni kanssa.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tiimityötä.</a:t>
            </a:r>
          </a:p>
          <a:p>
            <a:pPr eaLnBrk="1" hangingPunct="1">
              <a:defRPr/>
            </a:pPr>
            <a:r>
              <a:rPr lang="fi-FI" altLang="fi-FI" sz="3200" dirty="0"/>
              <a:t>Työ on vain keino rahoittaa vapaa-aika.</a:t>
            </a:r>
          </a:p>
          <a:p>
            <a:pPr eaLnBrk="1" hangingPunct="1">
              <a:defRPr/>
            </a:pPr>
            <a:r>
              <a:rPr lang="fi-FI" altLang="fi-FI" sz="3200" dirty="0"/>
              <a:t>Haluan olla johtaja.</a:t>
            </a:r>
          </a:p>
          <a:p>
            <a:pPr eaLnBrk="1" hangingPunct="1">
              <a:defRPr/>
            </a:pPr>
            <a:r>
              <a:rPr lang="fi-FI" altLang="fi-FI" sz="3200" dirty="0"/>
              <a:t>Jotakin muuta?</a:t>
            </a:r>
          </a:p>
          <a:p>
            <a:pPr marL="91440" indent="-91440" eaLnBrk="1" fontAlgn="auto" hangingPunct="1">
              <a:spcAft>
                <a:spcPts val="0"/>
              </a:spcAft>
              <a:defRPr/>
            </a:pPr>
            <a:endParaRPr lang="fi-FI" altLang="fi-FI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uurkaupunki">
  <a:themeElements>
    <a:clrScheme name="Suurkaupunki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Suurkaupunk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uurkaupunk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uurkaupunki">
    <a:dk1>
      <a:sysClr val="windowText" lastClr="000000"/>
    </a:dk1>
    <a:lt1>
      <a:sysClr val="window" lastClr="FFFFFF"/>
    </a:lt1>
    <a:dk2>
      <a:srgbClr val="162F33"/>
    </a:dk2>
    <a:lt2>
      <a:srgbClr val="EAF0E0"/>
    </a:lt2>
    <a:accent1>
      <a:srgbClr val="50B4C8"/>
    </a:accent1>
    <a:accent2>
      <a:srgbClr val="A8B97F"/>
    </a:accent2>
    <a:accent3>
      <a:srgbClr val="9B9256"/>
    </a:accent3>
    <a:accent4>
      <a:srgbClr val="657689"/>
    </a:accent4>
    <a:accent5>
      <a:srgbClr val="7A855D"/>
    </a:accent5>
    <a:accent6>
      <a:srgbClr val="84AC9D"/>
    </a:accent6>
    <a:hlink>
      <a:srgbClr val="2370CD"/>
    </a:hlink>
    <a:folHlink>
      <a:srgbClr val="87758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TM03457491[[fn=Metropoli]]</Template>
  <TotalTime>1378</TotalTime>
  <Words>452</Words>
  <Application>Microsoft Office PowerPoint</Application>
  <PresentationFormat>Näytössä katseltava diaesitys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2" baseType="lpstr">
      <vt:lpstr>Arial</vt:lpstr>
      <vt:lpstr>Arial Rounded MT Bold</vt:lpstr>
      <vt:lpstr>Calibri</vt:lpstr>
      <vt:lpstr>Calibri Light</vt:lpstr>
      <vt:lpstr>Wingdings</vt:lpstr>
      <vt:lpstr>Wingdings 3</vt:lpstr>
      <vt:lpstr>Suurkaupunki</vt:lpstr>
      <vt:lpstr>Unelmien työpaikka!  Nuorten Akatemia ja Taloudellinen tiedotustoimisto TAT </vt:lpstr>
      <vt:lpstr>Unelmoi rohkeasti!</vt:lpstr>
      <vt:lpstr>Oletko miettinyt seuraavia kysymyksiä?</vt:lpstr>
      <vt:lpstr>PowerPoint-esitys</vt:lpstr>
      <vt:lpstr>Muodostakaa 3-4 hengen ryhmä</vt:lpstr>
      <vt:lpstr>Lämmittelykysymyksiä omassa pienryhmässä:</vt:lpstr>
      <vt:lpstr>Omat vahvuudet, keskustellaan:</vt:lpstr>
      <vt:lpstr>Omat vahvuudet-harjoitus:</vt:lpstr>
      <vt:lpstr>Arvot-harjoitus (10 min.)</vt:lpstr>
      <vt:lpstr>Mielikuvamatka. Opettaja lukee ääneen seuraavan tekstin (15 min.):</vt:lpstr>
      <vt:lpstr>Mielikuvamatka. Kuuntele opettajan lukema teksti ja:</vt:lpstr>
      <vt:lpstr>Ryhmätehtävä: Unelmien työpaikka</vt:lpstr>
      <vt:lpstr>Pohdittavaa, keskusteltavaa, ajateltavaa…</vt:lpstr>
      <vt:lpstr>Palaute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LUKIO-OPISKELU</dc:title>
  <dc:creator>ArjaP</dc:creator>
  <cp:lastModifiedBy>Eveliina Ojala</cp:lastModifiedBy>
  <cp:revision>83</cp:revision>
  <cp:lastPrinted>2018-04-19T09:47:36Z</cp:lastPrinted>
  <dcterms:created xsi:type="dcterms:W3CDTF">2009-03-31T10:24:31Z</dcterms:created>
  <dcterms:modified xsi:type="dcterms:W3CDTF">2025-03-24T10:46:17Z</dcterms:modified>
</cp:coreProperties>
</file>