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5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CC6600"/>
    <a:srgbClr val="009999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77" autoAdjust="0"/>
    <p:restoredTop sz="94673" autoAdjust="0"/>
  </p:normalViewPr>
  <p:slideViewPr>
    <p:cSldViewPr>
      <p:cViewPr varScale="1">
        <p:scale>
          <a:sx n="68" d="100"/>
          <a:sy n="68" d="100"/>
        </p:scale>
        <p:origin x="1116" y="48"/>
      </p:cViewPr>
      <p:guideLst>
        <p:guide orient="horz" pos="225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91" d="100"/>
          <a:sy n="91" d="100"/>
        </p:scale>
        <p:origin x="2952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D65A5-65F2-4F28-BE90-943291DD1EC2}" type="datetimeFigureOut">
              <a:rPr lang="fi-FI" smtClean="0"/>
              <a:t>6.8.2025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B45FB-C01B-4F41-AA7B-4BD34BEEA3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3669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033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9168" y="6525344"/>
            <a:ext cx="1090464" cy="313010"/>
          </a:xfrm>
          <a:prstGeom prst="rect">
            <a:avLst/>
          </a:prstGeom>
        </p:spPr>
        <p:txBody>
          <a:bodyPr/>
          <a:lstStyle/>
          <a:p>
            <a:fld id="{A180C5BF-1D93-4C1C-A346-55B906879F8C}" type="datetimeFigureOut">
              <a:rPr lang="fi-FI" smtClean="0"/>
              <a:t>6.8.2025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AEFB8F-F5AE-4E04-AA97-175D96AD6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5659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9168" y="6525344"/>
            <a:ext cx="1090464" cy="313010"/>
          </a:xfrm>
          <a:prstGeom prst="rect">
            <a:avLst/>
          </a:prstGeom>
        </p:spPr>
        <p:txBody>
          <a:bodyPr/>
          <a:lstStyle/>
          <a:p>
            <a:fld id="{A180C5BF-1D93-4C1C-A346-55B906879F8C}" type="datetimeFigureOut">
              <a:rPr lang="fi-FI" smtClean="0"/>
              <a:t>6.8.2025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AEFB8F-F5AE-4E04-AA97-175D96AD6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534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9168" y="6525344"/>
            <a:ext cx="1090464" cy="313010"/>
          </a:xfrm>
          <a:prstGeom prst="rect">
            <a:avLst/>
          </a:prstGeom>
        </p:spPr>
        <p:txBody>
          <a:bodyPr/>
          <a:lstStyle/>
          <a:p>
            <a:fld id="{A180C5BF-1D93-4C1C-A346-55B906879F8C}" type="datetimeFigureOut">
              <a:rPr lang="fi-FI" smtClean="0"/>
              <a:t>6.8.2025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AEFB8F-F5AE-4E04-AA97-175D96AD6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0264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69168" y="6525344"/>
            <a:ext cx="1090464" cy="313010"/>
          </a:xfrm>
          <a:prstGeom prst="rect">
            <a:avLst/>
          </a:prstGeom>
        </p:spPr>
        <p:txBody>
          <a:bodyPr/>
          <a:lstStyle/>
          <a:p>
            <a:fld id="{A180C5BF-1D93-4C1C-A346-55B906879F8C}" type="datetimeFigureOut">
              <a:rPr lang="fi-FI" smtClean="0"/>
              <a:t>6.8.2025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AEFB8F-F5AE-4E04-AA97-175D96AD6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5715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169168" y="6525344"/>
            <a:ext cx="1090464" cy="313010"/>
          </a:xfrm>
          <a:prstGeom prst="rect">
            <a:avLst/>
          </a:prstGeom>
        </p:spPr>
        <p:txBody>
          <a:bodyPr/>
          <a:lstStyle/>
          <a:p>
            <a:fld id="{A180C5BF-1D93-4C1C-A346-55B906879F8C}" type="datetimeFigureOut">
              <a:rPr lang="fi-FI" smtClean="0"/>
              <a:t>6.8.2025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AEFB8F-F5AE-4E04-AA97-175D96AD6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6885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169168" y="6525344"/>
            <a:ext cx="1090464" cy="313010"/>
          </a:xfrm>
          <a:prstGeom prst="rect">
            <a:avLst/>
          </a:prstGeom>
        </p:spPr>
        <p:txBody>
          <a:bodyPr/>
          <a:lstStyle/>
          <a:p>
            <a:fld id="{A180C5BF-1D93-4C1C-A346-55B906879F8C}" type="datetimeFigureOut">
              <a:rPr lang="fi-FI" smtClean="0"/>
              <a:t>6.8.2025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AEFB8F-F5AE-4E04-AA97-175D96AD6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638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2800" b="1">
                <a:latin typeface="Arial Rounded MT Bold" panose="020F0704030504030204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7501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169168" y="6525344"/>
            <a:ext cx="1090464" cy="313010"/>
          </a:xfrm>
          <a:prstGeom prst="rect">
            <a:avLst/>
          </a:prstGeom>
        </p:spPr>
        <p:txBody>
          <a:bodyPr/>
          <a:lstStyle/>
          <a:p>
            <a:fld id="{A180C5BF-1D93-4C1C-A346-55B906879F8C}" type="datetimeFigureOut">
              <a:rPr lang="fi-FI" smtClean="0"/>
              <a:t>6.8.2025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AEFB8F-F5AE-4E04-AA97-175D96AD6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5577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169168" y="6525344"/>
            <a:ext cx="1090464" cy="313010"/>
          </a:xfrm>
          <a:prstGeom prst="rect">
            <a:avLst/>
          </a:prstGeom>
        </p:spPr>
        <p:txBody>
          <a:bodyPr/>
          <a:lstStyle/>
          <a:p>
            <a:fld id="{A180C5BF-1D93-4C1C-A346-55B906879F8C}" type="datetimeFigureOut">
              <a:rPr lang="fi-FI" smtClean="0"/>
              <a:t>6.8.2025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AEFB8F-F5AE-4E04-AA97-175D96AD6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5449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169168" y="6525344"/>
            <a:ext cx="1090464" cy="313010"/>
          </a:xfrm>
          <a:prstGeom prst="rect">
            <a:avLst/>
          </a:prstGeom>
        </p:spPr>
        <p:txBody>
          <a:bodyPr/>
          <a:lstStyle/>
          <a:p>
            <a:fld id="{A180C5BF-1D93-4C1C-A346-55B906879F8C}" type="datetimeFigureOut">
              <a:rPr lang="fi-FI" smtClean="0"/>
              <a:t>6.8.2025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3AEFB8F-F5AE-4E04-AA97-175D96AD620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3979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2938" y="6669360"/>
            <a:ext cx="104067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800" dirty="0"/>
              <a:t>©Present-äSSä 2018</a:t>
            </a:r>
          </a:p>
        </p:txBody>
      </p:sp>
      <p:sp>
        <p:nvSpPr>
          <p:cNvPr id="3" name="Pyöristetty suorakulmio 2"/>
          <p:cNvSpPr/>
          <p:nvPr userDrawn="1"/>
        </p:nvSpPr>
        <p:spPr>
          <a:xfrm>
            <a:off x="1547664" y="116632"/>
            <a:ext cx="5616624" cy="720080"/>
          </a:xfrm>
          <a:prstGeom prst="round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Tätä et voi muuttaa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8B92EEAA-6750-4159-A675-49B927B1F7C9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-1676"/>
            <a:ext cx="9252520" cy="1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846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7584" y="125760"/>
            <a:ext cx="6840760" cy="710952"/>
          </a:xfrm>
        </p:spPr>
        <p:txBody>
          <a:bodyPr/>
          <a:lstStyle/>
          <a:p>
            <a:r>
              <a:rPr lang="fi-FI" dirty="0"/>
              <a:t>OPPIAINEEN ARVIOINTI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395536" y="1292567"/>
            <a:ext cx="8064896" cy="14773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endParaRPr lang="fi-FI" b="1" dirty="0"/>
          </a:p>
          <a:p>
            <a:r>
              <a:rPr lang="fi-FI" b="1" dirty="0"/>
              <a:t>Oppiaineen oppimäärän arvosana määräytyy opiskelijan opiskelemien pakollisten ja valtakunnallisten valinnaisten opintojaksojen arvosanojen </a:t>
            </a:r>
            <a:r>
              <a:rPr lang="fi-FI" b="1" u="sng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aritmeettisena keskiarvona</a:t>
            </a:r>
          </a:p>
          <a:p>
            <a:endParaRPr lang="fi-FI" b="1" u="sng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4" name="Ryhmä 13"/>
          <p:cNvGrpSpPr/>
          <p:nvPr/>
        </p:nvGrpSpPr>
        <p:grpSpPr>
          <a:xfrm>
            <a:off x="3419872" y="3329697"/>
            <a:ext cx="4680520" cy="2433756"/>
            <a:chOff x="3059832" y="2753633"/>
            <a:chExt cx="4680520" cy="2433756"/>
          </a:xfrm>
        </p:grpSpPr>
        <p:sp>
          <p:nvSpPr>
            <p:cNvPr id="7" name="Tekstiruutu 6"/>
            <p:cNvSpPr txBox="1"/>
            <p:nvPr/>
          </p:nvSpPr>
          <p:spPr>
            <a:xfrm>
              <a:off x="5508104" y="3617729"/>
              <a:ext cx="2160240" cy="1323439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endParaRPr lang="fi-FI" sz="1600" b="1" dirty="0"/>
            </a:p>
            <a:p>
              <a:r>
                <a:rPr lang="fi-FI" sz="1600" b="1" dirty="0"/>
                <a:t>0 opintopistettä</a:t>
              </a:r>
              <a:endParaRPr lang="fi-FI" sz="1200" b="1" dirty="0"/>
            </a:p>
            <a:p>
              <a:r>
                <a:rPr lang="fi-FI" sz="1600" b="1" dirty="0"/>
                <a:t>2 opintopistettä</a:t>
              </a:r>
            </a:p>
            <a:p>
              <a:r>
                <a:rPr lang="fi-FI" sz="1600" b="1" dirty="0"/>
                <a:t>4 opintopistettä</a:t>
              </a:r>
            </a:p>
            <a:p>
              <a:r>
                <a:rPr lang="fi-FI" sz="1600" b="1" dirty="0"/>
                <a:t>6 opintopistettä</a:t>
              </a:r>
            </a:p>
          </p:txBody>
        </p:sp>
        <p:sp>
          <p:nvSpPr>
            <p:cNvPr id="6" name="Tekstiruutu 5"/>
            <p:cNvSpPr txBox="1"/>
            <p:nvPr/>
          </p:nvSpPr>
          <p:spPr>
            <a:xfrm>
              <a:off x="3131840" y="3617729"/>
              <a:ext cx="2160240" cy="156966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endParaRPr lang="fi-FI" sz="1600" b="1" dirty="0"/>
            </a:p>
            <a:p>
              <a:r>
                <a:rPr lang="fi-FI" sz="1600" b="1" dirty="0"/>
                <a:t>2-5 opintopistettä</a:t>
              </a:r>
              <a:endParaRPr lang="fi-FI" sz="1100" b="1" dirty="0"/>
            </a:p>
            <a:p>
              <a:r>
                <a:rPr lang="fi-FI" sz="1600" b="1" dirty="0"/>
                <a:t>6-11 opintopistettä</a:t>
              </a:r>
            </a:p>
            <a:p>
              <a:r>
                <a:rPr lang="fi-FI" sz="1600" b="1" dirty="0"/>
                <a:t>12-17 opintopistettä</a:t>
              </a:r>
            </a:p>
            <a:p>
              <a:r>
                <a:rPr lang="fi-FI" sz="1600" b="1" dirty="0"/>
                <a:t>18 opintopistettä tai enemmän </a:t>
              </a:r>
            </a:p>
          </p:txBody>
        </p:sp>
        <p:sp>
          <p:nvSpPr>
            <p:cNvPr id="5" name="Pyöristetty suorakulmio 4"/>
            <p:cNvSpPr/>
            <p:nvPr/>
          </p:nvSpPr>
          <p:spPr>
            <a:xfrm>
              <a:off x="3059832" y="2753633"/>
              <a:ext cx="2304256" cy="108012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400" b="1" dirty="0">
                  <a:solidFill>
                    <a:schemeClr val="bg1"/>
                  </a:solidFill>
                </a:rPr>
                <a:t>Opiskeltujen pakollisten ja valtakunnallisten valinnaisten opintopisteiden määrä </a:t>
              </a:r>
            </a:p>
          </p:txBody>
        </p:sp>
        <p:sp>
          <p:nvSpPr>
            <p:cNvPr id="8" name="Pyöristetty suorakulmio 7"/>
            <p:cNvSpPr/>
            <p:nvPr/>
          </p:nvSpPr>
          <p:spPr>
            <a:xfrm>
              <a:off x="5436096" y="2753633"/>
              <a:ext cx="2304256" cy="1080120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400" b="1" dirty="0">
                  <a:solidFill>
                    <a:schemeClr val="bg1"/>
                  </a:solidFill>
                </a:rPr>
                <a:t>Hylättyjen arvosanojen määrä enintään</a:t>
              </a:r>
            </a:p>
          </p:txBody>
        </p:sp>
      </p:grpSp>
      <p:sp>
        <p:nvSpPr>
          <p:cNvPr id="9" name="Viisikulmio 8"/>
          <p:cNvSpPr/>
          <p:nvPr/>
        </p:nvSpPr>
        <p:spPr>
          <a:xfrm>
            <a:off x="683568" y="3329697"/>
            <a:ext cx="2448272" cy="2088232"/>
          </a:xfrm>
          <a:prstGeom prst="homePlate">
            <a:avLst>
              <a:gd name="adj" fmla="val 34735"/>
            </a:avLst>
          </a:prstGeom>
          <a:solidFill>
            <a:srgbClr val="C0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Tekstiruutu 9"/>
          <p:cNvSpPr txBox="1"/>
          <p:nvPr/>
        </p:nvSpPr>
        <p:spPr>
          <a:xfrm>
            <a:off x="755576" y="3429000"/>
            <a:ext cx="201622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>
                <a:solidFill>
                  <a:schemeClr val="bg1"/>
                </a:solidFill>
              </a:rPr>
              <a:t>Oppiaineen oppimäärässä voi olla myös hylättyjä arvosanoja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 b="1" dirty="0">
                <a:solidFill>
                  <a:schemeClr val="bg1"/>
                </a:solidFill>
              </a:rPr>
              <a:t>huomioi kuitenkin etenemisesteet</a:t>
            </a:r>
          </a:p>
        </p:txBody>
      </p:sp>
    </p:spTree>
    <p:extLst>
      <p:ext uri="{BB962C8B-B14F-4D97-AF65-F5344CB8AC3E}">
        <p14:creationId xmlns:p14="http://schemas.microsoft.com/office/powerpoint/2010/main" val="3082265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7869</TotalTime>
  <Words>55</Words>
  <Application>Microsoft Office PowerPoint</Application>
  <PresentationFormat>Näytössä katseltava diaesitys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Arial Rounded MT Bold</vt:lpstr>
      <vt:lpstr>Calibri</vt:lpstr>
      <vt:lpstr>Office-teema</vt:lpstr>
      <vt:lpstr>OPPIAINEEN ARVIOINTI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Seppo</dc:creator>
  <cp:lastModifiedBy>Eveliina Ojala</cp:lastModifiedBy>
  <cp:revision>580</cp:revision>
  <dcterms:created xsi:type="dcterms:W3CDTF">2015-09-07T07:27:45Z</dcterms:created>
  <dcterms:modified xsi:type="dcterms:W3CDTF">2025-08-06T09:20:15Z</dcterms:modified>
</cp:coreProperties>
</file>