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15" r:id="rId3"/>
    <p:sldId id="276" r:id="rId4"/>
    <p:sldId id="275" r:id="rId5"/>
    <p:sldId id="309" r:id="rId6"/>
    <p:sldId id="296" r:id="rId7"/>
    <p:sldId id="278" r:id="rId8"/>
    <p:sldId id="268" r:id="rId9"/>
    <p:sldId id="318" r:id="rId10"/>
    <p:sldId id="321" r:id="rId11"/>
    <p:sldId id="288" r:id="rId12"/>
    <p:sldId id="284" r:id="rId13"/>
    <p:sldId id="285" r:id="rId14"/>
    <p:sldId id="304" r:id="rId15"/>
    <p:sldId id="277" r:id="rId16"/>
    <p:sldId id="270" r:id="rId1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CC6600"/>
    <a:srgbClr val="0099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77" autoAdjust="0"/>
    <p:restoredTop sz="94673" autoAdjust="0"/>
  </p:normalViewPr>
  <p:slideViewPr>
    <p:cSldViewPr>
      <p:cViewPr varScale="1">
        <p:scale>
          <a:sx n="68" d="100"/>
          <a:sy n="68" d="100"/>
        </p:scale>
        <p:origin x="1116" y="48"/>
      </p:cViewPr>
      <p:guideLst>
        <p:guide orient="horz" pos="225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1" d="100"/>
          <a:sy n="91" d="100"/>
        </p:scale>
        <p:origin x="295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E0122-7228-429F-8275-6E233B291E5D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</dgm:pt>
    <dgm:pt modelId="{463363DD-72E6-47BC-A04C-706303A86B17}">
      <dgm:prSet phldrT="[Teksti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i-FI" sz="1600" b="1"/>
            <a:t> </a:t>
          </a:r>
          <a:endParaRPr lang="fi-FI" sz="1600" b="1" dirty="0"/>
        </a:p>
      </dgm:t>
    </dgm:pt>
    <dgm:pt modelId="{16ED7E63-4AAB-4C9F-BE7A-F98A84678DE6}" type="parTrans" cxnId="{85EED5ED-166F-4A83-B655-AD398C517626}">
      <dgm:prSet/>
      <dgm:spPr/>
      <dgm:t>
        <a:bodyPr/>
        <a:lstStyle/>
        <a:p>
          <a:endParaRPr lang="fi-FI"/>
        </a:p>
      </dgm:t>
    </dgm:pt>
    <dgm:pt modelId="{BD810B08-33F4-466D-A2A9-88C7724BA462}" type="sibTrans" cxnId="{85EED5ED-166F-4A83-B655-AD398C517626}">
      <dgm:prSet/>
      <dgm:spPr>
        <a:ln w="76200">
          <a:solidFill>
            <a:schemeClr val="accent5">
              <a:lumMod val="75000"/>
            </a:schemeClr>
          </a:solidFill>
        </a:ln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fi-FI"/>
        </a:p>
      </dgm:t>
    </dgm:pt>
    <dgm:pt modelId="{80FF434B-B26A-4BE4-A9B6-0D077C0CEC5A}">
      <dgm:prSet phldrT="[Teksti]" custT="1"/>
      <dgm:spPr/>
      <dgm:t>
        <a:bodyPr/>
        <a:lstStyle/>
        <a:p>
          <a:r>
            <a:rPr lang="fi-FI" sz="1600" b="1" dirty="0"/>
            <a:t> </a:t>
          </a:r>
        </a:p>
      </dgm:t>
    </dgm:pt>
    <dgm:pt modelId="{DE36D05F-A94E-42A6-A3B4-915E1C66E7A9}" type="parTrans" cxnId="{38838EE0-9000-4CE2-99F9-DCB1245AECEF}">
      <dgm:prSet/>
      <dgm:spPr/>
      <dgm:t>
        <a:bodyPr/>
        <a:lstStyle/>
        <a:p>
          <a:endParaRPr lang="fi-FI"/>
        </a:p>
      </dgm:t>
    </dgm:pt>
    <dgm:pt modelId="{3C1D5209-F14A-4882-A37B-9CB29DCFAD3C}" type="sibTrans" cxnId="{38838EE0-9000-4CE2-99F9-DCB1245AECEF}">
      <dgm:prSet/>
      <dgm:spPr/>
      <dgm:t>
        <a:bodyPr/>
        <a:lstStyle/>
        <a:p>
          <a:endParaRPr lang="fi-FI"/>
        </a:p>
      </dgm:t>
    </dgm:pt>
    <dgm:pt modelId="{EFC10AEE-D427-4E99-9613-6994C5ADA610}">
      <dgm:prSet phldrT="[Teksti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i-FI" sz="1600" b="1" dirty="0"/>
            <a:t> </a:t>
          </a:r>
          <a:endParaRPr lang="fi-FI" sz="1600" dirty="0"/>
        </a:p>
      </dgm:t>
    </dgm:pt>
    <dgm:pt modelId="{E545AB21-8B43-40E5-9342-9B29E7B72CCE}" type="parTrans" cxnId="{7F11DF59-E650-434D-AFB7-470C099AD2ED}">
      <dgm:prSet/>
      <dgm:spPr/>
      <dgm:t>
        <a:bodyPr/>
        <a:lstStyle/>
        <a:p>
          <a:endParaRPr lang="fi-FI"/>
        </a:p>
      </dgm:t>
    </dgm:pt>
    <dgm:pt modelId="{DA22C0F5-4AE8-4DD9-B717-FC10CE62D9F8}" type="sibTrans" cxnId="{7F11DF59-E650-434D-AFB7-470C099AD2ED}">
      <dgm:prSet/>
      <dgm:spPr/>
      <dgm:t>
        <a:bodyPr/>
        <a:lstStyle/>
        <a:p>
          <a:endParaRPr lang="fi-FI"/>
        </a:p>
      </dgm:t>
    </dgm:pt>
    <dgm:pt modelId="{0A2F2C6E-5F9D-4AD9-A351-420F608FFA66}">
      <dgm:prSet phldrT="[Teksti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38100">
          <a:solidFill>
            <a:schemeClr val="accent5">
              <a:lumMod val="75000"/>
            </a:schemeClr>
          </a:solidFill>
          <a:prstDash val="sysDot"/>
        </a:ln>
        <a:effectLst>
          <a:outerShdw blurRad="107950" dist="12700" dir="5400000" algn="ctr">
            <a:srgbClr val="000000"/>
          </a:outerShdw>
          <a:softEdge rad="31750"/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endParaRPr lang="fi-FI" sz="1600" dirty="0"/>
        </a:p>
      </dgm:t>
    </dgm:pt>
    <dgm:pt modelId="{1C8CEC89-1F07-43A6-9F9A-0AEDC8BE14B0}" type="sibTrans" cxnId="{519727A8-05B9-4791-A831-6A8FBDEFD150}">
      <dgm:prSet/>
      <dgm:spPr/>
      <dgm:t>
        <a:bodyPr/>
        <a:lstStyle/>
        <a:p>
          <a:endParaRPr lang="fi-FI"/>
        </a:p>
      </dgm:t>
    </dgm:pt>
    <dgm:pt modelId="{ADC614B7-EB80-4BF3-BE87-C4C76632184E}" type="parTrans" cxnId="{519727A8-05B9-4791-A831-6A8FBDEFD150}">
      <dgm:prSet/>
      <dgm:spPr/>
      <dgm:t>
        <a:bodyPr/>
        <a:lstStyle/>
        <a:p>
          <a:endParaRPr lang="fi-FI"/>
        </a:p>
      </dgm:t>
    </dgm:pt>
    <dgm:pt modelId="{825739F8-0E92-4D9E-9BA0-469126AC5B2C}" type="pres">
      <dgm:prSet presAssocID="{CACE0122-7228-429F-8275-6E233B291E5D}" presName="Name0" presStyleCnt="0">
        <dgm:presLayoutVars>
          <dgm:chMax val="7"/>
          <dgm:chPref val="7"/>
          <dgm:dir/>
        </dgm:presLayoutVars>
      </dgm:prSet>
      <dgm:spPr/>
    </dgm:pt>
    <dgm:pt modelId="{FCA0E9CE-8077-4179-89DF-353221E28928}" type="pres">
      <dgm:prSet presAssocID="{CACE0122-7228-429F-8275-6E233B291E5D}" presName="Name1" presStyleCnt="0"/>
      <dgm:spPr/>
    </dgm:pt>
    <dgm:pt modelId="{7AAE4BAA-D37B-4FD9-9E04-A2143C02F275}" type="pres">
      <dgm:prSet presAssocID="{CACE0122-7228-429F-8275-6E233B291E5D}" presName="cycle" presStyleCnt="0"/>
      <dgm:spPr/>
    </dgm:pt>
    <dgm:pt modelId="{C88DF56C-11F7-4ED3-B7FD-7F5A8F50E643}" type="pres">
      <dgm:prSet presAssocID="{CACE0122-7228-429F-8275-6E233B291E5D}" presName="srcNode" presStyleLbl="node1" presStyleIdx="0" presStyleCnt="4"/>
      <dgm:spPr/>
    </dgm:pt>
    <dgm:pt modelId="{164A50CF-E0D3-484A-8C0F-085FB1419FC2}" type="pres">
      <dgm:prSet presAssocID="{CACE0122-7228-429F-8275-6E233B291E5D}" presName="conn" presStyleLbl="parChTrans1D2" presStyleIdx="0" presStyleCnt="1"/>
      <dgm:spPr/>
    </dgm:pt>
    <dgm:pt modelId="{B4AC20DB-FA1A-4364-95CC-624A566FF5DF}" type="pres">
      <dgm:prSet presAssocID="{CACE0122-7228-429F-8275-6E233B291E5D}" presName="extraNode" presStyleLbl="node1" presStyleIdx="0" presStyleCnt="4"/>
      <dgm:spPr/>
    </dgm:pt>
    <dgm:pt modelId="{A64F4F10-2C7E-4F12-B8D6-502F4BDFA148}" type="pres">
      <dgm:prSet presAssocID="{CACE0122-7228-429F-8275-6E233B291E5D}" presName="dstNode" presStyleLbl="node1" presStyleIdx="0" presStyleCnt="4"/>
      <dgm:spPr/>
    </dgm:pt>
    <dgm:pt modelId="{611E296F-9E92-41CF-89B0-F4FEFB07D25C}" type="pres">
      <dgm:prSet presAssocID="{463363DD-72E6-47BC-A04C-706303A86B17}" presName="text_1" presStyleLbl="node1" presStyleIdx="0" presStyleCnt="4" custScaleY="138255" custLinFactNeighborY="-4587">
        <dgm:presLayoutVars>
          <dgm:bulletEnabled val="1"/>
        </dgm:presLayoutVars>
      </dgm:prSet>
      <dgm:spPr>
        <a:prstGeom prst="roundRect">
          <a:avLst/>
        </a:prstGeom>
      </dgm:spPr>
    </dgm:pt>
    <dgm:pt modelId="{AD4C7EB5-73EC-4024-AFB4-7D08FC08B03C}" type="pres">
      <dgm:prSet presAssocID="{463363DD-72E6-47BC-A04C-706303A86B17}" presName="accent_1" presStyleCnt="0"/>
      <dgm:spPr/>
    </dgm:pt>
    <dgm:pt modelId="{D96AFE11-8183-44E9-BBE7-D67EEC6AA338}" type="pres">
      <dgm:prSet presAssocID="{463363DD-72E6-47BC-A04C-706303A86B17}" presName="accentRepeatNode" presStyleLbl="solidFgAcc1" presStyleIdx="0" presStyleCnt="4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21450CB-0E5B-40C6-8129-64A62764D90B}" type="pres">
      <dgm:prSet presAssocID="{80FF434B-B26A-4BE4-A9B6-0D077C0CEC5A}" presName="text_2" presStyleLbl="node1" presStyleIdx="1" presStyleCnt="4" custScaleY="150408">
        <dgm:presLayoutVars>
          <dgm:bulletEnabled val="1"/>
        </dgm:presLayoutVars>
      </dgm:prSet>
      <dgm:spPr>
        <a:prstGeom prst="roundRect">
          <a:avLst/>
        </a:prstGeom>
      </dgm:spPr>
    </dgm:pt>
    <dgm:pt modelId="{0E6F9B44-E9D4-4229-88C9-7EF4209930D4}" type="pres">
      <dgm:prSet presAssocID="{80FF434B-B26A-4BE4-A9B6-0D077C0CEC5A}" presName="accent_2" presStyleCnt="0"/>
      <dgm:spPr/>
    </dgm:pt>
    <dgm:pt modelId="{99830BB8-A0B5-499C-9FDD-DAD8FDF84C66}" type="pres">
      <dgm:prSet presAssocID="{80FF434B-B26A-4BE4-A9B6-0D077C0CEC5A}" presName="accentRepeatNode" presStyleLbl="solidFgAcc1" presStyleIdx="1" presStyleCnt="4"/>
      <dgm:spPr>
        <a:solidFill>
          <a:schemeClr val="accent3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3EC05BE-346D-41A5-A5B5-4BC4F3C8AF24}" type="pres">
      <dgm:prSet presAssocID="{EFC10AEE-D427-4E99-9613-6994C5ADA610}" presName="text_3" presStyleLbl="node1" presStyleIdx="2" presStyleCnt="4" custScaleY="141996" custLinFactNeighborY="10282">
        <dgm:presLayoutVars>
          <dgm:bulletEnabled val="1"/>
        </dgm:presLayoutVars>
      </dgm:prSet>
      <dgm:spPr>
        <a:prstGeom prst="roundRect">
          <a:avLst/>
        </a:prstGeom>
      </dgm:spPr>
    </dgm:pt>
    <dgm:pt modelId="{49128F20-70D6-4D7B-9472-9F4F91E411B8}" type="pres">
      <dgm:prSet presAssocID="{EFC10AEE-D427-4E99-9613-6994C5ADA610}" presName="accent_3" presStyleCnt="0"/>
      <dgm:spPr/>
    </dgm:pt>
    <dgm:pt modelId="{773032FA-06B2-47C7-9CCB-57B9203A65CB}" type="pres">
      <dgm:prSet presAssocID="{EFC10AEE-D427-4E99-9613-6994C5ADA610}" presName="accentRepeatNode" presStyleLbl="solidFgAcc1" presStyleIdx="2" presStyleCnt="4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9C1D11F-EF2C-42FA-8F09-FC2D1F86782D}" type="pres">
      <dgm:prSet presAssocID="{0A2F2C6E-5F9D-4AD9-A351-420F608FFA66}" presName="text_4" presStyleLbl="node1" presStyleIdx="3" presStyleCnt="4" custScaleY="113020" custLinFactNeighborY="83">
        <dgm:presLayoutVars>
          <dgm:bulletEnabled val="1"/>
        </dgm:presLayoutVars>
      </dgm:prSet>
      <dgm:spPr>
        <a:prstGeom prst="roundRect">
          <a:avLst/>
        </a:prstGeom>
      </dgm:spPr>
    </dgm:pt>
    <dgm:pt modelId="{3A025BBA-AAB2-4D40-9911-804F6F801955}" type="pres">
      <dgm:prSet presAssocID="{0A2F2C6E-5F9D-4AD9-A351-420F608FFA66}" presName="accent_4" presStyleCnt="0"/>
      <dgm:spPr/>
    </dgm:pt>
    <dgm:pt modelId="{3C6B3276-6073-4D3A-A57C-2AE636557080}" type="pres">
      <dgm:prSet presAssocID="{0A2F2C6E-5F9D-4AD9-A351-420F608FFA66}" presName="accentRepeatNode" presStyleLbl="solidFgAcc1" presStyleIdx="3" presStyleCnt="4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</dgm:ptLst>
  <dgm:cxnLst>
    <dgm:cxn modelId="{BD2B9347-480E-4778-9782-D6B361B5EF18}" type="presOf" srcId="{80FF434B-B26A-4BE4-A9B6-0D077C0CEC5A}" destId="{921450CB-0E5B-40C6-8129-64A62764D90B}" srcOrd="0" destOrd="0" presId="urn:microsoft.com/office/officeart/2008/layout/VerticalCurvedList"/>
    <dgm:cxn modelId="{CB6A9978-2D30-4388-A5DA-B1901E070FE5}" type="presOf" srcId="{463363DD-72E6-47BC-A04C-706303A86B17}" destId="{611E296F-9E92-41CF-89B0-F4FEFB07D25C}" srcOrd="0" destOrd="0" presId="urn:microsoft.com/office/officeart/2008/layout/VerticalCurvedList"/>
    <dgm:cxn modelId="{7F11DF59-E650-434D-AFB7-470C099AD2ED}" srcId="{CACE0122-7228-429F-8275-6E233B291E5D}" destId="{EFC10AEE-D427-4E99-9613-6994C5ADA610}" srcOrd="2" destOrd="0" parTransId="{E545AB21-8B43-40E5-9342-9B29E7B72CCE}" sibTransId="{DA22C0F5-4AE8-4DD9-B717-FC10CE62D9F8}"/>
    <dgm:cxn modelId="{B56CBD7A-7E35-41D7-9706-7F1C454C0637}" type="presOf" srcId="{EFC10AEE-D427-4E99-9613-6994C5ADA610}" destId="{B3EC05BE-346D-41A5-A5B5-4BC4F3C8AF24}" srcOrd="0" destOrd="0" presId="urn:microsoft.com/office/officeart/2008/layout/VerticalCurvedList"/>
    <dgm:cxn modelId="{E6120E92-91DC-4D97-830A-077C173CD217}" type="presOf" srcId="{0A2F2C6E-5F9D-4AD9-A351-420F608FFA66}" destId="{79C1D11F-EF2C-42FA-8F09-FC2D1F86782D}" srcOrd="0" destOrd="0" presId="urn:microsoft.com/office/officeart/2008/layout/VerticalCurvedList"/>
    <dgm:cxn modelId="{519727A8-05B9-4791-A831-6A8FBDEFD150}" srcId="{CACE0122-7228-429F-8275-6E233B291E5D}" destId="{0A2F2C6E-5F9D-4AD9-A351-420F608FFA66}" srcOrd="3" destOrd="0" parTransId="{ADC614B7-EB80-4BF3-BE87-C4C76632184E}" sibTransId="{1C8CEC89-1F07-43A6-9F9A-0AEDC8BE14B0}"/>
    <dgm:cxn modelId="{E0E0F2B8-2037-48B4-B473-209654759397}" type="presOf" srcId="{CACE0122-7228-429F-8275-6E233B291E5D}" destId="{825739F8-0E92-4D9E-9BA0-469126AC5B2C}" srcOrd="0" destOrd="0" presId="urn:microsoft.com/office/officeart/2008/layout/VerticalCurvedList"/>
    <dgm:cxn modelId="{38838EE0-9000-4CE2-99F9-DCB1245AECEF}" srcId="{CACE0122-7228-429F-8275-6E233B291E5D}" destId="{80FF434B-B26A-4BE4-A9B6-0D077C0CEC5A}" srcOrd="1" destOrd="0" parTransId="{DE36D05F-A94E-42A6-A3B4-915E1C66E7A9}" sibTransId="{3C1D5209-F14A-4882-A37B-9CB29DCFAD3C}"/>
    <dgm:cxn modelId="{A9EA71E1-A69E-4FF5-A806-F1FECCB2E3CE}" type="presOf" srcId="{BD810B08-33F4-466D-A2A9-88C7724BA462}" destId="{164A50CF-E0D3-484A-8C0F-085FB1419FC2}" srcOrd="0" destOrd="0" presId="urn:microsoft.com/office/officeart/2008/layout/VerticalCurvedList"/>
    <dgm:cxn modelId="{85EED5ED-166F-4A83-B655-AD398C517626}" srcId="{CACE0122-7228-429F-8275-6E233B291E5D}" destId="{463363DD-72E6-47BC-A04C-706303A86B17}" srcOrd="0" destOrd="0" parTransId="{16ED7E63-4AAB-4C9F-BE7A-F98A84678DE6}" sibTransId="{BD810B08-33F4-466D-A2A9-88C7724BA462}"/>
    <dgm:cxn modelId="{2B664628-02BC-452A-AA50-CE20E4E6859F}" type="presParOf" srcId="{825739F8-0E92-4D9E-9BA0-469126AC5B2C}" destId="{FCA0E9CE-8077-4179-89DF-353221E28928}" srcOrd="0" destOrd="0" presId="urn:microsoft.com/office/officeart/2008/layout/VerticalCurvedList"/>
    <dgm:cxn modelId="{F1CFFDFD-7A3E-485F-832F-610F925BFB7D}" type="presParOf" srcId="{FCA0E9CE-8077-4179-89DF-353221E28928}" destId="{7AAE4BAA-D37B-4FD9-9E04-A2143C02F275}" srcOrd="0" destOrd="0" presId="urn:microsoft.com/office/officeart/2008/layout/VerticalCurvedList"/>
    <dgm:cxn modelId="{4BEBEEC6-D24E-4289-8ED1-F655ED5862E7}" type="presParOf" srcId="{7AAE4BAA-D37B-4FD9-9E04-A2143C02F275}" destId="{C88DF56C-11F7-4ED3-B7FD-7F5A8F50E643}" srcOrd="0" destOrd="0" presId="urn:microsoft.com/office/officeart/2008/layout/VerticalCurvedList"/>
    <dgm:cxn modelId="{CCF4D924-A803-4447-BDD3-05B83BD878C8}" type="presParOf" srcId="{7AAE4BAA-D37B-4FD9-9E04-A2143C02F275}" destId="{164A50CF-E0D3-484A-8C0F-085FB1419FC2}" srcOrd="1" destOrd="0" presId="urn:microsoft.com/office/officeart/2008/layout/VerticalCurvedList"/>
    <dgm:cxn modelId="{534C60BB-E68A-4667-B761-A7E2889FA669}" type="presParOf" srcId="{7AAE4BAA-D37B-4FD9-9E04-A2143C02F275}" destId="{B4AC20DB-FA1A-4364-95CC-624A566FF5DF}" srcOrd="2" destOrd="0" presId="urn:microsoft.com/office/officeart/2008/layout/VerticalCurvedList"/>
    <dgm:cxn modelId="{2E2F28C4-FCCE-42E1-A40F-AE9B5E9945AD}" type="presParOf" srcId="{7AAE4BAA-D37B-4FD9-9E04-A2143C02F275}" destId="{A64F4F10-2C7E-4F12-B8D6-502F4BDFA148}" srcOrd="3" destOrd="0" presId="urn:microsoft.com/office/officeart/2008/layout/VerticalCurvedList"/>
    <dgm:cxn modelId="{C54574D1-B87C-49D1-8C32-F7F0421CD0A4}" type="presParOf" srcId="{FCA0E9CE-8077-4179-89DF-353221E28928}" destId="{611E296F-9E92-41CF-89B0-F4FEFB07D25C}" srcOrd="1" destOrd="0" presId="urn:microsoft.com/office/officeart/2008/layout/VerticalCurvedList"/>
    <dgm:cxn modelId="{B5B17EC7-B494-4E1D-A3E5-5A7CF5EE731A}" type="presParOf" srcId="{FCA0E9CE-8077-4179-89DF-353221E28928}" destId="{AD4C7EB5-73EC-4024-AFB4-7D08FC08B03C}" srcOrd="2" destOrd="0" presId="urn:microsoft.com/office/officeart/2008/layout/VerticalCurvedList"/>
    <dgm:cxn modelId="{F467C8F1-2D24-4B04-A62D-CA9AD5301A77}" type="presParOf" srcId="{AD4C7EB5-73EC-4024-AFB4-7D08FC08B03C}" destId="{D96AFE11-8183-44E9-BBE7-D67EEC6AA338}" srcOrd="0" destOrd="0" presId="urn:microsoft.com/office/officeart/2008/layout/VerticalCurvedList"/>
    <dgm:cxn modelId="{95EFCA43-DCC8-4BA2-9421-0EF333375BB1}" type="presParOf" srcId="{FCA0E9CE-8077-4179-89DF-353221E28928}" destId="{921450CB-0E5B-40C6-8129-64A62764D90B}" srcOrd="3" destOrd="0" presId="urn:microsoft.com/office/officeart/2008/layout/VerticalCurvedList"/>
    <dgm:cxn modelId="{942B3D4A-E1DF-4493-B9FE-D720CFC36000}" type="presParOf" srcId="{FCA0E9CE-8077-4179-89DF-353221E28928}" destId="{0E6F9B44-E9D4-4229-88C9-7EF4209930D4}" srcOrd="4" destOrd="0" presId="urn:microsoft.com/office/officeart/2008/layout/VerticalCurvedList"/>
    <dgm:cxn modelId="{090ED1A1-D853-4552-986F-A8D8D59B57BB}" type="presParOf" srcId="{0E6F9B44-E9D4-4229-88C9-7EF4209930D4}" destId="{99830BB8-A0B5-499C-9FDD-DAD8FDF84C66}" srcOrd="0" destOrd="0" presId="urn:microsoft.com/office/officeart/2008/layout/VerticalCurvedList"/>
    <dgm:cxn modelId="{02DA3D9E-9CEE-4252-A8BB-2EE59917C5E4}" type="presParOf" srcId="{FCA0E9CE-8077-4179-89DF-353221E28928}" destId="{B3EC05BE-346D-41A5-A5B5-4BC4F3C8AF24}" srcOrd="5" destOrd="0" presId="urn:microsoft.com/office/officeart/2008/layout/VerticalCurvedList"/>
    <dgm:cxn modelId="{8C02CBEB-1722-4A8B-9DB8-43678FEA64D2}" type="presParOf" srcId="{FCA0E9CE-8077-4179-89DF-353221E28928}" destId="{49128F20-70D6-4D7B-9472-9F4F91E411B8}" srcOrd="6" destOrd="0" presId="urn:microsoft.com/office/officeart/2008/layout/VerticalCurvedList"/>
    <dgm:cxn modelId="{9FCCD0AD-F06A-407F-AFC1-B46E39595A0C}" type="presParOf" srcId="{49128F20-70D6-4D7B-9472-9F4F91E411B8}" destId="{773032FA-06B2-47C7-9CCB-57B9203A65CB}" srcOrd="0" destOrd="0" presId="urn:microsoft.com/office/officeart/2008/layout/VerticalCurvedList"/>
    <dgm:cxn modelId="{6CF54877-B484-4FC1-8C20-A3A2866A3F69}" type="presParOf" srcId="{FCA0E9CE-8077-4179-89DF-353221E28928}" destId="{79C1D11F-EF2C-42FA-8F09-FC2D1F86782D}" srcOrd="7" destOrd="0" presId="urn:microsoft.com/office/officeart/2008/layout/VerticalCurvedList"/>
    <dgm:cxn modelId="{0F1E19A3-4935-416E-BFF7-4206A3D02289}" type="presParOf" srcId="{FCA0E9CE-8077-4179-89DF-353221E28928}" destId="{3A025BBA-AAB2-4D40-9911-804F6F801955}" srcOrd="8" destOrd="0" presId="urn:microsoft.com/office/officeart/2008/layout/VerticalCurvedList"/>
    <dgm:cxn modelId="{829FC6FB-2910-47EA-8133-439423D7C82D}" type="presParOf" srcId="{3A025BBA-AAB2-4D40-9911-804F6F801955}" destId="{3C6B3276-6073-4D3A-A57C-2AE6365570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20708F-344D-4E83-8B0F-1CD53C9A35A7}" type="doc">
      <dgm:prSet loTypeId="urn:microsoft.com/office/officeart/2011/layout/CircleProcess" loCatId="process" qsTypeId="urn:microsoft.com/office/officeart/2005/8/quickstyle/3d2" qsCatId="3D" csTypeId="urn:microsoft.com/office/officeart/2005/8/colors/accent4_2" csCatId="accent4" phldr="1"/>
      <dgm:spPr/>
    </dgm:pt>
    <dgm:pt modelId="{D32F9755-E12D-4507-99A5-148D3DD84374}">
      <dgm:prSet phldrT="[Teksti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400" b="1" dirty="0"/>
            <a:t>Alemmat korkeakoulu-tutkinnot</a:t>
          </a:r>
        </a:p>
      </dgm:t>
    </dgm:pt>
    <dgm:pt modelId="{C97EC93D-E012-4995-8CBC-3603ACB19BEA}" type="parTrans" cxnId="{E93A714D-4E6C-41BD-A999-BFA474F54CE9}">
      <dgm:prSet/>
      <dgm:spPr/>
      <dgm:t>
        <a:bodyPr/>
        <a:lstStyle/>
        <a:p>
          <a:endParaRPr lang="fi-FI"/>
        </a:p>
      </dgm:t>
    </dgm:pt>
    <dgm:pt modelId="{AC15000C-A02F-458B-B650-CC6C9B823A68}" type="sibTrans" cxnId="{E93A714D-4E6C-41BD-A999-BFA474F54CE9}">
      <dgm:prSet/>
      <dgm:spPr/>
      <dgm:t>
        <a:bodyPr/>
        <a:lstStyle/>
        <a:p>
          <a:endParaRPr lang="fi-FI"/>
        </a:p>
      </dgm:t>
    </dgm:pt>
    <dgm:pt modelId="{58DE49C4-DAEF-4FB9-AC39-793C1574E955}">
      <dgm:prSet phldrT="[Teksti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400" b="1" dirty="0"/>
            <a:t>Ylemmät korkeakoulu-tutkinnot</a:t>
          </a:r>
        </a:p>
      </dgm:t>
    </dgm:pt>
    <dgm:pt modelId="{4C8C467B-7DAA-4E6D-90C1-EF49FE00E873}" type="parTrans" cxnId="{A01E4DE1-D2D2-4E40-B521-1CABBB0FC434}">
      <dgm:prSet/>
      <dgm:spPr/>
      <dgm:t>
        <a:bodyPr/>
        <a:lstStyle/>
        <a:p>
          <a:endParaRPr lang="fi-FI"/>
        </a:p>
      </dgm:t>
    </dgm:pt>
    <dgm:pt modelId="{917522A7-5B12-4F17-92C3-03BA0970B278}" type="sibTrans" cxnId="{A01E4DE1-D2D2-4E40-B521-1CABBB0FC434}">
      <dgm:prSet/>
      <dgm:spPr/>
      <dgm:t>
        <a:bodyPr/>
        <a:lstStyle/>
        <a:p>
          <a:endParaRPr lang="fi-FI"/>
        </a:p>
      </dgm:t>
    </dgm:pt>
    <dgm:pt modelId="{14F9C37F-1105-48BF-BC81-3A620A2CA3BC}">
      <dgm:prSet phldrT="[Teksti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400" b="1" dirty="0"/>
            <a:t>Tohtorin ja lisensiaatin tutkinnot</a:t>
          </a:r>
        </a:p>
      </dgm:t>
    </dgm:pt>
    <dgm:pt modelId="{DABD645C-99A2-4708-84DD-8C3B769A8D95}" type="parTrans" cxnId="{F07063AE-259C-4E0C-9860-0EB5D4175647}">
      <dgm:prSet/>
      <dgm:spPr/>
      <dgm:t>
        <a:bodyPr/>
        <a:lstStyle/>
        <a:p>
          <a:endParaRPr lang="fi-FI"/>
        </a:p>
      </dgm:t>
    </dgm:pt>
    <dgm:pt modelId="{142DAFB7-C650-444E-8CF5-35E51A09F552}" type="sibTrans" cxnId="{F07063AE-259C-4E0C-9860-0EB5D4175647}">
      <dgm:prSet/>
      <dgm:spPr/>
      <dgm:t>
        <a:bodyPr/>
        <a:lstStyle/>
        <a:p>
          <a:endParaRPr lang="fi-FI"/>
        </a:p>
      </dgm:t>
    </dgm:pt>
    <dgm:pt modelId="{E66855E4-97E9-4001-A44D-6801BB5CFF66}" type="pres">
      <dgm:prSet presAssocID="{5520708F-344D-4E83-8B0F-1CD53C9A35A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F3E3561-B1C2-4B9F-AB74-F27B7E650E46}" type="pres">
      <dgm:prSet presAssocID="{14F9C37F-1105-48BF-BC81-3A620A2CA3BC}" presName="Accent3" presStyleCnt="0"/>
      <dgm:spPr/>
    </dgm:pt>
    <dgm:pt modelId="{C807453C-04E8-468D-942B-916451CB05AB}" type="pres">
      <dgm:prSet presAssocID="{14F9C37F-1105-48BF-BC81-3A620A2CA3BC}" presName="Accent" presStyleLbl="node1" presStyleIdx="0" presStyleCnt="3"/>
      <dgm:spPr/>
    </dgm:pt>
    <dgm:pt modelId="{813A5FD0-87C8-4B10-9D40-C1ECF0E135AA}" type="pres">
      <dgm:prSet presAssocID="{14F9C37F-1105-48BF-BC81-3A620A2CA3BC}" presName="ParentBackground3" presStyleCnt="0"/>
      <dgm:spPr/>
    </dgm:pt>
    <dgm:pt modelId="{76F4D9CE-5178-43BE-B3C1-03A82E04C640}" type="pres">
      <dgm:prSet presAssocID="{14F9C37F-1105-48BF-BC81-3A620A2CA3BC}" presName="ParentBackground" presStyleLbl="fgAcc1" presStyleIdx="0" presStyleCnt="3"/>
      <dgm:spPr/>
    </dgm:pt>
    <dgm:pt modelId="{E4842322-2C15-4AF1-A67D-5DF792378E00}" type="pres">
      <dgm:prSet presAssocID="{14F9C37F-1105-48BF-BC81-3A620A2CA3BC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7B1ED06-FB0C-4603-9837-5F5905311302}" type="pres">
      <dgm:prSet presAssocID="{58DE49C4-DAEF-4FB9-AC39-793C1574E955}" presName="Accent2" presStyleCnt="0"/>
      <dgm:spPr/>
    </dgm:pt>
    <dgm:pt modelId="{025E04AA-EEC1-45AA-B728-E90AEE9759F8}" type="pres">
      <dgm:prSet presAssocID="{58DE49C4-DAEF-4FB9-AC39-793C1574E955}" presName="Accent" presStyleLbl="node1" presStyleIdx="1" presStyleCnt="3"/>
      <dgm:spPr/>
    </dgm:pt>
    <dgm:pt modelId="{3D5D92F1-0BCD-4670-8C12-5D178D3D8763}" type="pres">
      <dgm:prSet presAssocID="{58DE49C4-DAEF-4FB9-AC39-793C1574E955}" presName="ParentBackground2" presStyleCnt="0"/>
      <dgm:spPr/>
    </dgm:pt>
    <dgm:pt modelId="{15ABED26-2F03-4B08-835B-CE03E384EA9C}" type="pres">
      <dgm:prSet presAssocID="{58DE49C4-DAEF-4FB9-AC39-793C1574E955}" presName="ParentBackground" presStyleLbl="fgAcc1" presStyleIdx="1" presStyleCnt="3"/>
      <dgm:spPr/>
    </dgm:pt>
    <dgm:pt modelId="{81C3209A-4432-4319-A975-0AC319E85A3A}" type="pres">
      <dgm:prSet presAssocID="{58DE49C4-DAEF-4FB9-AC39-793C1574E95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19999F2-E4B0-48D0-95C4-5F15C1BD92FD}" type="pres">
      <dgm:prSet presAssocID="{D32F9755-E12D-4507-99A5-148D3DD84374}" presName="Accent1" presStyleCnt="0"/>
      <dgm:spPr/>
    </dgm:pt>
    <dgm:pt modelId="{245345B5-88C8-48DC-9AA0-EDFAD447FE0A}" type="pres">
      <dgm:prSet presAssocID="{D32F9755-E12D-4507-99A5-148D3DD84374}" presName="Accent" presStyleLbl="node1" presStyleIdx="2" presStyleCnt="3"/>
      <dgm:spPr/>
    </dgm:pt>
    <dgm:pt modelId="{0F9976D3-EB0D-40C4-A785-3B4BC743B07E}" type="pres">
      <dgm:prSet presAssocID="{D32F9755-E12D-4507-99A5-148D3DD84374}" presName="ParentBackground1" presStyleCnt="0"/>
      <dgm:spPr/>
    </dgm:pt>
    <dgm:pt modelId="{F7137E37-F1C5-49F6-9EDC-5071F20A525D}" type="pres">
      <dgm:prSet presAssocID="{D32F9755-E12D-4507-99A5-148D3DD84374}" presName="ParentBackground" presStyleLbl="fgAcc1" presStyleIdx="2" presStyleCnt="3"/>
      <dgm:spPr/>
    </dgm:pt>
    <dgm:pt modelId="{D327C5E6-D8FF-4061-B4E8-739B53DB2A67}" type="pres">
      <dgm:prSet presAssocID="{D32F9755-E12D-4507-99A5-148D3DD8437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CA31500-2D17-4C7D-88D2-34A236E1A199}" type="presOf" srcId="{14F9C37F-1105-48BF-BC81-3A620A2CA3BC}" destId="{E4842322-2C15-4AF1-A67D-5DF792378E00}" srcOrd="1" destOrd="0" presId="urn:microsoft.com/office/officeart/2011/layout/CircleProcess"/>
    <dgm:cxn modelId="{D4C0B608-E219-483E-BF99-00D39FB1C5F0}" type="presOf" srcId="{5520708F-344D-4E83-8B0F-1CD53C9A35A7}" destId="{E66855E4-97E9-4001-A44D-6801BB5CFF66}" srcOrd="0" destOrd="0" presId="urn:microsoft.com/office/officeart/2011/layout/CircleProcess"/>
    <dgm:cxn modelId="{A45B760C-5B28-48DC-A725-93737A10D26E}" type="presOf" srcId="{D32F9755-E12D-4507-99A5-148D3DD84374}" destId="{D327C5E6-D8FF-4061-B4E8-739B53DB2A67}" srcOrd="1" destOrd="0" presId="urn:microsoft.com/office/officeart/2011/layout/CircleProcess"/>
    <dgm:cxn modelId="{BE01DB4A-B264-4C3C-A4AD-2E8256D3B814}" type="presOf" srcId="{D32F9755-E12D-4507-99A5-148D3DD84374}" destId="{F7137E37-F1C5-49F6-9EDC-5071F20A525D}" srcOrd="0" destOrd="0" presId="urn:microsoft.com/office/officeart/2011/layout/CircleProcess"/>
    <dgm:cxn modelId="{E93A714D-4E6C-41BD-A999-BFA474F54CE9}" srcId="{5520708F-344D-4E83-8B0F-1CD53C9A35A7}" destId="{D32F9755-E12D-4507-99A5-148D3DD84374}" srcOrd="0" destOrd="0" parTransId="{C97EC93D-E012-4995-8CBC-3603ACB19BEA}" sibTransId="{AC15000C-A02F-458B-B650-CC6C9B823A68}"/>
    <dgm:cxn modelId="{13D1B194-7DE4-4130-A162-742D3B136261}" type="presOf" srcId="{58DE49C4-DAEF-4FB9-AC39-793C1574E955}" destId="{81C3209A-4432-4319-A975-0AC319E85A3A}" srcOrd="1" destOrd="0" presId="urn:microsoft.com/office/officeart/2011/layout/CircleProcess"/>
    <dgm:cxn modelId="{F07063AE-259C-4E0C-9860-0EB5D4175647}" srcId="{5520708F-344D-4E83-8B0F-1CD53C9A35A7}" destId="{14F9C37F-1105-48BF-BC81-3A620A2CA3BC}" srcOrd="2" destOrd="0" parTransId="{DABD645C-99A2-4708-84DD-8C3B769A8D95}" sibTransId="{142DAFB7-C650-444E-8CF5-35E51A09F552}"/>
    <dgm:cxn modelId="{C0F4CFBB-C5DC-4531-BD4B-661E3F7259DB}" type="presOf" srcId="{14F9C37F-1105-48BF-BC81-3A620A2CA3BC}" destId="{76F4D9CE-5178-43BE-B3C1-03A82E04C640}" srcOrd="0" destOrd="0" presId="urn:microsoft.com/office/officeart/2011/layout/CircleProcess"/>
    <dgm:cxn modelId="{DD3BB7C7-70B4-44F8-96FD-6D18615C6460}" type="presOf" srcId="{58DE49C4-DAEF-4FB9-AC39-793C1574E955}" destId="{15ABED26-2F03-4B08-835B-CE03E384EA9C}" srcOrd="0" destOrd="0" presId="urn:microsoft.com/office/officeart/2011/layout/CircleProcess"/>
    <dgm:cxn modelId="{A01E4DE1-D2D2-4E40-B521-1CABBB0FC434}" srcId="{5520708F-344D-4E83-8B0F-1CD53C9A35A7}" destId="{58DE49C4-DAEF-4FB9-AC39-793C1574E955}" srcOrd="1" destOrd="0" parTransId="{4C8C467B-7DAA-4E6D-90C1-EF49FE00E873}" sibTransId="{917522A7-5B12-4F17-92C3-03BA0970B278}"/>
    <dgm:cxn modelId="{EC356F65-FBAD-4424-9B91-200980C356F0}" type="presParOf" srcId="{E66855E4-97E9-4001-A44D-6801BB5CFF66}" destId="{CF3E3561-B1C2-4B9F-AB74-F27B7E650E46}" srcOrd="0" destOrd="0" presId="urn:microsoft.com/office/officeart/2011/layout/CircleProcess"/>
    <dgm:cxn modelId="{2A84CDAE-C69B-4562-8BE2-4A2E4FC73BCA}" type="presParOf" srcId="{CF3E3561-B1C2-4B9F-AB74-F27B7E650E46}" destId="{C807453C-04E8-468D-942B-916451CB05AB}" srcOrd="0" destOrd="0" presId="urn:microsoft.com/office/officeart/2011/layout/CircleProcess"/>
    <dgm:cxn modelId="{F2DE2A1B-1C16-4564-993A-DD2D50F59ACE}" type="presParOf" srcId="{E66855E4-97E9-4001-A44D-6801BB5CFF66}" destId="{813A5FD0-87C8-4B10-9D40-C1ECF0E135AA}" srcOrd="1" destOrd="0" presId="urn:microsoft.com/office/officeart/2011/layout/CircleProcess"/>
    <dgm:cxn modelId="{66D36E70-21DD-47E5-8EDD-CBC9411F938E}" type="presParOf" srcId="{813A5FD0-87C8-4B10-9D40-C1ECF0E135AA}" destId="{76F4D9CE-5178-43BE-B3C1-03A82E04C640}" srcOrd="0" destOrd="0" presId="urn:microsoft.com/office/officeart/2011/layout/CircleProcess"/>
    <dgm:cxn modelId="{645C613C-0F70-4351-BE70-8189C9F749BC}" type="presParOf" srcId="{E66855E4-97E9-4001-A44D-6801BB5CFF66}" destId="{E4842322-2C15-4AF1-A67D-5DF792378E00}" srcOrd="2" destOrd="0" presId="urn:microsoft.com/office/officeart/2011/layout/CircleProcess"/>
    <dgm:cxn modelId="{CC30E3DC-10BE-4EEC-83AD-66FA6DF9F218}" type="presParOf" srcId="{E66855E4-97E9-4001-A44D-6801BB5CFF66}" destId="{57B1ED06-FB0C-4603-9837-5F5905311302}" srcOrd="3" destOrd="0" presId="urn:microsoft.com/office/officeart/2011/layout/CircleProcess"/>
    <dgm:cxn modelId="{F3264D57-B059-4C1E-81C8-7E1BA9E72902}" type="presParOf" srcId="{57B1ED06-FB0C-4603-9837-5F5905311302}" destId="{025E04AA-EEC1-45AA-B728-E90AEE9759F8}" srcOrd="0" destOrd="0" presId="urn:microsoft.com/office/officeart/2011/layout/CircleProcess"/>
    <dgm:cxn modelId="{7FA347D0-2AAD-48C2-A09C-C5C7406CF435}" type="presParOf" srcId="{E66855E4-97E9-4001-A44D-6801BB5CFF66}" destId="{3D5D92F1-0BCD-4670-8C12-5D178D3D8763}" srcOrd="4" destOrd="0" presId="urn:microsoft.com/office/officeart/2011/layout/CircleProcess"/>
    <dgm:cxn modelId="{E064439C-D340-4F61-9615-54B6083672DF}" type="presParOf" srcId="{3D5D92F1-0BCD-4670-8C12-5D178D3D8763}" destId="{15ABED26-2F03-4B08-835B-CE03E384EA9C}" srcOrd="0" destOrd="0" presId="urn:microsoft.com/office/officeart/2011/layout/CircleProcess"/>
    <dgm:cxn modelId="{22F2F197-8B0D-4522-810F-F3E0C9F5618E}" type="presParOf" srcId="{E66855E4-97E9-4001-A44D-6801BB5CFF66}" destId="{81C3209A-4432-4319-A975-0AC319E85A3A}" srcOrd="5" destOrd="0" presId="urn:microsoft.com/office/officeart/2011/layout/CircleProcess"/>
    <dgm:cxn modelId="{073AFE31-AFCD-461F-8689-D489547D5638}" type="presParOf" srcId="{E66855E4-97E9-4001-A44D-6801BB5CFF66}" destId="{819999F2-E4B0-48D0-95C4-5F15C1BD92FD}" srcOrd="6" destOrd="0" presId="urn:microsoft.com/office/officeart/2011/layout/CircleProcess"/>
    <dgm:cxn modelId="{E1A1257D-7B97-4AB8-8628-D2B481C93170}" type="presParOf" srcId="{819999F2-E4B0-48D0-95C4-5F15C1BD92FD}" destId="{245345B5-88C8-48DC-9AA0-EDFAD447FE0A}" srcOrd="0" destOrd="0" presId="urn:microsoft.com/office/officeart/2011/layout/CircleProcess"/>
    <dgm:cxn modelId="{1FEB8544-CADC-4FF2-93C4-70BC3FFB2BE3}" type="presParOf" srcId="{E66855E4-97E9-4001-A44D-6801BB5CFF66}" destId="{0F9976D3-EB0D-40C4-A785-3B4BC743B07E}" srcOrd="7" destOrd="0" presId="urn:microsoft.com/office/officeart/2011/layout/CircleProcess"/>
    <dgm:cxn modelId="{BA0E97D6-59B0-409A-B197-0697328C49F6}" type="presParOf" srcId="{0F9976D3-EB0D-40C4-A785-3B4BC743B07E}" destId="{F7137E37-F1C5-49F6-9EDC-5071F20A525D}" srcOrd="0" destOrd="0" presId="urn:microsoft.com/office/officeart/2011/layout/CircleProcess"/>
    <dgm:cxn modelId="{24FBBA3F-D4EC-4007-9E4B-044B416498AF}" type="presParOf" srcId="{E66855E4-97E9-4001-A44D-6801BB5CFF66}" destId="{D327C5E6-D8FF-4061-B4E8-739B53DB2A67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20708F-344D-4E83-8B0F-1CD53C9A35A7}" type="doc">
      <dgm:prSet loTypeId="urn:microsoft.com/office/officeart/2011/layout/CircleProcess" loCatId="process" qsTypeId="urn:microsoft.com/office/officeart/2005/8/quickstyle/3d2" qsCatId="3D" csTypeId="urn:microsoft.com/office/officeart/2005/8/colors/accent1_2" csCatId="accent1" phldr="1"/>
      <dgm:spPr/>
    </dgm:pt>
    <dgm:pt modelId="{D32F9755-E12D-4507-99A5-148D3DD84374}">
      <dgm:prSet phldrT="[Teksti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400" b="1" dirty="0"/>
            <a:t>Ammatti- korkeakoulu-tutkinnot</a:t>
          </a:r>
        </a:p>
      </dgm:t>
    </dgm:pt>
    <dgm:pt modelId="{C97EC93D-E012-4995-8CBC-3603ACB19BEA}" type="parTrans" cxnId="{E93A714D-4E6C-41BD-A999-BFA474F54CE9}">
      <dgm:prSet/>
      <dgm:spPr/>
      <dgm:t>
        <a:bodyPr/>
        <a:lstStyle/>
        <a:p>
          <a:endParaRPr lang="fi-FI"/>
        </a:p>
      </dgm:t>
    </dgm:pt>
    <dgm:pt modelId="{AC15000C-A02F-458B-B650-CC6C9B823A68}" type="sibTrans" cxnId="{E93A714D-4E6C-41BD-A999-BFA474F54CE9}">
      <dgm:prSet/>
      <dgm:spPr/>
      <dgm:t>
        <a:bodyPr/>
        <a:lstStyle/>
        <a:p>
          <a:endParaRPr lang="fi-FI"/>
        </a:p>
      </dgm:t>
    </dgm:pt>
    <dgm:pt modelId="{58DE49C4-DAEF-4FB9-AC39-793C1574E955}">
      <dgm:prSet phldrT="[Teksti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400" b="1" dirty="0"/>
            <a:t>Ylemmät ammatti-korkeakoulu-tutkinnot</a:t>
          </a:r>
        </a:p>
      </dgm:t>
    </dgm:pt>
    <dgm:pt modelId="{4C8C467B-7DAA-4E6D-90C1-EF49FE00E873}" type="parTrans" cxnId="{A01E4DE1-D2D2-4E40-B521-1CABBB0FC434}">
      <dgm:prSet/>
      <dgm:spPr/>
      <dgm:t>
        <a:bodyPr/>
        <a:lstStyle/>
        <a:p>
          <a:endParaRPr lang="fi-FI"/>
        </a:p>
      </dgm:t>
    </dgm:pt>
    <dgm:pt modelId="{917522A7-5B12-4F17-92C3-03BA0970B278}" type="sibTrans" cxnId="{A01E4DE1-D2D2-4E40-B521-1CABBB0FC434}">
      <dgm:prSet/>
      <dgm:spPr/>
      <dgm:t>
        <a:bodyPr/>
        <a:lstStyle/>
        <a:p>
          <a:endParaRPr lang="fi-FI"/>
        </a:p>
      </dgm:t>
    </dgm:pt>
    <dgm:pt modelId="{E66855E4-97E9-4001-A44D-6801BB5CFF66}" type="pres">
      <dgm:prSet presAssocID="{5520708F-344D-4E83-8B0F-1CD53C9A35A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7B1ED06-FB0C-4603-9837-5F5905311302}" type="pres">
      <dgm:prSet presAssocID="{58DE49C4-DAEF-4FB9-AC39-793C1574E955}" presName="Accent2" presStyleCnt="0"/>
      <dgm:spPr/>
    </dgm:pt>
    <dgm:pt modelId="{025E04AA-EEC1-45AA-B728-E90AEE9759F8}" type="pres">
      <dgm:prSet presAssocID="{58DE49C4-DAEF-4FB9-AC39-793C1574E955}" presName="Accent" presStyleLbl="node1" presStyleIdx="0" presStyleCnt="2" custLinFactNeighborX="28641"/>
      <dgm:spPr/>
    </dgm:pt>
    <dgm:pt modelId="{3D5D92F1-0BCD-4670-8C12-5D178D3D8763}" type="pres">
      <dgm:prSet presAssocID="{58DE49C4-DAEF-4FB9-AC39-793C1574E955}" presName="ParentBackground2" presStyleCnt="0"/>
      <dgm:spPr/>
    </dgm:pt>
    <dgm:pt modelId="{15ABED26-2F03-4B08-835B-CE03E384EA9C}" type="pres">
      <dgm:prSet presAssocID="{58DE49C4-DAEF-4FB9-AC39-793C1574E955}" presName="ParentBackground" presStyleLbl="fgAcc1" presStyleIdx="0" presStyleCnt="2" custLinFactNeighborX="30695"/>
      <dgm:spPr/>
    </dgm:pt>
    <dgm:pt modelId="{81C3209A-4432-4319-A975-0AC319E85A3A}" type="pres">
      <dgm:prSet presAssocID="{58DE49C4-DAEF-4FB9-AC39-793C1574E95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19999F2-E4B0-48D0-95C4-5F15C1BD92FD}" type="pres">
      <dgm:prSet presAssocID="{D32F9755-E12D-4507-99A5-148D3DD84374}" presName="Accent1" presStyleCnt="0"/>
      <dgm:spPr/>
    </dgm:pt>
    <dgm:pt modelId="{245345B5-88C8-48DC-9AA0-EDFAD447FE0A}" type="pres">
      <dgm:prSet presAssocID="{D32F9755-E12D-4507-99A5-148D3DD84374}" presName="Accent" presStyleLbl="node1" presStyleIdx="1" presStyleCnt="2"/>
      <dgm:spPr/>
    </dgm:pt>
    <dgm:pt modelId="{0F9976D3-EB0D-40C4-A785-3B4BC743B07E}" type="pres">
      <dgm:prSet presAssocID="{D32F9755-E12D-4507-99A5-148D3DD84374}" presName="ParentBackground1" presStyleCnt="0"/>
      <dgm:spPr/>
    </dgm:pt>
    <dgm:pt modelId="{F7137E37-F1C5-49F6-9EDC-5071F20A525D}" type="pres">
      <dgm:prSet presAssocID="{D32F9755-E12D-4507-99A5-148D3DD84374}" presName="ParentBackground" presStyleLbl="fgAcc1" presStyleIdx="1" presStyleCnt="2"/>
      <dgm:spPr/>
    </dgm:pt>
    <dgm:pt modelId="{D327C5E6-D8FF-4061-B4E8-739B53DB2A67}" type="pres">
      <dgm:prSet presAssocID="{D32F9755-E12D-4507-99A5-148D3DD8437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89C0C82F-6F37-44FA-B69D-7276F6C908B1}" type="presOf" srcId="{D32F9755-E12D-4507-99A5-148D3DD84374}" destId="{F7137E37-F1C5-49F6-9EDC-5071F20A525D}" srcOrd="0" destOrd="0" presId="urn:microsoft.com/office/officeart/2011/layout/CircleProcess"/>
    <dgm:cxn modelId="{E7CBC53F-5455-45A8-88D0-7E2540DB4B59}" type="presOf" srcId="{58DE49C4-DAEF-4FB9-AC39-793C1574E955}" destId="{81C3209A-4432-4319-A975-0AC319E85A3A}" srcOrd="1" destOrd="0" presId="urn:microsoft.com/office/officeart/2011/layout/CircleProcess"/>
    <dgm:cxn modelId="{E93A714D-4E6C-41BD-A999-BFA474F54CE9}" srcId="{5520708F-344D-4E83-8B0F-1CD53C9A35A7}" destId="{D32F9755-E12D-4507-99A5-148D3DD84374}" srcOrd="0" destOrd="0" parTransId="{C97EC93D-E012-4995-8CBC-3603ACB19BEA}" sibTransId="{AC15000C-A02F-458B-B650-CC6C9B823A68}"/>
    <dgm:cxn modelId="{8F518D8C-91B6-4D8D-A1A6-945A58C56384}" type="presOf" srcId="{58DE49C4-DAEF-4FB9-AC39-793C1574E955}" destId="{15ABED26-2F03-4B08-835B-CE03E384EA9C}" srcOrd="0" destOrd="0" presId="urn:microsoft.com/office/officeart/2011/layout/CircleProcess"/>
    <dgm:cxn modelId="{9CC7C396-2B6E-4743-A582-928F40739FFF}" type="presOf" srcId="{5520708F-344D-4E83-8B0F-1CD53C9A35A7}" destId="{E66855E4-97E9-4001-A44D-6801BB5CFF66}" srcOrd="0" destOrd="0" presId="urn:microsoft.com/office/officeart/2011/layout/CircleProcess"/>
    <dgm:cxn modelId="{181B48C8-91BC-493D-9E34-A82123504C62}" type="presOf" srcId="{D32F9755-E12D-4507-99A5-148D3DD84374}" destId="{D327C5E6-D8FF-4061-B4E8-739B53DB2A67}" srcOrd="1" destOrd="0" presId="urn:microsoft.com/office/officeart/2011/layout/CircleProcess"/>
    <dgm:cxn modelId="{A01E4DE1-D2D2-4E40-B521-1CABBB0FC434}" srcId="{5520708F-344D-4E83-8B0F-1CD53C9A35A7}" destId="{58DE49C4-DAEF-4FB9-AC39-793C1574E955}" srcOrd="1" destOrd="0" parTransId="{4C8C467B-7DAA-4E6D-90C1-EF49FE00E873}" sibTransId="{917522A7-5B12-4F17-92C3-03BA0970B278}"/>
    <dgm:cxn modelId="{7BAD9B81-7CFE-4344-8985-C8412C93B376}" type="presParOf" srcId="{E66855E4-97E9-4001-A44D-6801BB5CFF66}" destId="{57B1ED06-FB0C-4603-9837-5F5905311302}" srcOrd="0" destOrd="0" presId="urn:microsoft.com/office/officeart/2011/layout/CircleProcess"/>
    <dgm:cxn modelId="{35694E98-4574-4236-86C2-CFF8270CF210}" type="presParOf" srcId="{57B1ED06-FB0C-4603-9837-5F5905311302}" destId="{025E04AA-EEC1-45AA-B728-E90AEE9759F8}" srcOrd="0" destOrd="0" presId="urn:microsoft.com/office/officeart/2011/layout/CircleProcess"/>
    <dgm:cxn modelId="{D89F6263-E029-4CC3-842A-FAAA688D1092}" type="presParOf" srcId="{E66855E4-97E9-4001-A44D-6801BB5CFF66}" destId="{3D5D92F1-0BCD-4670-8C12-5D178D3D8763}" srcOrd="1" destOrd="0" presId="urn:microsoft.com/office/officeart/2011/layout/CircleProcess"/>
    <dgm:cxn modelId="{BD70F895-2B01-4041-AA78-BF7EC7CDFD99}" type="presParOf" srcId="{3D5D92F1-0BCD-4670-8C12-5D178D3D8763}" destId="{15ABED26-2F03-4B08-835B-CE03E384EA9C}" srcOrd="0" destOrd="0" presId="urn:microsoft.com/office/officeart/2011/layout/CircleProcess"/>
    <dgm:cxn modelId="{9E4AAA48-ED3A-47E3-9FBC-EBA9E7EAC0CD}" type="presParOf" srcId="{E66855E4-97E9-4001-A44D-6801BB5CFF66}" destId="{81C3209A-4432-4319-A975-0AC319E85A3A}" srcOrd="2" destOrd="0" presId="urn:microsoft.com/office/officeart/2011/layout/CircleProcess"/>
    <dgm:cxn modelId="{D61466DF-068B-4284-98AF-D4447BEA8396}" type="presParOf" srcId="{E66855E4-97E9-4001-A44D-6801BB5CFF66}" destId="{819999F2-E4B0-48D0-95C4-5F15C1BD92FD}" srcOrd="3" destOrd="0" presId="urn:microsoft.com/office/officeart/2011/layout/CircleProcess"/>
    <dgm:cxn modelId="{EF90A094-C527-47B5-BA53-6AEB662E48F5}" type="presParOf" srcId="{819999F2-E4B0-48D0-95C4-5F15C1BD92FD}" destId="{245345B5-88C8-48DC-9AA0-EDFAD447FE0A}" srcOrd="0" destOrd="0" presId="urn:microsoft.com/office/officeart/2011/layout/CircleProcess"/>
    <dgm:cxn modelId="{7A09864D-B754-4308-B971-B384B4FC896D}" type="presParOf" srcId="{E66855E4-97E9-4001-A44D-6801BB5CFF66}" destId="{0F9976D3-EB0D-40C4-A785-3B4BC743B07E}" srcOrd="4" destOrd="0" presId="urn:microsoft.com/office/officeart/2011/layout/CircleProcess"/>
    <dgm:cxn modelId="{8FCC7562-55F3-4D6C-BB7D-3D311F4FA316}" type="presParOf" srcId="{0F9976D3-EB0D-40C4-A785-3B4BC743B07E}" destId="{F7137E37-F1C5-49F6-9EDC-5071F20A525D}" srcOrd="0" destOrd="0" presId="urn:microsoft.com/office/officeart/2011/layout/CircleProcess"/>
    <dgm:cxn modelId="{A13A3A1F-1B74-4C50-9C87-97840E217B34}" type="presParOf" srcId="{E66855E4-97E9-4001-A44D-6801BB5CFF66}" destId="{D327C5E6-D8FF-4061-B4E8-739B53DB2A67}" srcOrd="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A50CF-E0D3-484A-8C0F-085FB1419FC2}">
      <dsp:nvSpPr>
        <dsp:cNvPr id="0" name=""/>
        <dsp:cNvSpPr/>
      </dsp:nvSpPr>
      <dsp:spPr>
        <a:xfrm>
          <a:off x="-5146766" y="-788392"/>
          <a:ext cx="6129064" cy="6129064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76200" cap="flat" cmpd="sng" algn="ctr">
          <a:solidFill>
            <a:schemeClr val="accent5">
              <a:lumMod val="7500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E296F-9E92-41CF-89B0-F4FEFB07D25C}">
      <dsp:nvSpPr>
        <dsp:cNvPr id="0" name=""/>
        <dsp:cNvSpPr/>
      </dsp:nvSpPr>
      <dsp:spPr>
        <a:xfrm>
          <a:off x="514330" y="183901"/>
          <a:ext cx="7487666" cy="968231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588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/>
            <a:t> </a:t>
          </a:r>
          <a:endParaRPr lang="fi-FI" sz="1600" b="1" kern="1200" dirty="0"/>
        </a:p>
      </dsp:txBody>
      <dsp:txXfrm>
        <a:off x="561595" y="231166"/>
        <a:ext cx="7393136" cy="873701"/>
      </dsp:txXfrm>
    </dsp:sp>
    <dsp:sp modelId="{D96AFE11-8183-44E9-BBE7-D67EEC6AA338}">
      <dsp:nvSpPr>
        <dsp:cNvPr id="0" name=""/>
        <dsp:cNvSpPr/>
      </dsp:nvSpPr>
      <dsp:spPr>
        <a:xfrm>
          <a:off x="76628" y="262438"/>
          <a:ext cx="875403" cy="87540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1450CB-0E5B-40C6-8129-64A62764D90B}">
      <dsp:nvSpPr>
        <dsp:cNvPr id="0" name=""/>
        <dsp:cNvSpPr/>
      </dsp:nvSpPr>
      <dsp:spPr>
        <a:xfrm>
          <a:off x="915841" y="1224136"/>
          <a:ext cx="7086155" cy="105334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588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 </a:t>
          </a:r>
        </a:p>
      </dsp:txBody>
      <dsp:txXfrm>
        <a:off x="967261" y="1275556"/>
        <a:ext cx="6983315" cy="950501"/>
      </dsp:txXfrm>
    </dsp:sp>
    <dsp:sp modelId="{99830BB8-A0B5-499C-9FDD-DAD8FDF84C66}">
      <dsp:nvSpPr>
        <dsp:cNvPr id="0" name=""/>
        <dsp:cNvSpPr/>
      </dsp:nvSpPr>
      <dsp:spPr>
        <a:xfrm>
          <a:off x="478140" y="1313105"/>
          <a:ext cx="875403" cy="875403"/>
        </a:xfrm>
        <a:prstGeom prst="ellipse">
          <a:avLst/>
        </a:prstGeom>
        <a:solidFill>
          <a:schemeClr val="accent3">
            <a:lumMod val="7500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EC05BE-346D-41A5-A5B5-4BC4F3C8AF24}">
      <dsp:nvSpPr>
        <dsp:cNvPr id="0" name=""/>
        <dsp:cNvSpPr/>
      </dsp:nvSpPr>
      <dsp:spPr>
        <a:xfrm>
          <a:off x="915841" y="2376265"/>
          <a:ext cx="7086155" cy="99443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588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 </a:t>
          </a:r>
          <a:endParaRPr lang="fi-FI" sz="1600" kern="1200" dirty="0"/>
        </a:p>
      </dsp:txBody>
      <dsp:txXfrm>
        <a:off x="964385" y="2424809"/>
        <a:ext cx="6989067" cy="897342"/>
      </dsp:txXfrm>
    </dsp:sp>
    <dsp:sp modelId="{773032FA-06B2-47C7-9CCB-57B9203A65CB}">
      <dsp:nvSpPr>
        <dsp:cNvPr id="0" name=""/>
        <dsp:cNvSpPr/>
      </dsp:nvSpPr>
      <dsp:spPr>
        <a:xfrm>
          <a:off x="478140" y="2363771"/>
          <a:ext cx="875403" cy="87540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C1D11F-EF2C-42FA-8F09-FC2D1F86782D}">
      <dsp:nvSpPr>
        <dsp:cNvPr id="0" name=""/>
        <dsp:cNvSpPr/>
      </dsp:nvSpPr>
      <dsp:spPr>
        <a:xfrm>
          <a:off x="514330" y="3456968"/>
          <a:ext cx="7487666" cy="791504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38100">
          <a:solidFill>
            <a:schemeClr val="accent5">
              <a:lumMod val="75000"/>
            </a:schemeClr>
          </a:solidFill>
          <a:prstDash val="sysDot"/>
        </a:ln>
        <a:effectLst>
          <a:outerShdw blurRad="107950" dist="12700" dir="5400000" algn="ctr" rotWithShape="0">
            <a:srgbClr val="000000"/>
          </a:outerShdw>
          <a:softEdge rad="31750"/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588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 dirty="0"/>
        </a:p>
      </dsp:txBody>
      <dsp:txXfrm>
        <a:off x="552968" y="3495606"/>
        <a:ext cx="7410390" cy="714228"/>
      </dsp:txXfrm>
    </dsp:sp>
    <dsp:sp modelId="{3C6B3276-6073-4D3A-A57C-2AE636557080}">
      <dsp:nvSpPr>
        <dsp:cNvPr id="0" name=""/>
        <dsp:cNvSpPr/>
      </dsp:nvSpPr>
      <dsp:spPr>
        <a:xfrm>
          <a:off x="76628" y="3414437"/>
          <a:ext cx="875403" cy="87540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7453C-04E8-468D-942B-916451CB05AB}">
      <dsp:nvSpPr>
        <dsp:cNvPr id="0" name=""/>
        <dsp:cNvSpPr/>
      </dsp:nvSpPr>
      <dsp:spPr>
        <a:xfrm>
          <a:off x="4079757" y="576483"/>
          <a:ext cx="1527090" cy="152737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F4D9CE-5178-43BE-B3C1-03A82E04C640}">
      <dsp:nvSpPr>
        <dsp:cNvPr id="0" name=""/>
        <dsp:cNvSpPr/>
      </dsp:nvSpPr>
      <dsp:spPr>
        <a:xfrm>
          <a:off x="4130461" y="627404"/>
          <a:ext cx="1425682" cy="1425530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/>
            <a:t>Tohtorin ja lisensiaatin tutkinnot</a:t>
          </a:r>
        </a:p>
      </dsp:txBody>
      <dsp:txXfrm>
        <a:off x="4334272" y="831090"/>
        <a:ext cx="1018060" cy="1018159"/>
      </dsp:txXfrm>
    </dsp:sp>
    <dsp:sp modelId="{025E04AA-EEC1-45AA-B728-E90AEE9759F8}">
      <dsp:nvSpPr>
        <dsp:cNvPr id="0" name=""/>
        <dsp:cNvSpPr/>
      </dsp:nvSpPr>
      <dsp:spPr>
        <a:xfrm rot="2700000">
          <a:off x="2503304" y="578329"/>
          <a:ext cx="1523412" cy="152341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ABED26-2F03-4B08-835B-CE03E384EA9C}">
      <dsp:nvSpPr>
        <dsp:cNvPr id="0" name=""/>
        <dsp:cNvSpPr/>
      </dsp:nvSpPr>
      <dsp:spPr>
        <a:xfrm>
          <a:off x="2552169" y="627404"/>
          <a:ext cx="1425682" cy="1425530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/>
            <a:t>Ylemmät korkeakoulu-tutkinnot</a:t>
          </a:r>
        </a:p>
      </dsp:txBody>
      <dsp:txXfrm>
        <a:off x="2755980" y="831090"/>
        <a:ext cx="1018060" cy="1018159"/>
      </dsp:txXfrm>
    </dsp:sp>
    <dsp:sp modelId="{245345B5-88C8-48DC-9AA0-EDFAD447FE0A}">
      <dsp:nvSpPr>
        <dsp:cNvPr id="0" name=""/>
        <dsp:cNvSpPr/>
      </dsp:nvSpPr>
      <dsp:spPr>
        <a:xfrm rot="2700000">
          <a:off x="925013" y="578329"/>
          <a:ext cx="1523412" cy="152341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137E37-F1C5-49F6-9EDC-5071F20A525D}">
      <dsp:nvSpPr>
        <dsp:cNvPr id="0" name=""/>
        <dsp:cNvSpPr/>
      </dsp:nvSpPr>
      <dsp:spPr>
        <a:xfrm>
          <a:off x="973878" y="627404"/>
          <a:ext cx="1425682" cy="1425530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/>
            <a:t>Alemmat korkeakoulu-tutkinnot</a:t>
          </a:r>
        </a:p>
      </dsp:txBody>
      <dsp:txXfrm>
        <a:off x="1177689" y="831090"/>
        <a:ext cx="1018060" cy="10181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E04AA-EEC1-45AA-B728-E90AEE9759F8}">
      <dsp:nvSpPr>
        <dsp:cNvPr id="0" name=""/>
        <dsp:cNvSpPr/>
      </dsp:nvSpPr>
      <dsp:spPr>
        <a:xfrm>
          <a:off x="3729182" y="576483"/>
          <a:ext cx="1527394" cy="15273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ABED26-2F03-4B08-835B-CE03E384EA9C}">
      <dsp:nvSpPr>
        <dsp:cNvPr id="0" name=""/>
        <dsp:cNvSpPr/>
      </dsp:nvSpPr>
      <dsp:spPr>
        <a:xfrm>
          <a:off x="3780099" y="627404"/>
          <a:ext cx="1425274" cy="1425530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/>
            <a:t>Ylemmät ammatti-korkeakoulu-tutkinnot</a:t>
          </a:r>
        </a:p>
      </dsp:txBody>
      <dsp:txXfrm>
        <a:off x="3984001" y="831090"/>
        <a:ext cx="1018150" cy="1018159"/>
      </dsp:txXfrm>
    </dsp:sp>
    <dsp:sp modelId="{245345B5-88C8-48DC-9AA0-EDFAD447FE0A}">
      <dsp:nvSpPr>
        <dsp:cNvPr id="0" name=""/>
        <dsp:cNvSpPr/>
      </dsp:nvSpPr>
      <dsp:spPr>
        <a:xfrm rot="2700000">
          <a:off x="1713580" y="576313"/>
          <a:ext cx="1527445" cy="15274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137E37-F1C5-49F6-9EDC-5071F20A525D}">
      <dsp:nvSpPr>
        <dsp:cNvPr id="0" name=""/>
        <dsp:cNvSpPr/>
      </dsp:nvSpPr>
      <dsp:spPr>
        <a:xfrm>
          <a:off x="1764665" y="627404"/>
          <a:ext cx="1425274" cy="1425530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/>
            <a:t>Ammatti- korkeakoulu-tutkinnot</a:t>
          </a:r>
        </a:p>
      </dsp:txBody>
      <dsp:txXfrm>
        <a:off x="1968227" y="831090"/>
        <a:ext cx="1018150" cy="1018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Nuoliprosessi"/>
  <dgm:desc val="Käytä tätä, kun haluat esittää prosessin peräkkäiset vaiheet. Tämä on rajoitetttu Tason 1 muotoihin, jotka sisältävät rajoittamattoman määrän Tason 2 muotoja. Tämä soveltuu parhaiten pienille tekstimäärille. Käyttämätön teksti ei näy, mutta se säilyy käytettävissä, jos vaihdat asettelua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Nuoliprosessi"/>
  <dgm:desc val="Käytä tätä, kun haluat esittää prosessin peräkkäiset vaiheet. Tämä on rajoitetttu Tason 1 muotoihin, jotka sisältävät rajoittamattoman määrän Tason 2 muotoja. Tämä soveltuu parhaiten pienille tekstimäärille. Käyttämätön teksti ei näy, mutta se säilyy käytettävissä, jos vaihdat asettelua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D65A5-65F2-4F28-BE90-943291DD1EC2}" type="datetimeFigureOut">
              <a:rPr lang="fi-FI" smtClean="0"/>
              <a:t>7.8.2024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B45FB-C01B-4F41-AA7B-4BD34BEEA3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366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DB45FB-C01B-4F41-AA7B-4BD34BEEA3B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260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B45FB-C01B-4F41-AA7B-4BD34BEEA3B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3145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B45FB-C01B-4F41-AA7B-4BD34BEEA3B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560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33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9168" y="6525344"/>
            <a:ext cx="1090464" cy="313010"/>
          </a:xfrm>
          <a:prstGeom prst="rect">
            <a:avLst/>
          </a:prstGeom>
        </p:spPr>
        <p:txBody>
          <a:bodyPr/>
          <a:lstStyle/>
          <a:p>
            <a:fld id="{A180C5BF-1D93-4C1C-A346-55B906879F8C}" type="datetimeFigureOut">
              <a:rPr lang="fi-FI" smtClean="0"/>
              <a:t>7.8.2024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AEFB8F-F5AE-4E04-AA97-175D96AD6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565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9168" y="6525344"/>
            <a:ext cx="1090464" cy="313010"/>
          </a:xfrm>
          <a:prstGeom prst="rect">
            <a:avLst/>
          </a:prstGeom>
        </p:spPr>
        <p:txBody>
          <a:bodyPr/>
          <a:lstStyle/>
          <a:p>
            <a:fld id="{A180C5BF-1D93-4C1C-A346-55B906879F8C}" type="datetimeFigureOut">
              <a:rPr lang="fi-FI" smtClean="0"/>
              <a:t>7.8.2024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AEFB8F-F5AE-4E04-AA97-175D96AD6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53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9168" y="6525344"/>
            <a:ext cx="1090464" cy="313010"/>
          </a:xfrm>
          <a:prstGeom prst="rect">
            <a:avLst/>
          </a:prstGeom>
        </p:spPr>
        <p:txBody>
          <a:bodyPr/>
          <a:lstStyle/>
          <a:p>
            <a:fld id="{A180C5BF-1D93-4C1C-A346-55B906879F8C}" type="datetimeFigureOut">
              <a:rPr lang="fi-FI" smtClean="0"/>
              <a:t>7.8.2024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AEFB8F-F5AE-4E04-AA97-175D96AD6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026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9168" y="6525344"/>
            <a:ext cx="1090464" cy="313010"/>
          </a:xfrm>
          <a:prstGeom prst="rect">
            <a:avLst/>
          </a:prstGeom>
        </p:spPr>
        <p:txBody>
          <a:bodyPr/>
          <a:lstStyle/>
          <a:p>
            <a:fld id="{A180C5BF-1D93-4C1C-A346-55B906879F8C}" type="datetimeFigureOut">
              <a:rPr lang="fi-FI" smtClean="0"/>
              <a:t>7.8.2024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AEFB8F-F5AE-4E04-AA97-175D96AD6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571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169168" y="6525344"/>
            <a:ext cx="1090464" cy="313010"/>
          </a:xfrm>
          <a:prstGeom prst="rect">
            <a:avLst/>
          </a:prstGeom>
        </p:spPr>
        <p:txBody>
          <a:bodyPr/>
          <a:lstStyle/>
          <a:p>
            <a:fld id="{A180C5BF-1D93-4C1C-A346-55B906879F8C}" type="datetimeFigureOut">
              <a:rPr lang="fi-FI" smtClean="0"/>
              <a:t>7.8.2024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AEFB8F-F5AE-4E04-AA97-175D96AD6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6885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169168" y="6525344"/>
            <a:ext cx="1090464" cy="313010"/>
          </a:xfrm>
          <a:prstGeom prst="rect">
            <a:avLst/>
          </a:prstGeom>
        </p:spPr>
        <p:txBody>
          <a:bodyPr/>
          <a:lstStyle/>
          <a:p>
            <a:fld id="{A180C5BF-1D93-4C1C-A346-55B906879F8C}" type="datetimeFigureOut">
              <a:rPr lang="fi-FI" smtClean="0"/>
              <a:t>7.8.2024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AEFB8F-F5AE-4E04-AA97-175D96AD6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63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 Rounded MT Bold" panose="020F070403050403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750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169168" y="6525344"/>
            <a:ext cx="1090464" cy="313010"/>
          </a:xfrm>
          <a:prstGeom prst="rect">
            <a:avLst/>
          </a:prstGeom>
        </p:spPr>
        <p:txBody>
          <a:bodyPr/>
          <a:lstStyle/>
          <a:p>
            <a:fld id="{A180C5BF-1D93-4C1C-A346-55B906879F8C}" type="datetimeFigureOut">
              <a:rPr lang="fi-FI" smtClean="0"/>
              <a:t>7.8.2024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AEFB8F-F5AE-4E04-AA97-175D96AD6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557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169168" y="6525344"/>
            <a:ext cx="1090464" cy="313010"/>
          </a:xfrm>
          <a:prstGeom prst="rect">
            <a:avLst/>
          </a:prstGeom>
        </p:spPr>
        <p:txBody>
          <a:bodyPr/>
          <a:lstStyle/>
          <a:p>
            <a:fld id="{A180C5BF-1D93-4C1C-A346-55B906879F8C}" type="datetimeFigureOut">
              <a:rPr lang="fi-FI" smtClean="0"/>
              <a:t>7.8.2024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AEFB8F-F5AE-4E04-AA97-175D96AD6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544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169168" y="6525344"/>
            <a:ext cx="1090464" cy="313010"/>
          </a:xfrm>
          <a:prstGeom prst="rect">
            <a:avLst/>
          </a:prstGeom>
        </p:spPr>
        <p:txBody>
          <a:bodyPr/>
          <a:lstStyle/>
          <a:p>
            <a:fld id="{A180C5BF-1D93-4C1C-A346-55B906879F8C}" type="datetimeFigureOut">
              <a:rPr lang="fi-FI" smtClean="0"/>
              <a:t>7.8.2024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AEFB8F-F5AE-4E04-AA97-175D96AD6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397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2938" y="6669360"/>
            <a:ext cx="1040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/>
              <a:t>©Present-äSSä 2018</a:t>
            </a:r>
          </a:p>
        </p:txBody>
      </p:sp>
      <p:sp>
        <p:nvSpPr>
          <p:cNvPr id="3" name="Pyöristetty suorakulmio 2"/>
          <p:cNvSpPr/>
          <p:nvPr userDrawn="1"/>
        </p:nvSpPr>
        <p:spPr>
          <a:xfrm>
            <a:off x="1547664" y="116632"/>
            <a:ext cx="5616624" cy="720080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Tätä et voi muuttaa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B92EEAA-6750-4159-A675-49B927B1F7C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676"/>
            <a:ext cx="9252520" cy="119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4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lioppilastutkinto.fi/fi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hyperlink" Target="https://opintopolku.fi/wp/fi/ammattikorkeakoulu/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https://opintopolku.fi/wp/fi/yliopisto/" TargetMode="External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Relationship Id="rId14" Type="http://schemas.openxmlformats.org/officeDocument/2006/relationships/hyperlink" Target="https://opintopolku.fi/wp/ammatillinen-koulutus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opintopolku.fi/wp/ammatillinen-koulutus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.fi/lukiodiplomit/kasityon_lukiodiplomi" TargetMode="External"/><Relationship Id="rId3" Type="http://schemas.openxmlformats.org/officeDocument/2006/relationships/hyperlink" Target="http://www.edu.fi/lukiodiplomit/kotitalouden_lukiodiplomi" TargetMode="External"/><Relationship Id="rId7" Type="http://schemas.openxmlformats.org/officeDocument/2006/relationships/hyperlink" Target="http://www.edu.fi/lukiodiplomit/median_lukiodiplomi" TargetMode="External"/><Relationship Id="rId2" Type="http://schemas.openxmlformats.org/officeDocument/2006/relationships/hyperlink" Target="http://www.edu.fi/lukiodiplomit/teatterin_lukiodiplomi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du.fi/lukiodiplomit/musiikin_lukiodiplomi" TargetMode="External"/><Relationship Id="rId5" Type="http://schemas.openxmlformats.org/officeDocument/2006/relationships/hyperlink" Target="http://www.edu.fi/lukiodiplomit/kuvataiteen_lukiodiplomi" TargetMode="External"/><Relationship Id="rId4" Type="http://schemas.openxmlformats.org/officeDocument/2006/relationships/hyperlink" Target="http://www.edu.fi/lukiodiplomit/tanssin_lukiodiplomi" TargetMode="External"/><Relationship Id="rId9" Type="http://schemas.openxmlformats.org/officeDocument/2006/relationships/hyperlink" Target="http://www.edu.fi/lukiodiplomit/liikunnan_lukiodiplomi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uora yhdysviiva 35"/>
          <p:cNvCxnSpPr/>
          <p:nvPr/>
        </p:nvCxnSpPr>
        <p:spPr>
          <a:xfrm>
            <a:off x="2390158" y="2348881"/>
            <a:ext cx="322595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Vuokaaviosymboli: Tallennettu tieto 3"/>
          <p:cNvSpPr/>
          <p:nvPr/>
        </p:nvSpPr>
        <p:spPr>
          <a:xfrm>
            <a:off x="147046" y="1998133"/>
            <a:ext cx="2016224" cy="720080"/>
          </a:xfrm>
          <a:prstGeom prst="flowChartOnlineStorag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Pakolliset opinnot</a:t>
            </a:r>
          </a:p>
        </p:txBody>
      </p:sp>
      <p:sp>
        <p:nvSpPr>
          <p:cNvPr id="5" name="Ellipsi 4"/>
          <p:cNvSpPr/>
          <p:nvPr/>
        </p:nvSpPr>
        <p:spPr>
          <a:xfrm>
            <a:off x="1958110" y="2060849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2735796" y="2060849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3527884" y="2060849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5054454" y="2060849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Tekstiruutu 42"/>
          <p:cNvSpPr txBox="1"/>
          <p:nvPr/>
        </p:nvSpPr>
        <p:spPr>
          <a:xfrm>
            <a:off x="445942" y="2780929"/>
            <a:ext cx="6502322" cy="338554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valtakunnallisesti määritetyt yhteiset tavoitteet ja sisällöt</a:t>
            </a:r>
          </a:p>
        </p:txBody>
      </p:sp>
      <p:sp>
        <p:nvSpPr>
          <p:cNvPr id="46" name="Vuokaaviosymboli: Tallennettu tieto 45"/>
          <p:cNvSpPr/>
          <p:nvPr/>
        </p:nvSpPr>
        <p:spPr>
          <a:xfrm rot="10800000">
            <a:off x="5349687" y="1988841"/>
            <a:ext cx="3607601" cy="720080"/>
          </a:xfrm>
          <a:prstGeom prst="flowChartOnlineStorag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7" name="Tekstiruutu 46"/>
          <p:cNvSpPr txBox="1"/>
          <p:nvPr/>
        </p:nvSpPr>
        <p:spPr>
          <a:xfrm>
            <a:off x="6024793" y="1993339"/>
            <a:ext cx="28803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Arial Rounded MT Bold" panose="020F0704030504030204" pitchFamily="34" charset="0"/>
              </a:rPr>
              <a:t>Jokaisen opiskeltava 94-102 opintopistettä riippuen matematiikan valinnasta</a:t>
            </a:r>
          </a:p>
        </p:txBody>
      </p:sp>
      <p:sp>
        <p:nvSpPr>
          <p:cNvPr id="32" name="Suorakulmio 31"/>
          <p:cNvSpPr/>
          <p:nvPr/>
        </p:nvSpPr>
        <p:spPr>
          <a:xfrm>
            <a:off x="140218" y="1228690"/>
            <a:ext cx="8680254" cy="584775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endParaRPr lang="fi-FI" sz="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i-FI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Lukio-opinnot mitoitetaan opintopisteinä. Opiskelijan on suoritettava vähintään 150 opintopistettä.</a:t>
            </a:r>
          </a:p>
          <a:p>
            <a:pPr algn="ctr"/>
            <a:r>
              <a:rPr lang="fi-FI" sz="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4" name="Otsikko 33"/>
          <p:cNvSpPr txBox="1">
            <a:spLocks noGrp="1"/>
          </p:cNvSpPr>
          <p:nvPr>
            <p:ph type="title"/>
          </p:nvPr>
        </p:nvSpPr>
        <p:spPr>
          <a:xfrm>
            <a:off x="1404766" y="223099"/>
            <a:ext cx="5554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>
                <a:latin typeface="Arial Rounded MT Bold" panose="020F0704030504030204" pitchFamily="34" charset="0"/>
              </a:rPr>
              <a:t>OPINTOJEN UUDISTUVA RAKENNE</a:t>
            </a:r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FCFECF6B-59C2-4217-BA8E-819DFBED0A04}"/>
              </a:ext>
            </a:extLst>
          </p:cNvPr>
          <p:cNvGrpSpPr/>
          <p:nvPr/>
        </p:nvGrpSpPr>
        <p:grpSpPr>
          <a:xfrm>
            <a:off x="107504" y="3561404"/>
            <a:ext cx="8810242" cy="2828635"/>
            <a:chOff x="107504" y="3561404"/>
            <a:chExt cx="8810242" cy="2828635"/>
          </a:xfrm>
        </p:grpSpPr>
        <p:cxnSp>
          <p:nvCxnSpPr>
            <p:cNvPr id="35" name="Suora yhdysviiva 34">
              <a:extLst>
                <a:ext uri="{FF2B5EF4-FFF2-40B4-BE49-F238E27FC236}">
                  <a16:creationId xmlns:a16="http://schemas.microsoft.com/office/drawing/2014/main" id="{3283DD04-B8DA-437D-9E16-231A14E10E8B}"/>
                </a:ext>
              </a:extLst>
            </p:cNvPr>
            <p:cNvCxnSpPr/>
            <p:nvPr/>
          </p:nvCxnSpPr>
          <p:spPr>
            <a:xfrm>
              <a:off x="2350616" y="3921444"/>
              <a:ext cx="3225958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Vuokaaviosymboli: Tallennettu tieto 47">
              <a:extLst>
                <a:ext uri="{FF2B5EF4-FFF2-40B4-BE49-F238E27FC236}">
                  <a16:creationId xmlns:a16="http://schemas.microsoft.com/office/drawing/2014/main" id="{29592DC3-D90B-41F3-9174-35ED66689986}"/>
                </a:ext>
              </a:extLst>
            </p:cNvPr>
            <p:cNvSpPr/>
            <p:nvPr/>
          </p:nvSpPr>
          <p:spPr>
            <a:xfrm>
              <a:off x="107504" y="3570696"/>
              <a:ext cx="2016224" cy="720080"/>
            </a:xfrm>
            <a:prstGeom prst="flowChartOnlineStorag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600" b="1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Valinnaiset opinnot</a:t>
              </a:r>
            </a:p>
          </p:txBody>
        </p:sp>
        <p:sp>
          <p:nvSpPr>
            <p:cNvPr id="54" name="Ellipsi 53">
              <a:extLst>
                <a:ext uri="{FF2B5EF4-FFF2-40B4-BE49-F238E27FC236}">
                  <a16:creationId xmlns:a16="http://schemas.microsoft.com/office/drawing/2014/main" id="{60E03AEA-B157-4652-838A-587F94926154}"/>
                </a:ext>
              </a:extLst>
            </p:cNvPr>
            <p:cNvSpPr/>
            <p:nvPr/>
          </p:nvSpPr>
          <p:spPr>
            <a:xfrm>
              <a:off x="1918568" y="3633412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5" name="Ellipsi 54">
              <a:extLst>
                <a:ext uri="{FF2B5EF4-FFF2-40B4-BE49-F238E27FC236}">
                  <a16:creationId xmlns:a16="http://schemas.microsoft.com/office/drawing/2014/main" id="{1BDB3692-8D3C-407E-9FE7-ACB06F0462B4}"/>
                </a:ext>
              </a:extLst>
            </p:cNvPr>
            <p:cNvSpPr/>
            <p:nvPr/>
          </p:nvSpPr>
          <p:spPr>
            <a:xfrm>
              <a:off x="2696254" y="3633412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6" name="Ellipsi 55">
              <a:extLst>
                <a:ext uri="{FF2B5EF4-FFF2-40B4-BE49-F238E27FC236}">
                  <a16:creationId xmlns:a16="http://schemas.microsoft.com/office/drawing/2014/main" id="{DC6E2364-0A90-4A72-8389-903F5B91E01D}"/>
                </a:ext>
              </a:extLst>
            </p:cNvPr>
            <p:cNvSpPr/>
            <p:nvPr/>
          </p:nvSpPr>
          <p:spPr>
            <a:xfrm>
              <a:off x="3488342" y="3633412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7" name="Ellipsi 56">
              <a:extLst>
                <a:ext uri="{FF2B5EF4-FFF2-40B4-BE49-F238E27FC236}">
                  <a16:creationId xmlns:a16="http://schemas.microsoft.com/office/drawing/2014/main" id="{47FD63E5-CEBD-4C24-8AE0-F14D6078027F}"/>
                </a:ext>
              </a:extLst>
            </p:cNvPr>
            <p:cNvSpPr/>
            <p:nvPr/>
          </p:nvSpPr>
          <p:spPr>
            <a:xfrm>
              <a:off x="5014912" y="3633412"/>
              <a:ext cx="590466" cy="576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8" name="Tekstiruutu 57">
              <a:extLst>
                <a:ext uri="{FF2B5EF4-FFF2-40B4-BE49-F238E27FC236}">
                  <a16:creationId xmlns:a16="http://schemas.microsoft.com/office/drawing/2014/main" id="{66B85EE5-4F7B-44A1-A857-88C9D95D96C8}"/>
                </a:ext>
              </a:extLst>
            </p:cNvPr>
            <p:cNvSpPr txBox="1"/>
            <p:nvPr/>
          </p:nvSpPr>
          <p:spPr>
            <a:xfrm>
              <a:off x="406400" y="4353492"/>
              <a:ext cx="6541864" cy="338554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Arial Rounded MT Bold" panose="020F0704030504030204" pitchFamily="34" charset="0"/>
                </a:rPr>
                <a:t>valtakunnallisesti määritetyt yhteiset tavoitteet ja sisällöt</a:t>
              </a:r>
            </a:p>
          </p:txBody>
        </p:sp>
        <p:sp>
          <p:nvSpPr>
            <p:cNvPr id="59" name="Vuokaaviosymboli: Tallennettu tieto 58">
              <a:extLst>
                <a:ext uri="{FF2B5EF4-FFF2-40B4-BE49-F238E27FC236}">
                  <a16:creationId xmlns:a16="http://schemas.microsoft.com/office/drawing/2014/main" id="{CCC02CF7-E783-40DE-A6C3-841FA717BEDB}"/>
                </a:ext>
              </a:extLst>
            </p:cNvPr>
            <p:cNvSpPr/>
            <p:nvPr/>
          </p:nvSpPr>
          <p:spPr>
            <a:xfrm rot="10800000">
              <a:off x="5310145" y="3561404"/>
              <a:ext cx="3607601" cy="720080"/>
            </a:xfrm>
            <a:prstGeom prst="flowChartOnlineStorag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0" name="Tekstiruutu 59">
              <a:extLst>
                <a:ext uri="{FF2B5EF4-FFF2-40B4-BE49-F238E27FC236}">
                  <a16:creationId xmlns:a16="http://schemas.microsoft.com/office/drawing/2014/main" id="{AE055820-0F68-4F7E-9254-17AA013CBBE1}"/>
                </a:ext>
              </a:extLst>
            </p:cNvPr>
            <p:cNvSpPr txBox="1"/>
            <p:nvPr/>
          </p:nvSpPr>
          <p:spPr>
            <a:xfrm>
              <a:off x="6033516" y="3664770"/>
              <a:ext cx="2714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dirty="0">
                  <a:latin typeface="Arial Rounded MT Bold" panose="020F0704030504030204" pitchFamily="34" charset="0"/>
                </a:rPr>
                <a:t>Jokaisen opiskeltava näitä vähintään 20 opintopistettä</a:t>
              </a:r>
            </a:p>
          </p:txBody>
        </p:sp>
        <p:cxnSp>
          <p:nvCxnSpPr>
            <p:cNvPr id="70" name="Suora yhdysviiva 69">
              <a:extLst>
                <a:ext uri="{FF2B5EF4-FFF2-40B4-BE49-F238E27FC236}">
                  <a16:creationId xmlns:a16="http://schemas.microsoft.com/office/drawing/2014/main" id="{9191F401-37F0-4F3B-B021-DBE954383903}"/>
                </a:ext>
              </a:extLst>
            </p:cNvPr>
            <p:cNvCxnSpPr/>
            <p:nvPr/>
          </p:nvCxnSpPr>
          <p:spPr>
            <a:xfrm>
              <a:off x="2350616" y="5373216"/>
              <a:ext cx="3225958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Vuokaaviosymboli: Tallennettu tieto 70">
              <a:extLst>
                <a:ext uri="{FF2B5EF4-FFF2-40B4-BE49-F238E27FC236}">
                  <a16:creationId xmlns:a16="http://schemas.microsoft.com/office/drawing/2014/main" id="{9E797F57-2B84-4351-A98A-22DB41BB7505}"/>
                </a:ext>
              </a:extLst>
            </p:cNvPr>
            <p:cNvSpPr/>
            <p:nvPr/>
          </p:nvSpPr>
          <p:spPr>
            <a:xfrm>
              <a:off x="107504" y="5022468"/>
              <a:ext cx="2016224" cy="720080"/>
            </a:xfrm>
            <a:prstGeom prst="flowChartOnlineStorag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600" b="1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Muut valinnaiset opinnot</a:t>
              </a:r>
            </a:p>
          </p:txBody>
        </p:sp>
        <p:sp>
          <p:nvSpPr>
            <p:cNvPr id="72" name="Ellipsi 71">
              <a:extLst>
                <a:ext uri="{FF2B5EF4-FFF2-40B4-BE49-F238E27FC236}">
                  <a16:creationId xmlns:a16="http://schemas.microsoft.com/office/drawing/2014/main" id="{2E23EECD-136C-4D17-9A92-C33A2734F02B}"/>
                </a:ext>
              </a:extLst>
            </p:cNvPr>
            <p:cNvSpPr/>
            <p:nvPr/>
          </p:nvSpPr>
          <p:spPr>
            <a:xfrm>
              <a:off x="1918568" y="5085184"/>
              <a:ext cx="590466" cy="57606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3" name="Ellipsi 72">
              <a:extLst>
                <a:ext uri="{FF2B5EF4-FFF2-40B4-BE49-F238E27FC236}">
                  <a16:creationId xmlns:a16="http://schemas.microsoft.com/office/drawing/2014/main" id="{0CC66DAC-D728-40B9-BB29-EC7F241D88A8}"/>
                </a:ext>
              </a:extLst>
            </p:cNvPr>
            <p:cNvSpPr/>
            <p:nvPr/>
          </p:nvSpPr>
          <p:spPr>
            <a:xfrm>
              <a:off x="2696254" y="5085184"/>
              <a:ext cx="590466" cy="57606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4" name="Ellipsi 73">
              <a:extLst>
                <a:ext uri="{FF2B5EF4-FFF2-40B4-BE49-F238E27FC236}">
                  <a16:creationId xmlns:a16="http://schemas.microsoft.com/office/drawing/2014/main" id="{F8999871-E03F-4952-97E9-F34E78463C20}"/>
                </a:ext>
              </a:extLst>
            </p:cNvPr>
            <p:cNvSpPr/>
            <p:nvPr/>
          </p:nvSpPr>
          <p:spPr>
            <a:xfrm>
              <a:off x="3488342" y="5085184"/>
              <a:ext cx="590466" cy="57606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5" name="Ellipsi 74">
              <a:extLst>
                <a:ext uri="{FF2B5EF4-FFF2-40B4-BE49-F238E27FC236}">
                  <a16:creationId xmlns:a16="http://schemas.microsoft.com/office/drawing/2014/main" id="{5B1F53DB-7827-441F-8401-DC6D695CB90C}"/>
                </a:ext>
              </a:extLst>
            </p:cNvPr>
            <p:cNvSpPr/>
            <p:nvPr/>
          </p:nvSpPr>
          <p:spPr>
            <a:xfrm>
              <a:off x="5014912" y="5085184"/>
              <a:ext cx="590466" cy="57606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6" name="Tekstiruutu 75">
              <a:extLst>
                <a:ext uri="{FF2B5EF4-FFF2-40B4-BE49-F238E27FC236}">
                  <a16:creationId xmlns:a16="http://schemas.microsoft.com/office/drawing/2014/main" id="{7C937F4E-E605-456D-BEF7-DCDDA064926D}"/>
                </a:ext>
              </a:extLst>
            </p:cNvPr>
            <p:cNvSpPr txBox="1"/>
            <p:nvPr/>
          </p:nvSpPr>
          <p:spPr>
            <a:xfrm>
              <a:off x="406400" y="5805264"/>
              <a:ext cx="8054032" cy="584775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Arial Rounded MT Bold" panose="020F0704030504030204" pitchFamily="34" charset="0"/>
                </a:rPr>
                <a:t>lukiodiplomeita, koulutuksen järjestäjän päättämiä opintoja, muualla suoritettuja opintoja, harrastus- järjestötoiminnassa hankittua osaamista </a:t>
              </a:r>
            </a:p>
          </p:txBody>
        </p:sp>
        <p:sp>
          <p:nvSpPr>
            <p:cNvPr id="77" name="Vuokaaviosymboli: Tallennettu tieto 76">
              <a:extLst>
                <a:ext uri="{FF2B5EF4-FFF2-40B4-BE49-F238E27FC236}">
                  <a16:creationId xmlns:a16="http://schemas.microsoft.com/office/drawing/2014/main" id="{09262D27-33C2-4280-94F3-ED97A4C1B662}"/>
                </a:ext>
              </a:extLst>
            </p:cNvPr>
            <p:cNvSpPr/>
            <p:nvPr/>
          </p:nvSpPr>
          <p:spPr>
            <a:xfrm rot="10800000">
              <a:off x="5310145" y="5013176"/>
              <a:ext cx="3607601" cy="720080"/>
            </a:xfrm>
            <a:prstGeom prst="flowChartOnlineStorag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78" name="Tekstiruutu 77">
              <a:extLst>
                <a:ext uri="{FF2B5EF4-FFF2-40B4-BE49-F238E27FC236}">
                  <a16:creationId xmlns:a16="http://schemas.microsoft.com/office/drawing/2014/main" id="{55636753-2F4D-4A7A-8965-FAD3D7473A25}"/>
                </a:ext>
              </a:extLst>
            </p:cNvPr>
            <p:cNvSpPr txBox="1"/>
            <p:nvPr/>
          </p:nvSpPr>
          <p:spPr>
            <a:xfrm>
              <a:off x="6109434" y="5013176"/>
              <a:ext cx="271103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dirty="0">
                  <a:latin typeface="Arial Rounded MT Bold" panose="020F0704030504030204" pitchFamily="34" charset="0"/>
                </a:rPr>
                <a:t>Näitä ei välttämättä tarvitse opiskella yhtään opintopistettä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710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E3F936-A2BE-4E6E-954F-E09B9DA8C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60648"/>
            <a:ext cx="6419056" cy="648072"/>
          </a:xfrm>
        </p:spPr>
        <p:txBody>
          <a:bodyPr/>
          <a:lstStyle/>
          <a:p>
            <a:r>
              <a:rPr lang="fi-FI" sz="2400" dirty="0"/>
              <a:t>OPISKELIJAN OIKEUKSIA</a:t>
            </a:r>
          </a:p>
        </p:txBody>
      </p:sp>
      <p:sp>
        <p:nvSpPr>
          <p:cNvPr id="11" name="Leveä kaari 10">
            <a:extLst>
              <a:ext uri="{FF2B5EF4-FFF2-40B4-BE49-F238E27FC236}">
                <a16:creationId xmlns:a16="http://schemas.microsoft.com/office/drawing/2014/main" id="{058DD8D7-2A59-4E4B-94B4-C99E98FDC34F}"/>
              </a:ext>
            </a:extLst>
          </p:cNvPr>
          <p:cNvSpPr/>
          <p:nvPr/>
        </p:nvSpPr>
        <p:spPr>
          <a:xfrm>
            <a:off x="-4068960" y="571452"/>
            <a:ext cx="6419400" cy="6419400"/>
          </a:xfrm>
          <a:prstGeom prst="blockArc">
            <a:avLst>
              <a:gd name="adj1" fmla="val 18900000"/>
              <a:gd name="adj2" fmla="val 2700000"/>
              <a:gd name="adj3" fmla="val 336"/>
            </a:avLst>
          </a:prstGeom>
          <a:ln w="5715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hemeClr val="accent2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B421DAD4-A17E-46B6-BA7E-DFFE10B716D2}"/>
              </a:ext>
            </a:extLst>
          </p:cNvPr>
          <p:cNvSpPr/>
          <p:nvPr/>
        </p:nvSpPr>
        <p:spPr>
          <a:xfrm>
            <a:off x="1789410" y="1340768"/>
            <a:ext cx="6414772" cy="755540"/>
          </a:xfrm>
          <a:custGeom>
            <a:avLst/>
            <a:gdLst>
              <a:gd name="connsiteX0" fmla="*/ 0 w 6414772"/>
              <a:gd name="connsiteY0" fmla="*/ 125926 h 755540"/>
              <a:gd name="connsiteX1" fmla="*/ 125926 w 6414772"/>
              <a:gd name="connsiteY1" fmla="*/ 0 h 755540"/>
              <a:gd name="connsiteX2" fmla="*/ 6288846 w 6414772"/>
              <a:gd name="connsiteY2" fmla="*/ 0 h 755540"/>
              <a:gd name="connsiteX3" fmla="*/ 6414772 w 6414772"/>
              <a:gd name="connsiteY3" fmla="*/ 125926 h 755540"/>
              <a:gd name="connsiteX4" fmla="*/ 6414772 w 6414772"/>
              <a:gd name="connsiteY4" fmla="*/ 629614 h 755540"/>
              <a:gd name="connsiteX5" fmla="*/ 6288846 w 6414772"/>
              <a:gd name="connsiteY5" fmla="*/ 755540 h 755540"/>
              <a:gd name="connsiteX6" fmla="*/ 125926 w 6414772"/>
              <a:gd name="connsiteY6" fmla="*/ 755540 h 755540"/>
              <a:gd name="connsiteX7" fmla="*/ 0 w 6414772"/>
              <a:gd name="connsiteY7" fmla="*/ 629614 h 755540"/>
              <a:gd name="connsiteX8" fmla="*/ 0 w 6414772"/>
              <a:gd name="connsiteY8" fmla="*/ 125926 h 75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4772" h="755540">
                <a:moveTo>
                  <a:pt x="0" y="125926"/>
                </a:moveTo>
                <a:cubicBezTo>
                  <a:pt x="0" y="56379"/>
                  <a:pt x="56379" y="0"/>
                  <a:pt x="125926" y="0"/>
                </a:cubicBezTo>
                <a:lnTo>
                  <a:pt x="6288846" y="0"/>
                </a:lnTo>
                <a:cubicBezTo>
                  <a:pt x="6358393" y="0"/>
                  <a:pt x="6414772" y="56379"/>
                  <a:pt x="6414772" y="125926"/>
                </a:cubicBezTo>
                <a:lnTo>
                  <a:pt x="6414772" y="629614"/>
                </a:lnTo>
                <a:cubicBezTo>
                  <a:pt x="6414772" y="699161"/>
                  <a:pt x="6358393" y="755540"/>
                  <a:pt x="6288846" y="755540"/>
                </a:cubicBezTo>
                <a:lnTo>
                  <a:pt x="125926" y="755540"/>
                </a:lnTo>
                <a:cubicBezTo>
                  <a:pt x="56379" y="755540"/>
                  <a:pt x="0" y="699161"/>
                  <a:pt x="0" y="629614"/>
                </a:cubicBezTo>
                <a:lnTo>
                  <a:pt x="0" y="12592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5350" tIns="87682" rIns="87682" bIns="87682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2000" b="1" kern="1200" dirty="0">
                <a:solidFill>
                  <a:schemeClr val="tx1"/>
                </a:solidFill>
              </a:rPr>
              <a:t>On oikeus turvalliseen opiskeluympäristöön</a:t>
            </a:r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66F94BE6-5DD5-4AEF-AB9C-95D8AC0A88FE}"/>
              </a:ext>
            </a:extLst>
          </p:cNvPr>
          <p:cNvSpPr/>
          <p:nvPr/>
        </p:nvSpPr>
        <p:spPr>
          <a:xfrm>
            <a:off x="1475656" y="1404784"/>
            <a:ext cx="627508" cy="6275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4853D8C0-CF77-4B5A-913C-CD26A77BBF9B}"/>
              </a:ext>
            </a:extLst>
          </p:cNvPr>
          <p:cNvSpPr/>
          <p:nvPr/>
        </p:nvSpPr>
        <p:spPr>
          <a:xfrm>
            <a:off x="2170563" y="2132856"/>
            <a:ext cx="6001837" cy="755540"/>
          </a:xfrm>
          <a:custGeom>
            <a:avLst/>
            <a:gdLst>
              <a:gd name="connsiteX0" fmla="*/ 0 w 6001837"/>
              <a:gd name="connsiteY0" fmla="*/ 125926 h 755540"/>
              <a:gd name="connsiteX1" fmla="*/ 125926 w 6001837"/>
              <a:gd name="connsiteY1" fmla="*/ 0 h 755540"/>
              <a:gd name="connsiteX2" fmla="*/ 5875911 w 6001837"/>
              <a:gd name="connsiteY2" fmla="*/ 0 h 755540"/>
              <a:gd name="connsiteX3" fmla="*/ 6001837 w 6001837"/>
              <a:gd name="connsiteY3" fmla="*/ 125926 h 755540"/>
              <a:gd name="connsiteX4" fmla="*/ 6001837 w 6001837"/>
              <a:gd name="connsiteY4" fmla="*/ 629614 h 755540"/>
              <a:gd name="connsiteX5" fmla="*/ 5875911 w 6001837"/>
              <a:gd name="connsiteY5" fmla="*/ 755540 h 755540"/>
              <a:gd name="connsiteX6" fmla="*/ 125926 w 6001837"/>
              <a:gd name="connsiteY6" fmla="*/ 755540 h 755540"/>
              <a:gd name="connsiteX7" fmla="*/ 0 w 6001837"/>
              <a:gd name="connsiteY7" fmla="*/ 629614 h 755540"/>
              <a:gd name="connsiteX8" fmla="*/ 0 w 6001837"/>
              <a:gd name="connsiteY8" fmla="*/ 125926 h 75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1837" h="755540">
                <a:moveTo>
                  <a:pt x="0" y="125926"/>
                </a:moveTo>
                <a:cubicBezTo>
                  <a:pt x="0" y="56379"/>
                  <a:pt x="56379" y="0"/>
                  <a:pt x="125926" y="0"/>
                </a:cubicBezTo>
                <a:lnTo>
                  <a:pt x="5875911" y="0"/>
                </a:lnTo>
                <a:cubicBezTo>
                  <a:pt x="5945458" y="0"/>
                  <a:pt x="6001837" y="56379"/>
                  <a:pt x="6001837" y="125926"/>
                </a:cubicBezTo>
                <a:lnTo>
                  <a:pt x="6001837" y="629614"/>
                </a:lnTo>
                <a:cubicBezTo>
                  <a:pt x="6001837" y="699161"/>
                  <a:pt x="5945458" y="755540"/>
                  <a:pt x="5875911" y="755540"/>
                </a:cubicBezTo>
                <a:lnTo>
                  <a:pt x="125926" y="755540"/>
                </a:lnTo>
                <a:cubicBezTo>
                  <a:pt x="56379" y="755540"/>
                  <a:pt x="0" y="699161"/>
                  <a:pt x="0" y="629614"/>
                </a:cubicBezTo>
                <a:lnTo>
                  <a:pt x="0" y="12592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2250053"/>
              <a:satOff val="-3376"/>
              <a:lumOff val="-549"/>
              <a:alphaOff val="0"/>
            </a:schemeClr>
          </a:fillRef>
          <a:effectRef idx="3">
            <a:schemeClr val="accent3">
              <a:hueOff val="2250053"/>
              <a:satOff val="-3376"/>
              <a:lumOff val="-5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5350" tIns="87682" rIns="87682" bIns="87682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2000" b="1" kern="1200" dirty="0">
                <a:solidFill>
                  <a:schemeClr val="tx1"/>
                </a:solidFill>
              </a:rPr>
              <a:t>Mahdollisuus vaikuttaa koulun toimintaan ja sen kehittämiseen</a:t>
            </a: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083EDD2C-0E70-4C34-8E1F-FEBF23663663}"/>
              </a:ext>
            </a:extLst>
          </p:cNvPr>
          <p:cNvSpPr/>
          <p:nvPr/>
        </p:nvSpPr>
        <p:spPr>
          <a:xfrm>
            <a:off x="1856809" y="2196872"/>
            <a:ext cx="627508" cy="627508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Vapaamuotoinen: Muoto 15">
            <a:extLst>
              <a:ext uri="{FF2B5EF4-FFF2-40B4-BE49-F238E27FC236}">
                <a16:creationId xmlns:a16="http://schemas.microsoft.com/office/drawing/2014/main" id="{C0A916B5-5A59-418D-B90A-C6A07ACEF1A1}"/>
              </a:ext>
            </a:extLst>
          </p:cNvPr>
          <p:cNvSpPr/>
          <p:nvPr/>
        </p:nvSpPr>
        <p:spPr>
          <a:xfrm>
            <a:off x="2365474" y="2924944"/>
            <a:ext cx="5813012" cy="755540"/>
          </a:xfrm>
          <a:custGeom>
            <a:avLst/>
            <a:gdLst>
              <a:gd name="connsiteX0" fmla="*/ 0 w 5813012"/>
              <a:gd name="connsiteY0" fmla="*/ 125926 h 755540"/>
              <a:gd name="connsiteX1" fmla="*/ 125926 w 5813012"/>
              <a:gd name="connsiteY1" fmla="*/ 0 h 755540"/>
              <a:gd name="connsiteX2" fmla="*/ 5687086 w 5813012"/>
              <a:gd name="connsiteY2" fmla="*/ 0 h 755540"/>
              <a:gd name="connsiteX3" fmla="*/ 5813012 w 5813012"/>
              <a:gd name="connsiteY3" fmla="*/ 125926 h 755540"/>
              <a:gd name="connsiteX4" fmla="*/ 5813012 w 5813012"/>
              <a:gd name="connsiteY4" fmla="*/ 629614 h 755540"/>
              <a:gd name="connsiteX5" fmla="*/ 5687086 w 5813012"/>
              <a:gd name="connsiteY5" fmla="*/ 755540 h 755540"/>
              <a:gd name="connsiteX6" fmla="*/ 125926 w 5813012"/>
              <a:gd name="connsiteY6" fmla="*/ 755540 h 755540"/>
              <a:gd name="connsiteX7" fmla="*/ 0 w 5813012"/>
              <a:gd name="connsiteY7" fmla="*/ 629614 h 755540"/>
              <a:gd name="connsiteX8" fmla="*/ 0 w 5813012"/>
              <a:gd name="connsiteY8" fmla="*/ 125926 h 75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3012" h="755540">
                <a:moveTo>
                  <a:pt x="0" y="125926"/>
                </a:moveTo>
                <a:cubicBezTo>
                  <a:pt x="0" y="56379"/>
                  <a:pt x="56379" y="0"/>
                  <a:pt x="125926" y="0"/>
                </a:cubicBezTo>
                <a:lnTo>
                  <a:pt x="5687086" y="0"/>
                </a:lnTo>
                <a:cubicBezTo>
                  <a:pt x="5756633" y="0"/>
                  <a:pt x="5813012" y="56379"/>
                  <a:pt x="5813012" y="125926"/>
                </a:cubicBezTo>
                <a:lnTo>
                  <a:pt x="5813012" y="629614"/>
                </a:lnTo>
                <a:cubicBezTo>
                  <a:pt x="5813012" y="699161"/>
                  <a:pt x="5756633" y="755540"/>
                  <a:pt x="5687086" y="755540"/>
                </a:cubicBezTo>
                <a:lnTo>
                  <a:pt x="125926" y="755540"/>
                </a:lnTo>
                <a:cubicBezTo>
                  <a:pt x="56379" y="755540"/>
                  <a:pt x="0" y="699161"/>
                  <a:pt x="0" y="629614"/>
                </a:cubicBezTo>
                <a:lnTo>
                  <a:pt x="0" y="12592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4500106"/>
              <a:satOff val="-6752"/>
              <a:lumOff val="-1098"/>
              <a:alphaOff val="0"/>
            </a:schemeClr>
          </a:fillRef>
          <a:effectRef idx="3">
            <a:schemeClr val="accent3">
              <a:hueOff val="4500106"/>
              <a:satOff val="-6752"/>
              <a:lumOff val="-109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5350" tIns="87682" rIns="87682" bIns="87682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2000" b="1" kern="1200" dirty="0">
                <a:solidFill>
                  <a:schemeClr val="tx1"/>
                </a:solidFill>
              </a:rPr>
              <a:t>Osallistua opiskelijoita koskevien ja opiskelijoiden asemaan vaikuttavien päätösten valmisteluun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268E675D-BC26-4DD4-A6C6-84A32BFD4EA9}"/>
              </a:ext>
            </a:extLst>
          </p:cNvPr>
          <p:cNvSpPr/>
          <p:nvPr/>
        </p:nvSpPr>
        <p:spPr>
          <a:xfrm>
            <a:off x="2051720" y="2988960"/>
            <a:ext cx="627508" cy="6275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8090CDD5-A438-4FA0-95D9-168A7FEF9AD0}"/>
              </a:ext>
            </a:extLst>
          </p:cNvPr>
          <p:cNvGrpSpPr/>
          <p:nvPr/>
        </p:nvGrpSpPr>
        <p:grpSpPr>
          <a:xfrm>
            <a:off x="1259632" y="3717032"/>
            <a:ext cx="6918854" cy="2374214"/>
            <a:chOff x="1259632" y="3717032"/>
            <a:chExt cx="6918854" cy="2374214"/>
          </a:xfrm>
        </p:grpSpPr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63EC2491-025F-47EE-9B78-99F79A799D61}"/>
                </a:ext>
              </a:extLst>
            </p:cNvPr>
            <p:cNvSpPr/>
            <p:nvPr/>
          </p:nvSpPr>
          <p:spPr>
            <a:xfrm>
              <a:off x="2365474" y="3717032"/>
              <a:ext cx="5813012" cy="755540"/>
            </a:xfrm>
            <a:custGeom>
              <a:avLst/>
              <a:gdLst>
                <a:gd name="connsiteX0" fmla="*/ 0 w 5813012"/>
                <a:gd name="connsiteY0" fmla="*/ 125926 h 755540"/>
                <a:gd name="connsiteX1" fmla="*/ 125926 w 5813012"/>
                <a:gd name="connsiteY1" fmla="*/ 0 h 755540"/>
                <a:gd name="connsiteX2" fmla="*/ 5687086 w 5813012"/>
                <a:gd name="connsiteY2" fmla="*/ 0 h 755540"/>
                <a:gd name="connsiteX3" fmla="*/ 5813012 w 5813012"/>
                <a:gd name="connsiteY3" fmla="*/ 125926 h 755540"/>
                <a:gd name="connsiteX4" fmla="*/ 5813012 w 5813012"/>
                <a:gd name="connsiteY4" fmla="*/ 629614 h 755540"/>
                <a:gd name="connsiteX5" fmla="*/ 5687086 w 5813012"/>
                <a:gd name="connsiteY5" fmla="*/ 755540 h 755540"/>
                <a:gd name="connsiteX6" fmla="*/ 125926 w 5813012"/>
                <a:gd name="connsiteY6" fmla="*/ 755540 h 755540"/>
                <a:gd name="connsiteX7" fmla="*/ 0 w 5813012"/>
                <a:gd name="connsiteY7" fmla="*/ 629614 h 755540"/>
                <a:gd name="connsiteX8" fmla="*/ 0 w 5813012"/>
                <a:gd name="connsiteY8" fmla="*/ 125926 h 75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3012" h="755540">
                  <a:moveTo>
                    <a:pt x="0" y="125926"/>
                  </a:moveTo>
                  <a:cubicBezTo>
                    <a:pt x="0" y="56379"/>
                    <a:pt x="56379" y="0"/>
                    <a:pt x="125926" y="0"/>
                  </a:cubicBezTo>
                  <a:lnTo>
                    <a:pt x="5687086" y="0"/>
                  </a:lnTo>
                  <a:cubicBezTo>
                    <a:pt x="5756633" y="0"/>
                    <a:pt x="5813012" y="56379"/>
                    <a:pt x="5813012" y="125926"/>
                  </a:cubicBezTo>
                  <a:lnTo>
                    <a:pt x="5813012" y="629614"/>
                  </a:lnTo>
                  <a:cubicBezTo>
                    <a:pt x="5813012" y="699161"/>
                    <a:pt x="5756633" y="755540"/>
                    <a:pt x="5687086" y="755540"/>
                  </a:cubicBezTo>
                  <a:lnTo>
                    <a:pt x="125926" y="755540"/>
                  </a:lnTo>
                  <a:cubicBezTo>
                    <a:pt x="56379" y="755540"/>
                    <a:pt x="0" y="699161"/>
                    <a:pt x="0" y="629614"/>
                  </a:cubicBezTo>
                  <a:lnTo>
                    <a:pt x="0" y="12592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6750158"/>
                <a:satOff val="-10128"/>
                <a:lumOff val="-1647"/>
                <a:alphaOff val="0"/>
              </a:schemeClr>
            </a:fillRef>
            <a:effectRef idx="3">
              <a:schemeClr val="accent3">
                <a:hueOff val="6750158"/>
                <a:satOff val="-10128"/>
                <a:lumOff val="-164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5350" tIns="87682" rIns="87682" bIns="87682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b="1" kern="1200" dirty="0">
                  <a:solidFill>
                    <a:schemeClr val="tx1"/>
                  </a:solidFill>
                </a:rPr>
                <a:t>Oikeus maksuttomaan ateriaan työpäivinä</a:t>
              </a:r>
            </a:p>
          </p:txBody>
        </p:sp>
        <p:sp>
          <p:nvSpPr>
            <p:cNvPr id="19" name="Ellipsi 18">
              <a:extLst>
                <a:ext uri="{FF2B5EF4-FFF2-40B4-BE49-F238E27FC236}">
                  <a16:creationId xmlns:a16="http://schemas.microsoft.com/office/drawing/2014/main" id="{D301E99B-4533-4D77-ADBE-5EAE1AAB8A74}"/>
                </a:ext>
              </a:extLst>
            </p:cNvPr>
            <p:cNvSpPr/>
            <p:nvPr/>
          </p:nvSpPr>
          <p:spPr>
            <a:xfrm>
              <a:off x="2051720" y="3781048"/>
              <a:ext cx="627508" cy="62750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186F418B-A160-47A2-AFEB-C4D26AB30885}"/>
                </a:ext>
              </a:extLst>
            </p:cNvPr>
            <p:cNvSpPr/>
            <p:nvPr/>
          </p:nvSpPr>
          <p:spPr>
            <a:xfrm>
              <a:off x="2170563" y="4509120"/>
              <a:ext cx="6001837" cy="755540"/>
            </a:xfrm>
            <a:custGeom>
              <a:avLst/>
              <a:gdLst>
                <a:gd name="connsiteX0" fmla="*/ 0 w 6001837"/>
                <a:gd name="connsiteY0" fmla="*/ 125926 h 755540"/>
                <a:gd name="connsiteX1" fmla="*/ 125926 w 6001837"/>
                <a:gd name="connsiteY1" fmla="*/ 0 h 755540"/>
                <a:gd name="connsiteX2" fmla="*/ 5875911 w 6001837"/>
                <a:gd name="connsiteY2" fmla="*/ 0 h 755540"/>
                <a:gd name="connsiteX3" fmla="*/ 6001837 w 6001837"/>
                <a:gd name="connsiteY3" fmla="*/ 125926 h 755540"/>
                <a:gd name="connsiteX4" fmla="*/ 6001837 w 6001837"/>
                <a:gd name="connsiteY4" fmla="*/ 629614 h 755540"/>
                <a:gd name="connsiteX5" fmla="*/ 5875911 w 6001837"/>
                <a:gd name="connsiteY5" fmla="*/ 755540 h 755540"/>
                <a:gd name="connsiteX6" fmla="*/ 125926 w 6001837"/>
                <a:gd name="connsiteY6" fmla="*/ 755540 h 755540"/>
                <a:gd name="connsiteX7" fmla="*/ 0 w 6001837"/>
                <a:gd name="connsiteY7" fmla="*/ 629614 h 755540"/>
                <a:gd name="connsiteX8" fmla="*/ 0 w 6001837"/>
                <a:gd name="connsiteY8" fmla="*/ 125926 h 75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01837" h="755540">
                  <a:moveTo>
                    <a:pt x="0" y="125926"/>
                  </a:moveTo>
                  <a:cubicBezTo>
                    <a:pt x="0" y="56379"/>
                    <a:pt x="56379" y="0"/>
                    <a:pt x="125926" y="0"/>
                  </a:cubicBezTo>
                  <a:lnTo>
                    <a:pt x="5875911" y="0"/>
                  </a:lnTo>
                  <a:cubicBezTo>
                    <a:pt x="5945458" y="0"/>
                    <a:pt x="6001837" y="56379"/>
                    <a:pt x="6001837" y="125926"/>
                  </a:cubicBezTo>
                  <a:lnTo>
                    <a:pt x="6001837" y="629614"/>
                  </a:lnTo>
                  <a:cubicBezTo>
                    <a:pt x="6001837" y="699161"/>
                    <a:pt x="5945458" y="755540"/>
                    <a:pt x="5875911" y="755540"/>
                  </a:cubicBezTo>
                  <a:lnTo>
                    <a:pt x="125926" y="755540"/>
                  </a:lnTo>
                  <a:cubicBezTo>
                    <a:pt x="56379" y="755540"/>
                    <a:pt x="0" y="699161"/>
                    <a:pt x="0" y="629614"/>
                  </a:cubicBezTo>
                  <a:lnTo>
                    <a:pt x="0" y="12592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9000211"/>
                <a:satOff val="-13504"/>
                <a:lumOff val="-2196"/>
                <a:alphaOff val="0"/>
              </a:schemeClr>
            </a:fillRef>
            <a:effectRef idx="3">
              <a:schemeClr val="accent3">
                <a:hueOff val="9000211"/>
                <a:satOff val="-13504"/>
                <a:lumOff val="-219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5350" tIns="87682" rIns="87682" bIns="87682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b="1" kern="1200" dirty="0">
                  <a:solidFill>
                    <a:schemeClr val="tx1"/>
                  </a:solidFill>
                </a:rPr>
                <a:t>Oikeus saada erityisopetusta ja muuta oppimisen tukea yksilöllisten tarpeidensa mukaan</a:t>
              </a:r>
            </a:p>
          </p:txBody>
        </p:sp>
        <p:sp>
          <p:nvSpPr>
            <p:cNvPr id="21" name="Ellipsi 20">
              <a:extLst>
                <a:ext uri="{FF2B5EF4-FFF2-40B4-BE49-F238E27FC236}">
                  <a16:creationId xmlns:a16="http://schemas.microsoft.com/office/drawing/2014/main" id="{D658BF0A-C5A7-402A-BE2F-962C96D4B581}"/>
                </a:ext>
              </a:extLst>
            </p:cNvPr>
            <p:cNvSpPr/>
            <p:nvPr/>
          </p:nvSpPr>
          <p:spPr>
            <a:xfrm>
              <a:off x="1856809" y="4559983"/>
              <a:ext cx="627508" cy="62750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B720A2A9-ECDD-4A1E-9F3E-1F206CAD4740}"/>
                </a:ext>
              </a:extLst>
            </p:cNvPr>
            <p:cNvSpPr/>
            <p:nvPr/>
          </p:nvSpPr>
          <p:spPr>
            <a:xfrm>
              <a:off x="1592755" y="5301208"/>
              <a:ext cx="6546660" cy="790038"/>
            </a:xfrm>
            <a:custGeom>
              <a:avLst/>
              <a:gdLst>
                <a:gd name="connsiteX0" fmla="*/ 0 w 6546660"/>
                <a:gd name="connsiteY0" fmla="*/ 131676 h 790038"/>
                <a:gd name="connsiteX1" fmla="*/ 131676 w 6546660"/>
                <a:gd name="connsiteY1" fmla="*/ 0 h 790038"/>
                <a:gd name="connsiteX2" fmla="*/ 6414984 w 6546660"/>
                <a:gd name="connsiteY2" fmla="*/ 0 h 790038"/>
                <a:gd name="connsiteX3" fmla="*/ 6546660 w 6546660"/>
                <a:gd name="connsiteY3" fmla="*/ 131676 h 790038"/>
                <a:gd name="connsiteX4" fmla="*/ 6546660 w 6546660"/>
                <a:gd name="connsiteY4" fmla="*/ 658362 h 790038"/>
                <a:gd name="connsiteX5" fmla="*/ 6414984 w 6546660"/>
                <a:gd name="connsiteY5" fmla="*/ 790038 h 790038"/>
                <a:gd name="connsiteX6" fmla="*/ 131676 w 6546660"/>
                <a:gd name="connsiteY6" fmla="*/ 790038 h 790038"/>
                <a:gd name="connsiteX7" fmla="*/ 0 w 6546660"/>
                <a:gd name="connsiteY7" fmla="*/ 658362 h 790038"/>
                <a:gd name="connsiteX8" fmla="*/ 0 w 6546660"/>
                <a:gd name="connsiteY8" fmla="*/ 131676 h 790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6660" h="790038">
                  <a:moveTo>
                    <a:pt x="0" y="131676"/>
                  </a:moveTo>
                  <a:cubicBezTo>
                    <a:pt x="0" y="58953"/>
                    <a:pt x="58953" y="0"/>
                    <a:pt x="131676" y="0"/>
                  </a:cubicBezTo>
                  <a:lnTo>
                    <a:pt x="6414984" y="0"/>
                  </a:lnTo>
                  <a:cubicBezTo>
                    <a:pt x="6487707" y="0"/>
                    <a:pt x="6546660" y="58953"/>
                    <a:pt x="6546660" y="131676"/>
                  </a:cubicBezTo>
                  <a:lnTo>
                    <a:pt x="6546660" y="658362"/>
                  </a:lnTo>
                  <a:cubicBezTo>
                    <a:pt x="6546660" y="731085"/>
                    <a:pt x="6487707" y="790038"/>
                    <a:pt x="6414984" y="790038"/>
                  </a:cubicBezTo>
                  <a:lnTo>
                    <a:pt x="131676" y="790038"/>
                  </a:lnTo>
                  <a:cubicBezTo>
                    <a:pt x="58953" y="790038"/>
                    <a:pt x="0" y="731085"/>
                    <a:pt x="0" y="658362"/>
                  </a:cubicBezTo>
                  <a:lnTo>
                    <a:pt x="0" y="13167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3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7034" tIns="84286" rIns="84286" bIns="84286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800" b="1" kern="1200" dirty="0">
                  <a:solidFill>
                    <a:schemeClr val="tx1"/>
                  </a:solidFill>
                </a:rPr>
                <a:t>Oikeus saada </a:t>
              </a:r>
              <a:r>
                <a:rPr lang="fi-FI" sz="1800" b="1" kern="1200" dirty="0" err="1">
                  <a:solidFill>
                    <a:schemeClr val="tx1"/>
                  </a:solidFill>
                </a:rPr>
                <a:t>ops:n</a:t>
              </a:r>
              <a:r>
                <a:rPr lang="fi-FI" sz="1800" b="1" kern="1200" dirty="0">
                  <a:solidFill>
                    <a:schemeClr val="tx1"/>
                  </a:solidFill>
                </a:rPr>
                <a:t> mukaista opetusta. Osaan opinnoista voidaan antaa lupa suorittaa itsenäisesti, jos se ei vaaranna tavoitteita ja edellytyksiä yo-tutkinnon suorittamiseen</a:t>
              </a:r>
            </a:p>
          </p:txBody>
        </p:sp>
        <p:sp>
          <p:nvSpPr>
            <p:cNvPr id="23" name="Ellipsi 22">
              <a:extLst>
                <a:ext uri="{FF2B5EF4-FFF2-40B4-BE49-F238E27FC236}">
                  <a16:creationId xmlns:a16="http://schemas.microsoft.com/office/drawing/2014/main" id="{ADBB1C38-0324-440C-B8E4-50B92C441185}"/>
                </a:ext>
              </a:extLst>
            </p:cNvPr>
            <p:cNvSpPr/>
            <p:nvPr/>
          </p:nvSpPr>
          <p:spPr>
            <a:xfrm>
              <a:off x="1259632" y="5349446"/>
              <a:ext cx="627508" cy="6275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4" name="Tekstiruutu 23">
            <a:extLst>
              <a:ext uri="{FF2B5EF4-FFF2-40B4-BE49-F238E27FC236}">
                <a16:creationId xmlns:a16="http://schemas.microsoft.com/office/drawing/2014/main" id="{39085B55-E7E9-4D0F-B9B4-E6CA13A43DDE}"/>
              </a:ext>
            </a:extLst>
          </p:cNvPr>
          <p:cNvSpPr txBox="1"/>
          <p:nvPr/>
        </p:nvSpPr>
        <p:spPr>
          <a:xfrm>
            <a:off x="213803" y="2873648"/>
            <a:ext cx="1739562" cy="1514773"/>
          </a:xfrm>
          <a:prstGeom prst="ellipse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endParaRPr lang="fi-FI" sz="1600" dirty="0">
              <a:latin typeface="Arial Rounded MT Bold" panose="020F0704030504030204" pitchFamily="34" charset="0"/>
            </a:endParaRPr>
          </a:p>
          <a:p>
            <a:r>
              <a:rPr lang="fi-FI" sz="1600" dirty="0">
                <a:latin typeface="Arial Rounded MT Bold" panose="020F0704030504030204" pitchFamily="34" charset="0"/>
              </a:rPr>
              <a:t>Lukiolaki (5 luku)</a:t>
            </a:r>
          </a:p>
          <a:p>
            <a:endParaRPr lang="fi-FI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1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veä kaari 2"/>
          <p:cNvSpPr/>
          <p:nvPr/>
        </p:nvSpPr>
        <p:spPr>
          <a:xfrm>
            <a:off x="-1116632" y="1359735"/>
            <a:ext cx="4955490" cy="5165609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olidFill>
            <a:schemeClr val="accent3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50000"/>
              <a:hueOff val="267555"/>
              <a:satOff val="-4269"/>
              <a:lumOff val="41107"/>
              <a:alphaOff val="0"/>
            </a:schemeClr>
          </a:fillRef>
          <a:effectRef idx="3">
            <a:schemeClr val="accent3">
              <a:shade val="50000"/>
              <a:hueOff val="267555"/>
              <a:satOff val="-4269"/>
              <a:lumOff val="41107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6" name="Ryhmä 15"/>
          <p:cNvGrpSpPr/>
          <p:nvPr/>
        </p:nvGrpSpPr>
        <p:grpSpPr>
          <a:xfrm>
            <a:off x="2843808" y="4077072"/>
            <a:ext cx="5472608" cy="2366467"/>
            <a:chOff x="2843808" y="4077072"/>
            <a:chExt cx="5472608" cy="2366467"/>
          </a:xfrm>
        </p:grpSpPr>
        <p:sp>
          <p:nvSpPr>
            <p:cNvPr id="10" name="Tekstiruutu 9"/>
            <p:cNvSpPr txBox="1"/>
            <p:nvPr/>
          </p:nvSpPr>
          <p:spPr>
            <a:xfrm>
              <a:off x="3563888" y="4797152"/>
              <a:ext cx="4608512" cy="919401"/>
            </a:xfrm>
            <a:prstGeom prst="flowChartAlternate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i-FI" sz="1600" b="1" dirty="0"/>
                <a:t>Osa opinnoista voidaan opiskella itsenäisesti tai hakemuksesta voidaan myöntää lupa suorittaa opintoja opetukseen osallistumatta</a:t>
              </a:r>
            </a:p>
          </p:txBody>
        </p:sp>
        <p:sp>
          <p:nvSpPr>
            <p:cNvPr id="12" name="Tekstiruutu 11"/>
            <p:cNvSpPr txBox="1"/>
            <p:nvPr/>
          </p:nvSpPr>
          <p:spPr>
            <a:xfrm>
              <a:off x="3851920" y="4077072"/>
              <a:ext cx="4464496" cy="646986"/>
            </a:xfrm>
            <a:prstGeom prst="flowChartAlternate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i-FI" sz="1600" b="1" dirty="0"/>
                <a:t>Lukion opetussuunnitelmassa voidaan päättää mahdollisista etenemisesteistä</a:t>
              </a:r>
            </a:p>
          </p:txBody>
        </p:sp>
        <p:sp>
          <p:nvSpPr>
            <p:cNvPr id="14" name="Tekstiruutu 13"/>
            <p:cNvSpPr txBox="1"/>
            <p:nvPr/>
          </p:nvSpPr>
          <p:spPr>
            <a:xfrm>
              <a:off x="2843808" y="5796553"/>
              <a:ext cx="5400600" cy="646986"/>
            </a:xfrm>
            <a:prstGeom prst="flowChartAlternate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i-FI" sz="1600" b="1" dirty="0"/>
                <a:t>Osaamisen tunnustamisella korvattavien opintojen arvioinnista päätetään tapauskohtaisesti</a:t>
              </a:r>
            </a:p>
          </p:txBody>
        </p:sp>
      </p:grpSp>
      <p:grpSp>
        <p:nvGrpSpPr>
          <p:cNvPr id="15" name="Ryhmä 14"/>
          <p:cNvGrpSpPr/>
          <p:nvPr/>
        </p:nvGrpSpPr>
        <p:grpSpPr>
          <a:xfrm>
            <a:off x="2483767" y="1192396"/>
            <a:ext cx="6264697" cy="2811582"/>
            <a:chOff x="2411759" y="1192396"/>
            <a:chExt cx="6264697" cy="2811582"/>
          </a:xfrm>
        </p:grpSpPr>
        <p:sp>
          <p:nvSpPr>
            <p:cNvPr id="7" name="Tekstiruutu 6"/>
            <p:cNvSpPr txBox="1"/>
            <p:nvPr/>
          </p:nvSpPr>
          <p:spPr>
            <a:xfrm>
              <a:off x="2411759" y="1192396"/>
              <a:ext cx="4685691" cy="646986"/>
            </a:xfrm>
            <a:prstGeom prst="flowChartAlternate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i-FI" sz="1600" b="1" dirty="0"/>
                <a:t>Kunkin opintojakson tavoitteet ja arviointiperusteet on selvitettävä opiskelijalle jakson alussa</a:t>
              </a:r>
            </a:p>
          </p:txBody>
        </p:sp>
        <p:sp>
          <p:nvSpPr>
            <p:cNvPr id="9" name="Tekstiruutu 8"/>
            <p:cNvSpPr txBox="1"/>
            <p:nvPr/>
          </p:nvSpPr>
          <p:spPr>
            <a:xfrm>
              <a:off x="3203848" y="1897997"/>
              <a:ext cx="5472608" cy="646986"/>
            </a:xfrm>
            <a:prstGeom prst="flowChartAlternate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i-FI" sz="1600" b="1" dirty="0"/>
                <a:t>Arvosana tulee perustua </a:t>
              </a:r>
              <a:r>
                <a:rPr lang="fi-FI" sz="1600" b="1" dirty="0">
                  <a:solidFill>
                    <a:srgbClr val="C00000"/>
                  </a:solidFill>
                </a:rPr>
                <a:t>monipuoliseen näyttöön</a:t>
              </a:r>
              <a:r>
                <a:rPr lang="fi-FI" sz="1600" b="1" dirty="0"/>
                <a:t>: tuotoksiin, havainnointiin, keskusteluihin, itse- ja vertaisarviointiin</a:t>
              </a:r>
            </a:p>
          </p:txBody>
        </p:sp>
        <p:sp>
          <p:nvSpPr>
            <p:cNvPr id="11" name="Tekstiruutu 10"/>
            <p:cNvSpPr txBox="1"/>
            <p:nvPr/>
          </p:nvSpPr>
          <p:spPr>
            <a:xfrm>
              <a:off x="3635896" y="2628201"/>
              <a:ext cx="5040560" cy="646986"/>
            </a:xfrm>
            <a:prstGeom prst="flowChartAlternate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i-FI" sz="1600" b="1" dirty="0"/>
                <a:t>Opiskelijalle tulee pyynnöstä antaa mahdollisuus hylätyn arvosanan korottamiseen</a:t>
              </a:r>
            </a:p>
          </p:txBody>
        </p:sp>
        <p:sp>
          <p:nvSpPr>
            <p:cNvPr id="13" name="Tekstiruutu 12"/>
            <p:cNvSpPr txBox="1"/>
            <p:nvPr/>
          </p:nvSpPr>
          <p:spPr>
            <a:xfrm>
              <a:off x="3784880" y="3356992"/>
              <a:ext cx="4603544" cy="646986"/>
            </a:xfrm>
            <a:prstGeom prst="flowChartAlternate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i-FI" sz="1600" b="1" dirty="0"/>
                <a:t>Hyväksytyn arvosanan korottamisesta päätetään lukion opetussuunnitelmassa</a:t>
              </a: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9632" y="197768"/>
            <a:ext cx="6120680" cy="638944"/>
          </a:xfrm>
        </p:spPr>
        <p:txBody>
          <a:bodyPr/>
          <a:lstStyle/>
          <a:p>
            <a:r>
              <a:rPr lang="fi-FI" sz="2000" dirty="0"/>
              <a:t>OHJEITA ARVIOINTIIN JA SUORITUKSIIN</a:t>
            </a:r>
          </a:p>
        </p:txBody>
      </p:sp>
      <p:grpSp>
        <p:nvGrpSpPr>
          <p:cNvPr id="4" name="Ryhmä 3"/>
          <p:cNvGrpSpPr/>
          <p:nvPr/>
        </p:nvGrpSpPr>
        <p:grpSpPr>
          <a:xfrm>
            <a:off x="179512" y="2482772"/>
            <a:ext cx="2746648" cy="2890444"/>
            <a:chOff x="1510751" y="1561421"/>
            <a:chExt cx="2458616" cy="2458396"/>
          </a:xfrm>
        </p:grpSpPr>
        <p:sp>
          <p:nvSpPr>
            <p:cNvPr id="5" name="Ellipsi 4"/>
            <p:cNvSpPr/>
            <p:nvPr/>
          </p:nvSpPr>
          <p:spPr>
            <a:xfrm>
              <a:off x="1510751" y="1561421"/>
              <a:ext cx="2458616" cy="2458396"/>
            </a:xfrm>
            <a:prstGeom prst="ellips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lipsi 4"/>
            <p:cNvSpPr/>
            <p:nvPr/>
          </p:nvSpPr>
          <p:spPr>
            <a:xfrm>
              <a:off x="1870807" y="1921445"/>
              <a:ext cx="1738504" cy="1738348"/>
            </a:xfrm>
            <a:prstGeom prst="rect">
              <a:avLst/>
            </a:prstGeom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b="1" kern="1200" dirty="0"/>
                <a:t>Opiskelijalla on oikeus saada tieto arviointiperusteista ja niiden soveltamisesta häneen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b="1" kern="1200" dirty="0"/>
                <a:t> (Lukiolaki 37 §)</a:t>
              </a:r>
              <a:endParaRPr lang="fi-FI" kern="1200" dirty="0"/>
            </a:p>
          </p:txBody>
        </p:sp>
      </p:grpSp>
      <p:sp>
        <p:nvSpPr>
          <p:cNvPr id="17" name="Ellipsi 16"/>
          <p:cNvSpPr/>
          <p:nvPr/>
        </p:nvSpPr>
        <p:spPr>
          <a:xfrm>
            <a:off x="1974541" y="1263318"/>
            <a:ext cx="581235" cy="57606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20" name="Ellipsi 19"/>
          <p:cNvSpPr/>
          <p:nvPr/>
        </p:nvSpPr>
        <p:spPr>
          <a:xfrm>
            <a:off x="2766629" y="1933458"/>
            <a:ext cx="581235" cy="57606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21" name="Ellipsi 20"/>
          <p:cNvSpPr/>
          <p:nvPr/>
        </p:nvSpPr>
        <p:spPr>
          <a:xfrm>
            <a:off x="3198677" y="2636912"/>
            <a:ext cx="581235" cy="57606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22" name="Ellipsi 21"/>
          <p:cNvSpPr/>
          <p:nvPr/>
        </p:nvSpPr>
        <p:spPr>
          <a:xfrm>
            <a:off x="3342693" y="3366475"/>
            <a:ext cx="581235" cy="57606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23" name="Ellipsi 22"/>
          <p:cNvSpPr/>
          <p:nvPr/>
        </p:nvSpPr>
        <p:spPr>
          <a:xfrm>
            <a:off x="3342693" y="4077072"/>
            <a:ext cx="581235" cy="57606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24" name="Ellipsi 23"/>
          <p:cNvSpPr/>
          <p:nvPr/>
        </p:nvSpPr>
        <p:spPr>
          <a:xfrm>
            <a:off x="3054661" y="4949920"/>
            <a:ext cx="581235" cy="57606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25" name="Ellipsi 24"/>
          <p:cNvSpPr/>
          <p:nvPr/>
        </p:nvSpPr>
        <p:spPr>
          <a:xfrm>
            <a:off x="2334581" y="5733256"/>
            <a:ext cx="581235" cy="57606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2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87624" y="179395"/>
            <a:ext cx="5976664" cy="710952"/>
          </a:xfrm>
        </p:spPr>
        <p:txBody>
          <a:bodyPr/>
          <a:lstStyle/>
          <a:p>
            <a:r>
              <a:rPr lang="fi-FI" dirty="0"/>
              <a:t>OPINTOJAKSON ARVIOINTI</a:t>
            </a:r>
          </a:p>
        </p:txBody>
      </p:sp>
      <p:cxnSp>
        <p:nvCxnSpPr>
          <p:cNvPr id="10" name="Suora yhdysviiva 9"/>
          <p:cNvCxnSpPr/>
          <p:nvPr/>
        </p:nvCxnSpPr>
        <p:spPr>
          <a:xfrm flipV="1">
            <a:off x="2411760" y="1844823"/>
            <a:ext cx="640871" cy="1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uokaaviosymboli: Tallennettu tieto 10"/>
          <p:cNvSpPr/>
          <p:nvPr/>
        </p:nvSpPr>
        <p:spPr>
          <a:xfrm>
            <a:off x="168648" y="1494076"/>
            <a:ext cx="2016224" cy="720080"/>
          </a:xfrm>
          <a:prstGeom prst="flowChartOnlineStorag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Pakolliset opinnot</a:t>
            </a:r>
          </a:p>
        </p:txBody>
      </p:sp>
      <p:sp>
        <p:nvSpPr>
          <p:cNvPr id="12" name="Ellipsi 11"/>
          <p:cNvSpPr/>
          <p:nvPr/>
        </p:nvSpPr>
        <p:spPr>
          <a:xfrm>
            <a:off x="1979712" y="1556792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/>
          <p:cNvSpPr/>
          <p:nvPr/>
        </p:nvSpPr>
        <p:spPr>
          <a:xfrm>
            <a:off x="2757398" y="1556792"/>
            <a:ext cx="590466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kstiruutu 16"/>
          <p:cNvSpPr txBox="1"/>
          <p:nvPr/>
        </p:nvSpPr>
        <p:spPr>
          <a:xfrm>
            <a:off x="3563887" y="1412776"/>
            <a:ext cx="5328593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kaikki arvioidaan numeroilla (4-10)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poikkeuksena opinto-ohjauksen kurssit      (S = suoritettu, H = hylätty)</a:t>
            </a:r>
          </a:p>
        </p:txBody>
      </p:sp>
      <p:cxnSp>
        <p:nvCxnSpPr>
          <p:cNvPr id="20" name="Suora yhdysviiva 19"/>
          <p:cNvCxnSpPr/>
          <p:nvPr/>
        </p:nvCxnSpPr>
        <p:spPr>
          <a:xfrm>
            <a:off x="2274945" y="3284985"/>
            <a:ext cx="856895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Vuokaaviosymboli: Tallennettu tieto 20"/>
          <p:cNvSpPr/>
          <p:nvPr/>
        </p:nvSpPr>
        <p:spPr>
          <a:xfrm>
            <a:off x="179512" y="2924945"/>
            <a:ext cx="2016224" cy="720080"/>
          </a:xfrm>
          <a:prstGeom prst="flowChartOnlineStorag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Valinnaiset opinnot</a:t>
            </a:r>
          </a:p>
        </p:txBody>
      </p:sp>
      <p:sp>
        <p:nvSpPr>
          <p:cNvPr id="31" name="Tekstiruutu 30"/>
          <p:cNvSpPr txBox="1"/>
          <p:nvPr/>
        </p:nvSpPr>
        <p:spPr>
          <a:xfrm>
            <a:off x="3563888" y="2721694"/>
            <a:ext cx="532859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valtakunnalliset valinnaiset opinnot arvioidaan numeroilla (4-10), poikkeuksena temaattiset opinnot (S tai H)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D29F6539-5718-4FE7-99B7-31A3B0C2762B}"/>
              </a:ext>
            </a:extLst>
          </p:cNvPr>
          <p:cNvSpPr/>
          <p:nvPr/>
        </p:nvSpPr>
        <p:spPr>
          <a:xfrm>
            <a:off x="2732195" y="2991332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124E1015-F5A7-4646-85CD-5BC6511B16D0}"/>
              </a:ext>
            </a:extLst>
          </p:cNvPr>
          <p:cNvSpPr/>
          <p:nvPr/>
        </p:nvSpPr>
        <p:spPr>
          <a:xfrm>
            <a:off x="1988096" y="2994605"/>
            <a:ext cx="59046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13EA961A-0E56-4E34-9DEE-BC36AE62CC8D}"/>
              </a:ext>
            </a:extLst>
          </p:cNvPr>
          <p:cNvGrpSpPr/>
          <p:nvPr/>
        </p:nvGrpSpPr>
        <p:grpSpPr>
          <a:xfrm>
            <a:off x="165110" y="4221088"/>
            <a:ext cx="8727370" cy="2230507"/>
            <a:chOff x="165110" y="4221088"/>
            <a:chExt cx="8727370" cy="2230507"/>
          </a:xfrm>
        </p:grpSpPr>
        <p:grpSp>
          <p:nvGrpSpPr>
            <p:cNvPr id="3" name="Ryhmä 2"/>
            <p:cNvGrpSpPr/>
            <p:nvPr/>
          </p:nvGrpSpPr>
          <p:grpSpPr>
            <a:xfrm>
              <a:off x="165110" y="4221088"/>
              <a:ext cx="8727370" cy="2230507"/>
              <a:chOff x="165110" y="4221088"/>
              <a:chExt cx="8727370" cy="2230507"/>
            </a:xfrm>
          </p:grpSpPr>
          <p:cxnSp>
            <p:nvCxnSpPr>
              <p:cNvPr id="33" name="Suora yhdysviiva 32"/>
              <p:cNvCxnSpPr/>
              <p:nvPr/>
            </p:nvCxnSpPr>
            <p:spPr>
              <a:xfrm>
                <a:off x="2283329" y="4823286"/>
                <a:ext cx="769302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uora yhdysviiva 33"/>
              <p:cNvCxnSpPr/>
              <p:nvPr/>
            </p:nvCxnSpPr>
            <p:spPr>
              <a:xfrm>
                <a:off x="2274945" y="4823286"/>
                <a:ext cx="3225958" cy="0"/>
              </a:xfrm>
              <a:prstGeom prst="line">
                <a:avLst/>
              </a:prstGeom>
              <a:ln w="38100">
                <a:noFill/>
                <a:prstDash val="sysDot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Vuokaaviosymboli: Tallennettu tieto 34"/>
              <p:cNvSpPr/>
              <p:nvPr/>
            </p:nvSpPr>
            <p:spPr>
              <a:xfrm>
                <a:off x="165110" y="4463246"/>
                <a:ext cx="2016224" cy="720080"/>
              </a:xfrm>
              <a:prstGeom prst="flowChartOnlineStorag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i-FI" sz="1600" b="1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Muut valinnaiset opinnot</a:t>
                </a:r>
              </a:p>
            </p:txBody>
          </p:sp>
          <p:sp>
            <p:nvSpPr>
              <p:cNvPr id="44" name="Tekstiruutu 43"/>
              <p:cNvSpPr txBox="1"/>
              <p:nvPr/>
            </p:nvSpPr>
            <p:spPr>
              <a:xfrm>
                <a:off x="3563888" y="4221088"/>
                <a:ext cx="5328592" cy="92333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dirty="0">
                    <a:latin typeface="Arial Rounded MT Bold" panose="020F0704030504030204" pitchFamily="34" charset="0"/>
                  </a:rPr>
                  <a:t>muiden valinnaisten opintojen arvioinnista määrätään lukion opetussuunnitelmassa tai kyseisen lukiodiplomin ohjeissa </a:t>
                </a:r>
              </a:p>
            </p:txBody>
          </p:sp>
          <p:sp>
            <p:nvSpPr>
              <p:cNvPr id="45" name="Tekstiruutu 44"/>
              <p:cNvSpPr txBox="1"/>
              <p:nvPr/>
            </p:nvSpPr>
            <p:spPr>
              <a:xfrm>
                <a:off x="467544" y="5805264"/>
                <a:ext cx="8352928" cy="646331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fi-FI" b="1" dirty="0"/>
                  <a:t>Kirjallisesti annettu sanallinen arviointi ja suullisesti arviointikeskustelussa annettu palaute voivat täydentää ja täsmentää arvosanaa  </a:t>
                </a:r>
              </a:p>
            </p:txBody>
          </p:sp>
        </p:grpSp>
        <p:sp>
          <p:nvSpPr>
            <p:cNvPr id="26" name="Ellipsi 25">
              <a:extLst>
                <a:ext uri="{FF2B5EF4-FFF2-40B4-BE49-F238E27FC236}">
                  <a16:creationId xmlns:a16="http://schemas.microsoft.com/office/drawing/2014/main" id="{94A36606-49BE-463F-B5E3-C3927ECB1705}"/>
                </a:ext>
              </a:extLst>
            </p:cNvPr>
            <p:cNvSpPr/>
            <p:nvPr/>
          </p:nvSpPr>
          <p:spPr>
            <a:xfrm>
              <a:off x="2757398" y="4552730"/>
              <a:ext cx="590466" cy="57606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Ellipsi 26">
              <a:extLst>
                <a:ext uri="{FF2B5EF4-FFF2-40B4-BE49-F238E27FC236}">
                  <a16:creationId xmlns:a16="http://schemas.microsoft.com/office/drawing/2014/main" id="{228B334F-43C0-4DAA-8B85-FCFDC6B3D3A5}"/>
                </a:ext>
              </a:extLst>
            </p:cNvPr>
            <p:cNvSpPr/>
            <p:nvPr/>
          </p:nvSpPr>
          <p:spPr>
            <a:xfrm>
              <a:off x="1979712" y="4533220"/>
              <a:ext cx="590466" cy="57606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306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125760"/>
            <a:ext cx="6840760" cy="710952"/>
          </a:xfrm>
        </p:spPr>
        <p:txBody>
          <a:bodyPr/>
          <a:lstStyle/>
          <a:p>
            <a:r>
              <a:rPr lang="fi-FI" dirty="0"/>
              <a:t>OPPIAINEEN ARVIOINTI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395536" y="1292567"/>
            <a:ext cx="8064896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fi-FI" b="1" dirty="0"/>
          </a:p>
          <a:p>
            <a:r>
              <a:rPr lang="fi-FI" b="1" dirty="0"/>
              <a:t>Oppiaineen oppimäärän arvosana määräytyy opiskelijan opiskelemien pakollisten ja valtakunnallisten valinnaisten opintojaksojen arvosanojen </a:t>
            </a:r>
            <a:r>
              <a:rPr lang="fi-FI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aritmeettisena keskiarvona</a:t>
            </a:r>
          </a:p>
          <a:p>
            <a:endParaRPr lang="fi-FI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Ryhmä 13"/>
          <p:cNvGrpSpPr/>
          <p:nvPr/>
        </p:nvGrpSpPr>
        <p:grpSpPr>
          <a:xfrm>
            <a:off x="3419872" y="3329697"/>
            <a:ext cx="4680520" cy="2187535"/>
            <a:chOff x="3059832" y="2753633"/>
            <a:chExt cx="4680520" cy="2187535"/>
          </a:xfrm>
        </p:grpSpPr>
        <p:sp>
          <p:nvSpPr>
            <p:cNvPr id="7" name="Tekstiruutu 6"/>
            <p:cNvSpPr txBox="1"/>
            <p:nvPr/>
          </p:nvSpPr>
          <p:spPr>
            <a:xfrm>
              <a:off x="5508104" y="3617729"/>
              <a:ext cx="2160240" cy="132343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accent3">
                  <a:lumMod val="50000"/>
                </a:schemeClr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endParaRPr lang="fi-FI" sz="1600" b="1" dirty="0"/>
            </a:p>
            <a:p>
              <a:r>
                <a:rPr lang="fi-FI" sz="1600" b="1" dirty="0"/>
                <a:t>0 opintojaksoa </a:t>
              </a:r>
              <a:r>
                <a:rPr lang="fi-FI" sz="1200" b="1" dirty="0"/>
                <a:t>(kurssia)</a:t>
              </a:r>
            </a:p>
            <a:p>
              <a:r>
                <a:rPr lang="fi-FI" sz="1600" b="1" dirty="0"/>
                <a:t>1 opintojaksoa</a:t>
              </a:r>
            </a:p>
            <a:p>
              <a:r>
                <a:rPr lang="fi-FI" sz="1600" b="1" dirty="0"/>
                <a:t>2 opintojaksoa</a:t>
              </a:r>
            </a:p>
            <a:p>
              <a:r>
                <a:rPr lang="fi-FI" sz="1600" b="1" dirty="0"/>
                <a:t>3 opintojaksoa</a:t>
              </a:r>
            </a:p>
          </p:txBody>
        </p:sp>
        <p:sp>
          <p:nvSpPr>
            <p:cNvPr id="6" name="Tekstiruutu 5"/>
            <p:cNvSpPr txBox="1"/>
            <p:nvPr/>
          </p:nvSpPr>
          <p:spPr>
            <a:xfrm>
              <a:off x="3131840" y="3617729"/>
              <a:ext cx="2160240" cy="132343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accent3">
                  <a:lumMod val="50000"/>
                </a:schemeClr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endParaRPr lang="fi-FI" sz="1600" b="1" dirty="0"/>
            </a:p>
            <a:p>
              <a:r>
                <a:rPr lang="fi-FI" sz="1600" b="1" dirty="0"/>
                <a:t>1-2 opintojaksoa </a:t>
              </a:r>
              <a:r>
                <a:rPr lang="fi-FI" sz="1100" b="1" dirty="0"/>
                <a:t>(kurssia)</a:t>
              </a:r>
            </a:p>
            <a:p>
              <a:r>
                <a:rPr lang="fi-FI" sz="1600" b="1" dirty="0"/>
                <a:t>3-5 opintojaksoa</a:t>
              </a:r>
            </a:p>
            <a:p>
              <a:r>
                <a:rPr lang="fi-FI" sz="1600" b="1" dirty="0"/>
                <a:t>6-8 opintojaksoa</a:t>
              </a:r>
            </a:p>
            <a:p>
              <a:r>
                <a:rPr lang="fi-FI" sz="1600" b="1" dirty="0"/>
                <a:t>9  tai enemmän</a:t>
              </a:r>
            </a:p>
          </p:txBody>
        </p:sp>
        <p:sp>
          <p:nvSpPr>
            <p:cNvPr id="5" name="Pyöristetty suorakulmio 4"/>
            <p:cNvSpPr/>
            <p:nvPr/>
          </p:nvSpPr>
          <p:spPr>
            <a:xfrm>
              <a:off x="3059832" y="2753633"/>
              <a:ext cx="2304256" cy="108012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>
                  <a:solidFill>
                    <a:schemeClr val="bg1"/>
                  </a:solidFill>
                </a:rPr>
                <a:t>Opiskeltujen pakollisten ja valtakunnallisten valinnaisten opintojaksojen määrä</a:t>
              </a:r>
            </a:p>
          </p:txBody>
        </p:sp>
        <p:sp>
          <p:nvSpPr>
            <p:cNvPr id="8" name="Pyöristetty suorakulmio 7"/>
            <p:cNvSpPr/>
            <p:nvPr/>
          </p:nvSpPr>
          <p:spPr>
            <a:xfrm>
              <a:off x="5436096" y="2753633"/>
              <a:ext cx="2304256" cy="108012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>
                  <a:solidFill>
                    <a:schemeClr val="bg1"/>
                  </a:solidFill>
                </a:rPr>
                <a:t>Hylättyjen arvosanojen määrä enintään</a:t>
              </a:r>
            </a:p>
          </p:txBody>
        </p:sp>
      </p:grpSp>
      <p:sp>
        <p:nvSpPr>
          <p:cNvPr id="9" name="Viisikulmio 8"/>
          <p:cNvSpPr/>
          <p:nvPr/>
        </p:nvSpPr>
        <p:spPr>
          <a:xfrm>
            <a:off x="683568" y="3329697"/>
            <a:ext cx="2448272" cy="2088232"/>
          </a:xfrm>
          <a:prstGeom prst="homePlate">
            <a:avLst>
              <a:gd name="adj" fmla="val 34735"/>
            </a:avLst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/>
          <p:cNvSpPr txBox="1"/>
          <p:nvPr/>
        </p:nvSpPr>
        <p:spPr>
          <a:xfrm>
            <a:off x="755576" y="3429000"/>
            <a:ext cx="20162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Oppiaineen oppimäärässä voi olla myös hylättyjä arvosanoja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>
                <a:solidFill>
                  <a:schemeClr val="bg1"/>
                </a:solidFill>
              </a:rPr>
              <a:t>huomioi kuitenkin etenemisesteet</a:t>
            </a:r>
          </a:p>
        </p:txBody>
      </p:sp>
    </p:spTree>
    <p:extLst>
      <p:ext uri="{BB962C8B-B14F-4D97-AF65-F5344CB8AC3E}">
        <p14:creationId xmlns:p14="http://schemas.microsoft.com/office/powerpoint/2010/main" val="308226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5616" y="125760"/>
            <a:ext cx="6346495" cy="638944"/>
          </a:xfrm>
        </p:spPr>
        <p:txBody>
          <a:bodyPr/>
          <a:lstStyle/>
          <a:p>
            <a:r>
              <a:rPr lang="fi-FI" sz="2400" dirty="0"/>
              <a:t>YO-TUTKINNON HAJAUTTAMINEN</a:t>
            </a:r>
          </a:p>
        </p:txBody>
      </p:sp>
      <p:sp>
        <p:nvSpPr>
          <p:cNvPr id="85" name="Text Box 24"/>
          <p:cNvSpPr txBox="1">
            <a:spLocks noChangeArrowheads="1"/>
          </p:cNvSpPr>
          <p:nvPr/>
        </p:nvSpPr>
        <p:spPr bwMode="auto">
          <a:xfrm>
            <a:off x="250826" y="1196752"/>
            <a:ext cx="8893174" cy="13813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algn="ctr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198000" tIns="226800" rIns="198000" bIns="2268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oppiaineen pakolliset opinnot on opiskeltava ennen kokeeseen osallistumista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tehtäviä myös valtakunnallisista valinnaisista opinnoista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tutkinnon voi hajauttaa enintään </a:t>
            </a:r>
            <a:r>
              <a:rPr lang="fi-FI" sz="2000" b="1" u="sng" dirty="0">
                <a:solidFill>
                  <a:srgbClr val="C00000"/>
                </a:solidFill>
              </a:rPr>
              <a:t>kolmeen perättäiseen </a:t>
            </a:r>
            <a:r>
              <a:rPr lang="fi-FI" sz="2000" b="1" dirty="0"/>
              <a:t>tutkintokertaan</a:t>
            </a:r>
          </a:p>
        </p:txBody>
      </p:sp>
      <p:grpSp>
        <p:nvGrpSpPr>
          <p:cNvPr id="13" name="Ryhmä 12"/>
          <p:cNvGrpSpPr/>
          <p:nvPr/>
        </p:nvGrpSpPr>
        <p:grpSpPr>
          <a:xfrm>
            <a:off x="1043608" y="2852936"/>
            <a:ext cx="4176464" cy="3456384"/>
            <a:chOff x="1043608" y="2852936"/>
            <a:chExt cx="4176464" cy="3456384"/>
          </a:xfrm>
        </p:grpSpPr>
        <p:cxnSp>
          <p:nvCxnSpPr>
            <p:cNvPr id="50" name="Suora yhdysviiva 49"/>
            <p:cNvCxnSpPr/>
            <p:nvPr/>
          </p:nvCxnSpPr>
          <p:spPr>
            <a:xfrm>
              <a:off x="1907704" y="2852936"/>
              <a:ext cx="0" cy="345638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uora yhdysviiva 9"/>
            <p:cNvCxnSpPr/>
            <p:nvPr/>
          </p:nvCxnSpPr>
          <p:spPr>
            <a:xfrm>
              <a:off x="4067944" y="2852936"/>
              <a:ext cx="0" cy="309634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kstiruutu 10"/>
            <p:cNvSpPr txBox="1"/>
            <p:nvPr/>
          </p:nvSpPr>
          <p:spPr>
            <a:xfrm>
              <a:off x="1043608" y="285293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/>
                <a:t>2. lv.</a:t>
              </a:r>
            </a:p>
          </p:txBody>
        </p:sp>
        <p:sp>
          <p:nvSpPr>
            <p:cNvPr id="52" name="Tekstiruutu 51"/>
            <p:cNvSpPr txBox="1"/>
            <p:nvPr/>
          </p:nvSpPr>
          <p:spPr>
            <a:xfrm>
              <a:off x="4355976" y="285293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/>
                <a:t>4. lv.</a:t>
              </a:r>
            </a:p>
          </p:txBody>
        </p:sp>
        <p:sp>
          <p:nvSpPr>
            <p:cNvPr id="53" name="Tekstiruutu 52"/>
            <p:cNvSpPr txBox="1"/>
            <p:nvPr/>
          </p:nvSpPr>
          <p:spPr>
            <a:xfrm>
              <a:off x="2555776" y="285293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/>
                <a:t>3. lv.</a:t>
              </a:r>
            </a:p>
          </p:txBody>
        </p:sp>
      </p:grpSp>
      <p:pic>
        <p:nvPicPr>
          <p:cNvPr id="54" name="Kuva 6" descr="DSC_0014.JPG">
            <a:hlinkClick r:id="rId2" tooltip="Lautakunnan sivuil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 contrast="22000"/>
          </a:blip>
          <a:srcRect/>
          <a:stretch>
            <a:fillRect/>
          </a:stretch>
        </p:blipFill>
        <p:spPr bwMode="auto">
          <a:xfrm>
            <a:off x="6876256" y="3859759"/>
            <a:ext cx="2055580" cy="13694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6" name="Ryhmä 15"/>
          <p:cNvGrpSpPr/>
          <p:nvPr/>
        </p:nvGrpSpPr>
        <p:grpSpPr>
          <a:xfrm>
            <a:off x="107504" y="2852936"/>
            <a:ext cx="6696744" cy="1512168"/>
            <a:chOff x="107504" y="2852936"/>
            <a:chExt cx="6696744" cy="1512168"/>
          </a:xfrm>
        </p:grpSpPr>
        <p:sp>
          <p:nvSpPr>
            <p:cNvPr id="3" name="Raidallinen nuoli oikealle 2"/>
            <p:cNvSpPr/>
            <p:nvPr/>
          </p:nvSpPr>
          <p:spPr>
            <a:xfrm>
              <a:off x="107504" y="2852936"/>
              <a:ext cx="6696744" cy="1512168"/>
            </a:xfrm>
            <a:prstGeom prst="striped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Ellipsi 4"/>
            <p:cNvSpPr/>
            <p:nvPr/>
          </p:nvSpPr>
          <p:spPr>
            <a:xfrm>
              <a:off x="899592" y="3284984"/>
              <a:ext cx="864096" cy="65674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>
                  <a:solidFill>
                    <a:schemeClr val="tx1"/>
                  </a:solidFill>
                </a:rPr>
                <a:t>kevät</a:t>
              </a:r>
            </a:p>
          </p:txBody>
        </p:sp>
        <p:sp>
          <p:nvSpPr>
            <p:cNvPr id="35" name="Ellipsi 34"/>
            <p:cNvSpPr/>
            <p:nvPr/>
          </p:nvSpPr>
          <p:spPr>
            <a:xfrm>
              <a:off x="3059832" y="3284984"/>
              <a:ext cx="864096" cy="65674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>
                  <a:solidFill>
                    <a:schemeClr val="tx1"/>
                  </a:solidFill>
                </a:rPr>
                <a:t>kevät</a:t>
              </a:r>
            </a:p>
          </p:txBody>
        </p:sp>
        <p:sp>
          <p:nvSpPr>
            <p:cNvPr id="42" name="Ellipsi 41"/>
            <p:cNvSpPr/>
            <p:nvPr/>
          </p:nvSpPr>
          <p:spPr>
            <a:xfrm>
              <a:off x="1979712" y="3284984"/>
              <a:ext cx="864096" cy="656742"/>
            </a:xfrm>
            <a:prstGeom prst="ellips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>
                  <a:solidFill>
                    <a:schemeClr val="tx1"/>
                  </a:solidFill>
                </a:rPr>
                <a:t>syksy</a:t>
              </a:r>
            </a:p>
          </p:txBody>
        </p:sp>
        <p:sp>
          <p:nvSpPr>
            <p:cNvPr id="56" name="Tekstiruutu 55"/>
            <p:cNvSpPr txBox="1"/>
            <p:nvPr/>
          </p:nvSpPr>
          <p:spPr>
            <a:xfrm>
              <a:off x="4211960" y="3399383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/>
                <a:t>Tutkinto on mahdollista aloittaa jo 2. lv.</a:t>
              </a:r>
            </a:p>
          </p:txBody>
        </p:sp>
      </p:grpSp>
      <p:grpSp>
        <p:nvGrpSpPr>
          <p:cNvPr id="18" name="Ryhmä 17"/>
          <p:cNvGrpSpPr/>
          <p:nvPr/>
        </p:nvGrpSpPr>
        <p:grpSpPr>
          <a:xfrm>
            <a:off x="1520177" y="3941726"/>
            <a:ext cx="5273258" cy="1512168"/>
            <a:chOff x="1520177" y="3941726"/>
            <a:chExt cx="5273258" cy="1512168"/>
          </a:xfrm>
        </p:grpSpPr>
        <p:sp>
          <p:nvSpPr>
            <p:cNvPr id="31" name="Raidallinen nuoli oikealle 30"/>
            <p:cNvSpPr/>
            <p:nvPr/>
          </p:nvSpPr>
          <p:spPr>
            <a:xfrm>
              <a:off x="1520177" y="3941726"/>
              <a:ext cx="5273258" cy="1512168"/>
            </a:xfrm>
            <a:prstGeom prst="striped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9" name="Ellipsi 38"/>
            <p:cNvSpPr/>
            <p:nvPr/>
          </p:nvSpPr>
          <p:spPr>
            <a:xfrm>
              <a:off x="4067944" y="4356434"/>
              <a:ext cx="864096" cy="656742"/>
            </a:xfrm>
            <a:prstGeom prst="ellips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>
                  <a:solidFill>
                    <a:schemeClr val="tx1"/>
                  </a:solidFill>
                </a:rPr>
                <a:t>syksy</a:t>
              </a:r>
            </a:p>
          </p:txBody>
        </p:sp>
        <p:sp>
          <p:nvSpPr>
            <p:cNvPr id="41" name="Ellipsi 40"/>
            <p:cNvSpPr/>
            <p:nvPr/>
          </p:nvSpPr>
          <p:spPr>
            <a:xfrm>
              <a:off x="1979712" y="4369439"/>
              <a:ext cx="864096" cy="656742"/>
            </a:xfrm>
            <a:prstGeom prst="ellips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>
                  <a:solidFill>
                    <a:schemeClr val="tx1"/>
                  </a:solidFill>
                </a:rPr>
                <a:t>syksy</a:t>
              </a:r>
            </a:p>
          </p:txBody>
        </p:sp>
        <p:sp>
          <p:nvSpPr>
            <p:cNvPr id="44" name="Ellipsi 43"/>
            <p:cNvSpPr/>
            <p:nvPr/>
          </p:nvSpPr>
          <p:spPr>
            <a:xfrm>
              <a:off x="3059832" y="4365104"/>
              <a:ext cx="864096" cy="65674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>
                  <a:solidFill>
                    <a:schemeClr val="tx1"/>
                  </a:solidFill>
                </a:rPr>
                <a:t>kevät</a:t>
              </a:r>
            </a:p>
          </p:txBody>
        </p:sp>
        <p:sp>
          <p:nvSpPr>
            <p:cNvPr id="55" name="Tekstiruutu 54"/>
            <p:cNvSpPr txBox="1"/>
            <p:nvPr/>
          </p:nvSpPr>
          <p:spPr>
            <a:xfrm>
              <a:off x="4932040" y="4485501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>
                  <a:solidFill>
                    <a:schemeClr val="bg1"/>
                  </a:solidFill>
                </a:rPr>
                <a:t>Useimmat suorittavat tutkinnon 3. lv. aikana</a:t>
              </a:r>
            </a:p>
          </p:txBody>
        </p:sp>
      </p:grpSp>
      <p:grpSp>
        <p:nvGrpSpPr>
          <p:cNvPr id="17" name="Ryhmä 16"/>
          <p:cNvGrpSpPr/>
          <p:nvPr/>
        </p:nvGrpSpPr>
        <p:grpSpPr>
          <a:xfrm>
            <a:off x="2699792" y="4941168"/>
            <a:ext cx="4104455" cy="1512168"/>
            <a:chOff x="2699792" y="4941168"/>
            <a:chExt cx="4104455" cy="1512168"/>
          </a:xfrm>
        </p:grpSpPr>
        <p:sp>
          <p:nvSpPr>
            <p:cNvPr id="30" name="Raidallinen nuoli oikealle 29"/>
            <p:cNvSpPr/>
            <p:nvPr/>
          </p:nvSpPr>
          <p:spPr>
            <a:xfrm>
              <a:off x="2699792" y="4941168"/>
              <a:ext cx="4104455" cy="1512168"/>
            </a:xfrm>
            <a:prstGeom prst="striped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6" name="Ellipsi 35"/>
            <p:cNvSpPr/>
            <p:nvPr/>
          </p:nvSpPr>
          <p:spPr>
            <a:xfrm>
              <a:off x="5292080" y="5364546"/>
              <a:ext cx="864096" cy="65674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>
                  <a:solidFill>
                    <a:schemeClr val="tx1"/>
                  </a:solidFill>
                </a:rPr>
                <a:t>kevät</a:t>
              </a:r>
            </a:p>
          </p:txBody>
        </p:sp>
        <p:sp>
          <p:nvSpPr>
            <p:cNvPr id="40" name="Ellipsi 39"/>
            <p:cNvSpPr/>
            <p:nvPr/>
          </p:nvSpPr>
          <p:spPr>
            <a:xfrm>
              <a:off x="4139952" y="5364546"/>
              <a:ext cx="864096" cy="656742"/>
            </a:xfrm>
            <a:prstGeom prst="ellips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>
                  <a:solidFill>
                    <a:schemeClr val="tx1"/>
                  </a:solidFill>
                </a:rPr>
                <a:t>syksy</a:t>
              </a:r>
            </a:p>
          </p:txBody>
        </p:sp>
        <p:sp>
          <p:nvSpPr>
            <p:cNvPr id="43" name="Ellipsi 42"/>
            <p:cNvSpPr/>
            <p:nvPr/>
          </p:nvSpPr>
          <p:spPr>
            <a:xfrm>
              <a:off x="3131840" y="5364546"/>
              <a:ext cx="864096" cy="65674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>
                  <a:solidFill>
                    <a:schemeClr val="tx1"/>
                  </a:solidFill>
                </a:rPr>
                <a:t>kevät</a:t>
              </a:r>
            </a:p>
          </p:txBody>
        </p:sp>
        <p:sp>
          <p:nvSpPr>
            <p:cNvPr id="57" name="Tekstiruutu 56"/>
            <p:cNvSpPr txBox="1"/>
            <p:nvPr/>
          </p:nvSpPr>
          <p:spPr>
            <a:xfrm>
              <a:off x="3491880" y="6093296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/>
                <a:t>4 vuoden opiskelijat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619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Nuoli oikealle 46"/>
          <p:cNvSpPr/>
          <p:nvPr/>
        </p:nvSpPr>
        <p:spPr>
          <a:xfrm rot="5400000">
            <a:off x="627919" y="4587130"/>
            <a:ext cx="519520" cy="2134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6" name="Nuoli oikealle 45"/>
          <p:cNvSpPr/>
          <p:nvPr/>
        </p:nvSpPr>
        <p:spPr>
          <a:xfrm>
            <a:off x="1187624" y="3861048"/>
            <a:ext cx="995321" cy="4846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5616" y="125760"/>
            <a:ext cx="6552728" cy="710952"/>
          </a:xfrm>
        </p:spPr>
        <p:txBody>
          <a:bodyPr/>
          <a:lstStyle/>
          <a:p>
            <a:r>
              <a:rPr lang="fi-FI" dirty="0"/>
              <a:t>LUKIOSTA AMMATTIIN</a:t>
            </a:r>
          </a:p>
        </p:txBody>
      </p:sp>
      <p:grpSp>
        <p:nvGrpSpPr>
          <p:cNvPr id="19" name="Ryhmä 18"/>
          <p:cNvGrpSpPr/>
          <p:nvPr/>
        </p:nvGrpSpPr>
        <p:grpSpPr>
          <a:xfrm>
            <a:off x="227695" y="1556792"/>
            <a:ext cx="1946864" cy="3090725"/>
            <a:chOff x="3131840" y="781022"/>
            <a:chExt cx="1946864" cy="3090725"/>
          </a:xfrm>
        </p:grpSpPr>
        <p:sp>
          <p:nvSpPr>
            <p:cNvPr id="22" name="Nuoli oikealle 21"/>
            <p:cNvSpPr/>
            <p:nvPr/>
          </p:nvSpPr>
          <p:spPr>
            <a:xfrm>
              <a:off x="4211959" y="1285078"/>
              <a:ext cx="866745" cy="484632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3" name="Pyöristetty suorakulmio 22"/>
            <p:cNvSpPr/>
            <p:nvPr/>
          </p:nvSpPr>
          <p:spPr>
            <a:xfrm>
              <a:off x="3131840" y="781022"/>
              <a:ext cx="1319969" cy="309072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4" name="Tekstiruutu 23"/>
            <p:cNvSpPr txBox="1"/>
            <p:nvPr/>
          </p:nvSpPr>
          <p:spPr>
            <a:xfrm>
              <a:off x="3371689" y="2077166"/>
              <a:ext cx="912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/>
                <a:t>Lukio</a:t>
              </a:r>
            </a:p>
          </p:txBody>
        </p:sp>
      </p:grpSp>
      <p:grpSp>
        <p:nvGrpSpPr>
          <p:cNvPr id="6" name="Ryhmä 5"/>
          <p:cNvGrpSpPr/>
          <p:nvPr/>
        </p:nvGrpSpPr>
        <p:grpSpPr>
          <a:xfrm>
            <a:off x="1379984" y="1036960"/>
            <a:ext cx="7584504" cy="2680072"/>
            <a:chOff x="1379984" y="1036960"/>
            <a:chExt cx="7584504" cy="2680072"/>
          </a:xfrm>
        </p:grpSpPr>
        <p:graphicFrame>
          <p:nvGraphicFramePr>
            <p:cNvPr id="16" name="Kaaviokuva 15"/>
            <p:cNvGraphicFramePr/>
            <p:nvPr>
              <p:extLst>
                <p:ext uri="{D42A27DB-BD31-4B8C-83A1-F6EECF244321}">
                  <p14:modId xmlns:p14="http://schemas.microsoft.com/office/powerpoint/2010/main" val="884279013"/>
                </p:ext>
              </p:extLst>
            </p:nvPr>
          </p:nvGraphicFramePr>
          <p:xfrm>
            <a:off x="1379984" y="1036960"/>
            <a:ext cx="6216352" cy="26800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0" name="Tekstiruutu 39">
              <a:hlinkClick r:id="rId7"/>
            </p:cNvPr>
            <p:cNvSpPr txBox="1"/>
            <p:nvPr/>
          </p:nvSpPr>
          <p:spPr>
            <a:xfrm>
              <a:off x="1676887" y="1193079"/>
              <a:ext cx="1166921" cy="3693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fi-FI" b="1" u="sng" dirty="0">
                  <a:solidFill>
                    <a:schemeClr val="bg1"/>
                  </a:solidFill>
                </a:rPr>
                <a:t>Yliopistot</a:t>
              </a:r>
            </a:p>
          </p:txBody>
        </p:sp>
        <p:sp>
          <p:nvSpPr>
            <p:cNvPr id="3" name="Tekstiruutu 2"/>
            <p:cNvSpPr txBox="1"/>
            <p:nvPr/>
          </p:nvSpPr>
          <p:spPr>
            <a:xfrm>
              <a:off x="7236296" y="1484784"/>
              <a:ext cx="1728192" cy="15696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lääkäri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lakimies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opettaja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ekonomi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psykologi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…</a:t>
              </a:r>
            </a:p>
          </p:txBody>
        </p:sp>
      </p:grpSp>
      <p:grpSp>
        <p:nvGrpSpPr>
          <p:cNvPr id="8" name="Ryhmä 7"/>
          <p:cNvGrpSpPr/>
          <p:nvPr/>
        </p:nvGrpSpPr>
        <p:grpSpPr>
          <a:xfrm>
            <a:off x="611560" y="3197200"/>
            <a:ext cx="7416824" cy="2680072"/>
            <a:chOff x="611560" y="3197200"/>
            <a:chExt cx="7416824" cy="2680072"/>
          </a:xfrm>
        </p:grpSpPr>
        <p:sp>
          <p:nvSpPr>
            <p:cNvPr id="18" name="Tekstiruutu 17"/>
            <p:cNvSpPr txBox="1"/>
            <p:nvPr/>
          </p:nvSpPr>
          <p:spPr>
            <a:xfrm>
              <a:off x="3563888" y="4581128"/>
              <a:ext cx="11521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b="1" dirty="0"/>
                <a:t>3 </a:t>
              </a:r>
            </a:p>
            <a:p>
              <a:pPr algn="ctr"/>
              <a:r>
                <a:rPr lang="fi-FI" sz="1400" b="1" dirty="0"/>
                <a:t>vuoden </a:t>
              </a:r>
            </a:p>
            <a:p>
              <a:pPr algn="ctr"/>
              <a:r>
                <a:rPr lang="fi-FI" sz="1400" b="1" dirty="0"/>
                <a:t>työkokemus</a:t>
              </a:r>
            </a:p>
          </p:txBody>
        </p:sp>
        <p:graphicFrame>
          <p:nvGraphicFramePr>
            <p:cNvPr id="17" name="Kaaviokuva 16"/>
            <p:cNvGraphicFramePr/>
            <p:nvPr>
              <p:extLst>
                <p:ext uri="{D42A27DB-BD31-4B8C-83A1-F6EECF244321}">
                  <p14:modId xmlns:p14="http://schemas.microsoft.com/office/powerpoint/2010/main" val="1251862561"/>
                </p:ext>
              </p:extLst>
            </p:nvPr>
          </p:nvGraphicFramePr>
          <p:xfrm>
            <a:off x="611560" y="3197200"/>
            <a:ext cx="6216352" cy="26800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41" name="Tekstiruutu 40">
              <a:hlinkClick r:id="rId13"/>
            </p:cNvPr>
            <p:cNvSpPr txBox="1"/>
            <p:nvPr/>
          </p:nvSpPr>
          <p:spPr>
            <a:xfrm>
              <a:off x="1665876" y="3314601"/>
              <a:ext cx="2304256" cy="3693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fi-FI" b="1" u="sng" dirty="0">
                  <a:solidFill>
                    <a:schemeClr val="bg1"/>
                  </a:solidFill>
                </a:rPr>
                <a:t>Ammattikorkeakoulut</a:t>
              </a:r>
            </a:p>
          </p:txBody>
        </p:sp>
        <p:sp>
          <p:nvSpPr>
            <p:cNvPr id="20" name="Tekstiruutu 19"/>
            <p:cNvSpPr txBox="1"/>
            <p:nvPr/>
          </p:nvSpPr>
          <p:spPr>
            <a:xfrm>
              <a:off x="6300192" y="3731548"/>
              <a:ext cx="1728192" cy="15696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fysioterapeutti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insinööri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muotoilija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tradenomi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restonomi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…</a:t>
              </a:r>
            </a:p>
          </p:txBody>
        </p:sp>
      </p:grpSp>
      <p:grpSp>
        <p:nvGrpSpPr>
          <p:cNvPr id="7" name="Ryhmä 6"/>
          <p:cNvGrpSpPr/>
          <p:nvPr/>
        </p:nvGrpSpPr>
        <p:grpSpPr>
          <a:xfrm>
            <a:off x="83675" y="5100648"/>
            <a:ext cx="3552221" cy="1686599"/>
            <a:chOff x="83675" y="5100648"/>
            <a:chExt cx="3552221" cy="1686599"/>
          </a:xfrm>
        </p:grpSpPr>
        <p:sp>
          <p:nvSpPr>
            <p:cNvPr id="38" name="Pyöristetty suorakulmio 37">
              <a:hlinkClick r:id="rId14"/>
            </p:cNvPr>
            <p:cNvSpPr/>
            <p:nvPr/>
          </p:nvSpPr>
          <p:spPr>
            <a:xfrm>
              <a:off x="83675" y="5100648"/>
              <a:ext cx="1584180" cy="1496704"/>
            </a:xfrm>
            <a:prstGeom prst="ellipse">
              <a:avLst/>
            </a:prstGeom>
            <a:solidFill>
              <a:srgbClr val="92D050"/>
            </a:solidFill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9" name="Tekstiruutu 38"/>
            <p:cNvSpPr txBox="1"/>
            <p:nvPr/>
          </p:nvSpPr>
          <p:spPr>
            <a:xfrm>
              <a:off x="83677" y="5580529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/>
                <a:t>Ammatillinen perustutkinto</a:t>
              </a:r>
            </a:p>
          </p:txBody>
        </p:sp>
        <p:sp>
          <p:nvSpPr>
            <p:cNvPr id="21" name="Tekstiruutu 20"/>
            <p:cNvSpPr txBox="1"/>
            <p:nvPr/>
          </p:nvSpPr>
          <p:spPr>
            <a:xfrm>
              <a:off x="1907704" y="5463808"/>
              <a:ext cx="1728192" cy="132343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glow rad="101600">
                <a:schemeClr val="accent3">
                  <a:lumMod val="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puutarhuri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kosmetologi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asentaja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datanomi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b="1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013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125760"/>
            <a:ext cx="6930770" cy="710952"/>
          </a:xfrm>
        </p:spPr>
        <p:txBody>
          <a:bodyPr/>
          <a:lstStyle/>
          <a:p>
            <a:r>
              <a:rPr lang="fi-FI" dirty="0"/>
              <a:t>YHDISTELMÄOPINNOT</a:t>
            </a:r>
          </a:p>
        </p:txBody>
      </p:sp>
      <p:sp>
        <p:nvSpPr>
          <p:cNvPr id="3" name="Nuoli vasemmalle, oikealle ja ylös 2"/>
          <p:cNvSpPr/>
          <p:nvPr/>
        </p:nvSpPr>
        <p:spPr>
          <a:xfrm rot="5400000">
            <a:off x="3167844" y="296652"/>
            <a:ext cx="2016224" cy="7272808"/>
          </a:xfrm>
          <a:prstGeom prst="leftRightUpArrow">
            <a:avLst>
              <a:gd name="adj1" fmla="val 14774"/>
              <a:gd name="adj2" fmla="val 14432"/>
              <a:gd name="adj3" fmla="val 1443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yöristetty suorakulmio 3"/>
          <p:cNvSpPr/>
          <p:nvPr/>
        </p:nvSpPr>
        <p:spPr>
          <a:xfrm>
            <a:off x="107504" y="1412776"/>
            <a:ext cx="2160240" cy="139749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179512" y="1887215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Lukiokoulutus</a:t>
            </a:r>
          </a:p>
        </p:txBody>
      </p:sp>
      <p:sp>
        <p:nvSpPr>
          <p:cNvPr id="6" name="Pyöristetty suorakulmio 5">
            <a:hlinkClick r:id="rId2"/>
          </p:cNvPr>
          <p:cNvSpPr/>
          <p:nvPr/>
        </p:nvSpPr>
        <p:spPr>
          <a:xfrm>
            <a:off x="107504" y="4995173"/>
            <a:ext cx="2160240" cy="13755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-36512" y="5334307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/>
              <a:t>Ammatillinen koulutus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2555776" y="5108991"/>
            <a:ext cx="6588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-FI" b="1" dirty="0"/>
              <a:t>Perustutkinnon opiskelija voi valita lukiosta  yleissivistäviä aineita, jotka auttavat selviytymään yo-tutkinnosta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b="1" dirty="0"/>
              <a:t>Oikeus osallistua kirjoituksiin on 1 ½ vuoden opintojen jälkeen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b="1" dirty="0"/>
              <a:t>Lukio-opinnot parantavat valmiuksia korkeakouluopintoihin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2555776" y="126876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-FI" b="1" dirty="0"/>
              <a:t>Lukion opiskelijalle hyväksytään myös ammatillisen perustutkinnon opintoja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Osaamisen tunnustamisella </a:t>
            </a:r>
            <a:r>
              <a:rPr lang="fi-FI" b="1" dirty="0"/>
              <a:t>voidaan muita opintoja lukea hyväksi ja korvata lukion opintojaksoja</a:t>
            </a:r>
          </a:p>
        </p:txBody>
      </p:sp>
      <p:grpSp>
        <p:nvGrpSpPr>
          <p:cNvPr id="33" name="Ryhmä 32"/>
          <p:cNvGrpSpPr/>
          <p:nvPr/>
        </p:nvGrpSpPr>
        <p:grpSpPr>
          <a:xfrm>
            <a:off x="2573525" y="2587224"/>
            <a:ext cx="2538036" cy="2286253"/>
            <a:chOff x="2357501" y="2587224"/>
            <a:chExt cx="2538036" cy="2286253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2" name="Vuokaaviosymboli: Magneettilevy 31"/>
            <p:cNvSpPr/>
            <p:nvPr/>
          </p:nvSpPr>
          <p:spPr>
            <a:xfrm>
              <a:off x="2357501" y="2587224"/>
              <a:ext cx="2538036" cy="2286253"/>
            </a:xfrm>
            <a:prstGeom prst="flowChartMagneticDisk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Tekstiruutu 28"/>
            <p:cNvSpPr txBox="1"/>
            <p:nvPr/>
          </p:nvSpPr>
          <p:spPr>
            <a:xfrm>
              <a:off x="2555776" y="2810275"/>
              <a:ext cx="223224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u="sng" dirty="0"/>
                <a:t>KAKSOISTUTKINTO</a:t>
              </a:r>
            </a:p>
            <a:p>
              <a:endParaRPr lang="fi-FI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b="1" dirty="0"/>
                <a:t>ammatillinen perustutkinto +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b="1" dirty="0"/>
                <a:t>ylioppilastutkinto</a:t>
              </a:r>
            </a:p>
          </p:txBody>
        </p:sp>
      </p:grpSp>
      <p:grpSp>
        <p:nvGrpSpPr>
          <p:cNvPr id="34" name="Ryhmä 33"/>
          <p:cNvGrpSpPr/>
          <p:nvPr/>
        </p:nvGrpSpPr>
        <p:grpSpPr>
          <a:xfrm>
            <a:off x="5490348" y="2598325"/>
            <a:ext cx="2675141" cy="2286253"/>
            <a:chOff x="5121924" y="2445925"/>
            <a:chExt cx="2675141" cy="2286253"/>
          </a:xfrm>
        </p:grpSpPr>
        <p:sp>
          <p:nvSpPr>
            <p:cNvPr id="35" name="Vuokaaviosymboli: Magneettilevy 34"/>
            <p:cNvSpPr/>
            <p:nvPr/>
          </p:nvSpPr>
          <p:spPr>
            <a:xfrm>
              <a:off x="5121924" y="2445925"/>
              <a:ext cx="2538036" cy="2286253"/>
            </a:xfrm>
            <a:prstGeom prst="flowChartMagneticDisk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6" name="Tekstiruutu 35"/>
            <p:cNvSpPr txBox="1"/>
            <p:nvPr/>
          </p:nvSpPr>
          <p:spPr>
            <a:xfrm>
              <a:off x="5139680" y="2674402"/>
              <a:ext cx="265738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/>
                <a:t>   </a:t>
              </a:r>
              <a:r>
                <a:rPr lang="fi-FI" b="1" u="sng" dirty="0"/>
                <a:t>KOLMOISTUTKINTO</a:t>
              </a:r>
            </a:p>
            <a:p>
              <a:endParaRPr lang="fi-FI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b="1" dirty="0"/>
                <a:t>ammatillinen perustutkinto +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b="1" dirty="0"/>
                <a:t>ylioppilastutkinto +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b="1" dirty="0"/>
                <a:t>lukion päättötodistus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383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0E0B03-5332-403F-BDC1-B5AB7D775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69776"/>
            <a:ext cx="6059016" cy="710952"/>
          </a:xfrm>
        </p:spPr>
        <p:txBody>
          <a:bodyPr/>
          <a:lstStyle/>
          <a:p>
            <a:r>
              <a:rPr lang="fi-FI" sz="2400" dirty="0"/>
              <a:t>OPINTOJEN UUDISTUVA MITOITUS</a:t>
            </a:r>
          </a:p>
        </p:txBody>
      </p:sp>
      <p:sp>
        <p:nvSpPr>
          <p:cNvPr id="3" name="Nuoli: Viisikulmio 2">
            <a:extLst>
              <a:ext uri="{FF2B5EF4-FFF2-40B4-BE49-F238E27FC236}">
                <a16:creationId xmlns:a16="http://schemas.microsoft.com/office/drawing/2014/main" id="{14152ECD-13C0-4F82-9848-D30E53A2D344}"/>
              </a:ext>
            </a:extLst>
          </p:cNvPr>
          <p:cNvSpPr/>
          <p:nvPr/>
        </p:nvSpPr>
        <p:spPr>
          <a:xfrm>
            <a:off x="323528" y="1484784"/>
            <a:ext cx="2592288" cy="710952"/>
          </a:xfrm>
          <a:prstGeom prst="homePlat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/>
              <a:t>Opintopiste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BC069A2-37DE-48F4-91CB-3F85C864DC66}"/>
              </a:ext>
            </a:extLst>
          </p:cNvPr>
          <p:cNvSpPr txBox="1"/>
          <p:nvPr/>
        </p:nvSpPr>
        <p:spPr>
          <a:xfrm>
            <a:off x="3275856" y="1321631"/>
            <a:ext cx="5112568" cy="1200329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b="1" dirty="0"/>
              <a:t>opetuksen mitoituksen peruste on opintopiste = 14 tuntia 15 min.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b="1" dirty="0"/>
              <a:t>opintoihin kuuluu lisäksi tarpeellinen määrä opiskelijan omatoimista työskentelyä</a:t>
            </a:r>
          </a:p>
        </p:txBody>
      </p:sp>
      <p:sp>
        <p:nvSpPr>
          <p:cNvPr id="5" name="Nuoli: Viisikulmio 4">
            <a:extLst>
              <a:ext uri="{FF2B5EF4-FFF2-40B4-BE49-F238E27FC236}">
                <a16:creationId xmlns:a16="http://schemas.microsoft.com/office/drawing/2014/main" id="{937AF901-2330-4A29-B00C-DE63D2414715}"/>
              </a:ext>
            </a:extLst>
          </p:cNvPr>
          <p:cNvSpPr/>
          <p:nvPr/>
        </p:nvSpPr>
        <p:spPr>
          <a:xfrm>
            <a:off x="293404" y="2982769"/>
            <a:ext cx="2592288" cy="710952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/>
              <a:t>Opintojakso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144FC7C-1C8C-4E71-9736-B99D6DECDCE6}"/>
              </a:ext>
            </a:extLst>
          </p:cNvPr>
          <p:cNvSpPr txBox="1"/>
          <p:nvPr/>
        </p:nvSpPr>
        <p:spPr>
          <a:xfrm>
            <a:off x="3228165" y="2690336"/>
            <a:ext cx="5214120" cy="1477328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b="1" dirty="0"/>
              <a:t>pakolliset ja valtakunnalliset valinnaiset opinnot järjestetään kahden opintopisteen laajuisina opintojaksoina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b="1" dirty="0"/>
              <a:t>muiden valinnaisten opintojen laajuus voi olla suurempi tai pienempi  </a:t>
            </a:r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F4D9D517-5821-431B-ADAE-32E11F96BD22}"/>
              </a:ext>
            </a:extLst>
          </p:cNvPr>
          <p:cNvGrpSpPr/>
          <p:nvPr/>
        </p:nvGrpSpPr>
        <p:grpSpPr>
          <a:xfrm>
            <a:off x="293404" y="4311223"/>
            <a:ext cx="8148881" cy="2305665"/>
            <a:chOff x="293404" y="4311223"/>
            <a:chExt cx="8148881" cy="2305665"/>
          </a:xfrm>
        </p:grpSpPr>
        <p:sp>
          <p:nvSpPr>
            <p:cNvPr id="7" name="Nuoli: Viisikulmio 6">
              <a:extLst>
                <a:ext uri="{FF2B5EF4-FFF2-40B4-BE49-F238E27FC236}">
                  <a16:creationId xmlns:a16="http://schemas.microsoft.com/office/drawing/2014/main" id="{825D020C-FA5A-4702-B4CC-63C552BFAC0F}"/>
                </a:ext>
              </a:extLst>
            </p:cNvPr>
            <p:cNvSpPr/>
            <p:nvPr/>
          </p:nvSpPr>
          <p:spPr>
            <a:xfrm>
              <a:off x="325851" y="4311223"/>
              <a:ext cx="2592288" cy="710952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400" b="1" dirty="0"/>
                <a:t>Lukion oppimäärä</a:t>
              </a:r>
            </a:p>
          </p:txBody>
        </p:sp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B2F5B36F-DDE1-402B-980C-102A3F9221A8}"/>
                </a:ext>
              </a:extLst>
            </p:cNvPr>
            <p:cNvSpPr txBox="1"/>
            <p:nvPr/>
          </p:nvSpPr>
          <p:spPr>
            <a:xfrm>
              <a:off x="3228165" y="4403296"/>
              <a:ext cx="5214120" cy="646331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b="1" dirty="0"/>
                <a:t>nuorille tarkoitetun lukiokoulutuksen oppimäärän laajuus on vähintään 150 opintopistettä</a:t>
              </a:r>
            </a:p>
          </p:txBody>
        </p:sp>
        <p:sp>
          <p:nvSpPr>
            <p:cNvPr id="9" name="Nuoli: Viisikulmio 8">
              <a:extLst>
                <a:ext uri="{FF2B5EF4-FFF2-40B4-BE49-F238E27FC236}">
                  <a16:creationId xmlns:a16="http://schemas.microsoft.com/office/drawing/2014/main" id="{11495B46-BC4F-4EB0-9309-2E903092E3B1}"/>
                </a:ext>
              </a:extLst>
            </p:cNvPr>
            <p:cNvSpPr/>
            <p:nvPr/>
          </p:nvSpPr>
          <p:spPr>
            <a:xfrm>
              <a:off x="293404" y="5661248"/>
              <a:ext cx="2592288" cy="710952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400" b="1" dirty="0"/>
                <a:t>Opetus-suunnitelma</a:t>
              </a:r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8C8F27BF-68D2-46EB-AACA-0135AFCF738D}"/>
                </a:ext>
              </a:extLst>
            </p:cNvPr>
            <p:cNvSpPr txBox="1"/>
            <p:nvPr/>
          </p:nvSpPr>
          <p:spPr>
            <a:xfrm>
              <a:off x="3225080" y="5416559"/>
              <a:ext cx="5214120" cy="1200329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b="1" dirty="0"/>
                <a:t>nykyistä opetussuunnitelmaa noudatetaan: yksi kurssi vastaa kahta opintopistettä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i-FI" b="1" dirty="0"/>
                <a:t>uudistetut opetussuunnitelmat otetaan käyttöön viimeistään 1.8.2021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408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63689" y="116632"/>
            <a:ext cx="5544616" cy="710952"/>
          </a:xfrm>
        </p:spPr>
        <p:txBody>
          <a:bodyPr/>
          <a:lstStyle/>
          <a:p>
            <a:r>
              <a:rPr lang="fi-FI" dirty="0"/>
              <a:t>MIKSI LUKIOON</a:t>
            </a:r>
          </a:p>
        </p:txBody>
      </p:sp>
      <p:sp>
        <p:nvSpPr>
          <p:cNvPr id="6" name="Kaari 5"/>
          <p:cNvSpPr/>
          <p:nvPr/>
        </p:nvSpPr>
        <p:spPr>
          <a:xfrm>
            <a:off x="-1220210" y="1603426"/>
            <a:ext cx="4536504" cy="4896544"/>
          </a:xfrm>
          <a:prstGeom prst="arc">
            <a:avLst>
              <a:gd name="adj1" fmla="val 16200000"/>
              <a:gd name="adj2" fmla="val 4733374"/>
            </a:avLst>
          </a:prstGeom>
          <a:ln w="762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1475656" y="1453488"/>
            <a:ext cx="576064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Ryhmä 9"/>
          <p:cNvGrpSpPr/>
          <p:nvPr/>
        </p:nvGrpSpPr>
        <p:grpSpPr>
          <a:xfrm>
            <a:off x="1482558" y="1236778"/>
            <a:ext cx="7307509" cy="968087"/>
            <a:chOff x="1482558" y="1289013"/>
            <a:chExt cx="6202668" cy="774620"/>
          </a:xfrm>
          <a:solidFill>
            <a:schemeClr val="accent3"/>
          </a:solidFill>
        </p:grpSpPr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 rot="10800000">
              <a:off x="1482558" y="1289013"/>
              <a:ext cx="5617267" cy="738808"/>
            </a:xfrm>
            <a:prstGeom prst="flowChartOnlineStorage">
              <a:avLst/>
            </a:prstGeom>
            <a:grpFill/>
            <a:ln w="38100" algn="ctr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8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</a:pPr>
              <a:endParaRPr lang="fi-FI" b="1" dirty="0"/>
            </a:p>
            <a:p>
              <a:pPr marL="285750" indent="-285750">
                <a:lnSpc>
                  <a:spcPct val="8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</a:pPr>
              <a:endParaRPr lang="fi-FI" b="1" dirty="0"/>
            </a:p>
            <a:p>
              <a:pPr marL="285750" indent="-285750">
                <a:lnSpc>
                  <a:spcPct val="8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</a:pPr>
              <a:endParaRPr lang="fi-FI" b="1" dirty="0"/>
            </a:p>
          </p:txBody>
        </p:sp>
        <p:sp>
          <p:nvSpPr>
            <p:cNvPr id="8" name="Suorakulmio 7"/>
            <p:cNvSpPr/>
            <p:nvPr/>
          </p:nvSpPr>
          <p:spPr>
            <a:xfrm>
              <a:off x="2591780" y="1324826"/>
              <a:ext cx="5093446" cy="7388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85738" indent="-185738">
                <a:lnSpc>
                  <a:spcPct val="80000"/>
                </a:lnSpc>
                <a:spcBef>
                  <a:spcPct val="30000"/>
                </a:spcBef>
                <a:buFontTx/>
                <a:buNone/>
              </a:pPr>
              <a:r>
                <a:rPr lang="fi-FI" b="1" u="sng" dirty="0"/>
                <a:t>Saat hyvän yleissivistyksen</a:t>
              </a:r>
            </a:p>
            <a:p>
              <a:pPr marL="285750" indent="-285750">
                <a:lnSpc>
                  <a:spcPct val="8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</a:pPr>
              <a:r>
                <a:rPr lang="fi-FI" b="1" dirty="0"/>
                <a:t>eväät elinikäiselle oppimiselle</a:t>
              </a:r>
            </a:p>
            <a:p>
              <a:pPr marL="285750" indent="-285750">
                <a:lnSpc>
                  <a:spcPct val="8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</a:pPr>
              <a:r>
                <a:rPr lang="fi-FI" b="1" dirty="0"/>
                <a:t>pohjan henkiselle kasvulle ja kulttuurille</a:t>
              </a:r>
            </a:p>
          </p:txBody>
        </p:sp>
      </p:grpSp>
      <p:sp>
        <p:nvSpPr>
          <p:cNvPr id="44" name="Ellipsi 43"/>
          <p:cNvSpPr/>
          <p:nvPr/>
        </p:nvSpPr>
        <p:spPr>
          <a:xfrm>
            <a:off x="2944918" y="3656118"/>
            <a:ext cx="576064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Ellipsi 47"/>
          <p:cNvSpPr/>
          <p:nvPr/>
        </p:nvSpPr>
        <p:spPr>
          <a:xfrm>
            <a:off x="2728894" y="4880254"/>
            <a:ext cx="576064" cy="5760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4102" name="Ryhmä 4101"/>
          <p:cNvGrpSpPr/>
          <p:nvPr/>
        </p:nvGrpSpPr>
        <p:grpSpPr>
          <a:xfrm>
            <a:off x="2771800" y="4736238"/>
            <a:ext cx="6018268" cy="923330"/>
            <a:chOff x="2771800" y="4653136"/>
            <a:chExt cx="5760640" cy="923330"/>
          </a:xfrm>
        </p:grpSpPr>
        <p:sp>
          <p:nvSpPr>
            <p:cNvPr id="49" name="Text Box 23"/>
            <p:cNvSpPr txBox="1">
              <a:spLocks noChangeArrowheads="1"/>
            </p:cNvSpPr>
            <p:nvPr/>
          </p:nvSpPr>
          <p:spPr bwMode="auto">
            <a:xfrm rot="10800000">
              <a:off x="2771800" y="4653136"/>
              <a:ext cx="5760640" cy="923330"/>
            </a:xfrm>
            <a:prstGeom prst="flowChartOnlineStorag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algn="ctr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>
              <a:spAutoFit/>
            </a:bodyPr>
            <a:lstStyle/>
            <a:p>
              <a:pPr marL="185738" indent="-185738">
                <a:lnSpc>
                  <a:spcPct val="80000"/>
                </a:lnSpc>
                <a:spcBef>
                  <a:spcPct val="30000"/>
                </a:spcBef>
                <a:buFontTx/>
                <a:buNone/>
              </a:pPr>
              <a:endParaRPr lang="fi-FI" b="1" dirty="0"/>
            </a:p>
            <a:p>
              <a:pPr marL="185738" indent="-185738">
                <a:lnSpc>
                  <a:spcPct val="80000"/>
                </a:lnSpc>
                <a:spcBef>
                  <a:spcPct val="30000"/>
                </a:spcBef>
                <a:buFontTx/>
                <a:buNone/>
              </a:pPr>
              <a:endParaRPr lang="fi-FI" b="1" dirty="0"/>
            </a:p>
            <a:p>
              <a:pPr marL="185738" indent="-185738">
                <a:lnSpc>
                  <a:spcPct val="80000"/>
                </a:lnSpc>
                <a:spcBef>
                  <a:spcPct val="30000"/>
                </a:spcBef>
                <a:buFontTx/>
                <a:buNone/>
              </a:pPr>
              <a:endParaRPr lang="fi-FI" b="1" dirty="0"/>
            </a:p>
          </p:txBody>
        </p:sp>
        <p:sp>
          <p:nvSpPr>
            <p:cNvPr id="50" name="Suorakulmio 49"/>
            <p:cNvSpPr/>
            <p:nvPr/>
          </p:nvSpPr>
          <p:spPr>
            <a:xfrm>
              <a:off x="3736757" y="4725144"/>
              <a:ext cx="4679841" cy="806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5738" indent="-185738">
                <a:lnSpc>
                  <a:spcPct val="80000"/>
                </a:lnSpc>
                <a:spcBef>
                  <a:spcPct val="30000"/>
                </a:spcBef>
                <a:buFontTx/>
                <a:buNone/>
              </a:pPr>
              <a:r>
                <a:rPr lang="fi-FI" b="1" u="sng" dirty="0"/>
                <a:t>Saat turvallisen ja virikkeellisen ympäristön kasvaa nuoresta aikuiseksi</a:t>
              </a:r>
            </a:p>
            <a:p>
              <a:pPr marL="285750" indent="-285750">
                <a:lnSpc>
                  <a:spcPct val="8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</a:pPr>
              <a:r>
                <a:rPr lang="fi-FI" sz="1600" b="1" dirty="0"/>
                <a:t>opit tuntemaan vahvuutesi ja saat hyviä kavereita</a:t>
              </a:r>
            </a:p>
          </p:txBody>
        </p:sp>
      </p:grpSp>
      <p:sp>
        <p:nvSpPr>
          <p:cNvPr id="52" name="Ellipsi 51"/>
          <p:cNvSpPr/>
          <p:nvPr/>
        </p:nvSpPr>
        <p:spPr>
          <a:xfrm>
            <a:off x="1835696" y="6032379"/>
            <a:ext cx="576064" cy="57606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63" name="Ryhmä 62"/>
          <p:cNvGrpSpPr/>
          <p:nvPr/>
        </p:nvGrpSpPr>
        <p:grpSpPr>
          <a:xfrm>
            <a:off x="1907704" y="5816356"/>
            <a:ext cx="6336704" cy="930526"/>
            <a:chOff x="1907704" y="5733254"/>
            <a:chExt cx="6336704" cy="930526"/>
          </a:xfrm>
          <a:solidFill>
            <a:schemeClr val="accent3"/>
          </a:solidFill>
        </p:grpSpPr>
        <p:sp>
          <p:nvSpPr>
            <p:cNvPr id="53" name="Vuokaaviosymboli: Tallennettu tieto 52"/>
            <p:cNvSpPr/>
            <p:nvPr/>
          </p:nvSpPr>
          <p:spPr>
            <a:xfrm rot="10800000">
              <a:off x="1907704" y="5733254"/>
              <a:ext cx="6336704" cy="925012"/>
            </a:xfrm>
            <a:prstGeom prst="flowChartOnlineStorage">
              <a:avLst/>
            </a:prstGeom>
            <a:grpFill/>
            <a:ln w="38100"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54" name="Suorakulmio 53"/>
            <p:cNvSpPr/>
            <p:nvPr/>
          </p:nvSpPr>
          <p:spPr>
            <a:xfrm>
              <a:off x="2987824" y="5818036"/>
              <a:ext cx="5184576" cy="8457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85738" indent="-185738">
                <a:lnSpc>
                  <a:spcPct val="80000"/>
                </a:lnSpc>
                <a:spcBef>
                  <a:spcPct val="30000"/>
                </a:spcBef>
                <a:buFontTx/>
                <a:buNone/>
              </a:pPr>
              <a:r>
                <a:rPr lang="fi-FI" b="1" u="sng" dirty="0"/>
                <a:t>Voit liittää opintoihisi muita suorituksia </a:t>
              </a:r>
            </a:p>
            <a:p>
              <a:pPr marL="285750" indent="-285750">
                <a:lnSpc>
                  <a:spcPct val="8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</a:pPr>
              <a:r>
                <a:rPr lang="fi-FI" b="1" dirty="0"/>
                <a:t>korkeakouluopintoja, ammatillisia opintoja, kesä- ja verkko-opintoja, ulkomaiden opintoja</a:t>
              </a:r>
            </a:p>
          </p:txBody>
        </p:sp>
      </p:grpSp>
      <p:sp>
        <p:nvSpPr>
          <p:cNvPr id="55" name="Ellipsi 54"/>
          <p:cNvSpPr/>
          <p:nvPr/>
        </p:nvSpPr>
        <p:spPr>
          <a:xfrm>
            <a:off x="2663788" y="2474372"/>
            <a:ext cx="576064" cy="5760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4096" name="Ryhmä 4095"/>
          <p:cNvGrpSpPr/>
          <p:nvPr/>
        </p:nvGrpSpPr>
        <p:grpSpPr>
          <a:xfrm>
            <a:off x="2843808" y="2300739"/>
            <a:ext cx="5911558" cy="2265817"/>
            <a:chOff x="2843808" y="2217637"/>
            <a:chExt cx="5911558" cy="2265817"/>
          </a:xfrm>
        </p:grpSpPr>
        <p:grpSp>
          <p:nvGrpSpPr>
            <p:cNvPr id="62" name="Ryhmä 61"/>
            <p:cNvGrpSpPr/>
            <p:nvPr/>
          </p:nvGrpSpPr>
          <p:grpSpPr>
            <a:xfrm>
              <a:off x="2987824" y="3284983"/>
              <a:ext cx="5767542" cy="1198471"/>
              <a:chOff x="2987824" y="3284983"/>
              <a:chExt cx="5767542" cy="1198471"/>
            </a:xfrm>
          </p:grpSpPr>
          <p:sp>
            <p:nvSpPr>
              <p:cNvPr id="51" name="Vuokaaviosymboli: Tallennettu tieto 50"/>
              <p:cNvSpPr/>
              <p:nvPr/>
            </p:nvSpPr>
            <p:spPr>
              <a:xfrm rot="10800000">
                <a:off x="2987824" y="3284983"/>
                <a:ext cx="5767542" cy="1198470"/>
              </a:xfrm>
              <a:prstGeom prst="flowChartOnlineStorage">
                <a:avLst/>
              </a:prstGeom>
              <a:solidFill>
                <a:schemeClr val="accent3"/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 b="1" dirty="0">
                  <a:solidFill>
                    <a:schemeClr val="bg1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46" name="Suorakulmio 45"/>
              <p:cNvSpPr/>
              <p:nvPr/>
            </p:nvSpPr>
            <p:spPr>
              <a:xfrm>
                <a:off x="4097046" y="3356992"/>
                <a:ext cx="4572000" cy="112646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85738" indent="-185738">
                  <a:lnSpc>
                    <a:spcPct val="80000"/>
                  </a:lnSpc>
                  <a:spcBef>
                    <a:spcPct val="30000"/>
                  </a:spcBef>
                  <a:buFontTx/>
                  <a:buNone/>
                </a:pPr>
                <a:r>
                  <a:rPr lang="fi-FI" b="1" u="sng" dirty="0"/>
                  <a:t>Saat hyvät eväät ylioppilaskirjoituksiin</a:t>
                </a:r>
              </a:p>
              <a:p>
                <a:pPr marL="285750" indent="-285750">
                  <a:lnSpc>
                    <a:spcPct val="8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</a:pPr>
                <a:r>
                  <a:rPr lang="fi-FI" sz="1600" b="1" dirty="0"/>
                  <a:t>monipuoliset kieliopinnot</a:t>
                </a:r>
              </a:p>
              <a:p>
                <a:pPr marL="285750" indent="-285750">
                  <a:lnSpc>
                    <a:spcPct val="8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</a:pPr>
                <a:r>
                  <a:rPr lang="fi-FI" sz="1600" b="1" dirty="0"/>
                  <a:t>vahvat matemaattiset taidot</a:t>
                </a:r>
              </a:p>
              <a:p>
                <a:pPr marL="285750" indent="-285750">
                  <a:lnSpc>
                    <a:spcPct val="8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</a:pPr>
                <a:r>
                  <a:rPr lang="fi-FI" sz="1600" b="1" dirty="0"/>
                  <a:t>laajat reaaliaineopinnot</a:t>
                </a:r>
              </a:p>
            </p:txBody>
          </p:sp>
        </p:grpSp>
        <p:grpSp>
          <p:nvGrpSpPr>
            <p:cNvPr id="47" name="Ryhmä 46"/>
            <p:cNvGrpSpPr/>
            <p:nvPr/>
          </p:nvGrpSpPr>
          <p:grpSpPr>
            <a:xfrm>
              <a:off x="2843808" y="2217637"/>
              <a:ext cx="5760640" cy="923330"/>
              <a:chOff x="2843808" y="2217637"/>
              <a:chExt cx="5760640" cy="923330"/>
            </a:xfrm>
          </p:grpSpPr>
          <p:sp>
            <p:nvSpPr>
              <p:cNvPr id="56" name="Text Box 23"/>
              <p:cNvSpPr txBox="1">
                <a:spLocks noChangeArrowheads="1"/>
              </p:cNvSpPr>
              <p:nvPr/>
            </p:nvSpPr>
            <p:spPr bwMode="auto">
              <a:xfrm rot="10800000">
                <a:off x="2843808" y="2217637"/>
                <a:ext cx="5760640" cy="923330"/>
              </a:xfrm>
              <a:prstGeom prst="flowChartOnlineStorag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 algn="ctr">
                <a:solidFill>
                  <a:schemeClr val="tx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>
                <a:spAutoFit/>
              </a:bodyPr>
              <a:lstStyle/>
              <a:p>
                <a:pPr marL="185738" indent="-185738">
                  <a:lnSpc>
                    <a:spcPct val="80000"/>
                  </a:lnSpc>
                  <a:spcBef>
                    <a:spcPct val="30000"/>
                  </a:spcBef>
                  <a:buFontTx/>
                  <a:buNone/>
                </a:pPr>
                <a:endParaRPr lang="fi-FI" b="1" dirty="0"/>
              </a:p>
              <a:p>
                <a:pPr marL="185738" indent="-185738">
                  <a:lnSpc>
                    <a:spcPct val="80000"/>
                  </a:lnSpc>
                  <a:spcBef>
                    <a:spcPct val="30000"/>
                  </a:spcBef>
                  <a:buFontTx/>
                  <a:buNone/>
                </a:pPr>
                <a:endParaRPr lang="fi-FI" b="1" dirty="0"/>
              </a:p>
              <a:p>
                <a:pPr marL="185738" indent="-185738">
                  <a:lnSpc>
                    <a:spcPct val="80000"/>
                  </a:lnSpc>
                  <a:spcBef>
                    <a:spcPct val="30000"/>
                  </a:spcBef>
                  <a:buFontTx/>
                  <a:buNone/>
                </a:pPr>
                <a:endParaRPr lang="fi-FI" b="1" dirty="0"/>
              </a:p>
            </p:txBody>
          </p:sp>
          <p:sp>
            <p:nvSpPr>
              <p:cNvPr id="57" name="Suorakulmio 56"/>
              <p:cNvSpPr/>
              <p:nvPr/>
            </p:nvSpPr>
            <p:spPr>
              <a:xfrm>
                <a:off x="3779912" y="2276872"/>
                <a:ext cx="4752528" cy="855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5738" indent="-185738">
                  <a:lnSpc>
                    <a:spcPct val="80000"/>
                  </a:lnSpc>
                  <a:spcBef>
                    <a:spcPct val="30000"/>
                  </a:spcBef>
                  <a:buFontTx/>
                  <a:buNone/>
                </a:pPr>
                <a:r>
                  <a:rPr lang="fi-FI" b="1" u="sng" dirty="0"/>
                  <a:t>Saat hyvät valmiudet jatko-opintoihin</a:t>
                </a:r>
              </a:p>
              <a:p>
                <a:pPr marL="285750" indent="-285750">
                  <a:lnSpc>
                    <a:spcPct val="8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</a:pPr>
                <a:r>
                  <a:rPr lang="fi-FI" sz="1600" b="1" dirty="0"/>
                  <a:t>lukio on valtaväylä yliopistoon ja korkeakouluihin</a:t>
                </a:r>
              </a:p>
              <a:p>
                <a:pPr marL="285750" indent="-285750">
                  <a:lnSpc>
                    <a:spcPct val="8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</a:pPr>
                <a:r>
                  <a:rPr lang="fi-FI" sz="1600" b="1" dirty="0"/>
                  <a:t>saat lisäaikaa miettiä uravalintaasi</a:t>
                </a:r>
              </a:p>
            </p:txBody>
          </p:sp>
        </p:grpSp>
      </p:grpSp>
      <p:pic>
        <p:nvPicPr>
          <p:cNvPr id="3" name="Kuva 2">
            <a:extLst>
              <a:ext uri="{FF2B5EF4-FFF2-40B4-BE49-F238E27FC236}">
                <a16:creationId xmlns:a16="http://schemas.microsoft.com/office/drawing/2014/main" id="{F6197E0D-C214-4988-AD58-553F554DC3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17" r="6969"/>
          <a:stretch/>
        </p:blipFill>
        <p:spPr>
          <a:xfrm>
            <a:off x="351304" y="3101209"/>
            <a:ext cx="2124236" cy="1351998"/>
          </a:xfrm>
          <a:prstGeom prst="rect">
            <a:avLst/>
          </a:prstGeom>
        </p:spPr>
      </p:pic>
      <p:sp>
        <p:nvSpPr>
          <p:cNvPr id="4" name="Ellipsi 3">
            <a:extLst>
              <a:ext uri="{FF2B5EF4-FFF2-40B4-BE49-F238E27FC236}">
                <a16:creationId xmlns:a16="http://schemas.microsoft.com/office/drawing/2014/main" id="{9A4FD823-B90D-4535-BEC9-B519975BA939}"/>
              </a:ext>
            </a:extLst>
          </p:cNvPr>
          <p:cNvSpPr/>
          <p:nvPr/>
        </p:nvSpPr>
        <p:spPr>
          <a:xfrm>
            <a:off x="53026" y="2653825"/>
            <a:ext cx="2801882" cy="2202390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i 6"/>
          <p:cNvSpPr/>
          <p:nvPr/>
        </p:nvSpPr>
        <p:spPr>
          <a:xfrm>
            <a:off x="2771800" y="2348880"/>
            <a:ext cx="3566516" cy="345638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125760"/>
            <a:ext cx="6624736" cy="710952"/>
          </a:xfrm>
        </p:spPr>
        <p:txBody>
          <a:bodyPr/>
          <a:lstStyle/>
          <a:p>
            <a:r>
              <a:rPr lang="fi-FI" dirty="0"/>
              <a:t>OPINTOJAKSOJEN VALINNAT</a:t>
            </a:r>
          </a:p>
        </p:txBody>
      </p:sp>
      <p:sp>
        <p:nvSpPr>
          <p:cNvPr id="5" name="Rengas 4"/>
          <p:cNvSpPr/>
          <p:nvPr/>
        </p:nvSpPr>
        <p:spPr>
          <a:xfrm>
            <a:off x="2483768" y="2060848"/>
            <a:ext cx="4201294" cy="4032448"/>
          </a:xfrm>
          <a:prstGeom prst="donut">
            <a:avLst>
              <a:gd name="adj" fmla="val 1022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grpSp>
        <p:nvGrpSpPr>
          <p:cNvPr id="9" name="Ryhmä 8"/>
          <p:cNvGrpSpPr/>
          <p:nvPr/>
        </p:nvGrpSpPr>
        <p:grpSpPr>
          <a:xfrm>
            <a:off x="1403649" y="1375401"/>
            <a:ext cx="7388928" cy="4282055"/>
            <a:chOff x="1331640" y="1421672"/>
            <a:chExt cx="7388928" cy="4282055"/>
          </a:xfrm>
        </p:grpSpPr>
        <p:sp>
          <p:nvSpPr>
            <p:cNvPr id="34" name="AutoShape 37"/>
            <p:cNvSpPr>
              <a:spLocks noChangeArrowheads="1"/>
            </p:cNvSpPr>
            <p:nvPr/>
          </p:nvSpPr>
          <p:spPr bwMode="auto">
            <a:xfrm>
              <a:off x="6193672" y="2326465"/>
              <a:ext cx="2520256" cy="1123712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algn="ctr">
                <a:buFontTx/>
                <a:buNone/>
              </a:pPr>
              <a:r>
                <a:rPr lang="fi-FI" sz="2000" b="1" dirty="0"/>
                <a:t>Edellyttääkö opintojakso aiempia suorituksia</a:t>
              </a:r>
            </a:p>
          </p:txBody>
        </p:sp>
        <p:sp>
          <p:nvSpPr>
            <p:cNvPr id="40" name="AutoShape 67"/>
            <p:cNvSpPr>
              <a:spLocks noChangeArrowheads="1"/>
            </p:cNvSpPr>
            <p:nvPr/>
          </p:nvSpPr>
          <p:spPr bwMode="auto">
            <a:xfrm>
              <a:off x="6202446" y="4580015"/>
              <a:ext cx="2518122" cy="1123712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algn="ctr">
                <a:buFontTx/>
                <a:buNone/>
              </a:pPr>
              <a:r>
                <a:rPr lang="fi-FI" sz="2000" b="1" dirty="0"/>
                <a:t>Onko opintojakso tarjolla useamman kerran</a:t>
              </a:r>
            </a:p>
          </p:txBody>
        </p:sp>
        <p:sp>
          <p:nvSpPr>
            <p:cNvPr id="41" name="AutoShape 68"/>
            <p:cNvSpPr>
              <a:spLocks noChangeArrowheads="1"/>
            </p:cNvSpPr>
            <p:nvPr/>
          </p:nvSpPr>
          <p:spPr bwMode="auto">
            <a:xfrm>
              <a:off x="6447920" y="3628327"/>
              <a:ext cx="1908250" cy="783193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algn="ctr">
                <a:buFontTx/>
                <a:buNone/>
              </a:pPr>
              <a:r>
                <a:rPr lang="fi-FI" sz="2000" b="1" dirty="0"/>
                <a:t>Onko opetus-ryhmässä tilaa</a:t>
              </a:r>
            </a:p>
          </p:txBody>
        </p:sp>
        <p:sp>
          <p:nvSpPr>
            <p:cNvPr id="44" name="AutoShape 40"/>
            <p:cNvSpPr>
              <a:spLocks noChangeArrowheads="1"/>
            </p:cNvSpPr>
            <p:nvPr/>
          </p:nvSpPr>
          <p:spPr bwMode="auto">
            <a:xfrm>
              <a:off x="1331640" y="1557053"/>
              <a:ext cx="2762317" cy="783193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algn="ctr">
                <a:buFontTx/>
                <a:buNone/>
              </a:pPr>
              <a:r>
                <a:rPr lang="fi-FI" sz="2000" b="1" dirty="0"/>
                <a:t>Tarvitsetko opintoja ja tietoja yo-kirjoituksissa</a:t>
              </a:r>
            </a:p>
          </p:txBody>
        </p:sp>
        <p:sp>
          <p:nvSpPr>
            <p:cNvPr id="45" name="AutoShape 41"/>
            <p:cNvSpPr>
              <a:spLocks noChangeArrowheads="1"/>
            </p:cNvSpPr>
            <p:nvPr/>
          </p:nvSpPr>
          <p:spPr bwMode="auto">
            <a:xfrm>
              <a:off x="4749118" y="1421672"/>
              <a:ext cx="2915816" cy="783193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algn="ctr">
                <a:buFontTx/>
                <a:buNone/>
              </a:pPr>
              <a:r>
                <a:rPr lang="fi-FI" sz="2000" b="1" dirty="0"/>
                <a:t>Tarvitsetko opintojakson tietoja jatko-opinnoissasi</a:t>
              </a:r>
            </a:p>
          </p:txBody>
        </p:sp>
      </p:grpSp>
      <p:sp>
        <p:nvSpPr>
          <p:cNvPr id="6" name="Tekstiruutu 5"/>
          <p:cNvSpPr txBox="1"/>
          <p:nvPr/>
        </p:nvSpPr>
        <p:spPr>
          <a:xfrm>
            <a:off x="3203848" y="2924944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Luokattomassa lukiossa voit itse vaikuttaa valintoihisi ja lukujärjestykseesi</a:t>
            </a:r>
          </a:p>
        </p:txBody>
      </p:sp>
      <p:pic>
        <p:nvPicPr>
          <p:cNvPr id="3076" name="Picture 4" descr="C:\Users\Seppo\AppData\Local\Microsoft\Windows\Temporary Internet Files\Content.IE5\GKCQCBK3\1024px-Writing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585" y="4008777"/>
            <a:ext cx="2012511" cy="201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Ryhmä 7"/>
          <p:cNvGrpSpPr/>
          <p:nvPr/>
        </p:nvGrpSpPr>
        <p:grpSpPr>
          <a:xfrm>
            <a:off x="179513" y="2538661"/>
            <a:ext cx="6840760" cy="4386523"/>
            <a:chOff x="179513" y="2525105"/>
            <a:chExt cx="6840760" cy="4386523"/>
          </a:xfrm>
        </p:grpSpPr>
        <p:sp>
          <p:nvSpPr>
            <p:cNvPr id="43" name="AutoShape 69"/>
            <p:cNvSpPr>
              <a:spLocks noChangeArrowheads="1"/>
            </p:cNvSpPr>
            <p:nvPr/>
          </p:nvSpPr>
          <p:spPr bwMode="auto">
            <a:xfrm>
              <a:off x="3707905" y="5787916"/>
              <a:ext cx="3312368" cy="1123712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algn="ctr">
                <a:buFontTx/>
                <a:buNone/>
              </a:pPr>
              <a:r>
                <a:rPr lang="fi-FI" sz="2000" b="1" dirty="0"/>
                <a:t>Arvioi koko lukuvuoden opintomääräsi ja etenemisesi</a:t>
              </a:r>
            </a:p>
          </p:txBody>
        </p:sp>
        <p:sp>
          <p:nvSpPr>
            <p:cNvPr id="47" name="AutoShape 3"/>
            <p:cNvSpPr>
              <a:spLocks noChangeArrowheads="1"/>
            </p:cNvSpPr>
            <p:nvPr/>
          </p:nvSpPr>
          <p:spPr bwMode="auto">
            <a:xfrm>
              <a:off x="357419" y="2525105"/>
              <a:ext cx="2448892" cy="1123712"/>
            </a:xfrm>
            <a:prstGeom prst="roundRect">
              <a:avLst/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algn="ctr">
                <a:buFontTx/>
                <a:buNone/>
              </a:pPr>
              <a:r>
                <a:rPr lang="fi-FI" sz="2000" b="1" dirty="0"/>
                <a:t>Tutki opintojen sisältö opinto-oppaasta</a:t>
              </a:r>
            </a:p>
          </p:txBody>
        </p:sp>
        <p:sp>
          <p:nvSpPr>
            <p:cNvPr id="48" name="AutoShape 43"/>
            <p:cNvSpPr>
              <a:spLocks noChangeArrowheads="1"/>
            </p:cNvSpPr>
            <p:nvPr/>
          </p:nvSpPr>
          <p:spPr bwMode="auto">
            <a:xfrm>
              <a:off x="179513" y="5287652"/>
              <a:ext cx="3024335" cy="783193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algn="ctr">
                <a:buFontTx/>
                <a:buNone/>
              </a:pPr>
              <a:r>
                <a:rPr lang="fi-FI" sz="2000" b="1" dirty="0"/>
                <a:t>Onko jaksossa riittävästi eri tyyppisiä oppiaineita</a:t>
              </a:r>
            </a:p>
          </p:txBody>
        </p:sp>
        <p:sp>
          <p:nvSpPr>
            <p:cNvPr id="49" name="AutoShape 42"/>
            <p:cNvSpPr>
              <a:spLocks noChangeArrowheads="1"/>
            </p:cNvSpPr>
            <p:nvPr/>
          </p:nvSpPr>
          <p:spPr bwMode="auto">
            <a:xfrm>
              <a:off x="179513" y="3991508"/>
              <a:ext cx="2448272" cy="783193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algn="ctr">
                <a:buFontTx/>
                <a:buNone/>
              </a:pPr>
              <a:r>
                <a:rPr lang="fi-FI" sz="2000" b="1" dirty="0"/>
                <a:t>Millaiseksi tulee jakson lukujärjestys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158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6624736" cy="710952"/>
          </a:xfrm>
        </p:spPr>
        <p:txBody>
          <a:bodyPr/>
          <a:lstStyle/>
          <a:p>
            <a:r>
              <a:rPr lang="fi-FI" dirty="0"/>
              <a:t>OPINTO-OHJAUS</a:t>
            </a:r>
          </a:p>
        </p:txBody>
      </p:sp>
      <p:sp>
        <p:nvSpPr>
          <p:cNvPr id="46" name="Tekstiruutu 45"/>
          <p:cNvSpPr txBox="1"/>
          <p:nvPr/>
        </p:nvSpPr>
        <p:spPr>
          <a:xfrm>
            <a:off x="427939" y="1229851"/>
            <a:ext cx="8032493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ohjaus muodostaa koko lukiokoulutuksen ajan kestävän jatkumon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ohjauksesta vastaavat yhdessä rehtori, opinto-ohjaaja, ryhmänohjaajat sekä kaikki opiskelijan opettajat</a:t>
            </a:r>
          </a:p>
        </p:txBody>
      </p:sp>
      <p:sp>
        <p:nvSpPr>
          <p:cNvPr id="48" name="Tekstiruutu 47"/>
          <p:cNvSpPr txBox="1"/>
          <p:nvPr/>
        </p:nvSpPr>
        <p:spPr>
          <a:xfrm>
            <a:off x="384013" y="5345921"/>
            <a:ext cx="8496944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Arial Rounded MT Bold" panose="020F0704030504030204" pitchFamily="34" charset="0"/>
              </a:rPr>
              <a:t>Henkilökohtainen, luokkamuotoinen, pienryhmä- ja vertaisohjaus tukevat opiskelijaa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kiinnostusten kartoittamisessa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vahvuuksien tunnistamisessa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urasuunnittelussa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valinta- ja ongelmatilanteiden ratkaisemisessa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D14D3EE9-78A5-48E4-A52E-F976175FE6AC}"/>
              </a:ext>
            </a:extLst>
          </p:cNvPr>
          <p:cNvGrpSpPr/>
          <p:nvPr/>
        </p:nvGrpSpPr>
        <p:grpSpPr>
          <a:xfrm>
            <a:off x="84458" y="2869635"/>
            <a:ext cx="8975084" cy="2248569"/>
            <a:chOff x="84458" y="2869635"/>
            <a:chExt cx="8975084" cy="2248569"/>
          </a:xfrm>
        </p:grpSpPr>
        <p:sp>
          <p:nvSpPr>
            <p:cNvPr id="4" name="Raidallinen nuoli oikealle 3"/>
            <p:cNvSpPr/>
            <p:nvPr/>
          </p:nvSpPr>
          <p:spPr>
            <a:xfrm>
              <a:off x="251520" y="3407597"/>
              <a:ext cx="8808022" cy="1152128"/>
            </a:xfrm>
            <a:prstGeom prst="stripedRightArrow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Vuokaaviosymboli: Reikänauha 4"/>
            <p:cNvSpPr/>
            <p:nvPr/>
          </p:nvSpPr>
          <p:spPr>
            <a:xfrm>
              <a:off x="755576" y="2957964"/>
              <a:ext cx="1621197" cy="2160240"/>
            </a:xfrm>
            <a:prstGeom prst="flowChartPunchedTap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600" b="1" dirty="0">
                  <a:solidFill>
                    <a:schemeClr val="tx1"/>
                  </a:solidFill>
                </a:rPr>
                <a:t>Henkilö-kohtainen opiskelu-suunnitelma</a:t>
              </a:r>
            </a:p>
          </p:txBody>
        </p:sp>
        <p:sp>
          <p:nvSpPr>
            <p:cNvPr id="6" name="Tekstiruutu 5"/>
            <p:cNvSpPr txBox="1"/>
            <p:nvPr/>
          </p:nvSpPr>
          <p:spPr>
            <a:xfrm>
              <a:off x="84458" y="3762991"/>
              <a:ext cx="599110" cy="3693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b="1" dirty="0"/>
                <a:t>9. </a:t>
              </a:r>
              <a:r>
                <a:rPr lang="fi-FI" b="1" dirty="0" err="1"/>
                <a:t>lk</a:t>
              </a:r>
              <a:endParaRPr lang="fi-FI" b="1" dirty="0"/>
            </a:p>
          </p:txBody>
        </p:sp>
        <p:sp>
          <p:nvSpPr>
            <p:cNvPr id="47" name="Tekstiruutu 46"/>
            <p:cNvSpPr txBox="1"/>
            <p:nvPr/>
          </p:nvSpPr>
          <p:spPr>
            <a:xfrm>
              <a:off x="5873016" y="3807191"/>
              <a:ext cx="432048" cy="3693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b="1" dirty="0"/>
                <a:t>yo</a:t>
              </a:r>
            </a:p>
          </p:txBody>
        </p:sp>
        <p:sp>
          <p:nvSpPr>
            <p:cNvPr id="11" name="Vuokaaviosymboli: Reikänauha 10"/>
            <p:cNvSpPr/>
            <p:nvPr/>
          </p:nvSpPr>
          <p:spPr>
            <a:xfrm>
              <a:off x="4197011" y="2903541"/>
              <a:ext cx="1513661" cy="2160240"/>
            </a:xfrm>
            <a:prstGeom prst="flowChartPunchedTap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600" b="1" dirty="0">
                  <a:solidFill>
                    <a:schemeClr val="tx1"/>
                  </a:solidFill>
                </a:rPr>
                <a:t>Suunnitelma jatko-opintoihin sekä urasuunnitelma</a:t>
              </a:r>
            </a:p>
          </p:txBody>
        </p:sp>
        <p:sp>
          <p:nvSpPr>
            <p:cNvPr id="12" name="Vuokaaviosymboli: Reikänauha 11"/>
            <p:cNvSpPr/>
            <p:nvPr/>
          </p:nvSpPr>
          <p:spPr>
            <a:xfrm>
              <a:off x="2516288" y="2911737"/>
              <a:ext cx="1513661" cy="2160240"/>
            </a:xfrm>
            <a:prstGeom prst="flowChartPunchedTap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600" b="1" dirty="0">
                  <a:solidFill>
                    <a:schemeClr val="tx1"/>
                  </a:solidFill>
                </a:rPr>
                <a:t>Suunnitelma yo-tutkinnon suorittamiseen</a:t>
              </a:r>
            </a:p>
          </p:txBody>
        </p:sp>
        <p:sp>
          <p:nvSpPr>
            <p:cNvPr id="13" name="Vuokaaviosymboli: Reikänauha 12">
              <a:extLst>
                <a:ext uri="{FF2B5EF4-FFF2-40B4-BE49-F238E27FC236}">
                  <a16:creationId xmlns:a16="http://schemas.microsoft.com/office/drawing/2014/main" id="{82B0D418-41BB-419B-9D21-B9194BEF9067}"/>
                </a:ext>
              </a:extLst>
            </p:cNvPr>
            <p:cNvSpPr/>
            <p:nvPr/>
          </p:nvSpPr>
          <p:spPr>
            <a:xfrm>
              <a:off x="6454285" y="2869635"/>
              <a:ext cx="1862131" cy="2160240"/>
            </a:xfrm>
            <a:prstGeom prst="flowChartPunchedTap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600" b="1" dirty="0">
                  <a:solidFill>
                    <a:schemeClr val="tx1"/>
                  </a:solidFill>
                </a:rPr>
                <a:t>Opiskelupaikkaa vailla olevilla oikeus saada ohjausta seuraavan vuoden aikana</a:t>
              </a:r>
            </a:p>
          </p:txBody>
        </p:sp>
      </p:grpSp>
      <p:sp>
        <p:nvSpPr>
          <p:cNvPr id="14" name="Tekstiruutu 13">
            <a:extLst>
              <a:ext uri="{FF2B5EF4-FFF2-40B4-BE49-F238E27FC236}">
                <a16:creationId xmlns:a16="http://schemas.microsoft.com/office/drawing/2014/main" id="{AF25EF6D-7C54-482A-9972-FDC616B1E22E}"/>
              </a:ext>
            </a:extLst>
          </p:cNvPr>
          <p:cNvSpPr txBox="1"/>
          <p:nvPr/>
        </p:nvSpPr>
        <p:spPr>
          <a:xfrm>
            <a:off x="579331" y="2198275"/>
            <a:ext cx="7556827" cy="58477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opiskelija laatii henkilökohtaisen opintosuunnitelman, jota päivitetään opintojen edetessä: </a:t>
            </a:r>
          </a:p>
        </p:txBody>
      </p:sp>
    </p:spTree>
    <p:extLst>
      <p:ext uri="{BB962C8B-B14F-4D97-AF65-F5344CB8AC3E}">
        <p14:creationId xmlns:p14="http://schemas.microsoft.com/office/powerpoint/2010/main" val="7322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971600" y="53752"/>
            <a:ext cx="6693710" cy="725884"/>
          </a:xfrm>
        </p:spPr>
        <p:txBody>
          <a:bodyPr/>
          <a:lstStyle/>
          <a:p>
            <a:r>
              <a:rPr lang="fi-FI" dirty="0"/>
              <a:t>MENESTYKSEN PILARIT</a:t>
            </a:r>
          </a:p>
        </p:txBody>
      </p:sp>
      <p:grpSp>
        <p:nvGrpSpPr>
          <p:cNvPr id="3" name="Ryhmä 2"/>
          <p:cNvGrpSpPr/>
          <p:nvPr/>
        </p:nvGrpSpPr>
        <p:grpSpPr>
          <a:xfrm>
            <a:off x="696945" y="1402335"/>
            <a:ext cx="6107303" cy="2026664"/>
            <a:chOff x="696945" y="1402336"/>
            <a:chExt cx="6107303" cy="2026664"/>
          </a:xfrm>
        </p:grpSpPr>
        <p:grpSp>
          <p:nvGrpSpPr>
            <p:cNvPr id="16" name="Ryhmä 15"/>
            <p:cNvGrpSpPr/>
            <p:nvPr/>
          </p:nvGrpSpPr>
          <p:grpSpPr>
            <a:xfrm>
              <a:off x="1993089" y="1412776"/>
              <a:ext cx="4811159" cy="1368152"/>
              <a:chOff x="1284840" y="2669"/>
              <a:chExt cx="4811159" cy="1193066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23" name="Saman puolen kulmista pyöristetty suorakulmio 22"/>
              <p:cNvSpPr/>
              <p:nvPr/>
            </p:nvSpPr>
            <p:spPr>
              <a:xfrm rot="5400000">
                <a:off x="3093887" y="-1806378"/>
                <a:ext cx="1193066" cy="4811159"/>
              </a:xfrm>
              <a:prstGeom prst="round2Same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Saman puolen kulmista pyöristetty suorakulmio 4"/>
              <p:cNvSpPr/>
              <p:nvPr/>
            </p:nvSpPr>
            <p:spPr>
              <a:xfrm>
                <a:off x="1284840" y="60909"/>
                <a:ext cx="4811159" cy="10765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6" tIns="8255" rIns="8255" bIns="8255" numCol="1" spcCol="1270" anchor="ctr" anchorCtr="0">
                <a:noAutofit/>
              </a:bodyPr>
              <a:lstStyle/>
              <a:p>
                <a:pPr marL="114300" lvl="1" indent="-11430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i-FI" sz="1600" b="1" kern="1200" dirty="0">
                    <a:solidFill>
                      <a:srgbClr val="000000"/>
                    </a:solidFill>
                  </a:rPr>
                  <a:t> </a:t>
                </a:r>
                <a:r>
                  <a:rPr lang="fi-FI" b="1" kern="1200" dirty="0">
                    <a:solidFill>
                      <a:srgbClr val="000000"/>
                    </a:solidFill>
                  </a:rPr>
                  <a:t>teen kotitehtävät säännöllisesti</a:t>
                </a:r>
                <a:endParaRPr lang="fi-FI" b="1" kern="1200" dirty="0"/>
              </a:p>
              <a:p>
                <a:pPr marL="114300" lvl="1" indent="-11430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i-FI" b="1" kern="1200" dirty="0">
                    <a:solidFill>
                      <a:srgbClr val="000000"/>
                    </a:solidFill>
                  </a:rPr>
                  <a:t> noudatan aikatauluja</a:t>
                </a:r>
              </a:p>
              <a:p>
                <a:pPr marL="114300" lvl="1" indent="-11430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i-FI" b="1" kern="1200" dirty="0">
                    <a:solidFill>
                      <a:srgbClr val="000000"/>
                    </a:solidFill>
                  </a:rPr>
                  <a:t> en myöhästele, vältän aiheettomia poissaoloja</a:t>
                </a:r>
              </a:p>
              <a:p>
                <a:pPr marL="114300" lvl="1" indent="-11430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i-FI" b="1" dirty="0">
                    <a:solidFill>
                      <a:srgbClr val="000000"/>
                    </a:solidFill>
                  </a:rPr>
                  <a:t> sitoudun lukio-opiskeluun</a:t>
                </a:r>
                <a:endParaRPr lang="fi-FI" b="1" kern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Ryhmä 4"/>
            <p:cNvGrpSpPr/>
            <p:nvPr/>
          </p:nvGrpSpPr>
          <p:grpSpPr>
            <a:xfrm>
              <a:off x="696945" y="1402336"/>
              <a:ext cx="1284840" cy="2026664"/>
              <a:chOff x="1" y="2667"/>
              <a:chExt cx="1284840" cy="1835486"/>
            </a:xfrm>
          </p:grpSpPr>
          <p:sp>
            <p:nvSpPr>
              <p:cNvPr id="14" name="Lovettu nuolenkärki 13"/>
              <p:cNvSpPr/>
              <p:nvPr/>
            </p:nvSpPr>
            <p:spPr>
              <a:xfrm rot="5400000">
                <a:off x="-275322" y="277990"/>
                <a:ext cx="1835486" cy="1284840"/>
              </a:xfrm>
              <a:prstGeom prst="chevron">
                <a:avLst/>
              </a:prstGeom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Lovettu nuolenkärki 4"/>
              <p:cNvSpPr/>
              <p:nvPr/>
            </p:nvSpPr>
            <p:spPr>
              <a:xfrm>
                <a:off x="1" y="645087"/>
                <a:ext cx="1284840" cy="5506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i-FI" sz="1800" b="1" kern="1200" dirty="0"/>
                  <a:t>Oma vastuu</a:t>
                </a:r>
              </a:p>
            </p:txBody>
          </p:sp>
        </p:grpSp>
      </p:grpSp>
      <p:grpSp>
        <p:nvGrpSpPr>
          <p:cNvPr id="4" name="Ryhmä 3"/>
          <p:cNvGrpSpPr/>
          <p:nvPr/>
        </p:nvGrpSpPr>
        <p:grpSpPr>
          <a:xfrm>
            <a:off x="696945" y="2924944"/>
            <a:ext cx="6179311" cy="2039087"/>
            <a:chOff x="696945" y="2924944"/>
            <a:chExt cx="6179311" cy="2039087"/>
          </a:xfrm>
        </p:grpSpPr>
        <p:grpSp>
          <p:nvGrpSpPr>
            <p:cNvPr id="17" name="Ryhmä 16"/>
            <p:cNvGrpSpPr/>
            <p:nvPr/>
          </p:nvGrpSpPr>
          <p:grpSpPr>
            <a:xfrm>
              <a:off x="1993089" y="2924944"/>
              <a:ext cx="4883167" cy="1380575"/>
              <a:chOff x="1284840" y="1646430"/>
              <a:chExt cx="4883167" cy="1193066"/>
            </a:xfrm>
            <a:solidFill>
              <a:srgbClr val="92D050"/>
            </a:solidFill>
          </p:grpSpPr>
          <p:sp>
            <p:nvSpPr>
              <p:cNvPr id="21" name="Saman puolen kulmista pyöristetty suorakulmio 20"/>
              <p:cNvSpPr/>
              <p:nvPr/>
            </p:nvSpPr>
            <p:spPr>
              <a:xfrm rot="5400000">
                <a:off x="3093887" y="-162617"/>
                <a:ext cx="1193066" cy="4811159"/>
              </a:xfrm>
              <a:prstGeom prst="round2SameRect">
                <a:avLst/>
              </a:prstGeom>
              <a:grp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Saman puolen kulmista pyöristetty suorakulmio 6"/>
              <p:cNvSpPr/>
              <p:nvPr/>
            </p:nvSpPr>
            <p:spPr>
              <a:xfrm>
                <a:off x="1284841" y="1704670"/>
                <a:ext cx="4883166" cy="107658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6" tIns="8255" rIns="8255" bIns="8255" numCol="1" spcCol="1270" anchor="ctr" anchorCtr="0">
                <a:noAutofit/>
              </a:bodyPr>
              <a:lstStyle/>
              <a:p>
                <a:pPr marL="114300" lvl="1" indent="-11430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i-FI" sz="1600" b="1" kern="1200" dirty="0">
                    <a:solidFill>
                      <a:srgbClr val="000000"/>
                    </a:solidFill>
                  </a:rPr>
                  <a:t> </a:t>
                </a:r>
                <a:r>
                  <a:rPr lang="fi-FI" b="1" kern="1200" dirty="0">
                    <a:solidFill>
                      <a:srgbClr val="000000"/>
                    </a:solidFill>
                  </a:rPr>
                  <a:t>osallistun, kyselen, epäilen, olen utelias</a:t>
                </a:r>
                <a:endParaRPr lang="fi-FI" b="1" kern="1200" dirty="0"/>
              </a:p>
              <a:p>
                <a:pPr marL="114300" lvl="1" indent="-11430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i-FI" b="1" kern="1200" dirty="0">
                    <a:solidFill>
                      <a:srgbClr val="000000"/>
                    </a:solidFill>
                  </a:rPr>
                  <a:t> pyrin ymmärtämään asiat</a:t>
                </a:r>
              </a:p>
              <a:p>
                <a:pPr marL="114300" lvl="1" indent="-11430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i-FI" b="1" kern="1200" dirty="0">
                    <a:solidFill>
                      <a:srgbClr val="000000"/>
                    </a:solidFill>
                  </a:rPr>
                  <a:t> kuuntelen aktiivisesti, käytän luovuuttani</a:t>
                </a:r>
              </a:p>
              <a:p>
                <a:pPr marL="114300" lvl="1" indent="-11430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i-FI" b="1" dirty="0">
                    <a:solidFill>
                      <a:srgbClr val="000000"/>
                    </a:solidFill>
                  </a:rPr>
                  <a:t> teen muistiinpanoja ja kertailen asioita</a:t>
                </a:r>
                <a:endParaRPr lang="fi-FI" b="1" kern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Ryhmä 5"/>
            <p:cNvGrpSpPr/>
            <p:nvPr/>
          </p:nvGrpSpPr>
          <p:grpSpPr>
            <a:xfrm>
              <a:off x="696945" y="2924944"/>
              <a:ext cx="1284840" cy="2039087"/>
              <a:chOff x="1" y="1646428"/>
              <a:chExt cx="1284840" cy="1835486"/>
            </a:xfrm>
          </p:grpSpPr>
          <p:sp>
            <p:nvSpPr>
              <p:cNvPr id="12" name="Lovettu nuolenkärki 11"/>
              <p:cNvSpPr/>
              <p:nvPr/>
            </p:nvSpPr>
            <p:spPr>
              <a:xfrm rot="5400000">
                <a:off x="-275322" y="1921751"/>
                <a:ext cx="1835486" cy="1284840"/>
              </a:xfrm>
              <a:prstGeom prst="chevron">
                <a:avLst/>
              </a:prstGeom>
            </p:spPr>
            <p:style>
              <a:lnRef idx="1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Lovettu nuolenkärki 6"/>
              <p:cNvSpPr/>
              <p:nvPr/>
            </p:nvSpPr>
            <p:spPr>
              <a:xfrm>
                <a:off x="1" y="2288848"/>
                <a:ext cx="1284840" cy="5506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i-FI" sz="1800" b="1" kern="1200" dirty="0"/>
                  <a:t>Aktiivisuus</a:t>
                </a:r>
              </a:p>
            </p:txBody>
          </p:sp>
        </p:grpSp>
      </p:grpSp>
      <p:grpSp>
        <p:nvGrpSpPr>
          <p:cNvPr id="25" name="Ryhmä 24"/>
          <p:cNvGrpSpPr/>
          <p:nvPr/>
        </p:nvGrpSpPr>
        <p:grpSpPr>
          <a:xfrm>
            <a:off x="696945" y="4493029"/>
            <a:ext cx="6107303" cy="2104323"/>
            <a:chOff x="696945" y="4493029"/>
            <a:chExt cx="6107303" cy="2104323"/>
          </a:xfrm>
        </p:grpSpPr>
        <p:grpSp>
          <p:nvGrpSpPr>
            <p:cNvPr id="18" name="Ryhmä 17"/>
            <p:cNvGrpSpPr/>
            <p:nvPr/>
          </p:nvGrpSpPr>
          <p:grpSpPr>
            <a:xfrm>
              <a:off x="1993089" y="4493029"/>
              <a:ext cx="4811159" cy="1456251"/>
              <a:chOff x="1284840" y="3290190"/>
              <a:chExt cx="4811159" cy="1193066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19" name="Saman puolen kulmista pyöristetty suorakulmio 18"/>
              <p:cNvSpPr/>
              <p:nvPr/>
            </p:nvSpPr>
            <p:spPr>
              <a:xfrm rot="5400000">
                <a:off x="3093887" y="1481143"/>
                <a:ext cx="1193066" cy="4811159"/>
              </a:xfrm>
              <a:prstGeom prst="round2SameRect">
                <a:avLst/>
              </a:prstGeom>
              <a:grp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Saman puolen kulmista pyöristetty suorakulmio 8"/>
              <p:cNvSpPr/>
              <p:nvPr/>
            </p:nvSpPr>
            <p:spPr>
              <a:xfrm>
                <a:off x="1284841" y="3348431"/>
                <a:ext cx="4811158" cy="107658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6" tIns="8255" rIns="8255" bIns="8255" numCol="1" spcCol="1270" anchor="ctr" anchorCtr="0">
                <a:noAutofit/>
              </a:bodyPr>
              <a:lstStyle/>
              <a:p>
                <a:pPr marL="114300" lvl="1" indent="-11430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i-FI" sz="1600" b="1" kern="1200" dirty="0">
                    <a:solidFill>
                      <a:srgbClr val="000000"/>
                    </a:solidFill>
                  </a:rPr>
                  <a:t> </a:t>
                </a:r>
                <a:r>
                  <a:rPr lang="fi-FI" b="1" kern="1200" dirty="0">
                    <a:solidFill>
                      <a:srgbClr val="000000"/>
                    </a:solidFill>
                  </a:rPr>
                  <a:t>selvitän opintojakson tavoitteet</a:t>
                </a:r>
                <a:endParaRPr lang="fi-FI" b="1" kern="1200" dirty="0"/>
              </a:p>
              <a:p>
                <a:pPr marL="114300" lvl="1" indent="-11430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i-FI" b="1" dirty="0">
                    <a:solidFill>
                      <a:srgbClr val="000000"/>
                    </a:solidFill>
                  </a:rPr>
                  <a:t> laadin lukuaikataulun </a:t>
                </a:r>
                <a:r>
                  <a:rPr lang="fi-FI" b="1" kern="1200" dirty="0">
                    <a:solidFill>
                      <a:srgbClr val="000000"/>
                    </a:solidFill>
                  </a:rPr>
                  <a:t>koeviikolle</a:t>
                </a:r>
              </a:p>
              <a:p>
                <a:pPr marL="114300" lvl="1" indent="-11430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i-FI" b="1" kern="1200" dirty="0">
                    <a:solidFill>
                      <a:srgbClr val="000000"/>
                    </a:solidFill>
                  </a:rPr>
                  <a:t> suunnittelen jakson ohjelman sopivaksi</a:t>
                </a:r>
              </a:p>
              <a:p>
                <a:pPr marL="114300" lvl="1" indent="-11430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i-FI" b="1" kern="1200" dirty="0">
                    <a:solidFill>
                      <a:srgbClr val="000000"/>
                    </a:solidFill>
                  </a:rPr>
                  <a:t> tarkkailen koko lukuvuoden ohjelmaa</a:t>
                </a:r>
              </a:p>
              <a:p>
                <a:pPr marL="114300" lvl="1" indent="-11430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i-FI" b="1" kern="1200" dirty="0">
                    <a:solidFill>
                      <a:srgbClr val="000000"/>
                    </a:solidFill>
                  </a:rPr>
                  <a:t> laadin yo-kirjoitusten hajautusaikataulun</a:t>
                </a:r>
                <a:endParaRPr lang="fi-FI" b="1" kern="1200" dirty="0"/>
              </a:p>
            </p:txBody>
          </p:sp>
        </p:grpSp>
        <p:grpSp>
          <p:nvGrpSpPr>
            <p:cNvPr id="9" name="Ryhmä 8"/>
            <p:cNvGrpSpPr/>
            <p:nvPr/>
          </p:nvGrpSpPr>
          <p:grpSpPr>
            <a:xfrm>
              <a:off x="696945" y="4509120"/>
              <a:ext cx="1284840" cy="2088232"/>
              <a:chOff x="1" y="3290189"/>
              <a:chExt cx="1284840" cy="1835486"/>
            </a:xfrm>
          </p:grpSpPr>
          <p:sp>
            <p:nvSpPr>
              <p:cNvPr id="10" name="Lovettu nuolenkärki 9"/>
              <p:cNvSpPr/>
              <p:nvPr/>
            </p:nvSpPr>
            <p:spPr>
              <a:xfrm rot="5400000">
                <a:off x="-275322" y="3565512"/>
                <a:ext cx="1835486" cy="1284840"/>
              </a:xfrm>
              <a:prstGeom prst="chevron">
                <a:avLst/>
              </a:prstGeom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Lovettu nuolenkärki 8"/>
              <p:cNvSpPr/>
              <p:nvPr/>
            </p:nvSpPr>
            <p:spPr>
              <a:xfrm>
                <a:off x="1" y="3932609"/>
                <a:ext cx="1284840" cy="5506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i-FI" sz="1800" b="1" kern="1200" dirty="0"/>
                  <a:t>Opiskelun suunnittelu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406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9592" y="125760"/>
            <a:ext cx="6598773" cy="710952"/>
          </a:xfrm>
        </p:spPr>
        <p:txBody>
          <a:bodyPr/>
          <a:lstStyle/>
          <a:p>
            <a:r>
              <a:rPr lang="fi-FI" dirty="0"/>
              <a:t>LUKUVUODET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899592" y="1224915"/>
            <a:ext cx="7556827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lukio-opinnot suositellaan opiskeltavan 3 vuodessa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lukuvuosi jakaantuu jaksoihin ja jakson vaihtuessa muuttuu lukujärjestys</a:t>
            </a:r>
          </a:p>
        </p:txBody>
      </p:sp>
      <p:graphicFrame>
        <p:nvGraphicFramePr>
          <p:cNvPr id="5" name="Kaaviokuva 4"/>
          <p:cNvGraphicFramePr/>
          <p:nvPr>
            <p:extLst>
              <p:ext uri="{D42A27DB-BD31-4B8C-83A1-F6EECF244321}">
                <p14:modId xmlns:p14="http://schemas.microsoft.com/office/powerpoint/2010/main" val="2637489812"/>
              </p:ext>
            </p:extLst>
          </p:nvPr>
        </p:nvGraphicFramePr>
        <p:xfrm>
          <a:off x="899592" y="2132856"/>
          <a:ext cx="8064896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1043608" y="2636912"/>
            <a:ext cx="772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1. lv.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1411674" y="3687415"/>
            <a:ext cx="772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2. lv.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1411674" y="4695527"/>
            <a:ext cx="772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3. lv.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1115616" y="5775647"/>
            <a:ext cx="772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4. lv.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1979712" y="2492896"/>
            <a:ext cx="5012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lukioon perehtymistä ja opintojen suunnittelua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pääasiassa pakollisia opintoja</a:t>
            </a:r>
          </a:p>
        </p:txBody>
      </p:sp>
      <p:grpSp>
        <p:nvGrpSpPr>
          <p:cNvPr id="3" name="Ryhmä 2"/>
          <p:cNvGrpSpPr/>
          <p:nvPr/>
        </p:nvGrpSpPr>
        <p:grpSpPr>
          <a:xfrm>
            <a:off x="2123728" y="3415061"/>
            <a:ext cx="6709990" cy="2894259"/>
            <a:chOff x="2123728" y="3415061"/>
            <a:chExt cx="6709990" cy="2894259"/>
          </a:xfrm>
        </p:grpSpPr>
        <p:sp>
          <p:nvSpPr>
            <p:cNvPr id="24" name="Tekstiruutu 23"/>
            <p:cNvSpPr txBox="1"/>
            <p:nvPr/>
          </p:nvSpPr>
          <p:spPr>
            <a:xfrm>
              <a:off x="2195736" y="3573016"/>
              <a:ext cx="33540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b="1" dirty="0"/>
                <a:t>yo-kirjoitusten  suunnitelma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b="1" dirty="0"/>
                <a:t>enemmän valinnaisia opintoja</a:t>
              </a:r>
            </a:p>
          </p:txBody>
        </p:sp>
        <p:sp>
          <p:nvSpPr>
            <p:cNvPr id="25" name="Tekstiruutu 24"/>
            <p:cNvSpPr txBox="1"/>
            <p:nvPr/>
          </p:nvSpPr>
          <p:spPr>
            <a:xfrm>
              <a:off x="2238550" y="4582869"/>
              <a:ext cx="28375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b="1" dirty="0"/>
                <a:t>syksyn yo-kirjoitukset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b="1" dirty="0"/>
                <a:t>jatko-opintojen suunnittelua</a:t>
              </a:r>
            </a:p>
          </p:txBody>
        </p:sp>
        <p:sp>
          <p:nvSpPr>
            <p:cNvPr id="26" name="Tekstiruutu 25"/>
            <p:cNvSpPr txBox="1"/>
            <p:nvPr/>
          </p:nvSpPr>
          <p:spPr>
            <a:xfrm>
              <a:off x="4932040" y="4581128"/>
              <a:ext cx="258673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b="1" dirty="0"/>
                <a:t>penkkarit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b="1" dirty="0"/>
                <a:t>kevään yo-kirjoitukset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b="1" dirty="0"/>
                <a:t>lakkiaiset</a:t>
              </a:r>
            </a:p>
          </p:txBody>
        </p:sp>
        <p:sp>
          <p:nvSpPr>
            <p:cNvPr id="13" name="Tekstiruutu 12"/>
            <p:cNvSpPr txBox="1"/>
            <p:nvPr/>
          </p:nvSpPr>
          <p:spPr>
            <a:xfrm>
              <a:off x="2123728" y="5724545"/>
              <a:ext cx="6332691" cy="584775"/>
            </a:xfrm>
            <a:prstGeom prst="rect">
              <a:avLst/>
            </a:prstGeom>
            <a:noFill/>
            <a:ln w="28575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fi-FI" sz="1600" b="1" dirty="0"/>
                <a:t>3½ tai 4 vuoden opiskelu vain, jos harrastukset vievät paljon aikaa, koulumenestys vaatii lisäaikaa tai opiskelet yhdistelmäopintoja</a:t>
              </a:r>
            </a:p>
          </p:txBody>
        </p:sp>
        <p:pic>
          <p:nvPicPr>
            <p:cNvPr id="14" name="Kuva 13" descr="DSC_0014.JPG"/>
            <p:cNvPicPr>
              <a:picLocks noChangeAspect="1" noChangeArrowheads="1"/>
            </p:cNvPicPr>
            <p:nvPr/>
          </p:nvPicPr>
          <p:blipFill>
            <a:blip r:embed="rId7" cstate="print">
              <a:lum bright="20000" contrast="22000"/>
            </a:blip>
            <a:srcRect/>
            <a:stretch>
              <a:fillRect/>
            </a:stretch>
          </p:blipFill>
          <p:spPr bwMode="auto">
            <a:xfrm>
              <a:off x="7452320" y="4550814"/>
              <a:ext cx="1381398" cy="9202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29" descr="MCj0429569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35214" y="3415061"/>
              <a:ext cx="758103" cy="1006371"/>
            </a:xfrm>
            <a:prstGeom prst="rect">
              <a:avLst/>
            </a:prstGeom>
            <a:noFill/>
          </p:spPr>
        </p:pic>
        <p:sp>
          <p:nvSpPr>
            <p:cNvPr id="18" name="Tekstiruutu 17"/>
            <p:cNvSpPr txBox="1"/>
            <p:nvPr/>
          </p:nvSpPr>
          <p:spPr>
            <a:xfrm>
              <a:off x="6304205" y="3501008"/>
              <a:ext cx="24442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b="1" dirty="0"/>
                <a:t>vanhojen tanssit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b="1" dirty="0"/>
                <a:t>mahdollista aloittaa yo-kirjoitukset</a:t>
              </a:r>
            </a:p>
          </p:txBody>
        </p:sp>
      </p:grpSp>
      <p:pic>
        <p:nvPicPr>
          <p:cNvPr id="1026" name="Picture 2" descr="C:\Users\Seppo\AppData\Local\Microsoft\Windows\INetCache\IE\HDMBSEO9\rasti_ruutuun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160" y="2262899"/>
            <a:ext cx="1044586" cy="1013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1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53752"/>
            <a:ext cx="6444716" cy="782960"/>
          </a:xfrm>
        </p:spPr>
        <p:txBody>
          <a:bodyPr/>
          <a:lstStyle/>
          <a:p>
            <a:r>
              <a:rPr lang="fi-FI" dirty="0"/>
              <a:t>LUKIODIPLOMIT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C4930EEE-2CDB-4514-8BB0-9F5B770E7A24}"/>
              </a:ext>
            </a:extLst>
          </p:cNvPr>
          <p:cNvGrpSpPr/>
          <p:nvPr/>
        </p:nvGrpSpPr>
        <p:grpSpPr>
          <a:xfrm>
            <a:off x="179512" y="3061806"/>
            <a:ext cx="8784976" cy="3607554"/>
            <a:chOff x="179512" y="3061806"/>
            <a:chExt cx="8784976" cy="3607554"/>
          </a:xfrm>
        </p:grpSpPr>
        <p:sp>
          <p:nvSpPr>
            <p:cNvPr id="6" name="Ellipsi 5"/>
            <p:cNvSpPr/>
            <p:nvPr/>
          </p:nvSpPr>
          <p:spPr>
            <a:xfrm>
              <a:off x="1839645" y="3374994"/>
              <a:ext cx="5328592" cy="304233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prstMaterial="dkEdge"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" name="Vuokaaviosymboli: Rajoitin 2">
              <a:hlinkClick r:id="rId2" tooltip="Katso ohjeet"/>
            </p:cNvPr>
            <p:cNvSpPr/>
            <p:nvPr/>
          </p:nvSpPr>
          <p:spPr>
            <a:xfrm>
              <a:off x="3275856" y="3061806"/>
              <a:ext cx="2160240" cy="504056"/>
            </a:xfrm>
            <a:prstGeom prst="flowChartTerminator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Teatteri</a:t>
              </a:r>
            </a:p>
          </p:txBody>
        </p:sp>
        <p:sp>
          <p:nvSpPr>
            <p:cNvPr id="31" name="Vuokaaviosymboli: Rajoitin 30">
              <a:hlinkClick r:id="rId3" tooltip="Katso ohjeet"/>
            </p:cNvPr>
            <p:cNvSpPr/>
            <p:nvPr/>
          </p:nvSpPr>
          <p:spPr>
            <a:xfrm>
              <a:off x="539552" y="3574251"/>
              <a:ext cx="2160240" cy="504056"/>
            </a:xfrm>
            <a:prstGeom prst="flowChartTerminator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Kotitalous</a:t>
              </a:r>
            </a:p>
          </p:txBody>
        </p:sp>
        <p:sp>
          <p:nvSpPr>
            <p:cNvPr id="33" name="Vuokaaviosymboli: Rajoitin 32">
              <a:hlinkClick r:id="rId4" tooltip="Katso ohjeet"/>
            </p:cNvPr>
            <p:cNvSpPr/>
            <p:nvPr/>
          </p:nvSpPr>
          <p:spPr>
            <a:xfrm>
              <a:off x="6059500" y="3573016"/>
              <a:ext cx="2160240" cy="504056"/>
            </a:xfrm>
            <a:prstGeom prst="flowChartTerminator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Tanssi</a:t>
              </a:r>
            </a:p>
          </p:txBody>
        </p:sp>
        <p:sp>
          <p:nvSpPr>
            <p:cNvPr id="34" name="Vuokaaviosymboli: Rajoitin 33">
              <a:hlinkClick r:id="rId5" tooltip="Katso ohjeet"/>
            </p:cNvPr>
            <p:cNvSpPr/>
            <p:nvPr/>
          </p:nvSpPr>
          <p:spPr>
            <a:xfrm>
              <a:off x="179512" y="4617132"/>
              <a:ext cx="2160240" cy="504056"/>
            </a:xfrm>
            <a:prstGeom prst="flowChartTerminator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Kuvataide</a:t>
              </a:r>
            </a:p>
          </p:txBody>
        </p:sp>
        <p:sp>
          <p:nvSpPr>
            <p:cNvPr id="35" name="Vuokaaviosymboli: Rajoitin 34">
              <a:hlinkClick r:id="rId6" tooltip="Katso ohjeet"/>
            </p:cNvPr>
            <p:cNvSpPr/>
            <p:nvPr/>
          </p:nvSpPr>
          <p:spPr>
            <a:xfrm>
              <a:off x="6804248" y="4617132"/>
              <a:ext cx="2160240" cy="504056"/>
            </a:xfrm>
            <a:prstGeom prst="flowChartTerminator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Musiikki</a:t>
              </a:r>
            </a:p>
          </p:txBody>
        </p:sp>
        <p:sp>
          <p:nvSpPr>
            <p:cNvPr id="36" name="Vuokaaviosymboli: Rajoitin 35">
              <a:hlinkClick r:id="rId7" tooltip="Katso ohjeet"/>
            </p:cNvPr>
            <p:cNvSpPr/>
            <p:nvPr/>
          </p:nvSpPr>
          <p:spPr>
            <a:xfrm>
              <a:off x="6084168" y="5564825"/>
              <a:ext cx="2160240" cy="504056"/>
            </a:xfrm>
            <a:prstGeom prst="flowChartTerminator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Media</a:t>
              </a:r>
            </a:p>
          </p:txBody>
        </p:sp>
        <p:sp>
          <p:nvSpPr>
            <p:cNvPr id="37" name="Vuokaaviosymboli: Rajoitin 36">
              <a:hlinkClick r:id="rId8" tooltip="Katso ohjeet"/>
            </p:cNvPr>
            <p:cNvSpPr/>
            <p:nvPr/>
          </p:nvSpPr>
          <p:spPr>
            <a:xfrm>
              <a:off x="1195505" y="5589240"/>
              <a:ext cx="2160240" cy="504056"/>
            </a:xfrm>
            <a:prstGeom prst="flowChartTerminator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Käsityö</a:t>
              </a:r>
            </a:p>
          </p:txBody>
        </p:sp>
        <p:sp>
          <p:nvSpPr>
            <p:cNvPr id="38" name="Vuokaaviosymboli: Rajoitin 37">
              <a:hlinkClick r:id="rId9" tooltip="Katso ohjeet"/>
            </p:cNvPr>
            <p:cNvSpPr/>
            <p:nvPr/>
          </p:nvSpPr>
          <p:spPr>
            <a:xfrm>
              <a:off x="3491880" y="6165304"/>
              <a:ext cx="2160240" cy="504056"/>
            </a:xfrm>
            <a:prstGeom prst="flowChartTerminator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Liikunta</a:t>
              </a:r>
            </a:p>
          </p:txBody>
        </p:sp>
        <p:sp>
          <p:nvSpPr>
            <p:cNvPr id="7" name="Tekstiruutu 6"/>
            <p:cNvSpPr txBox="1"/>
            <p:nvPr/>
          </p:nvSpPr>
          <p:spPr>
            <a:xfrm>
              <a:off x="3203848" y="4221088"/>
              <a:ext cx="295232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latin typeface="Arial Rounded MT Bold" panose="020F0704030504030204" pitchFamily="34" charset="0"/>
                </a:rPr>
                <a:t>Katso Opetushallituksen antamat ohjeet kunkin lukiodiplomin suorittamisesta ja todistuksesta</a:t>
              </a:r>
            </a:p>
          </p:txBody>
        </p:sp>
      </p:grpSp>
      <p:cxnSp>
        <p:nvCxnSpPr>
          <p:cNvPr id="39" name="Suora yhdysviiva 38"/>
          <p:cNvCxnSpPr>
            <a:cxnSpLocks/>
          </p:cNvCxnSpPr>
          <p:nvPr/>
        </p:nvCxnSpPr>
        <p:spPr>
          <a:xfrm>
            <a:off x="2654233" y="1799511"/>
            <a:ext cx="2345242" cy="240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uora yhdysviiva 39"/>
          <p:cNvCxnSpPr/>
          <p:nvPr/>
        </p:nvCxnSpPr>
        <p:spPr>
          <a:xfrm>
            <a:off x="2274945" y="1556793"/>
            <a:ext cx="3225958" cy="0"/>
          </a:xfrm>
          <a:prstGeom prst="line">
            <a:avLst/>
          </a:prstGeom>
          <a:ln w="38100"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Vuokaaviosymboli: Tallennettu tieto 40"/>
          <p:cNvSpPr/>
          <p:nvPr/>
        </p:nvSpPr>
        <p:spPr>
          <a:xfrm>
            <a:off x="107503" y="1196752"/>
            <a:ext cx="2546729" cy="1512167"/>
          </a:xfrm>
          <a:prstGeom prst="flowChartOnlineStorage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Valinnaisiin opintoihin voi kuulua lukiodiplomeita</a:t>
            </a:r>
          </a:p>
        </p:txBody>
      </p:sp>
      <p:sp>
        <p:nvSpPr>
          <p:cNvPr id="49" name="Vuokaaviosymboli: Tallennettu tieto 48"/>
          <p:cNvSpPr/>
          <p:nvPr/>
        </p:nvSpPr>
        <p:spPr>
          <a:xfrm rot="10800000">
            <a:off x="4572000" y="1196751"/>
            <a:ext cx="4399687" cy="1440159"/>
          </a:xfrm>
          <a:prstGeom prst="flowChartOnlineStorage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0" name="Tekstiruutu 49"/>
          <p:cNvSpPr txBox="1"/>
          <p:nvPr/>
        </p:nvSpPr>
        <p:spPr>
          <a:xfrm>
            <a:off x="5364088" y="1268760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erityinen näyttö osaamisesta ja harrastuneisuudesta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 Rounded MT Bold" panose="020F0704030504030204" pitchFamily="34" charset="0"/>
              </a:rPr>
              <a:t>todistuksesta voi olla hyötyä jatko-opiskelussa ja työelämässä</a:t>
            </a:r>
          </a:p>
        </p:txBody>
      </p:sp>
      <p:sp>
        <p:nvSpPr>
          <p:cNvPr id="22" name="Ellipsi 21">
            <a:extLst>
              <a:ext uri="{FF2B5EF4-FFF2-40B4-BE49-F238E27FC236}">
                <a16:creationId xmlns:a16="http://schemas.microsoft.com/office/drawing/2014/main" id="{EF5D177E-44B3-4F60-B05E-8BC8D48B143C}"/>
              </a:ext>
            </a:extLst>
          </p:cNvPr>
          <p:cNvSpPr/>
          <p:nvPr/>
        </p:nvSpPr>
        <p:spPr>
          <a:xfrm>
            <a:off x="2498581" y="1417537"/>
            <a:ext cx="830309" cy="7792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237B6264-3C61-4662-94FA-536B6A613BC7}"/>
              </a:ext>
            </a:extLst>
          </p:cNvPr>
          <p:cNvSpPr/>
          <p:nvPr/>
        </p:nvSpPr>
        <p:spPr>
          <a:xfrm>
            <a:off x="3742537" y="1399601"/>
            <a:ext cx="859661" cy="7792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26D21995-83E6-449C-86B7-F245182FDA99}"/>
              </a:ext>
            </a:extLst>
          </p:cNvPr>
          <p:cNvSpPr txBox="1"/>
          <p:nvPr/>
        </p:nvSpPr>
        <p:spPr>
          <a:xfrm>
            <a:off x="2778999" y="2196798"/>
            <a:ext cx="200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Laajuus vähintään 2 opintopistettä</a:t>
            </a:r>
          </a:p>
        </p:txBody>
      </p:sp>
    </p:spTree>
    <p:extLst>
      <p:ext uri="{BB962C8B-B14F-4D97-AF65-F5344CB8AC3E}">
        <p14:creationId xmlns:p14="http://schemas.microsoft.com/office/powerpoint/2010/main" val="298537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6B06C6AE-B473-4E71-BDA2-909B10AEE2C9}"/>
              </a:ext>
            </a:extLst>
          </p:cNvPr>
          <p:cNvSpPr/>
          <p:nvPr/>
        </p:nvSpPr>
        <p:spPr>
          <a:xfrm>
            <a:off x="1540412" y="5051648"/>
            <a:ext cx="6079587" cy="1473696"/>
          </a:xfrm>
          <a:custGeom>
            <a:avLst/>
            <a:gdLst>
              <a:gd name="connsiteX0" fmla="*/ 0 w 6079587"/>
              <a:gd name="connsiteY0" fmla="*/ 147370 h 1473696"/>
              <a:gd name="connsiteX1" fmla="*/ 147370 w 6079587"/>
              <a:gd name="connsiteY1" fmla="*/ 0 h 1473696"/>
              <a:gd name="connsiteX2" fmla="*/ 5932217 w 6079587"/>
              <a:gd name="connsiteY2" fmla="*/ 0 h 1473696"/>
              <a:gd name="connsiteX3" fmla="*/ 6079587 w 6079587"/>
              <a:gd name="connsiteY3" fmla="*/ 147370 h 1473696"/>
              <a:gd name="connsiteX4" fmla="*/ 6079587 w 6079587"/>
              <a:gd name="connsiteY4" fmla="*/ 1326326 h 1473696"/>
              <a:gd name="connsiteX5" fmla="*/ 5932217 w 6079587"/>
              <a:gd name="connsiteY5" fmla="*/ 1473696 h 1473696"/>
              <a:gd name="connsiteX6" fmla="*/ 147370 w 6079587"/>
              <a:gd name="connsiteY6" fmla="*/ 1473696 h 1473696"/>
              <a:gd name="connsiteX7" fmla="*/ 0 w 6079587"/>
              <a:gd name="connsiteY7" fmla="*/ 1326326 h 1473696"/>
              <a:gd name="connsiteX8" fmla="*/ 0 w 6079587"/>
              <a:gd name="connsiteY8" fmla="*/ 147370 h 1473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9587" h="1473696">
                <a:moveTo>
                  <a:pt x="0" y="147370"/>
                </a:moveTo>
                <a:cubicBezTo>
                  <a:pt x="0" y="65980"/>
                  <a:pt x="65980" y="0"/>
                  <a:pt x="147370" y="0"/>
                </a:cubicBezTo>
                <a:lnTo>
                  <a:pt x="5932217" y="0"/>
                </a:lnTo>
                <a:cubicBezTo>
                  <a:pt x="6013607" y="0"/>
                  <a:pt x="6079587" y="65980"/>
                  <a:pt x="6079587" y="147370"/>
                </a:cubicBezTo>
                <a:lnTo>
                  <a:pt x="6079587" y="1326326"/>
                </a:lnTo>
                <a:cubicBezTo>
                  <a:pt x="6079587" y="1407716"/>
                  <a:pt x="6013607" y="1473696"/>
                  <a:pt x="5932217" y="1473696"/>
                </a:cubicBezTo>
                <a:lnTo>
                  <a:pt x="147370" y="1473696"/>
                </a:lnTo>
                <a:cubicBezTo>
                  <a:pt x="65980" y="1473696"/>
                  <a:pt x="0" y="1407716"/>
                  <a:pt x="0" y="1326326"/>
                </a:cubicBezTo>
                <a:lnTo>
                  <a:pt x="0" y="14737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33" tIns="107933" rIns="1602269" bIns="107933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fi-FI" sz="1700" kern="1200" dirty="0">
                <a:latin typeface="Arial Rounded MT Bold" panose="020F0704030504030204" pitchFamily="34" charset="0"/>
              </a:rPr>
              <a:t>Opiskelijan on käyttäydyttävä muita kiusaamatta ja vältettävä toimintaa, joka voi vaarantaa muiden opiskelijoiden, oppilaitoksen tai opiskeluympäristön turvallisuutta tai terveyttä</a:t>
            </a:r>
            <a:endParaRPr lang="fi-FI" sz="1700" kern="1200" dirty="0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084C2487-0545-443A-835E-FE0FBAF3D219}"/>
              </a:ext>
            </a:extLst>
          </p:cNvPr>
          <p:cNvGrpSpPr/>
          <p:nvPr/>
        </p:nvGrpSpPr>
        <p:grpSpPr>
          <a:xfrm>
            <a:off x="1003978" y="3332336"/>
            <a:ext cx="6079587" cy="2065630"/>
            <a:chOff x="1003978" y="3332336"/>
            <a:chExt cx="6079587" cy="2065630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BC5836D3-DF07-4129-A1EA-44674483871C}"/>
                </a:ext>
              </a:extLst>
            </p:cNvPr>
            <p:cNvSpPr/>
            <p:nvPr/>
          </p:nvSpPr>
          <p:spPr>
            <a:xfrm>
              <a:off x="1003978" y="3332336"/>
              <a:ext cx="6079587" cy="1473696"/>
            </a:xfrm>
            <a:custGeom>
              <a:avLst/>
              <a:gdLst>
                <a:gd name="connsiteX0" fmla="*/ 0 w 6079587"/>
                <a:gd name="connsiteY0" fmla="*/ 147370 h 1473696"/>
                <a:gd name="connsiteX1" fmla="*/ 147370 w 6079587"/>
                <a:gd name="connsiteY1" fmla="*/ 0 h 1473696"/>
                <a:gd name="connsiteX2" fmla="*/ 5932217 w 6079587"/>
                <a:gd name="connsiteY2" fmla="*/ 0 h 1473696"/>
                <a:gd name="connsiteX3" fmla="*/ 6079587 w 6079587"/>
                <a:gd name="connsiteY3" fmla="*/ 147370 h 1473696"/>
                <a:gd name="connsiteX4" fmla="*/ 6079587 w 6079587"/>
                <a:gd name="connsiteY4" fmla="*/ 1326326 h 1473696"/>
                <a:gd name="connsiteX5" fmla="*/ 5932217 w 6079587"/>
                <a:gd name="connsiteY5" fmla="*/ 1473696 h 1473696"/>
                <a:gd name="connsiteX6" fmla="*/ 147370 w 6079587"/>
                <a:gd name="connsiteY6" fmla="*/ 1473696 h 1473696"/>
                <a:gd name="connsiteX7" fmla="*/ 0 w 6079587"/>
                <a:gd name="connsiteY7" fmla="*/ 1326326 h 1473696"/>
                <a:gd name="connsiteX8" fmla="*/ 0 w 6079587"/>
                <a:gd name="connsiteY8" fmla="*/ 147370 h 1473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79587" h="1473696">
                  <a:moveTo>
                    <a:pt x="0" y="147370"/>
                  </a:moveTo>
                  <a:cubicBezTo>
                    <a:pt x="0" y="65980"/>
                    <a:pt x="65980" y="0"/>
                    <a:pt x="147370" y="0"/>
                  </a:cubicBezTo>
                  <a:lnTo>
                    <a:pt x="5932217" y="0"/>
                  </a:lnTo>
                  <a:cubicBezTo>
                    <a:pt x="6013607" y="0"/>
                    <a:pt x="6079587" y="65980"/>
                    <a:pt x="6079587" y="147370"/>
                  </a:cubicBezTo>
                  <a:lnTo>
                    <a:pt x="6079587" y="1326326"/>
                  </a:lnTo>
                  <a:cubicBezTo>
                    <a:pt x="6079587" y="1407716"/>
                    <a:pt x="6013607" y="1473696"/>
                    <a:pt x="5932217" y="1473696"/>
                  </a:cubicBezTo>
                  <a:lnTo>
                    <a:pt x="147370" y="1473696"/>
                  </a:lnTo>
                  <a:cubicBezTo>
                    <a:pt x="65980" y="1473696"/>
                    <a:pt x="0" y="1407716"/>
                    <a:pt x="0" y="1326326"/>
                  </a:cubicBezTo>
                  <a:lnTo>
                    <a:pt x="0" y="14737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2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743" tIns="111743" rIns="1606079" bIns="111743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fi-FI" sz="1800" b="1" kern="12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Opiskelijan on suoritettava tehtävänsä tunnollisesti ja käyttäydyttävä asiallisesti</a:t>
              </a:r>
              <a:endParaRPr lang="fi-FI" sz="1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C08DBEB1-E466-4606-85ED-E4428DF55318}"/>
                </a:ext>
              </a:extLst>
            </p:cNvPr>
            <p:cNvSpPr/>
            <p:nvPr/>
          </p:nvSpPr>
          <p:spPr>
            <a:xfrm>
              <a:off x="6125663" y="4440064"/>
              <a:ext cx="957902" cy="957902"/>
            </a:xfrm>
            <a:custGeom>
              <a:avLst/>
              <a:gdLst>
                <a:gd name="connsiteX0" fmla="*/ 0 w 957902"/>
                <a:gd name="connsiteY0" fmla="*/ 526846 h 957902"/>
                <a:gd name="connsiteX1" fmla="*/ 215528 w 957902"/>
                <a:gd name="connsiteY1" fmla="*/ 526846 h 957902"/>
                <a:gd name="connsiteX2" fmla="*/ 215528 w 957902"/>
                <a:gd name="connsiteY2" fmla="*/ 0 h 957902"/>
                <a:gd name="connsiteX3" fmla="*/ 742374 w 957902"/>
                <a:gd name="connsiteY3" fmla="*/ 0 h 957902"/>
                <a:gd name="connsiteX4" fmla="*/ 742374 w 957902"/>
                <a:gd name="connsiteY4" fmla="*/ 526846 h 957902"/>
                <a:gd name="connsiteX5" fmla="*/ 957902 w 957902"/>
                <a:gd name="connsiteY5" fmla="*/ 526846 h 957902"/>
                <a:gd name="connsiteX6" fmla="*/ 478951 w 957902"/>
                <a:gd name="connsiteY6" fmla="*/ 957902 h 957902"/>
                <a:gd name="connsiteX7" fmla="*/ 0 w 957902"/>
                <a:gd name="connsiteY7" fmla="*/ 526846 h 95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7902" h="957902">
                  <a:moveTo>
                    <a:pt x="0" y="526846"/>
                  </a:moveTo>
                  <a:lnTo>
                    <a:pt x="215528" y="526846"/>
                  </a:lnTo>
                  <a:lnTo>
                    <a:pt x="215528" y="0"/>
                  </a:lnTo>
                  <a:lnTo>
                    <a:pt x="742374" y="0"/>
                  </a:lnTo>
                  <a:lnTo>
                    <a:pt x="742374" y="526846"/>
                  </a:lnTo>
                  <a:lnTo>
                    <a:pt x="957902" y="526846"/>
                  </a:lnTo>
                  <a:lnTo>
                    <a:pt x="478951" y="957902"/>
                  </a:lnTo>
                  <a:lnTo>
                    <a:pt x="0" y="52684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tint val="40000"/>
                <a:alpha val="90000"/>
                <a:hueOff val="10716854"/>
                <a:satOff val="-13793"/>
                <a:lumOff val="-1075"/>
                <a:alphaOff val="0"/>
              </a:schemeClr>
            </a:lnRef>
            <a:fillRef idx="1">
              <a:schemeClr val="accent3">
                <a:tint val="40000"/>
                <a:alpha val="90000"/>
                <a:hueOff val="10716854"/>
                <a:satOff val="-13793"/>
                <a:lumOff val="-1075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10716854"/>
                <a:satOff val="-13793"/>
                <a:lumOff val="-107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48" tIns="45720" rIns="261248" bIns="28280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3600" kern="12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06E3F936-A2BE-4E6E-954F-E09B9DA8C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60648"/>
            <a:ext cx="6419056" cy="648072"/>
          </a:xfrm>
        </p:spPr>
        <p:txBody>
          <a:bodyPr/>
          <a:lstStyle/>
          <a:p>
            <a:r>
              <a:rPr lang="fi-FI" sz="2400" dirty="0"/>
              <a:t>OPISKELIJAN VELVOLLISUUDET</a:t>
            </a:r>
          </a:p>
        </p:txBody>
      </p:sp>
      <p:sp>
        <p:nvSpPr>
          <p:cNvPr id="6" name="Vapaamuotoinen: Muoto 5">
            <a:extLst>
              <a:ext uri="{FF2B5EF4-FFF2-40B4-BE49-F238E27FC236}">
                <a16:creationId xmlns:a16="http://schemas.microsoft.com/office/drawing/2014/main" id="{A484D6C6-834A-4BE1-8A66-FD0AA797EE7A}"/>
              </a:ext>
            </a:extLst>
          </p:cNvPr>
          <p:cNvSpPr/>
          <p:nvPr/>
        </p:nvSpPr>
        <p:spPr>
          <a:xfrm>
            <a:off x="467544" y="1613024"/>
            <a:ext cx="6079587" cy="1473696"/>
          </a:xfrm>
          <a:custGeom>
            <a:avLst/>
            <a:gdLst>
              <a:gd name="connsiteX0" fmla="*/ 0 w 6079587"/>
              <a:gd name="connsiteY0" fmla="*/ 147370 h 1473696"/>
              <a:gd name="connsiteX1" fmla="*/ 147370 w 6079587"/>
              <a:gd name="connsiteY1" fmla="*/ 0 h 1473696"/>
              <a:gd name="connsiteX2" fmla="*/ 5932217 w 6079587"/>
              <a:gd name="connsiteY2" fmla="*/ 0 h 1473696"/>
              <a:gd name="connsiteX3" fmla="*/ 6079587 w 6079587"/>
              <a:gd name="connsiteY3" fmla="*/ 147370 h 1473696"/>
              <a:gd name="connsiteX4" fmla="*/ 6079587 w 6079587"/>
              <a:gd name="connsiteY4" fmla="*/ 1326326 h 1473696"/>
              <a:gd name="connsiteX5" fmla="*/ 5932217 w 6079587"/>
              <a:gd name="connsiteY5" fmla="*/ 1473696 h 1473696"/>
              <a:gd name="connsiteX6" fmla="*/ 147370 w 6079587"/>
              <a:gd name="connsiteY6" fmla="*/ 1473696 h 1473696"/>
              <a:gd name="connsiteX7" fmla="*/ 0 w 6079587"/>
              <a:gd name="connsiteY7" fmla="*/ 1326326 h 1473696"/>
              <a:gd name="connsiteX8" fmla="*/ 0 w 6079587"/>
              <a:gd name="connsiteY8" fmla="*/ 147370 h 1473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9587" h="1473696">
                <a:moveTo>
                  <a:pt x="0" y="147370"/>
                </a:moveTo>
                <a:cubicBezTo>
                  <a:pt x="0" y="65980"/>
                  <a:pt x="65980" y="0"/>
                  <a:pt x="147370" y="0"/>
                </a:cubicBezTo>
                <a:lnTo>
                  <a:pt x="5932217" y="0"/>
                </a:lnTo>
                <a:cubicBezTo>
                  <a:pt x="6013607" y="0"/>
                  <a:pt x="6079587" y="65980"/>
                  <a:pt x="6079587" y="147370"/>
                </a:cubicBezTo>
                <a:lnTo>
                  <a:pt x="6079587" y="1326326"/>
                </a:lnTo>
                <a:cubicBezTo>
                  <a:pt x="6079587" y="1407716"/>
                  <a:pt x="6013607" y="1473696"/>
                  <a:pt x="5932217" y="1473696"/>
                </a:cubicBezTo>
                <a:lnTo>
                  <a:pt x="147370" y="1473696"/>
                </a:lnTo>
                <a:cubicBezTo>
                  <a:pt x="65980" y="1473696"/>
                  <a:pt x="0" y="1407716"/>
                  <a:pt x="0" y="1326326"/>
                </a:cubicBezTo>
                <a:lnTo>
                  <a:pt x="0" y="14737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743" tIns="111743" rIns="1615650" bIns="111743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fi-FI" sz="1800" b="1" kern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Opiskelijalla on velvollisuus osallistua opetukseen, jollei hänen poissaololleen ole perusteltua syytä</a:t>
            </a:r>
            <a:endParaRPr lang="fi-FI" sz="1800" b="1" kern="1200" dirty="0">
              <a:solidFill>
                <a:schemeClr val="tx1"/>
              </a:solidFill>
            </a:endParaRPr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6C7DF68E-C43D-48E6-ADD1-4EC790740555}"/>
              </a:ext>
            </a:extLst>
          </p:cNvPr>
          <p:cNvSpPr/>
          <p:nvPr/>
        </p:nvSpPr>
        <p:spPr>
          <a:xfrm>
            <a:off x="5589229" y="2730576"/>
            <a:ext cx="957902" cy="957902"/>
          </a:xfrm>
          <a:custGeom>
            <a:avLst/>
            <a:gdLst>
              <a:gd name="connsiteX0" fmla="*/ 0 w 957902"/>
              <a:gd name="connsiteY0" fmla="*/ 526846 h 957902"/>
              <a:gd name="connsiteX1" fmla="*/ 215528 w 957902"/>
              <a:gd name="connsiteY1" fmla="*/ 526846 h 957902"/>
              <a:gd name="connsiteX2" fmla="*/ 215528 w 957902"/>
              <a:gd name="connsiteY2" fmla="*/ 0 h 957902"/>
              <a:gd name="connsiteX3" fmla="*/ 742374 w 957902"/>
              <a:gd name="connsiteY3" fmla="*/ 0 h 957902"/>
              <a:gd name="connsiteX4" fmla="*/ 742374 w 957902"/>
              <a:gd name="connsiteY4" fmla="*/ 526846 h 957902"/>
              <a:gd name="connsiteX5" fmla="*/ 957902 w 957902"/>
              <a:gd name="connsiteY5" fmla="*/ 526846 h 957902"/>
              <a:gd name="connsiteX6" fmla="*/ 478951 w 957902"/>
              <a:gd name="connsiteY6" fmla="*/ 957902 h 957902"/>
              <a:gd name="connsiteX7" fmla="*/ 0 w 957902"/>
              <a:gd name="connsiteY7" fmla="*/ 526846 h 95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7902" h="957902">
                <a:moveTo>
                  <a:pt x="0" y="526846"/>
                </a:moveTo>
                <a:lnTo>
                  <a:pt x="215528" y="526846"/>
                </a:lnTo>
                <a:lnTo>
                  <a:pt x="215528" y="0"/>
                </a:lnTo>
                <a:lnTo>
                  <a:pt x="742374" y="0"/>
                </a:lnTo>
                <a:lnTo>
                  <a:pt x="742374" y="526846"/>
                </a:lnTo>
                <a:lnTo>
                  <a:pt x="957902" y="526846"/>
                </a:lnTo>
                <a:lnTo>
                  <a:pt x="478951" y="957902"/>
                </a:lnTo>
                <a:lnTo>
                  <a:pt x="0" y="52684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1248" tIns="45720" rIns="261248" bIns="28280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3600" kern="120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E890F74-434B-456B-89F6-FFFF3FA9A613}"/>
              </a:ext>
            </a:extLst>
          </p:cNvPr>
          <p:cNvSpPr txBox="1"/>
          <p:nvPr/>
        </p:nvSpPr>
        <p:spPr>
          <a:xfrm>
            <a:off x="1661167" y="1126856"/>
            <a:ext cx="1902721" cy="33855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Arial Rounded MT Bold" panose="020F0704030504030204" pitchFamily="34" charset="0"/>
              </a:rPr>
              <a:t>Lukiolaki 30 §:</a:t>
            </a:r>
          </a:p>
        </p:txBody>
      </p:sp>
    </p:spTree>
    <p:extLst>
      <p:ext uri="{BB962C8B-B14F-4D97-AF65-F5344CB8AC3E}">
        <p14:creationId xmlns:p14="http://schemas.microsoft.com/office/powerpoint/2010/main" val="313524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7883</TotalTime>
  <Words>1009</Words>
  <Application>Microsoft Office PowerPoint</Application>
  <PresentationFormat>Näytössä katseltava diaesitys (4:3)</PresentationFormat>
  <Paragraphs>241</Paragraphs>
  <Slides>16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2" baseType="lpstr">
      <vt:lpstr>Arial</vt:lpstr>
      <vt:lpstr>Arial Rounded MT Bold</vt:lpstr>
      <vt:lpstr>Calibri</vt:lpstr>
      <vt:lpstr>Courier New</vt:lpstr>
      <vt:lpstr>Wingdings</vt:lpstr>
      <vt:lpstr>Office-teema</vt:lpstr>
      <vt:lpstr>OPINTOJEN UUDISTUVA RAKENNE</vt:lpstr>
      <vt:lpstr>OPINTOJEN UUDISTUVA MITOITUS</vt:lpstr>
      <vt:lpstr>MIKSI LUKIOON</vt:lpstr>
      <vt:lpstr>OPINTOJAKSOJEN VALINNAT</vt:lpstr>
      <vt:lpstr>OPINTO-OHJAUS</vt:lpstr>
      <vt:lpstr>MENESTYKSEN PILARIT</vt:lpstr>
      <vt:lpstr>LUKUVUODET</vt:lpstr>
      <vt:lpstr>LUKIODIPLOMIT</vt:lpstr>
      <vt:lpstr>OPISKELIJAN VELVOLLISUUDET</vt:lpstr>
      <vt:lpstr>OPISKELIJAN OIKEUKSIA</vt:lpstr>
      <vt:lpstr>OHJEITA ARVIOINTIIN JA SUORITUKSIIN</vt:lpstr>
      <vt:lpstr>OPINTOJAKSON ARVIOINTI</vt:lpstr>
      <vt:lpstr>OPPIAINEEN ARVIOINTI</vt:lpstr>
      <vt:lpstr>YO-TUTKINNON HAJAUTTAMINEN</vt:lpstr>
      <vt:lpstr>LUKIOSTA AMMATTIIN</vt:lpstr>
      <vt:lpstr>YHDISTELMÄOPINNOT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Seppo</dc:creator>
  <cp:lastModifiedBy>Eveliina Ojala</cp:lastModifiedBy>
  <cp:revision>581</cp:revision>
  <dcterms:created xsi:type="dcterms:W3CDTF">2015-09-07T07:27:45Z</dcterms:created>
  <dcterms:modified xsi:type="dcterms:W3CDTF">2024-08-07T08:00:41Z</dcterms:modified>
</cp:coreProperties>
</file>