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999" r:id="rId5"/>
    <p:sldMasterId id="2147483998" r:id="rId6"/>
  </p:sldMasterIdLst>
  <p:notesMasterIdLst>
    <p:notesMasterId r:id="rId26"/>
  </p:notesMasterIdLst>
  <p:sldIdLst>
    <p:sldId id="2158" r:id="rId7"/>
    <p:sldId id="2196" r:id="rId8"/>
    <p:sldId id="2182" r:id="rId9"/>
    <p:sldId id="2185" r:id="rId10"/>
    <p:sldId id="2195" r:id="rId11"/>
    <p:sldId id="2194" r:id="rId12"/>
    <p:sldId id="2175" r:id="rId13"/>
    <p:sldId id="2183" r:id="rId14"/>
    <p:sldId id="2184" r:id="rId15"/>
    <p:sldId id="2215" r:id="rId16"/>
    <p:sldId id="2216" r:id="rId17"/>
    <p:sldId id="2213" r:id="rId18"/>
    <p:sldId id="2214" r:id="rId19"/>
    <p:sldId id="2188" r:id="rId20"/>
    <p:sldId id="2189" r:id="rId21"/>
    <p:sldId id="2190" r:id="rId22"/>
    <p:sldId id="2191" r:id="rId23"/>
    <p:sldId id="2192" r:id="rId24"/>
    <p:sldId id="2193" r:id="rId2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3A71F0DA-2A0C-124D-81BB-BB371A2282F8}">
          <p14:sldIdLst>
            <p14:sldId id="2158"/>
            <p14:sldId id="2196"/>
            <p14:sldId id="2182"/>
            <p14:sldId id="2185"/>
            <p14:sldId id="2195"/>
            <p14:sldId id="2194"/>
            <p14:sldId id="2175"/>
            <p14:sldId id="2183"/>
            <p14:sldId id="2184"/>
            <p14:sldId id="2215"/>
            <p14:sldId id="2216"/>
            <p14:sldId id="2213"/>
            <p14:sldId id="2214"/>
            <p14:sldId id="2188"/>
            <p14:sldId id="2189"/>
            <p14:sldId id="2190"/>
            <p14:sldId id="2191"/>
            <p14:sldId id="2192"/>
            <p14:sldId id="2193"/>
          </p14:sldIdLst>
        </p14:section>
        <p14:section name="Lopetus" id="{5E5F3FFD-FAC3-6D46-9304-705703F831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254" userDrawn="1">
          <p15:clr>
            <a:srgbClr val="A4A3A4"/>
          </p15:clr>
        </p15:guide>
        <p15:guide id="5" pos="1030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ina Ojala" initials="EO" lastIdx="2" clrIdx="0">
    <p:extLst>
      <p:ext uri="{19B8F6BF-5375-455C-9EA6-DF929625EA0E}">
        <p15:presenceInfo xmlns:p15="http://schemas.microsoft.com/office/powerpoint/2012/main" userId="S-1-5-21-369238053-3485069179-3624526551-17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A47D"/>
    <a:srgbClr val="4AEDDE"/>
    <a:srgbClr val="000000"/>
    <a:srgbClr val="3B1F4D"/>
    <a:srgbClr val="FDEA57"/>
    <a:srgbClr val="583F52"/>
    <a:srgbClr val="74FBC3"/>
    <a:srgbClr val="F6DC0D"/>
    <a:srgbClr val="75B901"/>
    <a:srgbClr val="169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68"/>
      </p:cViewPr>
      <p:guideLst>
        <p:guide orient="horz" pos="8112"/>
        <p:guide pos="14254"/>
        <p:guide pos="1030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99E-233E-F348-BB40-2634D738D0E4}" type="datetime1">
              <a:rPr lang="fi-FI" smtClean="0"/>
              <a:t>22.8.2025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7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37923" y="3845169"/>
            <a:ext cx="6563763" cy="7786445"/>
          </a:xfrm>
        </p:spPr>
        <p:txBody>
          <a:bodyPr anchor="ctr"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27C4-A418-324A-BAE7-1179D083833B}" type="datetime1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9"/>
            <a:ext cx="14745136" cy="2651126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3756569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217" indent="0" algn="l">
              <a:buNone/>
              <a:defRPr sz="3200"/>
            </a:lvl2pPr>
            <a:lvl3pPr marL="1828434" indent="0" algn="l">
              <a:buNone/>
              <a:defRPr sz="2800"/>
            </a:lvl3pPr>
            <a:lvl4pPr marL="2742651" indent="0" algn="l">
              <a:buNone/>
              <a:defRPr sz="2400"/>
            </a:lvl4pPr>
            <a:lvl5pPr marL="3656868" indent="0" algn="l">
              <a:buNone/>
              <a:defRPr sz="2400"/>
            </a:lvl5pPr>
          </a:lstStyle>
          <a:p>
            <a:pPr lvl="0"/>
            <a:r>
              <a:rPr lang="fi-FI"/>
              <a:t>Muokkaa tekstiä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8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1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7" y="6319451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</p:spTree>
    <p:extLst>
      <p:ext uri="{BB962C8B-B14F-4D97-AF65-F5344CB8AC3E}">
        <p14:creationId xmlns:p14="http://schemas.microsoft.com/office/powerpoint/2010/main" val="12352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2486" y="4571999"/>
            <a:ext cx="8893255" cy="716280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47408" y="4571999"/>
            <a:ext cx="8893255" cy="71628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26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2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aka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64008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4" y="6997709"/>
            <a:ext cx="21025723" cy="2029060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95450" y="9448800"/>
            <a:ext cx="21012150" cy="35052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022" y="11658624"/>
            <a:ext cx="2044700" cy="1295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3833380" y="3175004"/>
            <a:ext cx="16710890" cy="7365991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_monta_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solidFill>
            <a:schemeClr val="accent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064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78064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698788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698788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633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633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5" hasCustomPrompt="1"/>
          </p:nvPr>
        </p:nvSpPr>
        <p:spPr>
          <a:xfrm>
            <a:off x="17473377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6" hasCustomPrompt="1"/>
          </p:nvPr>
        </p:nvSpPr>
        <p:spPr>
          <a:xfrm>
            <a:off x="17473377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37" hasCustomPrompt="1"/>
          </p:nvPr>
        </p:nvSpPr>
        <p:spPr>
          <a:xfrm>
            <a:off x="1780649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38" hasCustomPrompt="1"/>
          </p:nvPr>
        </p:nvSpPr>
        <p:spPr>
          <a:xfrm>
            <a:off x="1780649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39" hasCustomPrompt="1"/>
          </p:nvPr>
        </p:nvSpPr>
        <p:spPr>
          <a:xfrm>
            <a:off x="6987889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3" name="Tekstin paikkamerkki 3"/>
          <p:cNvSpPr>
            <a:spLocks noGrp="1"/>
          </p:cNvSpPr>
          <p:nvPr>
            <p:ph type="body" sz="quarter" idx="40" hasCustomPrompt="1"/>
          </p:nvPr>
        </p:nvSpPr>
        <p:spPr>
          <a:xfrm>
            <a:off x="6987889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41" hasCustomPrompt="1"/>
          </p:nvPr>
        </p:nvSpPr>
        <p:spPr>
          <a:xfrm>
            <a:off x="12230633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42" hasCustomPrompt="1"/>
          </p:nvPr>
        </p:nvSpPr>
        <p:spPr>
          <a:xfrm>
            <a:off x="12230633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sz="quarter" idx="43" hasCustomPrompt="1"/>
          </p:nvPr>
        </p:nvSpPr>
        <p:spPr>
          <a:xfrm>
            <a:off x="17473377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44" hasCustomPrompt="1"/>
          </p:nvPr>
        </p:nvSpPr>
        <p:spPr>
          <a:xfrm>
            <a:off x="17473377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8" name="Otsikko 2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pic>
        <p:nvPicPr>
          <p:cNvPr id="30" name="Kuva 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31807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31926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7BD2-5888-B742-B813-F7CBF1FA8C30}" type="datetime1">
              <a:rPr lang="fi-FI" smtClean="0"/>
              <a:t>22.8.2025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_oike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" y="760446"/>
            <a:ext cx="2044700" cy="1295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vasen_kuva_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Rectangle 14"/>
          <p:cNvSpPr/>
          <p:nvPr userDrawn="1"/>
        </p:nvSpPr>
        <p:spPr>
          <a:xfrm>
            <a:off x="12178215" y="9173681"/>
            <a:ext cx="12199435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4244" y="9925050"/>
            <a:ext cx="9227376" cy="2876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" y="760446"/>
            <a:ext cx="2044700" cy="1295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oikea_kuva_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Rectangle 14"/>
          <p:cNvSpPr/>
          <p:nvPr userDrawn="1"/>
        </p:nvSpPr>
        <p:spPr>
          <a:xfrm>
            <a:off x="1" y="9173681"/>
            <a:ext cx="12199433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31807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31926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486029" y="9925050"/>
            <a:ext cx="9227376" cy="2876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yöreä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2174749" y="1520380"/>
            <a:ext cx="10364827" cy="10366820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26352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56007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yöreä_ku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2793618" y="986980"/>
            <a:ext cx="6395266" cy="6396496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13669918" y="7797566"/>
            <a:ext cx="4928416" cy="4929364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8598334" y="5543550"/>
            <a:ext cx="3760818" cy="3761542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a_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181766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49858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46768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2546768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2546768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9181766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9181766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5749858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5749858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0308416" y="4514578"/>
            <a:ext cx="3760818" cy="3761542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95450" y="8820150"/>
            <a:ext cx="21012150" cy="876300"/>
          </a:xfrm>
        </p:spPr>
        <p:txBody>
          <a:bodyPr anchor="b"/>
          <a:lstStyle>
            <a:lvl1pPr algn="ctr">
              <a:defRPr b="1" spc="600" baseline="0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457109" marR="0" lvl="0" indent="-457109" algn="ctr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NIMESI TÄHÄN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695450" y="10155860"/>
            <a:ext cx="21012150" cy="2457450"/>
          </a:xfrm>
        </p:spPr>
        <p:txBody>
          <a:bodyPr anchor="t">
            <a:normAutofit/>
          </a:bodyPr>
          <a:lstStyle>
            <a:lvl1pPr algn="ctr">
              <a:defRPr sz="3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457109" marR="0" lvl="0" indent="-457109" algn="ctr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Vapaavalintainen teksti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21966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064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78064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7929206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698788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698788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3171950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19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633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633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8414694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35" hasCustomPrompt="1"/>
          </p:nvPr>
        </p:nvSpPr>
        <p:spPr>
          <a:xfrm>
            <a:off x="17473377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23" name="Tekstin paikkamerkki 3"/>
          <p:cNvSpPr>
            <a:spLocks noGrp="1"/>
          </p:cNvSpPr>
          <p:nvPr>
            <p:ph type="body" sz="quarter" idx="36" hasCustomPrompt="1"/>
          </p:nvPr>
        </p:nvSpPr>
        <p:spPr>
          <a:xfrm>
            <a:off x="17473377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12148631" y="4343400"/>
            <a:ext cx="0" cy="9372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82"/>
          <p:cNvSpPr/>
          <p:nvPr userDrawn="1"/>
        </p:nvSpPr>
        <p:spPr>
          <a:xfrm rot="5400000">
            <a:off x="11546787" y="398531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27172" y="518525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7172" y="398510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9824302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8624152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Otsikko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sp>
        <p:nvSpPr>
          <p:cNvPr id="13" name="Hexagon 82"/>
          <p:cNvSpPr/>
          <p:nvPr userDrawn="1"/>
        </p:nvSpPr>
        <p:spPr>
          <a:xfrm rot="5400000">
            <a:off x="11546787" y="8624358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12138660" y="0"/>
            <a:ext cx="9971" cy="13716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27172" y="2038350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7172" y="838200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6677394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5477244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4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3527172" y="1094597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3527172" y="974582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6" name="Hexagon 82"/>
          <p:cNvSpPr/>
          <p:nvPr userDrawn="1"/>
        </p:nvSpPr>
        <p:spPr>
          <a:xfrm rot="5400000">
            <a:off x="11546787" y="838406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7" name="Hexagon 82"/>
          <p:cNvSpPr/>
          <p:nvPr userDrawn="1"/>
        </p:nvSpPr>
        <p:spPr>
          <a:xfrm rot="5400000">
            <a:off x="11546787" y="974603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8" name="Hexagon 82"/>
          <p:cNvSpPr/>
          <p:nvPr userDrawn="1"/>
        </p:nvSpPr>
        <p:spPr>
          <a:xfrm rot="5400000">
            <a:off x="11546787" y="5477450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1AE01F3-027E-114B-8A34-2791D7B27E5B}" type="datetime1">
              <a:rPr lang="fi-FI" smtClean="0"/>
              <a:t>22.8.2025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/>
          <p:cNvCxnSpPr/>
          <p:nvPr userDrawn="1"/>
        </p:nvCxnSpPr>
        <p:spPr>
          <a:xfrm>
            <a:off x="12138660" y="0"/>
            <a:ext cx="0" cy="103098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2291337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1091187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3527172" y="688296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3527172" y="568281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5952232" y="10953170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4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5952232" y="9753020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6" name="Hexagon 82"/>
          <p:cNvSpPr/>
          <p:nvPr userDrawn="1"/>
        </p:nvSpPr>
        <p:spPr>
          <a:xfrm rot="5400000">
            <a:off x="11546787" y="1091393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7" name="Hexagon 82"/>
          <p:cNvSpPr/>
          <p:nvPr userDrawn="1"/>
        </p:nvSpPr>
        <p:spPr>
          <a:xfrm rot="5400000">
            <a:off x="11546787" y="9709991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8" name="Hexagon 82"/>
          <p:cNvSpPr/>
          <p:nvPr userDrawn="1"/>
        </p:nvSpPr>
        <p:spPr>
          <a:xfrm rot="5400000">
            <a:off x="11546787" y="568302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 flipV="1">
            <a:off x="2994660" y="7629908"/>
            <a:ext cx="2138299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5"/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81"/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Oval 91"/>
          <p:cNvSpPr/>
          <p:nvPr userDrawn="1"/>
        </p:nvSpPr>
        <p:spPr>
          <a:xfrm>
            <a:off x="1004155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2828098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2828098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0041557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41557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7255017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7255017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>
            <a:off x="0" y="7629908"/>
            <a:ext cx="243776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5"/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81"/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Oval 91"/>
          <p:cNvSpPr/>
          <p:nvPr userDrawn="1"/>
        </p:nvSpPr>
        <p:spPr>
          <a:xfrm>
            <a:off x="9923986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2828098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2828098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0041557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41557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7255017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7255017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>
            <a:off x="0" y="7629908"/>
            <a:ext cx="1603117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81"/>
          <p:cNvSpPr/>
          <p:nvPr userDrawn="1"/>
        </p:nvSpPr>
        <p:spPr>
          <a:xfrm>
            <a:off x="377293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91"/>
          <p:cNvSpPr/>
          <p:nvPr userDrawn="1"/>
        </p:nvSpPr>
        <p:spPr>
          <a:xfrm>
            <a:off x="16031172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3772938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3772938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6031172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6031172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2428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24377650" cy="1371242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355014" y="1879048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355015" y="9910118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4" y="8696150"/>
            <a:ext cx="5099908" cy="3230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9380"/>
            <a:ext cx="26158324" cy="1744538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-2406447"/>
            <a:ext cx="24377650" cy="16257822"/>
          </a:xfrm>
          <a:prstGeom prst="rect">
            <a:avLst/>
          </a:prstGeom>
          <a:solidFill>
            <a:srgbClr val="00A47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419562" y="2039469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243099" y="10086581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641" y="9793920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625176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24377650" cy="16251766"/>
          </a:xfrm>
          <a:prstGeom prst="rect">
            <a:avLst/>
          </a:prstGeom>
          <a:solidFill>
            <a:srgbClr val="00A47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355014" y="1879048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355015" y="9910118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4" y="9302240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6251766"/>
          </a:xfrm>
          <a:prstGeom prst="rect">
            <a:avLst/>
          </a:prstGeom>
        </p:spPr>
      </p:pic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868362" y="3392901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TEKSTIÄ NAPS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547520" y="13102497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19" y="10080108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taustavär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sisältö_2_väri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D9E5CCB-1811-694A-AFDE-F89C5BFBD1CC}" type="datetime1">
              <a:rPr lang="fi-FI" smtClean="0"/>
              <a:t>22.8.2025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/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/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9"/>
            <a:ext cx="14745136" cy="2651126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3756569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217" indent="0" algn="l">
              <a:buNone/>
              <a:defRPr sz="3200"/>
            </a:lvl2pPr>
            <a:lvl3pPr marL="1828434" indent="0" algn="l">
              <a:buNone/>
              <a:defRPr sz="2800"/>
            </a:lvl3pPr>
            <a:lvl4pPr marL="2742651" indent="0" algn="l">
              <a:buNone/>
              <a:defRPr sz="2400"/>
            </a:lvl4pPr>
            <a:lvl5pPr marL="3656868" indent="0" algn="l">
              <a:buNone/>
              <a:defRPr sz="2400"/>
            </a:lvl5pPr>
          </a:lstStyle>
          <a:p>
            <a:pPr lvl="0"/>
            <a:r>
              <a:rPr lang="fi-FI"/>
              <a:t>Muokkaa tekstiä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8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1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7" y="6319451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3833380" y="3175004"/>
            <a:ext cx="16710890" cy="7365991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</p:spTree>
    <p:extLst>
      <p:ext uri="{BB962C8B-B14F-4D97-AF65-F5344CB8AC3E}">
        <p14:creationId xmlns:p14="http://schemas.microsoft.com/office/powerpoint/2010/main" val="19778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8A9B8EF0-CB69-1944-9D9E-D16EA0CE1B44}" type="datetime1">
              <a:rPr lang="fi-FI" smtClean="0"/>
              <a:t>22.8.2025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2_väritaus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222FEF2C-A2AC-F84D-8581-A7F273833A11}" type="datetime1">
              <a:rPr lang="fi-FI" smtClean="0"/>
              <a:t>22.8.2025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_sisältö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82DF3A1A-3C2E-A14B-BAD5-5478EBBFC7B9}" type="datetime1">
              <a:rPr lang="fi-FI" smtClean="0"/>
              <a:t>22.8.2025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2_väritau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C0FC4EE5-A0C5-4A46-AF91-CE64D69B7770}" type="datetime1">
              <a:rPr lang="fi-FI" smtClean="0"/>
              <a:t>22.8.2025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864281" y="4057650"/>
            <a:ext cx="8837405" cy="73075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399" y="4057650"/>
            <a:ext cx="11570043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343A-E80F-C94E-8306-03498FB2E6C6}" type="datetime1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F3CB-3457-2242-A4C2-F7DC2C83DD04}" type="datetime1">
              <a:rPr lang="fi-FI" smtClean="0"/>
              <a:t>22.8.2025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81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79" r:id="rId9"/>
    <p:sldLayoutId id="2147483949" r:id="rId10"/>
    <p:sldLayoutId id="2147483974" r:id="rId11"/>
    <p:sldLayoutId id="2147484037" r:id="rId12"/>
    <p:sldLayoutId id="2147484038" r:id="rId13"/>
    <p:sldLayoutId id="2147484039" r:id="rId14"/>
    <p:sldLayoutId id="214748404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7109" indent="-457109" algn="l" defTabSz="1828434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1326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5543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9760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3977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476C-57FA-9844-958D-AE44EAC13611}" type="datetime1">
              <a:rPr lang="fi-FI" smtClean="0"/>
              <a:t>22.8.2025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55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  <p:sldLayoutId id="2147484028" r:id="rId18"/>
    <p:sldLayoutId id="214748403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7109" indent="-457109" algn="l" defTabSz="1828434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1326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5543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9760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3977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1676400" y="730250"/>
            <a:ext cx="10458450" cy="7365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idx="1"/>
          </p:nvPr>
        </p:nvSpPr>
        <p:spPr>
          <a:xfrm>
            <a:off x="1676400" y="8648699"/>
            <a:ext cx="10458450" cy="370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4031" r:id="rId2"/>
    <p:sldLayoutId id="2147484035" r:id="rId3"/>
    <p:sldLayoutId id="2147484034" r:id="rId4"/>
    <p:sldLayoutId id="2147483948" r:id="rId5"/>
    <p:sldLayoutId id="2147483996" r:id="rId6"/>
    <p:sldLayoutId id="2147483941" r:id="rId7"/>
    <p:sldLayoutId id="2147484029" r:id="rId8"/>
    <p:sldLayoutId id="21474840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15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4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liopistovalinnat.fi/todistusvalinnan-pisteytykset-vuodesta-2026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ZGFkZjFjNGEtY2YyNS00MzMyLTllOWMtNDFiYWMzYzhjMjY2IiwidCI6IjkxMDczODlkLTQ0YjgtNDcxNi05ZGEyLWM0ZTNhY2YwMzBkYiIsImMiOjh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yle.fi/uutiset/3-12069783?fbclid=IwAR3c0IWNGWANUxjk17LwdXqfHORasBhrSilCLm7uamG-G9N6swT_6vx7kjc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u.fi/fi/avoin-yliopisto-opetus" TargetMode="External"/><Relationship Id="rId2" Type="http://schemas.openxmlformats.org/officeDocument/2006/relationships/hyperlink" Target="https://www.opopassi.com/korkeakouluyhteistyo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le.fi/uutiset/3-11970660?fbclid=IwAR0iDYIDsIyh0SQJzR_70fz-p2RX-MYPS7b0648vR75MVT-gNmSoZnjYaDU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hs.fi/mielipide/art-2000008887481.html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788AD82D-EDC1-4FB6-8656-9B38CDFF89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7629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EBB6D05B-8FC8-4168-A6B0-23D4E001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380" y="6832603"/>
            <a:ext cx="16710890" cy="7365991"/>
          </a:xfrm>
        </p:spPr>
        <p:txBody>
          <a:bodyPr>
            <a:normAutofit/>
          </a:bodyPr>
          <a:lstStyle/>
          <a:p>
            <a:r>
              <a:rPr lang="fi-FI" sz="8000" dirty="0"/>
              <a:t>Ykkösvuoden opiskelijoiden </a:t>
            </a:r>
            <a:r>
              <a:rPr lang="fi-FI" sz="8000"/>
              <a:t>opinto-ohjaus 2025</a:t>
            </a:r>
            <a:br>
              <a:rPr lang="fi-FI" sz="8000" dirty="0"/>
            </a:br>
            <a:endParaRPr lang="fi-FI" sz="8000" dirty="0"/>
          </a:p>
        </p:txBody>
      </p:sp>
    </p:spTree>
    <p:extLst>
      <p:ext uri="{BB962C8B-B14F-4D97-AF65-F5344CB8AC3E}">
        <p14:creationId xmlns:p14="http://schemas.microsoft.com/office/powerpoint/2010/main" val="14725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E4741-400E-44BB-BF63-E90ED7EB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Yliopistojen todistusvalinta jatkossa: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0EAE6B-B849-432B-80E2-A51D4950B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Erilaisia pisteytystaulukoita on yhteensä 11.</a:t>
            </a:r>
          </a:p>
          <a:p>
            <a:r>
              <a:rPr lang="fi-FI" dirty="0"/>
              <a:t>Taulukot on jaoteltu sen perusteella, miten matematiikka sekä ainereaalit niissä pisteytetään.</a:t>
            </a:r>
          </a:p>
          <a:p>
            <a:r>
              <a:rPr lang="fi-FI" b="1" dirty="0"/>
              <a:t>Äidinkielen ja kirjallisuuden</a:t>
            </a:r>
            <a:r>
              <a:rPr lang="fi-FI" dirty="0"/>
              <a:t>, </a:t>
            </a:r>
            <a:r>
              <a:rPr lang="fi-FI" b="1" dirty="0"/>
              <a:t>toisen kotimaisen kielen</a:t>
            </a:r>
            <a:r>
              <a:rPr lang="fi-FI" dirty="0"/>
              <a:t> pisteytys on sama kaikissa taulukoissa.</a:t>
            </a:r>
          </a:p>
          <a:p>
            <a:r>
              <a:rPr lang="fi-FI" b="1" dirty="0"/>
              <a:t>Matematiikka</a:t>
            </a:r>
            <a:r>
              <a:rPr lang="fi-FI" dirty="0"/>
              <a:t> pisteytetään kolmella eri tavalla riippuen haettavasta alasta:</a:t>
            </a:r>
          </a:p>
          <a:p>
            <a:pPr lvl="1"/>
            <a:r>
              <a:rPr lang="fi-FI" dirty="0"/>
              <a:t>Pitkän ja lyhyen matematiikan pisteytyksen ero on kapeampi aloilla, joille myös lyhyt matematiikka antaa hyvät valmiudet (esimerkiksi kauppatiede).</a:t>
            </a:r>
          </a:p>
          <a:p>
            <a:pPr lvl="1"/>
            <a:r>
              <a:rPr lang="fi-FI" dirty="0"/>
              <a:t>Pitkän matematiikan pisteytys on suurempi ja lyhyen matematiikan pisteytys on pienempi niillä aloilla, joilla pitkä matematiikka antaa paremmat valmiudet (esimerkiksi lääketiede).</a:t>
            </a:r>
          </a:p>
          <a:p>
            <a:pPr lvl="1"/>
            <a:r>
              <a:rPr lang="fi-FI" dirty="0"/>
              <a:t>Muutamalla alalla pitkän matematiikan merkitys ja siten myös pisteytys on aiempia vielä suurempi (esimerkiksi luonnontieteellisten aineiden opettajakoulutukset).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376CB7-7794-49A1-B5D8-F63558BC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3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B0D46F-65E2-41F1-8A7D-2B1DBBFB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Yliopistojen todistusvalinta jatkossa: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BEBD26-AA59-4433-8061-273E995DF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Ainereaalit</a:t>
            </a:r>
            <a:r>
              <a:rPr lang="fi-FI" dirty="0"/>
              <a:t> pisteytetään kolmella eri tavalla riippuen haettavasta alasta:</a:t>
            </a:r>
          </a:p>
          <a:p>
            <a:pPr lvl="1"/>
            <a:r>
              <a:rPr lang="fi-FI" dirty="0"/>
              <a:t>Kaikki ainereaalit pisteytetään samalla tavalla (esimerkiksi oikeustieteet).</a:t>
            </a:r>
          </a:p>
          <a:p>
            <a:pPr lvl="1"/>
            <a:r>
              <a:rPr lang="fi-FI" dirty="0"/>
              <a:t>Lähes kaikki ainereaalit pisteytetään samalla tavalla. Poikkeuksen muodostaa niin sanottu painotettu aine, josta voi saada muita ainereaaleja enemmän pisteitä (esimerkiksi liikuntapedagogiikka ja psykologia).</a:t>
            </a:r>
          </a:p>
          <a:p>
            <a:pPr lvl="1"/>
            <a:r>
              <a:rPr lang="fi-FI" dirty="0"/>
              <a:t>Eniten pisteitä saa niin sanotuista painotetuista aineista eli aineista, jotka ovat alan kannalta kaikkein oleellisimmat. Toiseksi eniten pisteitä saa muista alan kannalta keskeisistä reaaliaineista (esimerkiksi filosofia/historia/teologia).</a:t>
            </a:r>
          </a:p>
          <a:p>
            <a:r>
              <a:rPr lang="fi-FI" dirty="0">
                <a:hlinkClick r:id="rId2"/>
              </a:rPr>
              <a:t>https://yliopistovalinnat.fi/todistusvalinnan-pisteytykset-vuodesta-2026</a:t>
            </a:r>
            <a:r>
              <a:rPr lang="fi-FI" dirty="0"/>
              <a:t> </a:t>
            </a:r>
          </a:p>
          <a:p>
            <a:pPr lvl="1"/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B7B5DB-84A3-41C9-BD33-08702A0C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3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632283" y="303333"/>
            <a:ext cx="20774205" cy="1896570"/>
          </a:xfrm>
        </p:spPr>
        <p:txBody>
          <a:bodyPr>
            <a:normAutofit/>
          </a:bodyPr>
          <a:lstStyle/>
          <a:p>
            <a:pPr algn="ctr"/>
            <a:r>
              <a:rPr lang="fi-FI" sz="5999" dirty="0"/>
              <a:t>Todistusvalinnan arvosanojen keskiarvo, ammattikorkeakoulut</a:t>
            </a:r>
            <a:br>
              <a:rPr lang="fi-FI" sz="5999" dirty="0"/>
            </a:br>
            <a:r>
              <a:rPr lang="fi-FI" sz="2000" dirty="0"/>
              <a:t>Lähde: Tilastopalvelu Vipunen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A2D75E9-B2E1-402F-AF71-DE98942D3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61" y="1830110"/>
            <a:ext cx="17999076" cy="11884104"/>
          </a:xfrm>
          <a:prstGeom prst="rect">
            <a:avLst/>
          </a:prstGeom>
        </p:spPr>
      </p:pic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1A803A19-4A2A-45D5-AC06-DC01372C1286}"/>
              </a:ext>
            </a:extLst>
          </p:cNvPr>
          <p:cNvCxnSpPr/>
          <p:nvPr/>
        </p:nvCxnSpPr>
        <p:spPr>
          <a:xfrm flipH="1">
            <a:off x="14788750" y="3241100"/>
            <a:ext cx="635938" cy="73530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4C8BF166-F534-43EA-BFAE-4D975A1FA2F7}"/>
              </a:ext>
            </a:extLst>
          </p:cNvPr>
          <p:cNvSpPr txBox="1"/>
          <p:nvPr/>
        </p:nvSpPr>
        <p:spPr>
          <a:xfrm>
            <a:off x="15663166" y="10753126"/>
            <a:ext cx="2961089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99" dirty="0">
                <a:solidFill>
                  <a:srgbClr val="000000"/>
                </a:solidFill>
              </a:rPr>
              <a:t>~3,88 = C</a:t>
            </a:r>
          </a:p>
        </p:txBody>
      </p:sp>
    </p:spTree>
    <p:extLst>
      <p:ext uri="{BB962C8B-B14F-4D97-AF65-F5344CB8AC3E}">
        <p14:creationId xmlns:p14="http://schemas.microsoft.com/office/powerpoint/2010/main" val="28394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1065670" y="221697"/>
            <a:ext cx="20455392" cy="1326458"/>
          </a:xfrm>
        </p:spPr>
        <p:txBody>
          <a:bodyPr>
            <a:normAutofit/>
          </a:bodyPr>
          <a:lstStyle/>
          <a:p>
            <a:pPr algn="ctr"/>
            <a:r>
              <a:rPr lang="fi-FI" sz="5999" dirty="0"/>
              <a:t>Todistusvalinnan arvosanojen keskiarvo, yliopistot</a:t>
            </a:r>
            <a:br>
              <a:rPr lang="fi-FI" sz="5999" dirty="0"/>
            </a:br>
            <a:r>
              <a:rPr lang="fi-FI" sz="2000" dirty="0"/>
              <a:t>Lähde: Tilastopalvelu Vipunen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AC681A9-ABC5-429B-B356-5EC070BE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16" y="1548155"/>
            <a:ext cx="18084923" cy="11946148"/>
          </a:xfrm>
          <a:prstGeom prst="rect">
            <a:avLst/>
          </a:prstGeom>
        </p:spPr>
      </p:pic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66584B07-DBBE-41C7-8A79-202144EB9B7B}"/>
              </a:ext>
            </a:extLst>
          </p:cNvPr>
          <p:cNvCxnSpPr>
            <a:cxnSpLocks/>
          </p:cNvCxnSpPr>
          <p:nvPr/>
        </p:nvCxnSpPr>
        <p:spPr>
          <a:xfrm flipH="1">
            <a:off x="15106719" y="2827149"/>
            <a:ext cx="437210" cy="6126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FB48FEE-263B-4693-819D-2E121A1139F2}"/>
              </a:ext>
            </a:extLst>
          </p:cNvPr>
          <p:cNvSpPr txBox="1"/>
          <p:nvPr/>
        </p:nvSpPr>
        <p:spPr>
          <a:xfrm>
            <a:off x="12384107" y="2025217"/>
            <a:ext cx="2722613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99" dirty="0">
                <a:solidFill>
                  <a:srgbClr val="000000"/>
                </a:solidFill>
              </a:rPr>
              <a:t>~5 = M</a:t>
            </a:r>
          </a:p>
        </p:txBody>
      </p:sp>
    </p:spTree>
    <p:extLst>
      <p:ext uri="{BB962C8B-B14F-4D97-AF65-F5344CB8AC3E}">
        <p14:creationId xmlns:p14="http://schemas.microsoft.com/office/powerpoint/2010/main" val="402674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Ammattikorkeakoulut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5" y="3191401"/>
            <a:ext cx="23383725" cy="830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6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Tilaston tulkitseminen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Persentiili</a:t>
            </a:r>
            <a:r>
              <a:rPr lang="fi-FI" dirty="0"/>
              <a:t> = sadannespiste, prosenttipiste; yksi niistä 99 pisteestä, jotka jakavat tietyn tekijän suhteen suuruusjärjestyksessä olevan joukon sataan yhtä suureen osaan.  </a:t>
            </a:r>
          </a:p>
          <a:p>
            <a:r>
              <a:rPr lang="fi-FI" dirty="0"/>
              <a:t>80. </a:t>
            </a:r>
            <a:r>
              <a:rPr lang="fi-FI" dirty="0" err="1"/>
              <a:t>persentiili</a:t>
            </a:r>
            <a:r>
              <a:rPr lang="fi-FI" dirty="0"/>
              <a:t> = </a:t>
            </a:r>
            <a:r>
              <a:rPr lang="fi-FI" dirty="0" err="1"/>
              <a:t>Persentiililuku</a:t>
            </a:r>
            <a:r>
              <a:rPr lang="fi-FI" dirty="0"/>
              <a:t> 80 kertoo, että 80 prosenttia </a:t>
            </a:r>
            <a:r>
              <a:rPr lang="fi-FI"/>
              <a:t>aineiston osallistujista on saanut saman tuloksen</a:t>
            </a:r>
            <a:endParaRPr lang="fi-FI" dirty="0"/>
          </a:p>
          <a:p>
            <a:r>
              <a:rPr lang="fi-FI" dirty="0"/>
              <a:t>Mediaani = suuruusjärjestykseen asetettujen havaintojen keskimmäinen arvo</a:t>
            </a:r>
          </a:p>
        </p:txBody>
      </p:sp>
    </p:spTree>
    <p:extLst>
      <p:ext uri="{BB962C8B-B14F-4D97-AF65-F5344CB8AC3E}">
        <p14:creationId xmlns:p14="http://schemas.microsoft.com/office/powerpoint/2010/main" val="422442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Yliopistot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8" y="3215664"/>
            <a:ext cx="23212833" cy="709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3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8321" y="190281"/>
            <a:ext cx="17954126" cy="1658297"/>
          </a:xfrm>
        </p:spPr>
        <p:txBody>
          <a:bodyPr/>
          <a:lstStyle/>
          <a:p>
            <a:r>
              <a:rPr lang="fi-FI" dirty="0"/>
              <a:t>Kirjoitetun matematiikan laajuus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64" y="1848578"/>
            <a:ext cx="9413418" cy="11380853"/>
          </a:xfrm>
        </p:spPr>
      </p:pic>
      <p:sp>
        <p:nvSpPr>
          <p:cNvPr id="6" name="Suorakulmio 5"/>
          <p:cNvSpPr/>
          <p:nvPr/>
        </p:nvSpPr>
        <p:spPr>
          <a:xfrm>
            <a:off x="12720379" y="5872720"/>
            <a:ext cx="11607083" cy="2406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343">
              <a:lnSpc>
                <a:spcPct val="94000"/>
              </a:lnSpc>
              <a:spcBef>
                <a:spcPts val="2000"/>
              </a:spcBef>
              <a:spcAft>
                <a:spcPts val="400"/>
              </a:spcAft>
            </a:pPr>
            <a:r>
              <a:rPr lang="fi-FI" sz="3999" dirty="0">
                <a:solidFill>
                  <a:srgbClr val="191B0E"/>
                </a:solidFill>
                <a:hlinkClick r:id="rId3"/>
              </a:rPr>
              <a:t>https://app.powerbi.com/view?r=eyJrIjoiZGFkZjFjNGEtY2YyNS00MzMyLTllOWMtNDFiYWMzYzhjMjY2IiwidCI6IjkxMDczODlkLTQ0YjgtNDcxNi05ZGEyLWM0ZTNhY2YwMzBkYiIsImMiOjh9</a:t>
            </a:r>
            <a:endParaRPr lang="fi-FI" sz="3999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95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Toisenlainen tarina: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https://yle.fi/uutiset/3-12069783?fbclid=IwAR3c0IWNGWANUxjk17LwdXqfHORasBhrSilCLm7uamG-G9N6swT_6vx7kjc</a:t>
            </a:r>
            <a:endParaRPr lang="fi-FI" dirty="0"/>
          </a:p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13" y="3287338"/>
            <a:ext cx="9250460" cy="9196912"/>
          </a:xfrm>
        </p:spPr>
      </p:pic>
    </p:spTree>
    <p:extLst>
      <p:ext uri="{BB962C8B-B14F-4D97-AF65-F5344CB8AC3E}">
        <p14:creationId xmlns:p14="http://schemas.microsoft.com/office/powerpoint/2010/main" val="13398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Muita väyliä opiskelupaikkaan?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Oletko kiinnostunut suorittamaan opintoja avoimessa korkeakoulussa?</a:t>
            </a:r>
          </a:p>
          <a:p>
            <a:pPr marL="1974610" lvl="2" indent="0">
              <a:buNone/>
            </a:pPr>
            <a:r>
              <a:rPr lang="fi-FI" dirty="0">
                <a:hlinkClick r:id="rId2"/>
              </a:rPr>
              <a:t>https://www.opopassi.com/korkeakouluyhteistyo</a:t>
            </a:r>
            <a:endParaRPr lang="fi-FI" dirty="0"/>
          </a:p>
          <a:p>
            <a:pPr lvl="1"/>
            <a:r>
              <a:rPr lang="fi-FI" i="0" dirty="0"/>
              <a:t>Esim. Turun yliopiston avoin opintotarjonta:</a:t>
            </a:r>
          </a:p>
          <a:p>
            <a:pPr marL="1974610" lvl="2" indent="0">
              <a:buNone/>
            </a:pPr>
            <a:r>
              <a:rPr lang="fi-FI" dirty="0">
                <a:hlinkClick r:id="rId3"/>
              </a:rPr>
              <a:t>https://www.utu.fi/fi/avoin-yliopisto-opetus</a:t>
            </a:r>
            <a:r>
              <a:rPr lang="fi-FI" dirty="0"/>
              <a:t> </a:t>
            </a:r>
          </a:p>
          <a:p>
            <a:pPr lvl="1"/>
            <a:r>
              <a:rPr lang="fi-FI" i="0" dirty="0"/>
              <a:t>Avoimet korkeakouluopinnot </a:t>
            </a:r>
            <a:r>
              <a:rPr lang="fi-FI" b="1" i="0" dirty="0"/>
              <a:t>luetaan hyväksi</a:t>
            </a:r>
            <a:r>
              <a:rPr lang="fi-FI" i="0" dirty="0"/>
              <a:t> soveltaviin lukiokursseihin</a:t>
            </a:r>
          </a:p>
          <a:p>
            <a:pPr lvl="1"/>
            <a:r>
              <a:rPr lang="fi-FI" i="0" dirty="0"/>
              <a:t>Avoimen korkeakoulun opinnot voivat myös tarjota väylän </a:t>
            </a:r>
            <a:r>
              <a:rPr lang="fi-FI" b="1" i="0" dirty="0"/>
              <a:t>suoraan opiskelupaikkaan</a:t>
            </a:r>
            <a:r>
              <a:rPr lang="fi-FI" i="0" dirty="0"/>
              <a:t> esimerkiksi ammattikorkeakoulussa.</a:t>
            </a:r>
          </a:p>
          <a:p>
            <a:pPr marL="1060439" lvl="1" indent="0">
              <a:buNone/>
            </a:pPr>
            <a:r>
              <a:rPr lang="fi-FI" dirty="0"/>
              <a:t>	</a:t>
            </a:r>
          </a:p>
          <a:p>
            <a:pPr marL="1974610" lvl="2" indent="0">
              <a:buNone/>
            </a:pP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280" y="2708733"/>
            <a:ext cx="5867258" cy="10812520"/>
          </a:xfrm>
        </p:spPr>
      </p:pic>
    </p:spTree>
    <p:extLst>
      <p:ext uri="{BB962C8B-B14F-4D97-AF65-F5344CB8AC3E}">
        <p14:creationId xmlns:p14="http://schemas.microsoft.com/office/powerpoint/2010/main" val="271552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570456" y="5302259"/>
            <a:ext cx="21025723" cy="2651126"/>
          </a:xfrm>
        </p:spPr>
        <p:txBody>
          <a:bodyPr>
            <a:normAutofit/>
          </a:bodyPr>
          <a:lstStyle/>
          <a:p>
            <a:pPr algn="ctr"/>
            <a:r>
              <a:rPr lang="fi-FI" sz="9600" dirty="0"/>
              <a:t>Pitääkö heti tietää, mitä haluaa?</a:t>
            </a:r>
          </a:p>
        </p:txBody>
      </p:sp>
    </p:spTree>
    <p:extLst>
      <p:ext uri="{BB962C8B-B14F-4D97-AF65-F5344CB8AC3E}">
        <p14:creationId xmlns:p14="http://schemas.microsoft.com/office/powerpoint/2010/main" val="23716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3381385"/>
            <a:ext cx="7717249" cy="683527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38" y="3381385"/>
            <a:ext cx="6952100" cy="714199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835" y="3381385"/>
            <a:ext cx="7935561" cy="70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12238178" y="1995359"/>
            <a:ext cx="8893255" cy="9720588"/>
          </a:xfrm>
        </p:spPr>
        <p:txBody>
          <a:bodyPr/>
          <a:lstStyle/>
          <a:p>
            <a:endParaRPr lang="fi-FI" dirty="0">
              <a:hlinkClick r:id="rId2"/>
            </a:endParaRPr>
          </a:p>
          <a:p>
            <a:r>
              <a:rPr lang="fi-FI" dirty="0"/>
              <a:t>Lehdet ovat keväisin täynnä tällaisia uutisia. Kuinka näihin suhtautua?</a:t>
            </a:r>
            <a:endParaRPr lang="fi-FI" dirty="0">
              <a:hlinkClick r:id="" action="ppaction://noaction"/>
            </a:endParaRPr>
          </a:p>
          <a:p>
            <a:r>
              <a:rPr lang="fi-FI" dirty="0">
                <a:hlinkClick r:id="rId2"/>
              </a:rPr>
              <a:t>https://yle.fi/uutiset/3-11970660?fbclid=IwAR0iDYIDsIyh0SQJzR_70fz-p2RX-MYPS7b0648vR75MVT-gNmSoZnjYaDU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6" name="Sisällön paikkamerkki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24" y="1397482"/>
            <a:ext cx="9372314" cy="11416205"/>
          </a:xfrm>
        </p:spPr>
      </p:pic>
    </p:spTree>
    <p:extLst>
      <p:ext uri="{BB962C8B-B14F-4D97-AF65-F5344CB8AC3E}">
        <p14:creationId xmlns:p14="http://schemas.microsoft.com/office/powerpoint/2010/main" val="94709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Korkeakoulujen todistusvalintauudistus mainettaan parempi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323778" y="4607168"/>
            <a:ext cx="8893255" cy="7162802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https://www.hs.fi/mielipide/art-2000008887481.html</a:t>
            </a:r>
            <a:endParaRPr lang="fi-FI" dirty="0"/>
          </a:p>
          <a:p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56" y="3040005"/>
            <a:ext cx="8431280" cy="9672695"/>
          </a:xfr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D692-8012-492B-818D-4DA5640D87BA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5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BB7BD2-5888-B742-B813-F7CBF1FA8C30}" type="datetime1">
              <a:rPr lang="fi-FI" smtClean="0"/>
              <a:t>22.8.2025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" y="419132"/>
            <a:ext cx="8698279" cy="1229356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956" y="419132"/>
            <a:ext cx="9084163" cy="121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47808B-E6D1-4F75-986E-18ACE865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000">
                <a:ea typeface="+mj-lt"/>
                <a:cs typeface="+mj-lt"/>
              </a:rPr>
              <a:t>Valintojen paikat ensimmäisen opintovuoden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33BAB-A082-446C-AF84-6E6392F14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82843" tIns="91422" rIns="182843" bIns="91422" rtlCol="0" anchor="t">
            <a:normAutofit/>
          </a:bodyPr>
          <a:lstStyle/>
          <a:p>
            <a:pPr marL="571500" indent="-571500"/>
            <a:r>
              <a:rPr lang="fi-FI" dirty="0">
                <a:ea typeface="+mn-lt"/>
                <a:cs typeface="+mn-lt"/>
              </a:rPr>
              <a:t>Ensimmäinen opiskeluvuosi lukiossa koostuu pitkälti pakollisten kurssien opinnoista</a:t>
            </a:r>
            <a:endParaRPr lang="fi-FI" dirty="0"/>
          </a:p>
          <a:p>
            <a:pPr marL="571500" indent="-571500"/>
            <a:r>
              <a:rPr lang="fi-FI" dirty="0">
                <a:ea typeface="+mn-lt"/>
                <a:cs typeface="+mn-lt"/>
              </a:rPr>
              <a:t>Pohdittavia kysymyksiä: Mitkä aineet </a:t>
            </a:r>
            <a:r>
              <a:rPr lang="fi-FI" b="1" dirty="0">
                <a:ea typeface="+mn-lt"/>
                <a:cs typeface="+mn-lt"/>
              </a:rPr>
              <a:t>kiinnostavat</a:t>
            </a:r>
            <a:r>
              <a:rPr lang="fi-FI" dirty="0">
                <a:ea typeface="+mn-lt"/>
                <a:cs typeface="+mn-lt"/>
              </a:rPr>
              <a:t>? Mikä </a:t>
            </a:r>
            <a:r>
              <a:rPr lang="fi-FI" b="1" dirty="0">
                <a:ea typeface="+mn-lt"/>
                <a:cs typeface="+mn-lt"/>
              </a:rPr>
              <a:t>motivoi</a:t>
            </a:r>
            <a:r>
              <a:rPr lang="fi-FI" dirty="0">
                <a:ea typeface="+mn-lt"/>
                <a:cs typeface="+mn-lt"/>
              </a:rPr>
              <a:t>? Mikä </a:t>
            </a:r>
            <a:r>
              <a:rPr lang="fi-FI" b="1" dirty="0">
                <a:ea typeface="+mn-lt"/>
                <a:cs typeface="+mn-lt"/>
              </a:rPr>
              <a:t>innostaa</a:t>
            </a:r>
            <a:r>
              <a:rPr lang="fi-FI" dirty="0">
                <a:ea typeface="+mn-lt"/>
                <a:cs typeface="+mn-lt"/>
              </a:rPr>
              <a:t>?</a:t>
            </a:r>
            <a:endParaRPr lang="fi-FI" dirty="0"/>
          </a:p>
          <a:p>
            <a:pPr marL="571500" indent="-571500"/>
            <a:r>
              <a:rPr lang="fi-FI" dirty="0">
                <a:ea typeface="+mn-lt"/>
                <a:cs typeface="+mn-lt"/>
              </a:rPr>
              <a:t>Näiden aineiden opinnoissa kannattaa jatkaa syventäviin kursseihin ja aikanaan ylioppilaskirjoituksiin.</a:t>
            </a:r>
            <a:endParaRPr lang="fi-FI" dirty="0"/>
          </a:p>
          <a:p>
            <a:pPr marL="456565" indent="-456565">
              <a:buNone/>
            </a:pPr>
            <a:endParaRPr lang="fi-FI" dirty="0">
              <a:cs typeface="Calibri"/>
            </a:endParaRPr>
          </a:p>
          <a:p>
            <a:pPr marL="456565" indent="-456565" algn="ctr">
              <a:buNone/>
            </a:pPr>
            <a:r>
              <a:rPr lang="fi-FI" i="1" dirty="0">
                <a:ea typeface="+mn-lt"/>
                <a:cs typeface="+mn-lt"/>
              </a:rPr>
              <a:t>Eniten kuormittavat tekemättömät työt.</a:t>
            </a:r>
            <a:endParaRPr lang="fi-FI" dirty="0"/>
          </a:p>
          <a:p>
            <a:pPr marL="456565" indent="-456565" algn="ctr">
              <a:buNone/>
            </a:pPr>
            <a:r>
              <a:rPr lang="fi-FI" i="1" dirty="0">
                <a:ea typeface="+mn-lt"/>
                <a:cs typeface="+mn-lt"/>
              </a:rPr>
              <a:t>Paras tulos syntyy keskittymällä omiin vahvuuksiin ja kiinnostuksen kohteisiin!</a:t>
            </a:r>
            <a:endParaRPr lang="fi-FI" dirty="0"/>
          </a:p>
          <a:p>
            <a:pPr marL="0" indent="0">
              <a:buNone/>
            </a:pPr>
            <a:endParaRPr lang="fi-FI" b="1" dirty="0">
              <a:cs typeface="Calibri"/>
            </a:endParaRPr>
          </a:p>
          <a:p>
            <a:pPr marL="1370965" lvl="1" indent="-45656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19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08968" y="276035"/>
            <a:ext cx="19197399" cy="2971026"/>
          </a:xfrm>
        </p:spPr>
        <p:txBody>
          <a:bodyPr/>
          <a:lstStyle/>
          <a:p>
            <a:r>
              <a:rPr lang="fi-FI" dirty="0"/>
              <a:t>Ammattikorkeakoulut:</a:t>
            </a:r>
            <a:br>
              <a:rPr lang="fi-FI" dirty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72" y="1761549"/>
            <a:ext cx="9823085" cy="11739464"/>
          </a:xfrm>
        </p:spPr>
      </p:pic>
    </p:spTree>
    <p:extLst>
      <p:ext uri="{BB962C8B-B14F-4D97-AF65-F5344CB8AC3E}">
        <p14:creationId xmlns:p14="http://schemas.microsoft.com/office/powerpoint/2010/main" val="347740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Yliopistot – tämä taulukko poistuu 2026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72" y="2858542"/>
            <a:ext cx="19072666" cy="9682150"/>
          </a:xfrm>
        </p:spPr>
      </p:pic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B02B901-9E33-4C7C-B6AB-10B9269C62A6}"/>
              </a:ext>
            </a:extLst>
          </p:cNvPr>
          <p:cNvCxnSpPr/>
          <p:nvPr/>
        </p:nvCxnSpPr>
        <p:spPr>
          <a:xfrm>
            <a:off x="1267691" y="2858542"/>
            <a:ext cx="22049509" cy="968215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2C3A6A7E-7455-4FCC-BB0D-0B0C1E60A864}"/>
              </a:ext>
            </a:extLst>
          </p:cNvPr>
          <p:cNvCxnSpPr/>
          <p:nvPr/>
        </p:nvCxnSpPr>
        <p:spPr>
          <a:xfrm flipH="1">
            <a:off x="1675963" y="2348345"/>
            <a:ext cx="21025723" cy="1063739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77986"/>
      </p:ext>
    </p:extLst>
  </p:cSld>
  <p:clrMapOvr>
    <a:masterClrMapping/>
  </p:clrMapOvr>
</p:sld>
</file>

<file path=ppt/theme/theme1.xml><?xml version="1.0" encoding="utf-8"?>
<a:theme xmlns:a="http://schemas.openxmlformats.org/drawingml/2006/main" name="Laukaa_sisällöt">
  <a:themeElements>
    <a:clrScheme name="Laukaa_rgb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008A92"/>
      </a:hlink>
      <a:folHlink>
        <a:srgbClr val="D9E5E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36B5595A-2C36-42AC-A8FD-394DA76832AC}"/>
    </a:ext>
  </a:extLst>
</a:theme>
</file>

<file path=ppt/theme/theme2.xml><?xml version="1.0" encoding="utf-8"?>
<a:theme xmlns:a="http://schemas.openxmlformats.org/drawingml/2006/main" name="Laukaa_erikoissisällöt">
  <a:themeElements>
    <a:clrScheme name="Laukaa_rgb_2016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D9E5EC"/>
      </a:hlink>
      <a:folHlink>
        <a:srgbClr val="008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A9B7F31E-7AF9-4D24-A9F5-55B4B41A7D27}"/>
    </a:ext>
  </a:extLst>
</a:theme>
</file>

<file path=ppt/theme/theme3.xml><?xml version="1.0" encoding="utf-8"?>
<a:theme xmlns:a="http://schemas.openxmlformats.org/drawingml/2006/main" name="Kannet_ja_lopetus">
  <a:themeElements>
    <a:clrScheme name="Laukaa_rgb_2016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D9E5EC"/>
      </a:hlink>
      <a:folHlink>
        <a:srgbClr val="008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A0E18DD3-6E9B-471E-930F-70AAB9C948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8c5d33df-5847-4e30-83f9-aca7e57f3831" xsi:nil="true"/>
    <FolderType xmlns="8c5d33df-5847-4e30-83f9-aca7e57f3831" xsi:nil="true"/>
    <TeamsChannelId xmlns="8c5d33df-5847-4e30-83f9-aca7e57f3831" xsi:nil="true"/>
    <DefaultSectionNames xmlns="8c5d33df-5847-4e30-83f9-aca7e57f3831" xsi:nil="true"/>
    <CultureName xmlns="8c5d33df-5847-4e30-83f9-aca7e57f3831" xsi:nil="true"/>
    <Distribution_Groups xmlns="8c5d33df-5847-4e30-83f9-aca7e57f3831" xsi:nil="true"/>
    <Owner xmlns="8c5d33df-5847-4e30-83f9-aca7e57f3831">
      <UserInfo>
        <DisplayName/>
        <AccountId xsi:nil="true"/>
        <AccountType/>
      </UserInfo>
    </Owner>
    <Invited_Teachers xmlns="8c5d33df-5847-4e30-83f9-aca7e57f3831" xsi:nil="true"/>
    <Templates xmlns="8c5d33df-5847-4e30-83f9-aca7e57f3831" xsi:nil="true"/>
    <NotebookType xmlns="8c5d33df-5847-4e30-83f9-aca7e57f3831" xsi:nil="true"/>
    <Teachers xmlns="8c5d33df-5847-4e30-83f9-aca7e57f3831">
      <UserInfo>
        <DisplayName/>
        <AccountId xsi:nil="true"/>
        <AccountType/>
      </UserInfo>
    </Teachers>
    <Students xmlns="8c5d33df-5847-4e30-83f9-aca7e57f3831">
      <UserInfo>
        <DisplayName/>
        <AccountId xsi:nil="true"/>
        <AccountType/>
      </UserInfo>
    </Students>
    <Student_Groups xmlns="8c5d33df-5847-4e30-83f9-aca7e57f3831">
      <UserInfo>
        <DisplayName/>
        <AccountId xsi:nil="true"/>
        <AccountType/>
      </UserInfo>
    </Student_Groups>
    <AppVersion xmlns="8c5d33df-5847-4e30-83f9-aca7e57f3831" xsi:nil="true"/>
    <Math_Settings xmlns="8c5d33df-5847-4e30-83f9-aca7e57f3831" xsi:nil="true"/>
    <Self_Registration_Enabled xmlns="8c5d33df-5847-4e30-83f9-aca7e57f3831" xsi:nil="true"/>
    <LMS_Mappings xmlns="8c5d33df-5847-4e30-83f9-aca7e57f3831" xsi:nil="true"/>
    <Invited_Students xmlns="8c5d33df-5847-4e30-83f9-aca7e57f3831" xsi:nil="true"/>
    <IsNotebookLocked xmlns="8c5d33df-5847-4e30-83f9-aca7e57f3831" xsi:nil="true"/>
    <Is_Collaboration_Space_Locked xmlns="8c5d33df-5847-4e30-83f9-aca7e57f383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080195FAA06664397F1366F2E4DEE6F" ma:contentTypeVersion="31" ma:contentTypeDescription="Luo uusi asiakirja." ma:contentTypeScope="" ma:versionID="ed73678ec9fd45b28b786d06236f8893">
  <xsd:schema xmlns:xsd="http://www.w3.org/2001/XMLSchema" xmlns:xs="http://www.w3.org/2001/XMLSchema" xmlns:p="http://schemas.microsoft.com/office/2006/metadata/properties" xmlns:ns3="8c5d33df-5847-4e30-83f9-aca7e57f3831" xmlns:ns4="132b1200-8152-4a36-8261-8f4ecad99b6d" targetNamespace="http://schemas.microsoft.com/office/2006/metadata/properties" ma:root="true" ma:fieldsID="50169c61241614691b6c0e01111cacb4" ns3:_="" ns4:_="">
    <xsd:import namespace="8c5d33df-5847-4e30-83f9-aca7e57f3831"/>
    <xsd:import namespace="132b1200-8152-4a36-8261-8f4ecad99b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d33df-5847-4e30-83f9-aca7e57f38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b1200-8152-4a36-8261-8f4ecad99b6d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609BF-1F9C-4E85-A21C-F3F5487BB944}">
  <ds:schemaRefs>
    <ds:schemaRef ds:uri="132b1200-8152-4a36-8261-8f4ecad99b6d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c5d33df-5847-4e30-83f9-aca7e57f383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90D305-5A4F-4B66-9A47-2E66688F2A25}">
  <ds:schemaRefs>
    <ds:schemaRef ds:uri="132b1200-8152-4a36-8261-8f4ecad99b6d"/>
    <ds:schemaRef ds:uri="8c5d33df-5847-4e30-83f9-aca7e57f38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9057D7-720E-43EA-BBCC-2E92039815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Laukaa_16x9_yleispohja</Template>
  <TotalTime>701</TotalTime>
  <Words>496</Words>
  <Application>Microsoft Office PowerPoint</Application>
  <PresentationFormat>Mukautettu</PresentationFormat>
  <Paragraphs>58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Calibri Normaali</vt:lpstr>
      <vt:lpstr>Gill Sans</vt:lpstr>
      <vt:lpstr>Laukaa_sisällöt</vt:lpstr>
      <vt:lpstr>Laukaa_erikoissisällöt</vt:lpstr>
      <vt:lpstr>Kannet_ja_lopetus</vt:lpstr>
      <vt:lpstr>Ykkösvuoden opiskelijoiden opinto-ohjaus 2025 </vt:lpstr>
      <vt:lpstr>Pitääkö heti tietää, mitä haluaa?</vt:lpstr>
      <vt:lpstr>PowerPoint-esitys</vt:lpstr>
      <vt:lpstr>PowerPoint-esitys</vt:lpstr>
      <vt:lpstr>Korkeakoulujen todistusvalintauudistus mainettaan parempi</vt:lpstr>
      <vt:lpstr>PowerPoint-esitys</vt:lpstr>
      <vt:lpstr>Valintojen paikat ensimmäisen opintovuoden aikana</vt:lpstr>
      <vt:lpstr>Ammattikorkeakoulut: </vt:lpstr>
      <vt:lpstr>Yliopistot – tämä taulukko poistuu 2026</vt:lpstr>
      <vt:lpstr>Yliopistojen todistusvalinta jatkossa:</vt:lpstr>
      <vt:lpstr>Yliopistojen todistusvalinta jatkossa:</vt:lpstr>
      <vt:lpstr>Todistusvalinnan arvosanojen keskiarvo, ammattikorkeakoulut Lähde: Tilastopalvelu Vipunen</vt:lpstr>
      <vt:lpstr>Todistusvalinnan arvosanojen keskiarvo, yliopistot Lähde: Tilastopalvelu Vipunen</vt:lpstr>
      <vt:lpstr>Ammattikorkeakoulut</vt:lpstr>
      <vt:lpstr>Tilaston tulkitseminen</vt:lpstr>
      <vt:lpstr>Yliopistot</vt:lpstr>
      <vt:lpstr>Kirjoitetun matematiikan laajuus</vt:lpstr>
      <vt:lpstr>Toisenlainen tarina:</vt:lpstr>
      <vt:lpstr>Muita väyliä opiskelupaikkaan?</vt:lpstr>
    </vt:vector>
  </TitlesOfParts>
  <Manager/>
  <Company>Laukaan kunta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Heli Peltola</dc:creator>
  <cp:keywords/>
  <dc:description/>
  <cp:lastModifiedBy>Eveliina Ojala</cp:lastModifiedBy>
  <cp:revision>317</cp:revision>
  <dcterms:created xsi:type="dcterms:W3CDTF">2019-03-04T13:21:13Z</dcterms:created>
  <dcterms:modified xsi:type="dcterms:W3CDTF">2025-08-22T06:17:19Z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0x0101004080195FAA06664397F1366F2E4DEE6F</vt:lpwstr>
  </property>
</Properties>
</file>