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57" r:id="rId4"/>
    <p:sldId id="261" r:id="rId5"/>
    <p:sldId id="258" r:id="rId6"/>
    <p:sldId id="263" r:id="rId7"/>
    <p:sldId id="259"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i-FI"/>
              <a:t>Muokkaa ots. perustyyl. napsautt.</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3" name="Date Placeholder 2"/>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i-FI"/>
              <a:t>Muokkaa ots. perustyyl. napsautt.</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i-FI"/>
              <a:t>Muokkaa ots. perustyyl. napsautt.</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i-FI"/>
              <a:t>Muokkaa ots. perustyyl. napsautt.</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i-FI"/>
              <a:t>Muokkaa ots. perustyyl. napsautt.</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i-FI"/>
              <a:t>Muokkaa tekstin perustyylejä</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i-FI"/>
              <a:t>Muokkaa ots. perustyyl. napsautt.</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i-FI"/>
              <a:t>Muokkaa tekstin perustyylejä</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nchor="ct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i-FI"/>
              <a:t>Muokkaa ots. perustyyl. napsautt.</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i-FI"/>
              <a:t>Muokkaa ots. perustyyl. napsautt.</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i-FI"/>
              <a:t>Muokkaa ots. perustyyl. napsautt.</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p>
            <a:fld id="{B61BEF0D-F0BB-DE4B-95CE-6DB70DBA9567}" type="datetimeFigureOut">
              <a:rPr lang="en-US" dirty="0"/>
              <a:pPr/>
              <a:t>3/19/2026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3/19/2026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ammattikorkeakouluun.fi/hakijalle/valintatavat/todistusvalinta/#ammatillinen-pisteytys" TargetMode="External"/><Relationship Id="rId2" Type="http://schemas.openxmlformats.org/officeDocument/2006/relationships/hyperlink" Target="https://eperusteet.opintopolku.fi/eperusteet-service/api/maaraykset/liite/39248c45-7e79-4836-9dc1-ff829b112dd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perusteet.opintopolku.fi/eperusteet-service/api/dokumentit/1002617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yliopistovalinnat.fi/todistusvalinnan-pisteytykset-vuodesta-2026/fysiikka-kemia-matemaattisten-alojen-opettajankoulutukset-tekniikka#Suomalaisen_ylioppilastutkinnon_pisteytys" TargetMode="External"/><Relationship Id="rId2" Type="http://schemas.openxmlformats.org/officeDocument/2006/relationships/hyperlink" Target="https://opintopolku.fi/konfo/fi/hakukohde/1.2.246.562.20.00000000000000073116/valintaperust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EA2930-823F-46C8-8CFA-3725F23FAB3C}"/>
              </a:ext>
            </a:extLst>
          </p:cNvPr>
          <p:cNvSpPr>
            <a:spLocks noGrp="1"/>
          </p:cNvSpPr>
          <p:nvPr>
            <p:ph type="ctrTitle"/>
          </p:nvPr>
        </p:nvSpPr>
        <p:spPr/>
        <p:txBody>
          <a:bodyPr/>
          <a:lstStyle/>
          <a:p>
            <a:r>
              <a:rPr lang="fi-FI" dirty="0"/>
              <a:t>”mihin </a:t>
            </a:r>
            <a:r>
              <a:rPr lang="fi-FI" dirty="0" err="1"/>
              <a:t>opotunteja</a:t>
            </a:r>
            <a:r>
              <a:rPr lang="fi-FI" dirty="0"/>
              <a:t> tarvitsee, kun kaiken löytää netistä?”</a:t>
            </a:r>
          </a:p>
        </p:txBody>
      </p:sp>
      <p:sp>
        <p:nvSpPr>
          <p:cNvPr id="3" name="Alaotsikko 2">
            <a:extLst>
              <a:ext uri="{FF2B5EF4-FFF2-40B4-BE49-F238E27FC236}">
                <a16:creationId xmlns:a16="http://schemas.microsoft.com/office/drawing/2014/main" id="{3BC1C745-28DF-4F81-BAB8-70C0CB5B9149}"/>
              </a:ext>
            </a:extLst>
          </p:cNvPr>
          <p:cNvSpPr>
            <a:spLocks noGrp="1"/>
          </p:cNvSpPr>
          <p:nvPr>
            <p:ph type="subTitle" idx="1"/>
          </p:nvPr>
        </p:nvSpPr>
        <p:spPr/>
        <p:txBody>
          <a:bodyPr/>
          <a:lstStyle/>
          <a:p>
            <a:r>
              <a:rPr lang="fi-FI"/>
              <a:t>Opinto-ohjaus </a:t>
            </a:r>
            <a:r>
              <a:rPr lang="fi-FI" dirty="0"/>
              <a:t>ykkösille </a:t>
            </a:r>
          </a:p>
          <a:p>
            <a:r>
              <a:rPr lang="fi-FI" dirty="0"/>
              <a:t>Kevät 2026</a:t>
            </a:r>
          </a:p>
        </p:txBody>
      </p:sp>
    </p:spTree>
    <p:extLst>
      <p:ext uri="{BB962C8B-B14F-4D97-AF65-F5344CB8AC3E}">
        <p14:creationId xmlns:p14="http://schemas.microsoft.com/office/powerpoint/2010/main" val="2638666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5A46E1C-EF0A-4DAA-9FD5-33829B4ECFF2}"/>
              </a:ext>
            </a:extLst>
          </p:cNvPr>
          <p:cNvSpPr>
            <a:spLocks noGrp="1"/>
          </p:cNvSpPr>
          <p:nvPr>
            <p:ph type="title"/>
          </p:nvPr>
        </p:nvSpPr>
        <p:spPr/>
        <p:txBody>
          <a:bodyPr/>
          <a:lstStyle/>
          <a:p>
            <a:r>
              <a:rPr lang="fi-FI" dirty="0"/>
              <a:t>Kolme opintojen suunnitteluun liittyvää tiedonhakutehtävää.</a:t>
            </a:r>
          </a:p>
        </p:txBody>
      </p:sp>
      <p:sp>
        <p:nvSpPr>
          <p:cNvPr id="3" name="Sisällön paikkamerkki 2">
            <a:extLst>
              <a:ext uri="{FF2B5EF4-FFF2-40B4-BE49-F238E27FC236}">
                <a16:creationId xmlns:a16="http://schemas.microsoft.com/office/drawing/2014/main" id="{A6ECF7FD-ACB2-458A-99A3-1918CBD846BD}"/>
              </a:ext>
            </a:extLst>
          </p:cNvPr>
          <p:cNvSpPr>
            <a:spLocks noGrp="1"/>
          </p:cNvSpPr>
          <p:nvPr>
            <p:ph idx="1"/>
          </p:nvPr>
        </p:nvSpPr>
        <p:spPr/>
        <p:txBody>
          <a:bodyPr/>
          <a:lstStyle/>
          <a:p>
            <a:r>
              <a:rPr lang="fi-FI" dirty="0"/>
              <a:t>Valitse itsellesi pari. Voit halutessasi työskennellä myös itsenäisesti.</a:t>
            </a:r>
          </a:p>
          <a:p>
            <a:r>
              <a:rPr lang="fi-FI" dirty="0"/>
              <a:t>Saat kolme, opintojen suunnitteluun liittyvää tiedonhakutehtävää.</a:t>
            </a:r>
          </a:p>
          <a:p>
            <a:r>
              <a:rPr lang="fi-FI" dirty="0"/>
              <a:t>Etsikää vastaukset tehtäviin. Saatte hyödyntää vastausten etsimisessä mitä tahansa tietolähdettä. Ainoa sääntö on, että tietolähde tulee kertoa samalla, kun annatte vastauksenne. Eli jos hyödynnätte esimerkiksi tekoälyä, kertokaa, mitä tekoälysovellusta käytitte tiedonhakuun. Tällä tavalla pääsemme myös vähän testaamaan, kuinka hyvin tekoäly meitä tällä hetkellä palvelee.</a:t>
            </a:r>
          </a:p>
        </p:txBody>
      </p:sp>
    </p:spTree>
    <p:extLst>
      <p:ext uri="{BB962C8B-B14F-4D97-AF65-F5344CB8AC3E}">
        <p14:creationId xmlns:p14="http://schemas.microsoft.com/office/powerpoint/2010/main" val="4002416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F55883-1687-4E78-B16D-470D39C11EF3}"/>
              </a:ext>
            </a:extLst>
          </p:cNvPr>
          <p:cNvSpPr>
            <a:spLocks noGrp="1"/>
          </p:cNvSpPr>
          <p:nvPr>
            <p:ph type="title"/>
          </p:nvPr>
        </p:nvSpPr>
        <p:spPr/>
        <p:txBody>
          <a:bodyPr/>
          <a:lstStyle/>
          <a:p>
            <a:r>
              <a:rPr lang="fi-FI" dirty="0"/>
              <a:t>1. tiedonhakutehtävä</a:t>
            </a:r>
          </a:p>
        </p:txBody>
      </p:sp>
      <p:sp>
        <p:nvSpPr>
          <p:cNvPr id="3" name="Sisällön paikkamerkki 2">
            <a:extLst>
              <a:ext uri="{FF2B5EF4-FFF2-40B4-BE49-F238E27FC236}">
                <a16:creationId xmlns:a16="http://schemas.microsoft.com/office/drawing/2014/main" id="{392DFB63-4E2C-47B6-BAF6-233E366C399B}"/>
              </a:ext>
            </a:extLst>
          </p:cNvPr>
          <p:cNvSpPr>
            <a:spLocks noGrp="1"/>
          </p:cNvSpPr>
          <p:nvPr>
            <p:ph idx="1"/>
          </p:nvPr>
        </p:nvSpPr>
        <p:spPr/>
        <p:txBody>
          <a:bodyPr/>
          <a:lstStyle/>
          <a:p>
            <a:pPr marL="0" indent="0">
              <a:buNone/>
            </a:pPr>
            <a:r>
              <a:rPr lang="fi-FI" dirty="0"/>
              <a:t>Kuvitellaan, että päätät lukion jälkeen opiskella ammatillisen perustutkinnon. Valitse jokin ammatillisista perustutkinnoista, joka on lähimpänä mielenkiinnonkohteitasi (lähteenä voit käyttää esimerkiksi </a:t>
            </a:r>
            <a:r>
              <a:rPr lang="fi-FI" dirty="0" err="1"/>
              <a:t>POKEn</a:t>
            </a:r>
            <a:r>
              <a:rPr lang="fi-FI" dirty="0"/>
              <a:t> opinto-opasta). </a:t>
            </a:r>
          </a:p>
          <a:p>
            <a:pPr marL="0" indent="0">
              <a:buNone/>
            </a:pPr>
            <a:r>
              <a:rPr lang="fi-FI" dirty="0"/>
              <a:t>Mitä hyötyä lukio-opinnoista on sinulle? Onko merkitystä, millä arvosanoilla olet suorittanut ÄI01, RUB11RUB12 ja ENA01ENA02-opintojaksot lukiossa?</a:t>
            </a:r>
          </a:p>
        </p:txBody>
      </p:sp>
    </p:spTree>
    <p:extLst>
      <p:ext uri="{BB962C8B-B14F-4D97-AF65-F5344CB8AC3E}">
        <p14:creationId xmlns:p14="http://schemas.microsoft.com/office/powerpoint/2010/main" val="2030398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9DC1057-999F-4F5E-A570-5DE5C1BE4593}"/>
              </a:ext>
            </a:extLst>
          </p:cNvPr>
          <p:cNvSpPr>
            <a:spLocks noGrp="1"/>
          </p:cNvSpPr>
          <p:nvPr>
            <p:ph type="title"/>
          </p:nvPr>
        </p:nvSpPr>
        <p:spPr/>
        <p:txBody>
          <a:bodyPr/>
          <a:lstStyle/>
          <a:p>
            <a:r>
              <a:rPr lang="fi-FI" dirty="0"/>
              <a:t>1. Tehtävän vastaus</a:t>
            </a:r>
          </a:p>
        </p:txBody>
      </p:sp>
      <p:sp>
        <p:nvSpPr>
          <p:cNvPr id="3" name="Sisällön paikkamerkki 2">
            <a:extLst>
              <a:ext uri="{FF2B5EF4-FFF2-40B4-BE49-F238E27FC236}">
                <a16:creationId xmlns:a16="http://schemas.microsoft.com/office/drawing/2014/main" id="{89CD499C-863D-4BB7-9979-27FAEB112984}"/>
              </a:ext>
            </a:extLst>
          </p:cNvPr>
          <p:cNvSpPr>
            <a:spLocks noGrp="1"/>
          </p:cNvSpPr>
          <p:nvPr>
            <p:ph idx="1"/>
          </p:nvPr>
        </p:nvSpPr>
        <p:spPr/>
        <p:txBody>
          <a:bodyPr/>
          <a:lstStyle/>
          <a:p>
            <a:r>
              <a:rPr lang="fi-FI" dirty="0"/>
              <a:t>Lukio-opintojen tunnustaminen ammatillisessa koulutuksessa (ohjeesta löytyy myös arvioinnin muuntotaulukko):</a:t>
            </a:r>
          </a:p>
          <a:p>
            <a:pPr marL="0" indent="0">
              <a:buNone/>
            </a:pPr>
            <a:r>
              <a:rPr lang="fi-FI" dirty="0">
                <a:hlinkClick r:id="rId2"/>
              </a:rPr>
              <a:t>https://eperusteet.opintopolku.fi/eperusteet-service/api/maaraykset/liite/39248c45-7e79-4836-9dc1-ff829b112dd1</a:t>
            </a:r>
            <a:endParaRPr lang="fi-FI" dirty="0"/>
          </a:p>
          <a:p>
            <a:r>
              <a:rPr lang="fi-FI" dirty="0"/>
              <a:t>Ammatillisen tutkinnon pisteytys amk-opiskelijavalinnassa:</a:t>
            </a:r>
          </a:p>
          <a:p>
            <a:pPr marL="0" indent="0">
              <a:buNone/>
            </a:pPr>
            <a:r>
              <a:rPr lang="fi-FI" dirty="0">
                <a:hlinkClick r:id="rId3"/>
              </a:rPr>
              <a:t>https://www.ammattikorkeakouluun.fi/hakijalle/valintatavat/todistusvalinta/#ammatillinen-pisteytys</a:t>
            </a:r>
            <a:endParaRPr lang="fi-FI" dirty="0"/>
          </a:p>
          <a:p>
            <a:endParaRPr lang="fi-FI" dirty="0"/>
          </a:p>
          <a:p>
            <a:endParaRPr lang="fi-FI" dirty="0"/>
          </a:p>
        </p:txBody>
      </p:sp>
    </p:spTree>
    <p:extLst>
      <p:ext uri="{BB962C8B-B14F-4D97-AF65-F5344CB8AC3E}">
        <p14:creationId xmlns:p14="http://schemas.microsoft.com/office/powerpoint/2010/main" val="3468563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F838B15-C103-4C7B-8D5C-4E10010AC4C7}"/>
              </a:ext>
            </a:extLst>
          </p:cNvPr>
          <p:cNvSpPr>
            <a:spLocks noGrp="1"/>
          </p:cNvSpPr>
          <p:nvPr>
            <p:ph type="title"/>
          </p:nvPr>
        </p:nvSpPr>
        <p:spPr/>
        <p:txBody>
          <a:bodyPr/>
          <a:lstStyle/>
          <a:p>
            <a:r>
              <a:rPr lang="fi-FI" dirty="0"/>
              <a:t>2. tiedonhakutehtävä</a:t>
            </a:r>
          </a:p>
        </p:txBody>
      </p:sp>
      <p:sp>
        <p:nvSpPr>
          <p:cNvPr id="3" name="Sisällön paikkamerkki 2">
            <a:extLst>
              <a:ext uri="{FF2B5EF4-FFF2-40B4-BE49-F238E27FC236}">
                <a16:creationId xmlns:a16="http://schemas.microsoft.com/office/drawing/2014/main" id="{BE1D9B66-3F82-4401-B99A-751F92D567E5}"/>
              </a:ext>
            </a:extLst>
          </p:cNvPr>
          <p:cNvSpPr>
            <a:spLocks noGrp="1"/>
          </p:cNvSpPr>
          <p:nvPr>
            <p:ph idx="1"/>
          </p:nvPr>
        </p:nvSpPr>
        <p:spPr/>
        <p:txBody>
          <a:bodyPr/>
          <a:lstStyle/>
          <a:p>
            <a:pPr marL="0" indent="0">
              <a:buNone/>
            </a:pPr>
            <a:r>
              <a:rPr lang="fi-FI" dirty="0"/>
              <a:t>Olet aivan opintojesi loppusuoralla. Viimeisen opiskeluvuotesi 4. periodissa huomaat, että sinulla on valtakunnallisia valinnaisia opintoja 18 opintopistettä ja pakollisten biologian opintojaksojen (BI01, BI02BI03) joukossa yksi nelonen. Kuinka toimit?</a:t>
            </a:r>
          </a:p>
        </p:txBody>
      </p:sp>
    </p:spTree>
    <p:extLst>
      <p:ext uri="{BB962C8B-B14F-4D97-AF65-F5344CB8AC3E}">
        <p14:creationId xmlns:p14="http://schemas.microsoft.com/office/powerpoint/2010/main" val="470264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D24B541-BDB6-4590-AD03-0B6185033794}"/>
              </a:ext>
            </a:extLst>
          </p:cNvPr>
          <p:cNvSpPr>
            <a:spLocks noGrp="1"/>
          </p:cNvSpPr>
          <p:nvPr>
            <p:ph type="title"/>
          </p:nvPr>
        </p:nvSpPr>
        <p:spPr/>
        <p:txBody>
          <a:bodyPr/>
          <a:lstStyle/>
          <a:p>
            <a:r>
              <a:rPr lang="fi-FI" dirty="0"/>
              <a:t>2. Tehtävän vastaus</a:t>
            </a:r>
          </a:p>
        </p:txBody>
      </p:sp>
      <p:sp>
        <p:nvSpPr>
          <p:cNvPr id="3" name="Sisällön paikkamerkki 2">
            <a:extLst>
              <a:ext uri="{FF2B5EF4-FFF2-40B4-BE49-F238E27FC236}">
                <a16:creationId xmlns:a16="http://schemas.microsoft.com/office/drawing/2014/main" id="{D7A1F2FD-AF04-4158-9842-556762E78553}"/>
              </a:ext>
            </a:extLst>
          </p:cNvPr>
          <p:cNvSpPr>
            <a:spLocks noGrp="1"/>
          </p:cNvSpPr>
          <p:nvPr>
            <p:ph idx="1"/>
          </p:nvPr>
        </p:nvSpPr>
        <p:spPr>
          <a:xfrm>
            <a:off x="684211" y="685800"/>
            <a:ext cx="8659813" cy="4152900"/>
          </a:xfrm>
        </p:spPr>
        <p:txBody>
          <a:bodyPr>
            <a:normAutofit fontScale="62500" lnSpcReduction="20000"/>
          </a:bodyPr>
          <a:lstStyle/>
          <a:p>
            <a:r>
              <a:rPr lang="fi-FI" sz="2600" dirty="0"/>
              <a:t>Lukion opetussuunnitelman perusteet:</a:t>
            </a:r>
          </a:p>
          <a:p>
            <a:pPr marL="0" indent="0">
              <a:buNone/>
            </a:pPr>
            <a:r>
              <a:rPr lang="fi-FI" sz="2600" dirty="0">
                <a:hlinkClick r:id="rId2"/>
              </a:rPr>
              <a:t>https://eperusteet.opintopolku.fi/eperusteet-service/api/dokumentit/10026171</a:t>
            </a:r>
            <a:endParaRPr lang="fi-FI" sz="2600" dirty="0"/>
          </a:p>
          <a:p>
            <a:pPr marL="0" indent="0">
              <a:buNone/>
            </a:pPr>
            <a:r>
              <a:rPr lang="fi-FI" sz="2600" dirty="0"/>
              <a:t>s. 7 ”Nuorten lukiokoulutuksessa lukion oppimäärän tulee sisältää vähintään 20 opintopistettä valtakunnallisia valinnaisia opintoja.”</a:t>
            </a:r>
          </a:p>
          <a:p>
            <a:pPr marL="0" indent="0">
              <a:buNone/>
            </a:pPr>
            <a:r>
              <a:rPr lang="fi-FI" sz="2600" dirty="0"/>
              <a:t>s. 39 ” Saadakseen oppiaineen oppimäärän hyväksytysti suoritetuksi opiskelijan on suoritettava pääosa oppiaineen opinnoista hyväksytysti. Hylättyjä arvosanoja saa olla pakollisissa ja valtakunnallisissa valinnaisissa opinnoissa enintään seuraavasti: </a:t>
            </a:r>
          </a:p>
          <a:p>
            <a:pPr marL="0" indent="0">
              <a:buNone/>
            </a:pPr>
            <a:r>
              <a:rPr lang="fi-FI" sz="2600" dirty="0"/>
              <a:t>Opiskelijan opiskelemia pakollisia ja valtakunnallisia valinnaisia opintoja, joista voi olla hylättyjä opintoja enintään:</a:t>
            </a:r>
          </a:p>
          <a:p>
            <a:pPr marL="0" indent="0">
              <a:buNone/>
            </a:pPr>
            <a:r>
              <a:rPr lang="fi-FI" sz="2600" dirty="0"/>
              <a:t>2–5 opintopistettä 0 opintopistettä </a:t>
            </a:r>
          </a:p>
          <a:p>
            <a:pPr marL="0" indent="0">
              <a:buNone/>
            </a:pPr>
            <a:r>
              <a:rPr lang="fi-FI" sz="2600" dirty="0"/>
              <a:t>6–11 opintopistettä 2 opintopistettä </a:t>
            </a:r>
          </a:p>
          <a:p>
            <a:pPr marL="0" indent="0">
              <a:buNone/>
            </a:pPr>
            <a:r>
              <a:rPr lang="fi-FI" sz="2600" dirty="0"/>
              <a:t>12–17 opintopistettä 4 opintopistettä </a:t>
            </a:r>
          </a:p>
          <a:p>
            <a:pPr marL="0" indent="0">
              <a:buNone/>
            </a:pPr>
            <a:r>
              <a:rPr lang="fi-FI" sz="2600" dirty="0"/>
              <a:t>18 opintopistettä tai enemmän 6 opintopistettä</a:t>
            </a:r>
          </a:p>
          <a:p>
            <a:pPr marL="0" indent="0">
              <a:buNone/>
            </a:pPr>
            <a:r>
              <a:rPr lang="fi-FI" dirty="0"/>
              <a:t> </a:t>
            </a:r>
          </a:p>
          <a:p>
            <a:pPr marL="0" indent="0">
              <a:buNone/>
            </a:pPr>
            <a:endParaRPr lang="fi-FI" dirty="0"/>
          </a:p>
        </p:txBody>
      </p:sp>
    </p:spTree>
    <p:extLst>
      <p:ext uri="{BB962C8B-B14F-4D97-AF65-F5344CB8AC3E}">
        <p14:creationId xmlns:p14="http://schemas.microsoft.com/office/powerpoint/2010/main" val="1399766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502D0C-2C1A-433D-A6BD-E298056BD49C}"/>
              </a:ext>
            </a:extLst>
          </p:cNvPr>
          <p:cNvSpPr>
            <a:spLocks noGrp="1"/>
          </p:cNvSpPr>
          <p:nvPr>
            <p:ph type="title"/>
          </p:nvPr>
        </p:nvSpPr>
        <p:spPr/>
        <p:txBody>
          <a:bodyPr/>
          <a:lstStyle/>
          <a:p>
            <a:r>
              <a:rPr lang="fi-FI" dirty="0"/>
              <a:t>3. tiedonhakutehtävä</a:t>
            </a:r>
          </a:p>
        </p:txBody>
      </p:sp>
      <p:sp>
        <p:nvSpPr>
          <p:cNvPr id="3" name="Sisällön paikkamerkki 2">
            <a:extLst>
              <a:ext uri="{FF2B5EF4-FFF2-40B4-BE49-F238E27FC236}">
                <a16:creationId xmlns:a16="http://schemas.microsoft.com/office/drawing/2014/main" id="{FA22A233-6FE1-4E85-A9EB-20FB62788D11}"/>
              </a:ext>
            </a:extLst>
          </p:cNvPr>
          <p:cNvSpPr>
            <a:spLocks noGrp="1"/>
          </p:cNvSpPr>
          <p:nvPr>
            <p:ph idx="1"/>
          </p:nvPr>
        </p:nvSpPr>
        <p:spPr/>
        <p:txBody>
          <a:bodyPr/>
          <a:lstStyle/>
          <a:p>
            <a:pPr marL="0" indent="0">
              <a:buNone/>
            </a:pPr>
            <a:r>
              <a:rPr lang="fi-FI" dirty="0"/>
              <a:t>Kiinnostut lukion 2. opiskeluvuotena diplomi-insinöörikoulutuksista ja  haluat hakeutua alalle lukion jälkeen. Olet jo pitkällä lyhyen matematiikan ja psykologian opintojasi. Muista kirjoitettavista aineista et ole vielä aivan varma. Mitä sinun kannattaa tehdä?</a:t>
            </a:r>
          </a:p>
        </p:txBody>
      </p:sp>
    </p:spTree>
    <p:extLst>
      <p:ext uri="{BB962C8B-B14F-4D97-AF65-F5344CB8AC3E}">
        <p14:creationId xmlns:p14="http://schemas.microsoft.com/office/powerpoint/2010/main" val="3104061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2922D01-7DE7-4171-AB31-48E93913BD36}"/>
              </a:ext>
            </a:extLst>
          </p:cNvPr>
          <p:cNvSpPr>
            <a:spLocks noGrp="1"/>
          </p:cNvSpPr>
          <p:nvPr>
            <p:ph type="title"/>
          </p:nvPr>
        </p:nvSpPr>
        <p:spPr/>
        <p:txBody>
          <a:bodyPr/>
          <a:lstStyle/>
          <a:p>
            <a:r>
              <a:rPr lang="fi-FI" dirty="0"/>
              <a:t>3. Tehtävän vastaus</a:t>
            </a:r>
          </a:p>
        </p:txBody>
      </p:sp>
      <p:sp>
        <p:nvSpPr>
          <p:cNvPr id="3" name="Sisällön paikkamerkki 2">
            <a:extLst>
              <a:ext uri="{FF2B5EF4-FFF2-40B4-BE49-F238E27FC236}">
                <a16:creationId xmlns:a16="http://schemas.microsoft.com/office/drawing/2014/main" id="{ABB1A067-5FA7-42B1-A032-1BB69232A0FE}"/>
              </a:ext>
            </a:extLst>
          </p:cNvPr>
          <p:cNvSpPr>
            <a:spLocks noGrp="1"/>
          </p:cNvSpPr>
          <p:nvPr>
            <p:ph idx="1"/>
          </p:nvPr>
        </p:nvSpPr>
        <p:spPr/>
        <p:txBody>
          <a:bodyPr/>
          <a:lstStyle/>
          <a:p>
            <a:r>
              <a:rPr lang="fi-FI" dirty="0"/>
              <a:t>Teknillinen psykologia:</a:t>
            </a:r>
          </a:p>
          <a:p>
            <a:pPr lvl="1"/>
            <a:r>
              <a:rPr lang="fi-FI" dirty="0">
                <a:hlinkClick r:id="rId2"/>
              </a:rPr>
              <a:t>https://opintopolku.fi/konfo/fi/hakukohde/1.2.246.562.20.00000000000000073116/valintaperuste</a:t>
            </a:r>
            <a:r>
              <a:rPr lang="fi-FI" dirty="0"/>
              <a:t> </a:t>
            </a:r>
          </a:p>
          <a:p>
            <a:r>
              <a:rPr lang="fi-FI" dirty="0"/>
              <a:t>Todistusvalinta:</a:t>
            </a:r>
          </a:p>
          <a:p>
            <a:pPr lvl="1"/>
            <a:r>
              <a:rPr lang="fi-FI" dirty="0">
                <a:hlinkClick r:id="rId3"/>
              </a:rPr>
              <a:t>https://yliopistovalinnat.fi/todistusvalinnan-pisteytykset-vuodesta-2026/fysiikka-kemia-matemaattisten-alojen-opettajankoulutukset-tekniikka#Suomalaisen_ylioppilastutkinnon_pisteytys</a:t>
            </a:r>
            <a:endParaRPr lang="fi-FI" dirty="0"/>
          </a:p>
          <a:p>
            <a:pPr lvl="1"/>
            <a:endParaRPr lang="fi-FI" dirty="0"/>
          </a:p>
        </p:txBody>
      </p:sp>
    </p:spTree>
    <p:extLst>
      <p:ext uri="{BB962C8B-B14F-4D97-AF65-F5344CB8AC3E}">
        <p14:creationId xmlns:p14="http://schemas.microsoft.com/office/powerpoint/2010/main" val="1716368661"/>
      </p:ext>
    </p:extLst>
  </p:cSld>
  <p:clrMapOvr>
    <a:masterClrMapping/>
  </p:clrMapOvr>
</p:sld>
</file>

<file path=ppt/theme/theme1.xml><?xml version="1.0" encoding="utf-8"?>
<a:theme xmlns:a="http://schemas.openxmlformats.org/drawingml/2006/main" name="Sektori">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94</TotalTime>
  <Words>414</Words>
  <Application>Microsoft Office PowerPoint</Application>
  <PresentationFormat>Laajakuva</PresentationFormat>
  <Paragraphs>35</Paragraphs>
  <Slides>8</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Century Gothic</vt:lpstr>
      <vt:lpstr>Wingdings 3</vt:lpstr>
      <vt:lpstr>Sektori</vt:lpstr>
      <vt:lpstr>”mihin opotunteja tarvitsee, kun kaiken löytää netistä?”</vt:lpstr>
      <vt:lpstr>Kolme opintojen suunnitteluun liittyvää tiedonhakutehtävää.</vt:lpstr>
      <vt:lpstr>1. tiedonhakutehtävä</vt:lpstr>
      <vt:lpstr>1. Tehtävän vastaus</vt:lpstr>
      <vt:lpstr>2. tiedonhakutehtävä</vt:lpstr>
      <vt:lpstr>2. Tehtävän vastaus</vt:lpstr>
      <vt:lpstr>3. tiedonhakutehtävä</vt:lpstr>
      <vt:lpstr>3. Tehtävän vastaus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”miksi opotunteja tarvitsee, kun kaiken löytää netistä?”</dc:title>
  <dc:creator>Eveliina Ojala</dc:creator>
  <cp:lastModifiedBy>Eveliina Ojala</cp:lastModifiedBy>
  <cp:revision>15</cp:revision>
  <dcterms:created xsi:type="dcterms:W3CDTF">2026-03-12T10:58:11Z</dcterms:created>
  <dcterms:modified xsi:type="dcterms:W3CDTF">2026-03-19T09:12:03Z</dcterms:modified>
</cp:coreProperties>
</file>