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63" r:id="rId3"/>
    <p:sldId id="261" r:id="rId4"/>
    <p:sldId id="258" r:id="rId5"/>
    <p:sldId id="257" r:id="rId6"/>
    <p:sldId id="266" r:id="rId7"/>
    <p:sldId id="262" r:id="rId8"/>
    <p:sldId id="265" r:id="rId9"/>
    <p:sldId id="260" r:id="rId10"/>
    <p:sldId id="259" r:id="rId11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738C8-0383-4231-B876-2F8EC8D0CECE}" type="datetimeFigureOut">
              <a:rPr lang="fi-FI" smtClean="0"/>
              <a:t>8.8.2024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8033D-945B-411F-A231-DE2058FD10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633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3.safelinks.protection.outlook.com/?url=https%3A%2F%2Fwww.gradia.fi%2Foppimaan%2Fkolmoistutkinto&amp;data=05%7C01%7Cpaivi.hyvonen%40gradia.fi%7C141ba829e58f411188fc08da79cfbd9d%7C4e1441812f68401faa869ec9e400e6b3%7C0%7C0%7C637956230397265257%7CUnknown%7CTWFpbGZsb3d8eyJWIjoiMC4wLjAwMDAiLCJQIjoiV2luMzIiLCJBTiI6Ik1haWwiLCJXVCI6Mn0%3D%7C3000%7C%7C%7C&amp;sdata=oxFk30Zl%2F8SuiHP8e8j5iSX7AXC2oYwUUsBeFLEQCnw%3D&amp;reserved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Op1 </a:t>
            </a:r>
            <a:br>
              <a:rPr lang="fi-FI" dirty="0"/>
            </a:br>
            <a:r>
              <a:rPr lang="fi-FI" dirty="0"/>
              <a:t>Minä opiskelijana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Toimiva ja oppiva opiskelija (OP1)</a:t>
            </a:r>
          </a:p>
          <a:p>
            <a:r>
              <a:rPr lang="fi-FI" dirty="0"/>
              <a:t>Syksy 2024</a:t>
            </a:r>
          </a:p>
          <a:p>
            <a:r>
              <a:rPr lang="fi-FI" dirty="0"/>
              <a:t>Eveliina Ojala</a:t>
            </a:r>
          </a:p>
        </p:txBody>
      </p:sp>
    </p:spTree>
    <p:extLst>
      <p:ext uri="{BB962C8B-B14F-4D97-AF65-F5344CB8AC3E}">
        <p14:creationId xmlns:p14="http://schemas.microsoft.com/office/powerpoint/2010/main" val="413235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Tutustutaan lisää:</a:t>
            </a:r>
            <a:br>
              <a:rPr lang="fi-FI" dirty="0"/>
            </a:br>
            <a:r>
              <a:rPr lang="fi-FI" dirty="0"/>
              <a:t>asetutaan piiriin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Jokainen kertoo jonkin lempipuuhansa tai harrastuksensa ja ottaa samalla askeleen kohti piirin keskustaa</a:t>
            </a:r>
          </a:p>
          <a:p>
            <a:r>
              <a:rPr lang="fi-FI" dirty="0"/>
              <a:t>Ota askel piirin keskustaa kohti, jos pidät samanlaisista asioista kuin kertoja</a:t>
            </a:r>
          </a:p>
        </p:txBody>
      </p:sp>
    </p:spTree>
    <p:extLst>
      <p:ext uri="{BB962C8B-B14F-4D97-AF65-F5344CB8AC3E}">
        <p14:creationId xmlns:p14="http://schemas.microsoft.com/office/powerpoint/2010/main" val="108384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i-FI" dirty="0"/>
            </a:br>
            <a:r>
              <a:rPr lang="fi-FI" dirty="0"/>
              <a:t>OP1 MINÄ OPISKELIJANA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Opintojakson tavoitteena tutustua lukio-opintojen </a:t>
            </a:r>
            <a:r>
              <a:rPr lang="fi-FI" b="1" dirty="0"/>
              <a:t>rakenteeseen</a:t>
            </a:r>
            <a:r>
              <a:rPr lang="fi-FI" dirty="0"/>
              <a:t> sekä siihen, millä tavoin opinnot rakentavat </a:t>
            </a:r>
            <a:r>
              <a:rPr lang="fi-FI" b="1" dirty="0"/>
              <a:t>pohjaa jatko-opinnoille</a:t>
            </a:r>
            <a:r>
              <a:rPr lang="fi-FI" dirty="0"/>
              <a:t>. </a:t>
            </a:r>
          </a:p>
          <a:p>
            <a:r>
              <a:rPr lang="fi-FI" dirty="0"/>
              <a:t>Kahden aineen yhdistelmä (LI1OP1). </a:t>
            </a:r>
          </a:p>
        </p:txBody>
      </p:sp>
    </p:spTree>
    <p:extLst>
      <p:ext uri="{BB962C8B-B14F-4D97-AF65-F5344CB8AC3E}">
        <p14:creationId xmlns:p14="http://schemas.microsoft.com/office/powerpoint/2010/main" val="284389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lukiossa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Kaksi</a:t>
            </a:r>
            <a:r>
              <a:rPr lang="fi-FI" dirty="0"/>
              <a:t> pakollista </a:t>
            </a:r>
            <a:r>
              <a:rPr lang="fi-FI" b="1" dirty="0"/>
              <a:t>opintojaksoa</a:t>
            </a:r>
            <a:r>
              <a:rPr lang="fi-FI" dirty="0"/>
              <a:t> OP1 ”Minä opiskelijana” ja OP2 ”Jatko-opinnot, työelämä ja tulevaisuus”</a:t>
            </a:r>
          </a:p>
          <a:p>
            <a:r>
              <a:rPr lang="fi-FI" dirty="0"/>
              <a:t>OP1-opintojakso, jolle osallistut parhaillaan, toteutuu ensimmäisen opiskeluvuotesi </a:t>
            </a:r>
            <a:r>
              <a:rPr lang="fi-FI" b="1" dirty="0"/>
              <a:t>1. ja 6. periodeissa</a:t>
            </a:r>
          </a:p>
          <a:p>
            <a:r>
              <a:rPr lang="fi-FI" dirty="0"/>
              <a:t>Huolehdi että olet aina paikalla! Tunneilla käsitellään sinun opinnoissa etenemisesi kannalta tärkeitä asioita.</a:t>
            </a:r>
          </a:p>
          <a:p>
            <a:r>
              <a:rPr lang="fi-FI" dirty="0"/>
              <a:t>2. ja 3. vuoden aikana opotunnit ovat pääsääntöisesti koko ikäluokalle</a:t>
            </a:r>
          </a:p>
          <a:p>
            <a:pPr lvl="1"/>
            <a:r>
              <a:rPr lang="fi-FI" dirty="0"/>
              <a:t>Läsnäolomerkinnät </a:t>
            </a:r>
            <a:r>
              <a:rPr lang="fi-FI" dirty="0" err="1"/>
              <a:t>wilmaan</a:t>
            </a:r>
            <a:r>
              <a:rPr lang="fi-FI" dirty="0"/>
              <a:t> tai kuittaus osallistumisesta omalla allekirjoituksella</a:t>
            </a:r>
          </a:p>
          <a:p>
            <a:pPr lvl="1"/>
            <a:r>
              <a:rPr lang="fi-FI" dirty="0"/>
              <a:t>Oppimisympäristönä käytämme Opopassia</a:t>
            </a:r>
          </a:p>
        </p:txBody>
      </p:sp>
    </p:spTree>
    <p:extLst>
      <p:ext uri="{BB962C8B-B14F-4D97-AF65-F5344CB8AC3E}">
        <p14:creationId xmlns:p14="http://schemas.microsoft.com/office/powerpoint/2010/main" val="378422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45491" y="2570018"/>
            <a:ext cx="9601200" cy="1485900"/>
          </a:xfrm>
        </p:spPr>
        <p:txBody>
          <a:bodyPr/>
          <a:lstStyle/>
          <a:p>
            <a:r>
              <a:rPr lang="fi-FI" dirty="0"/>
              <a:t>Opo/liikuntapalkin aikataulu</a:t>
            </a:r>
          </a:p>
        </p:txBody>
      </p:sp>
    </p:spTree>
    <p:extLst>
      <p:ext uri="{BB962C8B-B14F-4D97-AF65-F5344CB8AC3E}">
        <p14:creationId xmlns:p14="http://schemas.microsoft.com/office/powerpoint/2010/main" val="208501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Tutustutaan toisiimme: janatyöskentelyä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Ota itsellesi pari tai jutelkaa kolmestaan:</a:t>
            </a:r>
          </a:p>
          <a:p>
            <a:pPr lvl="1">
              <a:buFontTx/>
              <a:buChar char="-"/>
            </a:pPr>
            <a:r>
              <a:rPr lang="fi-FI" dirty="0"/>
              <a:t>Mikä lukion aloituksessa on yllättänyt positiivisesti?</a:t>
            </a:r>
          </a:p>
          <a:p>
            <a:pPr lvl="1">
              <a:buFontTx/>
              <a:buChar char="-"/>
            </a:pPr>
            <a:r>
              <a:rPr lang="fi-FI" dirty="0"/>
              <a:t>Miettikää yhdessä jokin epäselvä asia, johon kaipaisitte opolta vastausta</a:t>
            </a:r>
          </a:p>
          <a:p>
            <a:pPr marL="457200" indent="-457200">
              <a:buFont typeface="Franklin Gothic Book" panose="020B0503020102020204" pitchFamily="34" charset="0"/>
              <a:buAutoNum type="arabicPeriod"/>
            </a:pPr>
            <a:r>
              <a:rPr lang="fi-FI" dirty="0"/>
              <a:t>Asettukaa janaan koulumatkan pituuden mukaan</a:t>
            </a:r>
          </a:p>
          <a:p>
            <a:pPr marL="457200" indent="-457200">
              <a:buFont typeface="Franklin Gothic Book" panose="020B0503020102020204" pitchFamily="34" charset="0"/>
              <a:buAutoNum type="arabicPeriod"/>
            </a:pPr>
            <a:r>
              <a:rPr lang="fi-FI" dirty="0"/>
              <a:t>Oman ikänne mukaan</a:t>
            </a:r>
          </a:p>
        </p:txBody>
      </p:sp>
    </p:spTree>
    <p:extLst>
      <p:ext uri="{BB962C8B-B14F-4D97-AF65-F5344CB8AC3E}">
        <p14:creationId xmlns:p14="http://schemas.microsoft.com/office/powerpoint/2010/main" val="372034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15" y="465512"/>
            <a:ext cx="11071743" cy="552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4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Ota kännykkä esille ja vastaa seuraavaan kysymykseen: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6758A71-DB30-4ECD-892D-5E4CD25D8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i-FI" sz="3600" b="1" dirty="0"/>
          </a:p>
          <a:p>
            <a:pPr marL="0" indent="0" algn="ctr">
              <a:buNone/>
            </a:pPr>
            <a:endParaRPr lang="fi-FI" sz="3600" b="1" dirty="0"/>
          </a:p>
          <a:p>
            <a:pPr marL="0" indent="0" algn="ctr">
              <a:buNone/>
            </a:pPr>
            <a:r>
              <a:rPr lang="fi-FI" sz="3600" b="1" dirty="0"/>
              <a:t>answergarden.ch/4152039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674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Kolmoistutkinto (POKE, Gradia)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563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Kolmoistutkinto on vaihtoehto lukioon hakeutuvalle. Kolmoistutkinnossa opiskellaan lukion oppimäärä, ylioppilastutkinto sekä ammatillinen perustutkinto. Opiskeluaika on noin neljä vuotta oman henkilökohtaisen opiskelusuunnitelman mukaan.</a:t>
            </a:r>
          </a:p>
          <a:p>
            <a:pPr marL="0" indent="0">
              <a:buNone/>
            </a:pPr>
            <a:r>
              <a:rPr lang="fi-FI" b="1" dirty="0"/>
              <a:t>Gradia Jyväskylässä kolmoistutkinnon syyslukukauden hakuaika seuraaviin ammatillisiin perustutkintoihin on 15.-29.8.2024</a:t>
            </a:r>
            <a:endParaRPr lang="fi-FI" dirty="0"/>
          </a:p>
          <a:p>
            <a:r>
              <a:rPr lang="fi-FI" dirty="0"/>
              <a:t>Elintarvikealan perustutkinto</a:t>
            </a:r>
          </a:p>
          <a:p>
            <a:r>
              <a:rPr lang="fi-FI" dirty="0"/>
              <a:t>Matkailualan perustutkinto</a:t>
            </a:r>
          </a:p>
          <a:p>
            <a:r>
              <a:rPr lang="fi-FI" dirty="0"/>
              <a:t>Musiikkialan perustutkinto (pääsy- ja soveltuvuuskoe)</a:t>
            </a:r>
          </a:p>
          <a:p>
            <a:r>
              <a:rPr lang="fi-FI" dirty="0"/>
              <a:t>Ravintola- ja catering-alan perustutkinto</a:t>
            </a:r>
          </a:p>
          <a:p>
            <a:r>
              <a:rPr lang="fi-FI" dirty="0"/>
              <a:t>Sosiaali- ja terveysalan perustutkinto, lähihoitaja (pääsy- ja soveltuvuuskoe)</a:t>
            </a:r>
          </a:p>
          <a:p>
            <a:r>
              <a:rPr lang="fi-FI" dirty="0"/>
              <a:t>Sähkö- ja automaatioalan perustutkinto</a:t>
            </a:r>
          </a:p>
          <a:p>
            <a:r>
              <a:rPr lang="fi-FI" dirty="0"/>
              <a:t>Tekstiili- ja muotialan perustutkinto</a:t>
            </a:r>
          </a:p>
          <a:p>
            <a:r>
              <a:rPr lang="fi-FI" dirty="0"/>
              <a:t>Tieto- ja viestintätekniikan perustutkinto</a:t>
            </a:r>
          </a:p>
          <a:p>
            <a:pPr marL="0" indent="0">
              <a:buNone/>
            </a:pPr>
            <a:r>
              <a:rPr lang="fi-FI" dirty="0"/>
              <a:t>Lisätietoa </a:t>
            </a:r>
            <a:r>
              <a:rPr lang="fi-FI" dirty="0" err="1"/>
              <a:t>Gradian</a:t>
            </a:r>
            <a:r>
              <a:rPr lang="fi-FI" dirty="0"/>
              <a:t> verkkosivulta </a:t>
            </a:r>
            <a:r>
              <a:rPr lang="fi-FI" u="sng" dirty="0">
                <a:hlinkClick r:id="rId2"/>
              </a:rPr>
              <a:t>https://www.gradia.fi/oppimaan/kolmoistutkinto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Pääsykokeellisiin tutkintoihin hakuaika oli viime keväänä. Sosiaali- ja terveysalaan voi hakea vielä syksyllä.</a:t>
            </a:r>
          </a:p>
          <a:p>
            <a:pPr marL="0" lvl="0" indent="0">
              <a:buNone/>
            </a:pPr>
            <a:endParaRPr lang="fi-FI" dirty="0"/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5130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Tutustutaan opinto-oppaaseen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on </a:t>
            </a:r>
            <a:r>
              <a:rPr lang="fi-FI" dirty="0" err="1"/>
              <a:t>tuntikiertokaavio</a:t>
            </a:r>
            <a:r>
              <a:rPr lang="fi-FI" dirty="0"/>
              <a:t>?</a:t>
            </a:r>
          </a:p>
          <a:p>
            <a:r>
              <a:rPr lang="fi-FI" dirty="0"/>
              <a:t>Poissaolokäytänteet</a:t>
            </a:r>
          </a:p>
          <a:p>
            <a:r>
              <a:rPr lang="fi-FI" dirty="0"/>
              <a:t>Mitä tarkoittaa arviointiviikko?</a:t>
            </a:r>
          </a:p>
          <a:p>
            <a:r>
              <a:rPr lang="fi-FI" dirty="0"/>
              <a:t>Minne saan todistuksen?</a:t>
            </a:r>
          </a:p>
          <a:p>
            <a:r>
              <a:rPr lang="fi-FI" dirty="0"/>
              <a:t>Mitä tarkoittaa opintopiste? 14 tuntia 15 min + omatoiminen työ </a:t>
            </a:r>
          </a:p>
          <a:p>
            <a:r>
              <a:rPr lang="fi-FI" dirty="0"/>
              <a:t>Paljonko paljon opintopisteitä täytyy opiskella? 150 opintopistettä</a:t>
            </a:r>
          </a:p>
          <a:p>
            <a:r>
              <a:rPr lang="fi-FI" dirty="0"/>
              <a:t>(1 kurssi ~ 2 opintopistettä)</a:t>
            </a:r>
          </a:p>
          <a:p>
            <a:r>
              <a:rPr lang="fi-FI" dirty="0"/>
              <a:t>Mitä jos lukujärjestyksiin täytyy tehdä muutoksia?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244469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735</TotalTime>
  <Words>356</Words>
  <Application>Microsoft Office PowerPoint</Application>
  <PresentationFormat>Laajakuva</PresentationFormat>
  <Paragraphs>51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Calibri</vt:lpstr>
      <vt:lpstr>Franklin Gothic Book</vt:lpstr>
      <vt:lpstr>Crop</vt:lpstr>
      <vt:lpstr>Op1  Minä opiskelijana</vt:lpstr>
      <vt:lpstr> OP1 MINÄ OPISKELIJANA</vt:lpstr>
      <vt:lpstr>Opinto-ohjaus lukiossa</vt:lpstr>
      <vt:lpstr>Opo/liikuntapalkin aikataulu</vt:lpstr>
      <vt:lpstr>Tutustutaan toisiimme: janatyöskentelyä</vt:lpstr>
      <vt:lpstr>PowerPoint-esitys</vt:lpstr>
      <vt:lpstr>Ota kännykkä esille ja vastaa seuraavaan kysymykseen:</vt:lpstr>
      <vt:lpstr>Kolmoistutkinto (POKE, Gradia)</vt:lpstr>
      <vt:lpstr>Tutustutaan opinto-oppaaseen</vt:lpstr>
      <vt:lpstr>Tutustutaan lisää: asetutaan piiriin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Op1  Minä opiskelijana</dc:title>
  <dc:creator>Eveliina Ojala</dc:creator>
  <cp:lastModifiedBy>Eveliina Ojala</cp:lastModifiedBy>
  <cp:revision>43</cp:revision>
  <cp:lastPrinted>2019-08-09T06:01:16Z</cp:lastPrinted>
  <dcterms:created xsi:type="dcterms:W3CDTF">2019-08-08T12:16:38Z</dcterms:created>
  <dcterms:modified xsi:type="dcterms:W3CDTF">2024-08-08T11:25:38Z</dcterms:modified>
</cp:coreProperties>
</file>