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A51639-B2D6-4652-B8C3-1B4C224A7BAF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988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0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3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4961B7-6B89-48AB-966F-622E2788EECC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85850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910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324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1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CF131DD-A141-4471-BCF9-C6073EDD7E20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3653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B334A90-EB03-42F3-8859-2C2B2724C058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372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Kuinka lukio-opintosi ovat edenneet?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OP1-opintojakso, </a:t>
            </a:r>
            <a:r>
              <a:rPr lang="fi-FI"/>
              <a:t>kevät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81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800" dirty="0"/>
              <a:t>Olet päässyt lukio-opinnoissasi jo aika pitkälle! Hienoa!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dirty="0"/>
              <a:t>Valitse itsellesi pari. Teillä on kaksi tehtävää:</a:t>
            </a:r>
          </a:p>
          <a:p>
            <a:pPr marL="514350" indent="-514350">
              <a:buAutoNum type="arabicPeriod"/>
            </a:pPr>
            <a:r>
              <a:rPr lang="fi-FI" sz="2800" dirty="0"/>
              <a:t>Kysy kaverisi kuulumisia!</a:t>
            </a:r>
          </a:p>
          <a:p>
            <a:pPr marL="514350" indent="-514350">
              <a:buAutoNum type="arabicPeriod"/>
            </a:pPr>
            <a:r>
              <a:rPr lang="fi-FI" sz="2800" dirty="0"/>
              <a:t>Anna kaverille kiitosta sellaisista asioista, joissa hän on suoriutunut tänä vuonna hyvin! </a:t>
            </a:r>
          </a:p>
          <a:p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2295525"/>
            <a:ext cx="4800600" cy="3600450"/>
          </a:xfrm>
        </p:spPr>
      </p:pic>
    </p:spTree>
    <p:extLst>
      <p:ext uri="{BB962C8B-B14F-4D97-AF65-F5344CB8AC3E}">
        <p14:creationId xmlns:p14="http://schemas.microsoft.com/office/powerpoint/2010/main" val="35533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Jotta opintosuunnitelmasi olisi realistinen ja ajantasainen, nyt on hyvä hetki tarkistaa opintokertymää ja miettiä ovatko valintasi suunnitelmiesi mukaisia.</a:t>
            </a:r>
          </a:p>
          <a:p>
            <a:r>
              <a:rPr lang="fi-FI" dirty="0"/>
              <a:t>Jatkakaa keskustelua parin kanssa. Keskustelkaa seuraavista kysymyksistä:</a:t>
            </a:r>
          </a:p>
          <a:p>
            <a:pPr lvl="1"/>
            <a:r>
              <a:rPr lang="fi-FI" dirty="0"/>
              <a:t>Kuinka monta </a:t>
            </a:r>
            <a:r>
              <a:rPr lang="fi-FI" b="1" dirty="0"/>
              <a:t>hyväksytysti</a:t>
            </a:r>
            <a:r>
              <a:rPr lang="fi-FI" dirty="0"/>
              <a:t> suoritettua opintojaksoa teille on kertynyt?</a:t>
            </a:r>
          </a:p>
          <a:p>
            <a:pPr lvl="1"/>
            <a:r>
              <a:rPr lang="fi-FI" dirty="0"/>
              <a:t>Onko opintopisteitä </a:t>
            </a:r>
            <a:r>
              <a:rPr lang="fi-FI" b="1" dirty="0"/>
              <a:t>riittävästi</a:t>
            </a:r>
            <a:r>
              <a:rPr lang="fi-FI" dirty="0"/>
              <a:t>? Vai onko pohdittava pidennettyä opintosuunnitelmaa?</a:t>
            </a:r>
          </a:p>
          <a:p>
            <a:pPr lvl="1"/>
            <a:r>
              <a:rPr lang="fi-FI" dirty="0"/>
              <a:t>Oletko opiskellut sellaisia aineita, joista on sinulle </a:t>
            </a:r>
            <a:r>
              <a:rPr lang="fi-FI" b="1" dirty="0"/>
              <a:t>hyötyä ja iloa </a:t>
            </a:r>
            <a:r>
              <a:rPr lang="fi-FI" dirty="0"/>
              <a:t>tulevaisuudessa?</a:t>
            </a:r>
          </a:p>
          <a:p>
            <a:r>
              <a:rPr lang="fi-FI" dirty="0"/>
              <a:t>Jos aiheet herättävät lisäkysymyksiä, hyviä lähteitä ovat:</a:t>
            </a:r>
          </a:p>
          <a:p>
            <a:pPr lvl="1"/>
            <a:r>
              <a:rPr lang="fi-FI" dirty="0"/>
              <a:t>Ryhmänohjaaja/opettaja/opo</a:t>
            </a:r>
          </a:p>
          <a:p>
            <a:pPr lvl="1"/>
            <a:r>
              <a:rPr lang="fi-FI" dirty="0"/>
              <a:t>Opinto-opas</a:t>
            </a:r>
          </a:p>
          <a:p>
            <a:pPr lvl="1"/>
            <a:r>
              <a:rPr lang="fi-FI" dirty="0"/>
              <a:t>Opintopolku.fi</a:t>
            </a:r>
          </a:p>
          <a:p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36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088967" y="1313410"/>
            <a:ext cx="10631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kolmessa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opintojaksoja olisi hyvä olla ykkösillä noin 8 (OPO ja LI jatkuvat ja arvosana tulee siis myöhemmin), kakkosilla n. 70, abeilla noin 130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opintopisteitä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olisi hyvä olla ykkösillä noin 20, kakkosilla n. 80, abeilla noin 140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30, kakkosilla n. 90, abeilla noin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40, kakkosilla n. 100, abeilla </a:t>
            </a:r>
            <a:r>
              <a:rPr lang="fi-FI" dirty="0" err="1">
                <a:solidFill>
                  <a:srgbClr val="333333"/>
                </a:solidFill>
                <a:cs typeface="Arial" panose="020B0604020202020204" pitchFamily="34" charset="0"/>
              </a:rPr>
              <a:t>väh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.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50, kakkosilla n. 110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</a:t>
            </a:r>
            <a:r>
              <a:rPr lang="fi-FI">
                <a:solidFill>
                  <a:srgbClr val="333333"/>
                </a:solidFill>
                <a:cs typeface="Arial" panose="020B0604020202020204" pitchFamily="34" charset="0"/>
              </a:rPr>
              <a:t>jälkeen opintopisteitä 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olisi hyvä olla ykkösillä noin 60, kakkosilla n. 120</a:t>
            </a:r>
          </a:p>
          <a:p>
            <a:endParaRPr lang="fi-FI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Tarkistettavia asioita: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Meneillään olevassa ja tulevissa jaksoissa on hyvä olla vähintään kolme, mielellään 4-6 opintojaksoa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Onko T–merkintöjä?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Nelosia? Onko niitä liikaa /oppiaine (2/3 aineen opinnoista tulee olla hyväksyttyjä arvosanoja)</a:t>
            </a:r>
            <a:endParaRPr lang="fi-FI" b="0" i="0" dirty="0"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5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F3ED62-5389-4FF1-A91D-FD1505F4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Pakollisia ja valtakunnallisia valinnaisia: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B661FC1-4632-42AC-BB9E-BADBC4C1B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023119"/>
              </p:ext>
            </p:extLst>
          </p:nvPr>
        </p:nvGraphicFramePr>
        <p:xfrm>
          <a:off x="1250950" y="2286000"/>
          <a:ext cx="101790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525">
                  <a:extLst>
                    <a:ext uri="{9D8B030D-6E8A-4147-A177-3AD203B41FA5}">
                      <a16:colId xmlns:a16="http://schemas.microsoft.com/office/drawing/2014/main" val="136923785"/>
                    </a:ext>
                  </a:extLst>
                </a:gridCol>
                <a:gridCol w="5089525">
                  <a:extLst>
                    <a:ext uri="{9D8B030D-6E8A-4147-A177-3AD203B41FA5}">
                      <a16:colId xmlns:a16="http://schemas.microsoft.com/office/drawing/2014/main" val="3350123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Opintopisteitä: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Joista hylättyjä arvosanoja enintään: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06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48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6-11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4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12-17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81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6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504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97695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164</TotalTime>
  <Words>317</Words>
  <Application>Microsoft Office PowerPoint</Application>
  <PresentationFormat>Laajakuva</PresentationFormat>
  <Paragraphs>43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Kuinka lukio-opintosi ovat edenneet?</vt:lpstr>
      <vt:lpstr>Lukio-opinnoissa eteneminen</vt:lpstr>
      <vt:lpstr>Lukio-opinnoissa eteneminen</vt:lpstr>
      <vt:lpstr>PowerPoint-esitys</vt:lpstr>
      <vt:lpstr>Pakollisia ja valtakunnallisia valinnaisia: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Tietovisa lukio-opinnoissa etenemisestä</dc:title>
  <dc:creator>Eveliina Ojala</dc:creator>
  <cp:lastModifiedBy>Eveliina Ojala</cp:lastModifiedBy>
  <cp:revision>35</cp:revision>
  <dcterms:created xsi:type="dcterms:W3CDTF">2019-04-08T12:51:46Z</dcterms:created>
  <dcterms:modified xsi:type="dcterms:W3CDTF">2025-03-24T10:12:21Z</dcterms:modified>
</cp:coreProperties>
</file>