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999" r:id="rId5"/>
    <p:sldMasterId id="2147483998" r:id="rId6"/>
  </p:sldMasterIdLst>
  <p:notesMasterIdLst>
    <p:notesMasterId r:id="rId16"/>
  </p:notesMasterIdLst>
  <p:handoutMasterIdLst>
    <p:handoutMasterId r:id="rId17"/>
  </p:handoutMasterIdLst>
  <p:sldIdLst>
    <p:sldId id="2196" r:id="rId7"/>
    <p:sldId id="2198" r:id="rId8"/>
    <p:sldId id="2199" r:id="rId9"/>
    <p:sldId id="2170" r:id="rId10"/>
    <p:sldId id="2195" r:id="rId11"/>
    <p:sldId id="2190" r:id="rId12"/>
    <p:sldId id="2187" r:id="rId13"/>
    <p:sldId id="2169" r:id="rId14"/>
    <p:sldId id="2191" r:id="rId15"/>
  </p:sldIdLst>
  <p:sldSz cx="24377650" cy="13716000"/>
  <p:notesSz cx="6797675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A71F0DA-2A0C-124D-81BB-BB371A2282F8}">
          <p14:sldIdLst/>
        </p14:section>
        <p14:section name="Lopetus" id="{5E5F3FFD-FAC3-6D46-9304-705703F831EE}">
          <p14:sldIdLst>
            <p14:sldId id="2196"/>
            <p14:sldId id="2198"/>
            <p14:sldId id="2199"/>
            <p14:sldId id="2170"/>
            <p14:sldId id="2195"/>
            <p14:sldId id="2190"/>
            <p14:sldId id="2187"/>
            <p14:sldId id="2169"/>
            <p14:sldId id="21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254" userDrawn="1">
          <p15:clr>
            <a:srgbClr val="A4A3A4"/>
          </p15:clr>
        </p15:guide>
        <p15:guide id="5" pos="1030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A47D"/>
    <a:srgbClr val="4AEDDE"/>
    <a:srgbClr val="000000"/>
    <a:srgbClr val="3B1F4D"/>
    <a:srgbClr val="FDEA57"/>
    <a:srgbClr val="583F52"/>
    <a:srgbClr val="74FBC3"/>
    <a:srgbClr val="F6DC0D"/>
    <a:srgbClr val="75B901"/>
    <a:srgbClr val="169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68"/>
      </p:cViewPr>
      <p:guideLst>
        <p:guide orient="horz" pos="8112"/>
        <p:guide pos="14254"/>
        <p:guide pos="1030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319C-C35A-4E15-B7B3-B65A70CE4700}" type="datetimeFigureOut">
              <a:rPr lang="fi-FI" smtClean="0"/>
              <a:t>13.1.2026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D4E8-4BBA-49BD-8D42-CB364857E1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68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13.1.2026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7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37923" y="3845169"/>
            <a:ext cx="6563763" cy="7786445"/>
          </a:xfrm>
        </p:spPr>
        <p:txBody>
          <a:bodyPr anchor="ctr"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27C4-A418-324A-BAE7-1179D083833B}" type="datetime1">
              <a:rPr lang="fi-FI" smtClean="0"/>
              <a:t>13.1.2026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12352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aka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4" y="6997709"/>
            <a:ext cx="21025723" cy="2029060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9448800"/>
            <a:ext cx="21012150" cy="35052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022" y="11658624"/>
            <a:ext cx="2044700" cy="129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3833380" y="3175004"/>
            <a:ext cx="16710890" cy="7365991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_monta_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accent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7" hasCustomPrompt="1"/>
          </p:nvPr>
        </p:nvSpPr>
        <p:spPr>
          <a:xfrm>
            <a:off x="178064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38" hasCustomPrompt="1"/>
          </p:nvPr>
        </p:nvSpPr>
        <p:spPr>
          <a:xfrm>
            <a:off x="178064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9" hasCustomPrompt="1"/>
          </p:nvPr>
        </p:nvSpPr>
        <p:spPr>
          <a:xfrm>
            <a:off x="698788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40" hasCustomPrompt="1"/>
          </p:nvPr>
        </p:nvSpPr>
        <p:spPr>
          <a:xfrm>
            <a:off x="698788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41" hasCustomPrompt="1"/>
          </p:nvPr>
        </p:nvSpPr>
        <p:spPr>
          <a:xfrm>
            <a:off x="12230633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42" hasCustomPrompt="1"/>
          </p:nvPr>
        </p:nvSpPr>
        <p:spPr>
          <a:xfrm>
            <a:off x="12230633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sz="quarter" idx="43" hasCustomPrompt="1"/>
          </p:nvPr>
        </p:nvSpPr>
        <p:spPr>
          <a:xfrm>
            <a:off x="17473377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44" hasCustomPrompt="1"/>
          </p:nvPr>
        </p:nvSpPr>
        <p:spPr>
          <a:xfrm>
            <a:off x="17473377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8" name="Otsikko 2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pic>
        <p:nvPicPr>
          <p:cNvPr id="30" name="Kuva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_oike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vasen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Rectangle 14"/>
          <p:cNvSpPr/>
          <p:nvPr userDrawn="1"/>
        </p:nvSpPr>
        <p:spPr>
          <a:xfrm>
            <a:off x="12178215" y="9173681"/>
            <a:ext cx="12199435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4244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oikea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Rectangle 14"/>
          <p:cNvSpPr/>
          <p:nvPr userDrawn="1"/>
        </p:nvSpPr>
        <p:spPr>
          <a:xfrm>
            <a:off x="1" y="9173681"/>
            <a:ext cx="12199433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486029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174749" y="1520380"/>
            <a:ext cx="10364827" cy="10366820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26352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56007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7BD2-5888-B742-B813-F7CBF1FA8C30}" type="datetime1">
              <a:rPr lang="fi-FI" smtClean="0"/>
              <a:t>13.1.2026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793618" y="986980"/>
            <a:ext cx="6395266" cy="6396496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13669918" y="7797566"/>
            <a:ext cx="4928416" cy="4929364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8598334" y="5543550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a_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254676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254676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9181766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9181766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574985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574985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0308416" y="4514578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8820150"/>
            <a:ext cx="21012150" cy="876300"/>
          </a:xfrm>
        </p:spPr>
        <p:txBody>
          <a:bodyPr anchor="b"/>
          <a:lstStyle>
            <a:lvl1pPr algn="ctr">
              <a:defRPr b="1" spc="600" baseline="0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NIMESI TÄHÄN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695450" y="10155860"/>
            <a:ext cx="21012150" cy="2457450"/>
          </a:xfrm>
        </p:spPr>
        <p:txBody>
          <a:bodyPr anchor="t">
            <a:normAutofit/>
          </a:bodyPr>
          <a:lstStyle>
            <a:lvl1pPr algn="ctr">
              <a:defRPr sz="3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Vapaavalintainen teksti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2196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92920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3171950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19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8414694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48631" y="4343400"/>
            <a:ext cx="0" cy="9372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82"/>
          <p:cNvSpPr/>
          <p:nvPr userDrawn="1"/>
        </p:nvSpPr>
        <p:spPr>
          <a:xfrm rot="5400000">
            <a:off x="11546787" y="398531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518525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398510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9824302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8624152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Otsikko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13" name="Hexagon 82"/>
          <p:cNvSpPr/>
          <p:nvPr userDrawn="1"/>
        </p:nvSpPr>
        <p:spPr>
          <a:xfrm rot="5400000">
            <a:off x="11546787" y="8624358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38660" y="0"/>
            <a:ext cx="9971" cy="13716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2038350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838200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6677394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5477244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1094597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974582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838406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4603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477450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/>
          <p:cNvCxnSpPr/>
          <p:nvPr userDrawn="1"/>
        </p:nvCxnSpPr>
        <p:spPr>
          <a:xfrm>
            <a:off x="12138660" y="0"/>
            <a:ext cx="0" cy="103098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2291337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1091187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688296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568281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5952232" y="10953170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5952232" y="9753020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1091393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09991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68302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 flipV="1">
            <a:off x="2994660" y="7629908"/>
            <a:ext cx="2138299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1004155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243776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9923986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1603117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81"/>
          <p:cNvSpPr/>
          <p:nvPr userDrawn="1"/>
        </p:nvSpPr>
        <p:spPr>
          <a:xfrm>
            <a:off x="377293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91"/>
          <p:cNvSpPr/>
          <p:nvPr userDrawn="1"/>
        </p:nvSpPr>
        <p:spPr>
          <a:xfrm>
            <a:off x="16031172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3772938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3772938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6031172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6031172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1AE01F3-027E-114B-8A34-2791D7B27E5B}" type="datetime1">
              <a:rPr lang="fi-FI" smtClean="0"/>
              <a:t>13.1.2026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371242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8696150"/>
            <a:ext cx="5099908" cy="3230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9380"/>
            <a:ext cx="26158324" cy="1744538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-2406447"/>
            <a:ext cx="24377650" cy="16257822"/>
          </a:xfrm>
          <a:prstGeom prst="rect">
            <a:avLst/>
          </a:prstGeom>
          <a:solidFill>
            <a:srgbClr val="00A47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419562" y="2039469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243099" y="10086581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641" y="9793920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625176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6251766"/>
          </a:xfrm>
          <a:prstGeom prst="rect">
            <a:avLst/>
          </a:prstGeom>
          <a:solidFill>
            <a:srgbClr val="00A47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9302240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6251766"/>
          </a:xfrm>
          <a:prstGeom prst="rect">
            <a:avLst/>
          </a:prstGeom>
        </p:spPr>
      </p:pic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868362" y="3392901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TEKSTIÄ NAPS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547520" y="13102497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19" y="10080108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taustavär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3833380" y="3175004"/>
            <a:ext cx="16710890" cy="7365991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</p:spTree>
    <p:extLst>
      <p:ext uri="{BB962C8B-B14F-4D97-AF65-F5344CB8AC3E}">
        <p14:creationId xmlns:p14="http://schemas.microsoft.com/office/powerpoint/2010/main" val="19778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sisältö_2_väri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D9E5CCB-1811-694A-AFDE-F89C5BFBD1CC}" type="datetime1">
              <a:rPr lang="fi-FI" smtClean="0"/>
              <a:t>13.1.2026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A9B8EF0-CB69-1944-9D9E-D16EA0CE1B44}" type="datetime1">
              <a:rPr lang="fi-FI" smtClean="0"/>
              <a:t>13.1.2026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2_väritaus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222FEF2C-A2AC-F84D-8581-A7F273833A11}" type="datetime1">
              <a:rPr lang="fi-FI" smtClean="0"/>
              <a:t>13.1.2026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_sisältö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2DF3A1A-3C2E-A14B-BAD5-5478EBBFC7B9}" type="datetime1">
              <a:rPr lang="fi-FI" smtClean="0"/>
              <a:t>13.1.2026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2_väritau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C0FC4EE5-A0C5-4A46-AF91-CE64D69B7770}" type="datetime1">
              <a:rPr lang="fi-FI" smtClean="0"/>
              <a:t>13.1.2026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864281" y="4057650"/>
            <a:ext cx="8837405" cy="73075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399" y="4057650"/>
            <a:ext cx="11570043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343A-E80F-C94E-8306-03498FB2E6C6}" type="datetime1">
              <a:rPr lang="fi-FI" smtClean="0"/>
              <a:t>13.1.2026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F3CB-3457-2242-A4C2-F7DC2C83DD04}" type="datetime1">
              <a:rPr lang="fi-FI" smtClean="0"/>
              <a:t>13.1.2026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81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79" r:id="rId9"/>
    <p:sldLayoutId id="2147483949" r:id="rId10"/>
    <p:sldLayoutId id="21474839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476C-57FA-9844-958D-AE44EAC13611}" type="datetime1">
              <a:rPr lang="fi-FI" smtClean="0"/>
              <a:t>13.1.2026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5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3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1676400" y="730250"/>
            <a:ext cx="10458450" cy="736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idx="1"/>
          </p:nvPr>
        </p:nvSpPr>
        <p:spPr>
          <a:xfrm>
            <a:off x="1676400" y="8648699"/>
            <a:ext cx="10458450" cy="370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4031" r:id="rId2"/>
    <p:sldLayoutId id="2147484035" r:id="rId3"/>
    <p:sldLayoutId id="2147484034" r:id="rId4"/>
    <p:sldLayoutId id="2147483948" r:id="rId5"/>
    <p:sldLayoutId id="2147483996" r:id="rId6"/>
    <p:sldLayoutId id="2147483941" r:id="rId7"/>
    <p:sldLayoutId id="2147484029" r:id="rId8"/>
    <p:sldLayoutId id="21474840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15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4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2">
            <a:extLst>
              <a:ext uri="{FF2B5EF4-FFF2-40B4-BE49-F238E27FC236}">
                <a16:creationId xmlns:a16="http://schemas.microsoft.com/office/drawing/2014/main" id="{3BA246C6-3904-4875-B987-35A3E8B877B0}"/>
              </a:ext>
            </a:extLst>
          </p:cNvPr>
          <p:cNvSpPr txBox="1">
            <a:spLocks/>
          </p:cNvSpPr>
          <p:nvPr/>
        </p:nvSpPr>
        <p:spPr>
          <a:xfrm>
            <a:off x="3833380" y="9077040"/>
            <a:ext cx="16710890" cy="2643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pPr algn="ctr"/>
            <a:r>
              <a:rPr lang="fi-FI" sz="9400" i="1" dirty="0">
                <a:solidFill>
                  <a:schemeClr val="bg1"/>
                </a:solidFill>
              </a:rPr>
              <a:t>Tervetuloa lukio tutuksi-päivään! </a:t>
            </a:r>
            <a:br>
              <a:rPr lang="fi-FI" sz="9400" i="1" dirty="0">
                <a:solidFill>
                  <a:schemeClr val="bg1"/>
                </a:solidFill>
              </a:rPr>
            </a:br>
            <a:r>
              <a:rPr lang="fi-FI" sz="8000" i="1" dirty="0">
                <a:solidFill>
                  <a:schemeClr val="bg1"/>
                </a:solidFill>
              </a:rPr>
              <a:t>14.1.2026</a:t>
            </a:r>
            <a:r>
              <a:rPr lang="fi-FI" sz="94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2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D0CF2CFB-67BB-4B0F-BA31-CABB91DE1A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2383"/>
          <a:stretch>
            <a:fillRect/>
          </a:stretch>
        </p:blipFill>
        <p:spPr/>
      </p:pic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2925FF8F-AB5D-46FC-9EC0-E0BD13B8B4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 b="12488"/>
          <a:stretch>
            <a:fillRect/>
          </a:stretch>
        </p:blipFill>
        <p:spPr/>
      </p:pic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7474C04A-B0C6-44FF-9C94-293380E8FF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6" b="12516"/>
          <a:stretch>
            <a:fillRect/>
          </a:stretch>
        </p:blipFill>
        <p:spPr/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78595E41-C093-4984-99E0-F2F27D2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341" y="1450694"/>
            <a:ext cx="9233337" cy="2651126"/>
          </a:xfrm>
        </p:spPr>
        <p:txBody>
          <a:bodyPr/>
          <a:lstStyle/>
          <a:p>
            <a:r>
              <a:rPr lang="fi-FI" dirty="0"/>
              <a:t>Ohjelma:</a:t>
            </a:r>
          </a:p>
        </p:txBody>
      </p:sp>
      <p:pic>
        <p:nvPicPr>
          <p:cNvPr id="13" name="Sisällön paikkamerkki 4">
            <a:extLst>
              <a:ext uri="{FF2B5EF4-FFF2-40B4-BE49-F238E27FC236}">
                <a16:creationId xmlns:a16="http://schemas.microsoft.com/office/drawing/2014/main" id="{2A9D8427-92C6-4CCF-8045-B052427A5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89" y="3974951"/>
            <a:ext cx="8916489" cy="8916489"/>
          </a:xfrm>
        </p:spPr>
      </p:pic>
      <p:pic>
        <p:nvPicPr>
          <p:cNvPr id="15" name="Sisällön paikkamerkki 4">
            <a:extLst>
              <a:ext uri="{FF2B5EF4-FFF2-40B4-BE49-F238E27FC236}">
                <a16:creationId xmlns:a16="http://schemas.microsoft.com/office/drawing/2014/main" id="{F1692445-FC0E-4892-AA8B-684BF3374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57" y="4274286"/>
            <a:ext cx="8916489" cy="89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209C068A-FC38-45C4-A60A-1CC7F5BD3E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>
            <a:fillRect/>
          </a:stretch>
        </p:blipFill>
        <p:spPr/>
      </p:pic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5F4A8E06-8E28-48A4-9F91-A14FB09806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 b="12488"/>
          <a:stretch>
            <a:fillRect/>
          </a:stretch>
        </p:blipFill>
        <p:spPr/>
      </p:pic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B6E28E3A-D203-4484-949B-9417A43DB5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6" b="12516"/>
          <a:stretch>
            <a:fillRect/>
          </a:stretch>
        </p:blipFill>
        <p:spPr/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751055A7-739D-4AB2-8029-8F570BD4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54" y="986980"/>
            <a:ext cx="9233337" cy="2651126"/>
          </a:xfrm>
        </p:spPr>
        <p:txBody>
          <a:bodyPr/>
          <a:lstStyle/>
          <a:p>
            <a:r>
              <a:rPr lang="fi-FI" dirty="0"/>
              <a:t>Lukiossa opiskellaan 18 oppiainetta: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6A717680-EA87-47AD-A074-D6503A515D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4912" y="3975748"/>
            <a:ext cx="9227376" cy="628650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Ensimmäinen opiskeluvuosi lukiossa koostuu pitkälti </a:t>
            </a:r>
            <a:r>
              <a:rPr lang="fi-FI" b="1" dirty="0">
                <a:ea typeface="+mn-lt"/>
                <a:cs typeface="+mn-lt"/>
              </a:rPr>
              <a:t>pakollisten</a:t>
            </a:r>
            <a:r>
              <a:rPr lang="fi-FI" dirty="0">
                <a:ea typeface="+mn-lt"/>
                <a:cs typeface="+mn-lt"/>
              </a:rPr>
              <a:t> kurssien opinnoista.</a:t>
            </a:r>
            <a:endParaRPr lang="fi-FI" dirty="0"/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Pohdittavia kysymyksiä: </a:t>
            </a:r>
          </a:p>
          <a:p>
            <a:pPr marL="571500" indent="-571500"/>
            <a:r>
              <a:rPr lang="fi-FI" dirty="0">
                <a:ea typeface="+mn-lt"/>
                <a:cs typeface="+mn-lt"/>
              </a:rPr>
              <a:t>Mikä sinua </a:t>
            </a:r>
            <a:r>
              <a:rPr lang="fi-FI" b="1" dirty="0">
                <a:ea typeface="+mn-lt"/>
                <a:cs typeface="+mn-lt"/>
              </a:rPr>
              <a:t>kiinnostaa</a:t>
            </a:r>
            <a:r>
              <a:rPr lang="fi-FI" dirty="0">
                <a:ea typeface="+mn-lt"/>
                <a:cs typeface="+mn-lt"/>
              </a:rPr>
              <a:t>? </a:t>
            </a:r>
          </a:p>
          <a:p>
            <a:pPr marL="571500" indent="-571500"/>
            <a:r>
              <a:rPr lang="fi-FI" dirty="0">
                <a:ea typeface="+mn-lt"/>
                <a:cs typeface="+mn-lt"/>
              </a:rPr>
              <a:t>Mikä </a:t>
            </a:r>
            <a:r>
              <a:rPr lang="fi-FI" b="1" dirty="0">
                <a:ea typeface="+mn-lt"/>
                <a:cs typeface="+mn-lt"/>
              </a:rPr>
              <a:t>motivoi</a:t>
            </a:r>
            <a:r>
              <a:rPr lang="fi-FI" dirty="0">
                <a:ea typeface="+mn-lt"/>
                <a:cs typeface="+mn-lt"/>
              </a:rPr>
              <a:t>? </a:t>
            </a:r>
          </a:p>
          <a:p>
            <a:pPr marL="571500" indent="-571500"/>
            <a:r>
              <a:rPr lang="fi-FI" dirty="0">
                <a:ea typeface="+mn-lt"/>
                <a:cs typeface="+mn-lt"/>
              </a:rPr>
              <a:t>Mikä </a:t>
            </a:r>
            <a:r>
              <a:rPr lang="fi-FI" b="1" dirty="0">
                <a:ea typeface="+mn-lt"/>
                <a:cs typeface="+mn-lt"/>
              </a:rPr>
              <a:t>innostaa</a:t>
            </a:r>
            <a:r>
              <a:rPr lang="fi-FI" dirty="0">
                <a:ea typeface="+mn-lt"/>
                <a:cs typeface="+mn-lt"/>
              </a:rPr>
              <a:t>?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26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011088DC-38ED-4719-A5A6-BCBBCEDDC8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601" r="24986" b="-601"/>
          <a:stretch/>
        </p:blipFill>
        <p:spPr>
          <a:xfrm>
            <a:off x="11904585" y="1520380"/>
            <a:ext cx="10364827" cy="1036682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347808B-E6D1-4F75-986E-18ACE865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523" y="993495"/>
            <a:ext cx="9233337" cy="2651126"/>
          </a:xfrm>
        </p:spPr>
        <p:txBody>
          <a:bodyPr/>
          <a:lstStyle/>
          <a:p>
            <a:r>
              <a:rPr lang="fi-FI" dirty="0">
                <a:ea typeface="+mj-lt"/>
                <a:cs typeface="+mj-lt"/>
              </a:rPr>
              <a:t>Tänään lukioaineet esittäytyvät teille: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33BAB-A082-446C-AF84-6E6392F14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8652" y="4104409"/>
            <a:ext cx="9227376" cy="6286500"/>
          </a:xfrm>
        </p:spPr>
        <p:txBody>
          <a:bodyPr vert="horz" lIns="182843" tIns="91422" rIns="182843" bIns="91422" rtlCol="0" anchor="t">
            <a:normAutofit fontScale="92500" lnSpcReduction="10000"/>
          </a:bodyPr>
          <a:lstStyle/>
          <a:p>
            <a:pPr marL="742950" indent="-742950">
              <a:buAutoNum type="arabicPeriod"/>
            </a:pPr>
            <a:r>
              <a:rPr lang="fi-FI" b="1" dirty="0"/>
              <a:t>Luonnontieteet (MA, FY, KE).</a:t>
            </a:r>
            <a:endParaRPr lang="fi-FI" dirty="0"/>
          </a:p>
          <a:p>
            <a:pPr marL="742950" indent="-742950">
              <a:buAutoNum type="arabicPeriod"/>
            </a:pPr>
            <a:r>
              <a:rPr lang="fi-FI" b="1" dirty="0"/>
              <a:t>Kielet ja kansainvälinen toiminta (EN, RU, EAB, RAB, SAB, VEB).</a:t>
            </a:r>
            <a:endParaRPr lang="fi-FI" dirty="0"/>
          </a:p>
          <a:p>
            <a:pPr marL="742950" indent="-742950">
              <a:buAutoNum type="arabicPeriod"/>
            </a:pPr>
            <a:r>
              <a:rPr lang="fi-FI" b="1" dirty="0"/>
              <a:t>Taito- ja taideaineet (KU, MU, DR, LI).</a:t>
            </a:r>
            <a:endParaRPr lang="fi-FI" dirty="0"/>
          </a:p>
          <a:p>
            <a:pPr marL="742950" indent="-742950">
              <a:buAutoNum type="arabicPeriod"/>
            </a:pPr>
            <a:r>
              <a:rPr lang="fi-FI" b="1" dirty="0"/>
              <a:t>Reaaliaineet (HI, YH, PS, UE, BI, KE, FI, ET, UE, TE).</a:t>
            </a:r>
          </a:p>
          <a:p>
            <a:pPr marL="742950" indent="-742950">
              <a:buAutoNum type="arabicPeriod"/>
            </a:pPr>
            <a:r>
              <a:rPr lang="fi-FI" b="1" dirty="0"/>
              <a:t>Infoa mentortoiminnasta ja opiskelijakunnan hallituksen toiminnasta</a:t>
            </a:r>
            <a:endParaRPr lang="fi-FI" dirty="0"/>
          </a:p>
          <a:p>
            <a:pPr marL="0" indent="0">
              <a:buNone/>
            </a:pPr>
            <a:endParaRPr lang="fi-FI" b="1" dirty="0">
              <a:cs typeface="Calibri"/>
            </a:endParaRPr>
          </a:p>
          <a:p>
            <a:pPr marL="1370965" lvl="1" indent="-45656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08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309CF5-D304-47C5-AD46-76E1AB3A1B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8892838" y="12712700"/>
            <a:ext cx="5484812" cy="730250"/>
          </a:xfrm>
        </p:spPr>
        <p:txBody>
          <a:bodyPr/>
          <a:lstStyle/>
          <a:p>
            <a:fld id="{4F4F8806-C074-1048-BDDB-408E5170414D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0209B92-1587-4B8F-A9CC-D4BAF44E0A7A}"/>
              </a:ext>
            </a:extLst>
          </p:cNvPr>
          <p:cNvSpPr txBox="1"/>
          <p:nvPr/>
        </p:nvSpPr>
        <p:spPr>
          <a:xfrm>
            <a:off x="16797131" y="11648661"/>
            <a:ext cx="6619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Palaute:</a:t>
            </a:r>
          </a:p>
          <a:p>
            <a:r>
              <a:rPr lang="fi-FI" dirty="0"/>
              <a:t>https://answergarden.ch/5112268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6C414DB-D758-4792-A862-AE60B968E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38" y="1413327"/>
            <a:ext cx="10235334" cy="102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ED13FC-E1DF-40A2-8240-041B89D3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270" y="273050"/>
            <a:ext cx="21593980" cy="2651126"/>
          </a:xfrm>
        </p:spPr>
        <p:txBody>
          <a:bodyPr/>
          <a:lstStyle/>
          <a:p>
            <a:r>
              <a:rPr lang="fi-FI" dirty="0">
                <a:ea typeface="+mj-lt"/>
                <a:cs typeface="+mj-lt"/>
              </a:rPr>
              <a:t>Tervetuloa!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B3F114-BA34-4ADB-A0A6-1821B6562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7270" y="2270484"/>
            <a:ext cx="21951076" cy="10442216"/>
          </a:xfrm>
        </p:spPr>
        <p:txBody>
          <a:bodyPr vert="horz" lIns="182843" tIns="91422" rIns="182843" bIns="91422" rtlCol="0" anchor="t">
            <a:noAutofit/>
          </a:bodyPr>
          <a:lstStyle/>
          <a:p>
            <a:pPr marL="0" indent="0">
              <a:buNone/>
            </a:pPr>
            <a:r>
              <a:rPr lang="fi-FI" sz="3200" b="1" dirty="0"/>
              <a:t>Ohjelma klo 9.40 - 11.20 (Vihtavuori, Lievestuore, Jyväskylä)</a:t>
            </a:r>
            <a:br>
              <a:rPr lang="fi-FI" sz="3200" dirty="0"/>
            </a:br>
            <a:br>
              <a:rPr lang="fi-FI" sz="3200" dirty="0"/>
            </a:br>
            <a:r>
              <a:rPr lang="fi-FI" sz="3200" b="1" dirty="0"/>
              <a:t>9.40 </a:t>
            </a:r>
            <a:r>
              <a:rPr lang="fi-FI" sz="3200" dirty="0"/>
              <a:t>Lukion rehtori Jyri Pesosen tervetulotoivotus!</a:t>
            </a:r>
            <a:br>
              <a:rPr lang="fi-FI" sz="3200" dirty="0"/>
            </a:br>
            <a:r>
              <a:rPr lang="fi-FI" sz="3200" b="1" dirty="0"/>
              <a:t>9.50 </a:t>
            </a:r>
            <a:r>
              <a:rPr lang="fi-FI" sz="3200" dirty="0"/>
              <a:t>Opinto-ohjaaja Eveliina Ojala kertoo päivän ohjelmasta</a:t>
            </a:r>
            <a:br>
              <a:rPr lang="fi-FI" sz="3200" dirty="0"/>
            </a:br>
            <a:r>
              <a:rPr lang="fi-FI" sz="3200" b="1" dirty="0"/>
              <a:t>10.00 </a:t>
            </a:r>
            <a:r>
              <a:rPr lang="fi-FI" sz="3200" dirty="0"/>
              <a:t>9. luokkalaiset jakaantuvat viiteen pienryhmään mentoreiden ja opiskelijakunnan hallituksen jäsenten johdolla.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Kierrättäjät jakaantuvat viiteen ryhmään.</a:t>
            </a:r>
          </a:p>
          <a:p>
            <a:pPr marL="0" indent="0">
              <a:buNone/>
            </a:pPr>
            <a:r>
              <a:rPr lang="fi-FI" sz="3200" b="1" dirty="0"/>
              <a:t>Jokaisessa ryhmässä noin 13 9. luokkalaista.</a:t>
            </a:r>
            <a:endParaRPr lang="fi-FI" sz="3200" dirty="0"/>
          </a:p>
          <a:p>
            <a:r>
              <a:rPr lang="fi-FI" sz="3200" b="1" dirty="0"/>
              <a:t>10.00 - 11.10</a:t>
            </a:r>
            <a:r>
              <a:rPr lang="fi-FI" sz="3200" dirty="0"/>
              <a:t> Pienryhmät kiertävät esittelypisteillä (á 10 minuuttia/piste, siirtymäaikaa pisteiden välillä 5 minuuttia)</a:t>
            </a:r>
            <a:br>
              <a:rPr lang="fi-FI" sz="3200" dirty="0"/>
            </a:br>
            <a:r>
              <a:rPr lang="fi-FI" sz="3200" b="1" dirty="0"/>
              <a:t>10.00 - 10.10 Luonnontieteet lukiossa H24</a:t>
            </a:r>
            <a:r>
              <a:rPr lang="fi-FI" sz="3200" dirty="0"/>
              <a:t>. Ryhmä 1 aloittaa täältä ja jatkaa pisteiden kiertämistä numerojärjestyksessä.</a:t>
            </a:r>
          </a:p>
          <a:p>
            <a:r>
              <a:rPr lang="fi-FI" sz="3200" b="1" dirty="0"/>
              <a:t>10.15 - 10.25 Kielet ja kansainvälinen toiminta F16</a:t>
            </a:r>
            <a:r>
              <a:rPr lang="fi-FI" sz="3200" dirty="0"/>
              <a:t>. Ryhmä 2 aloittaa täältä ja jatkaa pisteiden kiertämistä numerojärjestyksessä.</a:t>
            </a:r>
          </a:p>
          <a:p>
            <a:r>
              <a:rPr lang="fi-FI" sz="3200" b="1" dirty="0"/>
              <a:t>10.30 - 10.40 Taito- ja taideaineet H21</a:t>
            </a:r>
            <a:r>
              <a:rPr lang="fi-FI" sz="3200" dirty="0"/>
              <a:t>. Ryhmä 3 aloittaa täältä ja jatkaa pisteiden kiertämistä numerojärjestyksessä.</a:t>
            </a:r>
          </a:p>
          <a:p>
            <a:r>
              <a:rPr lang="fi-FI" sz="3200" b="1" dirty="0"/>
              <a:t>10.45 - 10.55 Reaaliaineet F23</a:t>
            </a:r>
            <a:r>
              <a:rPr lang="fi-FI" sz="3200" dirty="0"/>
              <a:t>. Ryhmä 4 aloittaa täältä ja jatkaa pisteiden kiertämistä numerojärjestyksessä.</a:t>
            </a:r>
          </a:p>
          <a:p>
            <a:r>
              <a:rPr lang="fi-FI" sz="3200" b="1" dirty="0"/>
              <a:t>11.00 - 11.10 Infoa </a:t>
            </a:r>
            <a:r>
              <a:rPr lang="fi-FI" sz="3200" b="1" dirty="0" err="1"/>
              <a:t>mentortoiminnasta</a:t>
            </a:r>
            <a:r>
              <a:rPr lang="fi-FI" sz="3200" b="1" dirty="0"/>
              <a:t> ja opiskelijakunnan hallituksen toiminnasta H22</a:t>
            </a:r>
            <a:r>
              <a:rPr lang="fi-FI" sz="3200" dirty="0"/>
              <a:t>. Ryhmä 5 aloittaa täältä ja jatkaa pisteiden kiertämistä numerojärjestyksessä jatkaen seuraavaksi pisteelle 1.</a:t>
            </a:r>
          </a:p>
          <a:p>
            <a:r>
              <a:rPr lang="fi-FI" sz="3200" b="1" dirty="0"/>
              <a:t>11.20</a:t>
            </a:r>
            <a:r>
              <a:rPr lang="fi-FI" sz="3200" dirty="0"/>
              <a:t> Kaikki palaavat takaisin oppiportaille. Kiitokset vierailusta!</a:t>
            </a:r>
            <a:br>
              <a:rPr lang="fi-FI" sz="3200" dirty="0"/>
            </a:br>
            <a:endParaRPr lang="fi-FI" sz="3200" dirty="0"/>
          </a:p>
          <a:p>
            <a:pPr marL="0" indent="0">
              <a:buNone/>
            </a:pPr>
            <a:r>
              <a:rPr lang="fi-FI" sz="3200" b="1" dirty="0"/>
              <a:t>11.20 - 12.10</a:t>
            </a:r>
            <a:r>
              <a:rPr lang="fi-FI" sz="3200" dirty="0"/>
              <a:t> Lounastauko</a:t>
            </a:r>
            <a:endParaRPr lang="fi-FI" sz="30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8451E4-E2D1-4C8A-8D63-C720E8A97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5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788AD82D-EDC1-4FB6-8656-9B38CDFF89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7629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EBB6D05B-8FC8-4168-A6B0-23D4E001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380" y="6832603"/>
            <a:ext cx="16710890" cy="7365991"/>
          </a:xfrm>
        </p:spPr>
        <p:txBody>
          <a:bodyPr>
            <a:normAutofit/>
          </a:bodyPr>
          <a:lstStyle/>
          <a:p>
            <a:r>
              <a:rPr lang="fi-FI" sz="8000" dirty="0"/>
              <a:t>Tauko</a:t>
            </a:r>
            <a:br>
              <a:rPr lang="fi-FI" sz="8000" dirty="0"/>
            </a:br>
            <a:r>
              <a:rPr lang="fi-FI" sz="8000" dirty="0"/>
              <a:t>klo 11.20 – 12.10</a:t>
            </a:r>
          </a:p>
        </p:txBody>
      </p:sp>
    </p:spTree>
    <p:extLst>
      <p:ext uri="{BB962C8B-B14F-4D97-AF65-F5344CB8AC3E}">
        <p14:creationId xmlns:p14="http://schemas.microsoft.com/office/powerpoint/2010/main" val="10879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ED13FC-E1DF-40A2-8240-041B89D3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730259"/>
            <a:ext cx="22145097" cy="2651126"/>
          </a:xfrm>
        </p:spPr>
        <p:txBody>
          <a:bodyPr/>
          <a:lstStyle/>
          <a:p>
            <a:r>
              <a:rPr lang="fi-FI" dirty="0">
                <a:ea typeface="+mj-lt"/>
                <a:cs typeface="+mj-lt"/>
              </a:rPr>
              <a:t>Tervetuloa!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B3F114-BA34-4ADB-A0A6-1821B6562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591" y="2839881"/>
            <a:ext cx="23436471" cy="9169114"/>
          </a:xfrm>
        </p:spPr>
        <p:txBody>
          <a:bodyPr vert="horz" lIns="182843" tIns="91422" rIns="182843" bIns="91422" rtlCol="0" anchor="t">
            <a:noAutofit/>
          </a:bodyPr>
          <a:lstStyle/>
          <a:p>
            <a:pPr marL="0" indent="0">
              <a:buNone/>
            </a:pPr>
            <a:r>
              <a:rPr lang="fi-FI" sz="3200" b="1" dirty="0"/>
              <a:t>Ohjelma klo 12.15 - 13.50 (Sydän-Laukaa)</a:t>
            </a:r>
            <a:br>
              <a:rPr lang="fi-FI" sz="3200" dirty="0"/>
            </a:br>
            <a:br>
              <a:rPr lang="fi-FI" sz="3200" dirty="0"/>
            </a:br>
            <a:r>
              <a:rPr lang="fi-FI" sz="3200" b="1" dirty="0"/>
              <a:t>12.15 </a:t>
            </a:r>
            <a:r>
              <a:rPr lang="fi-FI" sz="3200" dirty="0"/>
              <a:t>Lukion rehtori Jyri Pesosen tervetulotoivotus!</a:t>
            </a:r>
            <a:br>
              <a:rPr lang="fi-FI" sz="3200" dirty="0"/>
            </a:br>
            <a:r>
              <a:rPr lang="fi-FI" sz="3200" b="1" dirty="0"/>
              <a:t>12.20 </a:t>
            </a:r>
            <a:r>
              <a:rPr lang="fi-FI" sz="3200" dirty="0"/>
              <a:t>Opinto-ohjaaja Eveliina Ojala kertoo päivän ohjelmasta</a:t>
            </a:r>
            <a:br>
              <a:rPr lang="fi-FI" sz="3200" dirty="0"/>
            </a:br>
            <a:r>
              <a:rPr lang="fi-FI" sz="3200" b="1" dirty="0"/>
              <a:t>12.30 </a:t>
            </a:r>
            <a:r>
              <a:rPr lang="fi-FI" sz="3200" dirty="0"/>
              <a:t>9. luokkalaiset jakaantuvat viiteen pienryhmään mentoreiden ja opiskelijakunnan hallituksen jäsenten johdolla.</a:t>
            </a:r>
            <a:br>
              <a:rPr lang="fi-FI" sz="3200" dirty="0"/>
            </a:br>
            <a:r>
              <a:rPr lang="fi-FI" sz="3200" dirty="0"/>
              <a:t>Kierrättäjät jakaantuvat viiteen ryhmään.</a:t>
            </a:r>
          </a:p>
          <a:p>
            <a:pPr marL="0" indent="0">
              <a:buNone/>
            </a:pPr>
            <a:r>
              <a:rPr lang="fi-FI" sz="3200" b="1" dirty="0"/>
              <a:t>Jokaisessa ryhmässä noin 23</a:t>
            </a:r>
            <a:r>
              <a:rPr lang="fi-FI" sz="3200" b="1" i="1" dirty="0"/>
              <a:t> </a:t>
            </a:r>
            <a:r>
              <a:rPr lang="fi-FI" sz="3200" b="1" dirty="0"/>
              <a:t>9. luokkalaista sekä yläkoulun opettaja.</a:t>
            </a:r>
            <a:endParaRPr lang="fi-FI" sz="3200" dirty="0"/>
          </a:p>
          <a:p>
            <a:r>
              <a:rPr lang="fi-FI" sz="3200" b="1" dirty="0"/>
              <a:t>12.30 - 13.50</a:t>
            </a:r>
            <a:r>
              <a:rPr lang="fi-FI" sz="3200" dirty="0"/>
              <a:t> Pienryhmät kiertävät esittelypisteillä (á 10 minuuttia/piste, siirtymäaikaa pisteiden välillä 5 minuuttia)</a:t>
            </a:r>
            <a:br>
              <a:rPr lang="fi-FI" sz="3200" dirty="0"/>
            </a:br>
            <a:r>
              <a:rPr lang="fi-FI" sz="3200" b="1" dirty="0"/>
              <a:t>12.30 - 12.40 Luonnontieteet lukiossa H24</a:t>
            </a:r>
            <a:r>
              <a:rPr lang="fi-FI" sz="3200" dirty="0"/>
              <a:t>. Ryhmä 1 aloittaa täältä ja jatkaa pisteiden kiertämistä numerojärjestyksessä.</a:t>
            </a:r>
          </a:p>
          <a:p>
            <a:r>
              <a:rPr lang="fi-FI" sz="3200" b="1" dirty="0"/>
              <a:t>12.45 - 12.55</a:t>
            </a:r>
            <a:r>
              <a:rPr lang="fi-FI" sz="3200" dirty="0"/>
              <a:t> </a:t>
            </a:r>
            <a:r>
              <a:rPr lang="fi-FI" sz="3200" b="1" dirty="0"/>
              <a:t>Kielet ja kansainvälinen toiminta F16</a:t>
            </a:r>
            <a:r>
              <a:rPr lang="fi-FI" sz="3200" dirty="0"/>
              <a:t>. Ryhmä 2 aloittaa täältä ja jatkaa pisteiden kiertämistä numerojärjestyksessä.</a:t>
            </a:r>
          </a:p>
          <a:p>
            <a:r>
              <a:rPr lang="fi-FI" sz="3200" b="1" dirty="0"/>
              <a:t>13.00 - 13.10</a:t>
            </a:r>
            <a:r>
              <a:rPr lang="fi-FI" sz="3200" dirty="0"/>
              <a:t> </a:t>
            </a:r>
            <a:r>
              <a:rPr lang="fi-FI" sz="3200" b="1" dirty="0"/>
              <a:t>Taito- ja taideaineet H21</a:t>
            </a:r>
            <a:r>
              <a:rPr lang="fi-FI" sz="3200" dirty="0"/>
              <a:t>. Ryhmä 3 aloittaa täältä ja jatkaa pisteiden kiertämistä numerojärjestyksessä.</a:t>
            </a:r>
          </a:p>
          <a:p>
            <a:r>
              <a:rPr lang="fi-FI" sz="3200" b="1" dirty="0"/>
              <a:t>13.15 - 13.25</a:t>
            </a:r>
            <a:r>
              <a:rPr lang="fi-FI" sz="3200" dirty="0"/>
              <a:t> </a:t>
            </a:r>
            <a:r>
              <a:rPr lang="fi-FI" sz="3200" b="1" dirty="0"/>
              <a:t>Reaaliaineet F23</a:t>
            </a:r>
            <a:r>
              <a:rPr lang="fi-FI" sz="3200" dirty="0"/>
              <a:t>. Ryhmä 4 aloittaa täältä ja jatkaa pisteiden kiertämistä numerojärjestyksessä.</a:t>
            </a:r>
          </a:p>
          <a:p>
            <a:r>
              <a:rPr lang="fi-FI" sz="3200" b="1" dirty="0"/>
              <a:t>13.30 - 13.40</a:t>
            </a:r>
            <a:r>
              <a:rPr lang="fi-FI" sz="3200" dirty="0"/>
              <a:t> </a:t>
            </a:r>
            <a:r>
              <a:rPr lang="fi-FI" sz="3200" b="1" dirty="0"/>
              <a:t>Infoa </a:t>
            </a:r>
            <a:r>
              <a:rPr lang="fi-FI" sz="3200" b="1" dirty="0" err="1"/>
              <a:t>mentortoiminnasta</a:t>
            </a:r>
            <a:r>
              <a:rPr lang="fi-FI" sz="3200" b="1" dirty="0"/>
              <a:t> ja opiskelijakunnan hallituksen toiminnasta H22</a:t>
            </a:r>
            <a:r>
              <a:rPr lang="fi-FI" sz="3200" dirty="0"/>
              <a:t>. Ryhmä 5 aloittaa täältä ja jatkaa pisteiden kiertämistä numerojärjestyksessä jatkaen seuraavaksi pisteelle 1.</a:t>
            </a:r>
          </a:p>
          <a:p>
            <a:pPr marL="0" indent="0">
              <a:buNone/>
            </a:pPr>
            <a:r>
              <a:rPr lang="fi-FI" sz="3200" b="1" dirty="0"/>
              <a:t>13.50</a:t>
            </a:r>
            <a:r>
              <a:rPr lang="fi-FI" sz="3200" dirty="0"/>
              <a:t> Kaikki palaavat takaisin oppiportaille.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Kiitokset vierailusta!</a:t>
            </a:r>
            <a:endParaRPr lang="fi-FI" sz="30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8451E4-E2D1-4C8A-8D63-C720E8A97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7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788AD82D-EDC1-4FB6-8656-9B38CDFF89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7629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EBB6D05B-8FC8-4168-A6B0-23D4E001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380" y="6832603"/>
            <a:ext cx="16710890" cy="7365991"/>
          </a:xfrm>
        </p:spPr>
        <p:txBody>
          <a:bodyPr>
            <a:normAutofit/>
          </a:bodyPr>
          <a:lstStyle/>
          <a:p>
            <a:r>
              <a:rPr lang="fi-FI" sz="10000" dirty="0"/>
              <a:t>Kiitos vierailusta! </a:t>
            </a:r>
          </a:p>
        </p:txBody>
      </p:sp>
    </p:spTree>
    <p:extLst>
      <p:ext uri="{BB962C8B-B14F-4D97-AF65-F5344CB8AC3E}">
        <p14:creationId xmlns:p14="http://schemas.microsoft.com/office/powerpoint/2010/main" val="37690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ukaa_sisällöt">
  <a:themeElements>
    <a:clrScheme name="Laukaa_rgb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008A92"/>
      </a:hlink>
      <a:folHlink>
        <a:srgbClr val="D9E5E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36B5595A-2C36-42AC-A8FD-394DA76832AC}"/>
    </a:ext>
  </a:extLst>
</a:theme>
</file>

<file path=ppt/theme/theme2.xml><?xml version="1.0" encoding="utf-8"?>
<a:theme xmlns:a="http://schemas.openxmlformats.org/drawingml/2006/main" name="Laukaa_erikoissisällöt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9B7F31E-7AF9-4D24-A9F5-55B4B41A7D27}"/>
    </a:ext>
  </a:extLst>
</a:theme>
</file>

<file path=ppt/theme/theme3.xml><?xml version="1.0" encoding="utf-8"?>
<a:theme xmlns:a="http://schemas.openxmlformats.org/drawingml/2006/main" name="Kannet_ja_lopetus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0E18DD3-6E9B-471E-930F-70AAB9C948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80195FAA06664397F1366F2E4DEE6F" ma:contentTypeVersion="31" ma:contentTypeDescription="Luo uusi asiakirja." ma:contentTypeScope="" ma:versionID="ed73678ec9fd45b28b786d06236f8893">
  <xsd:schema xmlns:xsd="http://www.w3.org/2001/XMLSchema" xmlns:xs="http://www.w3.org/2001/XMLSchema" xmlns:p="http://schemas.microsoft.com/office/2006/metadata/properties" xmlns:ns3="8c5d33df-5847-4e30-83f9-aca7e57f3831" xmlns:ns4="132b1200-8152-4a36-8261-8f4ecad99b6d" targetNamespace="http://schemas.microsoft.com/office/2006/metadata/properties" ma:root="true" ma:fieldsID="50169c61241614691b6c0e01111cacb4" ns3:_="" ns4:_="">
    <xsd:import namespace="8c5d33df-5847-4e30-83f9-aca7e57f3831"/>
    <xsd:import namespace="132b1200-8152-4a36-8261-8f4ecad99b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d33df-5847-4e30-83f9-aca7e57f3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b1200-8152-4a36-8261-8f4ecad99b6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8c5d33df-5847-4e30-83f9-aca7e57f3831" xsi:nil="true"/>
    <FolderType xmlns="8c5d33df-5847-4e30-83f9-aca7e57f3831" xsi:nil="true"/>
    <TeamsChannelId xmlns="8c5d33df-5847-4e30-83f9-aca7e57f3831" xsi:nil="true"/>
    <DefaultSectionNames xmlns="8c5d33df-5847-4e30-83f9-aca7e57f3831" xsi:nil="true"/>
    <CultureName xmlns="8c5d33df-5847-4e30-83f9-aca7e57f3831" xsi:nil="true"/>
    <Distribution_Groups xmlns="8c5d33df-5847-4e30-83f9-aca7e57f3831" xsi:nil="true"/>
    <Owner xmlns="8c5d33df-5847-4e30-83f9-aca7e57f3831">
      <UserInfo>
        <DisplayName/>
        <AccountId xsi:nil="true"/>
        <AccountType/>
      </UserInfo>
    </Owner>
    <Invited_Teachers xmlns="8c5d33df-5847-4e30-83f9-aca7e57f3831" xsi:nil="true"/>
    <Templates xmlns="8c5d33df-5847-4e30-83f9-aca7e57f3831" xsi:nil="true"/>
    <NotebookType xmlns="8c5d33df-5847-4e30-83f9-aca7e57f3831" xsi:nil="true"/>
    <Teachers xmlns="8c5d33df-5847-4e30-83f9-aca7e57f3831">
      <UserInfo>
        <DisplayName/>
        <AccountId xsi:nil="true"/>
        <AccountType/>
      </UserInfo>
    </Teachers>
    <Students xmlns="8c5d33df-5847-4e30-83f9-aca7e57f3831">
      <UserInfo>
        <DisplayName/>
        <AccountId xsi:nil="true"/>
        <AccountType/>
      </UserInfo>
    </Students>
    <Student_Groups xmlns="8c5d33df-5847-4e30-83f9-aca7e57f3831">
      <UserInfo>
        <DisplayName/>
        <AccountId xsi:nil="true"/>
        <AccountType/>
      </UserInfo>
    </Student_Groups>
    <AppVersion xmlns="8c5d33df-5847-4e30-83f9-aca7e57f3831" xsi:nil="true"/>
    <Math_Settings xmlns="8c5d33df-5847-4e30-83f9-aca7e57f3831" xsi:nil="true"/>
    <Self_Registration_Enabled xmlns="8c5d33df-5847-4e30-83f9-aca7e57f3831" xsi:nil="true"/>
    <LMS_Mappings xmlns="8c5d33df-5847-4e30-83f9-aca7e57f3831" xsi:nil="true"/>
    <Invited_Students xmlns="8c5d33df-5847-4e30-83f9-aca7e57f3831" xsi:nil="true"/>
    <IsNotebookLocked xmlns="8c5d33df-5847-4e30-83f9-aca7e57f3831" xsi:nil="true"/>
    <Is_Collaboration_Space_Locked xmlns="8c5d33df-5847-4e30-83f9-aca7e57f3831" xsi:nil="true"/>
  </documentManagement>
</p:properties>
</file>

<file path=customXml/itemProps1.xml><?xml version="1.0" encoding="utf-8"?>
<ds:datastoreItem xmlns:ds="http://schemas.openxmlformats.org/officeDocument/2006/customXml" ds:itemID="{4590D305-5A4F-4B66-9A47-2E66688F2A25}">
  <ds:schemaRefs>
    <ds:schemaRef ds:uri="132b1200-8152-4a36-8261-8f4ecad99b6d"/>
    <ds:schemaRef ds:uri="8c5d33df-5847-4e30-83f9-aca7e57f38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9057D7-720E-43EA-BBCC-2E92039815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0609BF-1F9C-4E85-A21C-F3F5487BB944}">
  <ds:schemaRefs>
    <ds:schemaRef ds:uri="http://purl.org/dc/terms/"/>
    <ds:schemaRef ds:uri="http://schemas.microsoft.com/office/2006/documentManagement/types"/>
    <ds:schemaRef ds:uri="http://purl.org/dc/elements/1.1/"/>
    <ds:schemaRef ds:uri="132b1200-8152-4a36-8261-8f4ecad99b6d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c5d33df-5847-4e30-83f9-aca7e57f383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Laukaa_16x9_yleispohja</Template>
  <TotalTime>1494</TotalTime>
  <Words>504</Words>
  <Application>Microsoft Office PowerPoint</Application>
  <PresentationFormat>Mukautettu</PresentationFormat>
  <Paragraphs>40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Calibri Normaali</vt:lpstr>
      <vt:lpstr>Gill Sans</vt:lpstr>
      <vt:lpstr>Laukaa_sisällöt</vt:lpstr>
      <vt:lpstr>Laukaa_erikoissisällöt</vt:lpstr>
      <vt:lpstr>Kannet_ja_lopetus</vt:lpstr>
      <vt:lpstr>PowerPoint-esitys</vt:lpstr>
      <vt:lpstr>Ohjelma:</vt:lpstr>
      <vt:lpstr>Lukiossa opiskellaan 18 oppiainetta:</vt:lpstr>
      <vt:lpstr>Tänään lukioaineet esittäytyvät teille:</vt:lpstr>
      <vt:lpstr>PowerPoint-esitys</vt:lpstr>
      <vt:lpstr>Tervetuloa!</vt:lpstr>
      <vt:lpstr>Tauko klo 11.20 – 12.10</vt:lpstr>
      <vt:lpstr>Tervetuloa!</vt:lpstr>
      <vt:lpstr>Kiitos vierailusta! </vt:lpstr>
    </vt:vector>
  </TitlesOfParts>
  <Manager/>
  <Company>Laukaan kunta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Heli Peltola</dc:creator>
  <cp:keywords/>
  <dc:description/>
  <cp:lastModifiedBy>Eveliina Ojala</cp:lastModifiedBy>
  <cp:revision>379</cp:revision>
  <cp:lastPrinted>2022-01-18T08:29:18Z</cp:lastPrinted>
  <dcterms:created xsi:type="dcterms:W3CDTF">2019-03-04T13:21:13Z</dcterms:created>
  <dcterms:modified xsi:type="dcterms:W3CDTF">2026-01-13T11:59:14Z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0x0101004080195FAA06664397F1366F2E4DEE6F</vt:lpwstr>
  </property>
</Properties>
</file>