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9" r:id="rId2"/>
    <p:sldId id="266" r:id="rId3"/>
    <p:sldId id="270" r:id="rId4"/>
    <p:sldId id="257" r:id="rId5"/>
    <p:sldId id="262" r:id="rId6"/>
    <p:sldId id="258" r:id="rId7"/>
    <p:sldId id="259" r:id="rId8"/>
    <p:sldId id="268" r:id="rId9"/>
    <p:sldId id="263" r:id="rId10"/>
    <p:sldId id="260" r:id="rId11"/>
    <p:sldId id="264" r:id="rId12"/>
  </p:sldIdLst>
  <p:sldSz cx="10688638" cy="7553325"/>
  <p:notesSz cx="6858000" cy="9144000"/>
  <p:embeddedFontLst>
    <p:embeddedFont>
      <p:font typeface="Port Lligat Slab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Oletusosa" id="{BA590968-9C91-4146-A3DB-1AD44A7DB9B6}">
          <p14:sldIdLst>
            <p14:sldId id="269"/>
            <p14:sldId id="266"/>
            <p14:sldId id="270"/>
            <p14:sldId id="257"/>
            <p14:sldId id="262"/>
            <p14:sldId id="258"/>
            <p14:sldId id="259"/>
            <p14:sldId id="268"/>
          </p14:sldIdLst>
        </p14:section>
        <p14:section name="Nimetön osa" id="{75AE85FD-298B-474A-A8D9-EAF29409864F}">
          <p14:sldIdLst>
            <p14:sldId id="263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79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92" y="56"/>
      </p:cViewPr>
      <p:guideLst>
        <p:guide orient="horz" pos="2379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2919" y="685800"/>
            <a:ext cx="4852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56f89ceb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56f89ceb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67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56a5f0e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56a5f0e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56a5f0ec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56a5f0ec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56a5f0ec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56a5f0ec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73a8ebbe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73a8ebbe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56a5f0ec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56a5f0ec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80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56a5f0ec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56a5f0ec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73a8ebbe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73a8ebbe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56a5f0ec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2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56a5f0ec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64387" y="1093368"/>
            <a:ext cx="9960600" cy="30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64377" y="4161758"/>
            <a:ext cx="99606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6107025"/>
            <a:ext cx="10689300" cy="1446000"/>
          </a:xfrm>
          <a:prstGeom prst="rect">
            <a:avLst/>
          </a:prstGeom>
          <a:solidFill>
            <a:srgbClr val="E4C7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238650" y="6098413"/>
            <a:ext cx="102399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31325" y="631750"/>
            <a:ext cx="10226700" cy="884400"/>
          </a:xfrm>
          <a:prstGeom prst="rect">
            <a:avLst/>
          </a:prstGeom>
          <a:solidFill>
            <a:srgbClr val="E4C7E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64377" y="1692347"/>
            <a:ext cx="99606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Port Lligat Slab"/>
              <a:buChar char="●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○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■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●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○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■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●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○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Port Lligat Slab"/>
              <a:buChar char="■"/>
              <a:defRPr>
                <a:latin typeface="Port Lligat Slab"/>
                <a:ea typeface="Port Lligat Slab"/>
                <a:cs typeface="Port Lligat Slab"/>
                <a:sym typeface="Port Lligat Slab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64377" y="653495"/>
            <a:ext cx="99606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64377" y="1692347"/>
            <a:ext cx="46758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5649070" y="1692347"/>
            <a:ext cx="46758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64377" y="653495"/>
            <a:ext cx="99606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64377" y="815868"/>
            <a:ext cx="3282300" cy="11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64377" y="2040552"/>
            <a:ext cx="3282300" cy="46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573102" y="661021"/>
            <a:ext cx="7444200" cy="6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5344663" y="-184"/>
            <a:ext cx="5344500" cy="75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0369" y="1810850"/>
            <a:ext cx="4728900" cy="21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10369" y="4116163"/>
            <a:ext cx="4728900" cy="18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5774270" y="1063265"/>
            <a:ext cx="4485600" cy="54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64377" y="6212369"/>
            <a:ext cx="7012800" cy="8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64377" y="1624284"/>
            <a:ext cx="9960600" cy="28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64377" y="4628871"/>
            <a:ext cx="9960600" cy="19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4C7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31300" y="260925"/>
            <a:ext cx="10226700" cy="7074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64377" y="653495"/>
            <a:ext cx="99606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rt Lligat Slab"/>
              <a:buNone/>
              <a:defRPr sz="2800">
                <a:solidFill>
                  <a:schemeClr val="dk1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4377" y="1692347"/>
            <a:ext cx="99606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rt Lligat Slab"/>
              <a:buChar char="●"/>
              <a:defRPr sz="1800"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○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■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●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○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■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●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○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rt Lligat Slab"/>
              <a:buChar char="■"/>
              <a:defRPr>
                <a:solidFill>
                  <a:schemeClr val="dk2"/>
                </a:solidFill>
                <a:latin typeface="Port Lligat Slab"/>
                <a:ea typeface="Port Lligat Slab"/>
                <a:cs typeface="Port Lligat Slab"/>
                <a:sym typeface="Port Lligat Slab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9904293" y="6847680"/>
            <a:ext cx="6414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TiinaR\Downloads\Vanhempainilta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da.net/laukaa/leppavedenkoulu/4-6/luokkien-sivut/3c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3578475" y="3151075"/>
            <a:ext cx="513900" cy="7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latin typeface="Port Lligat Slab"/>
              <a:ea typeface="Port Lligat Slab"/>
              <a:cs typeface="Port Lligat Slab"/>
              <a:sym typeface="Port Lligat Slab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404000" y="1101475"/>
            <a:ext cx="7881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1200">
                <a:latin typeface="Port Lligat Slab"/>
                <a:ea typeface="Port Lligat Slab"/>
                <a:cs typeface="Port Lligat Slab"/>
                <a:sym typeface="Port Lligat Slab"/>
              </a:rPr>
              <a:t>TERVETULOA</a:t>
            </a:r>
            <a:endParaRPr sz="11200">
              <a:latin typeface="Port Lligat Slab"/>
              <a:ea typeface="Port Lligat Slab"/>
              <a:cs typeface="Port Lligat Slab"/>
              <a:sym typeface="Port Lligat Slab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867325" y="2567530"/>
            <a:ext cx="386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 dirty="0">
                <a:latin typeface="Port Lligat Slab"/>
                <a:ea typeface="Port Lligat Slab"/>
                <a:cs typeface="Port Lligat Slab"/>
                <a:sym typeface="Port Lligat Slab"/>
              </a:rPr>
              <a:t>vanhempainiltaan!</a:t>
            </a:r>
            <a:endParaRPr sz="3600" b="1" dirty="0">
              <a:latin typeface="Port Lligat Slab"/>
              <a:ea typeface="Port Lligat Slab"/>
              <a:cs typeface="Port Lligat Slab"/>
              <a:sym typeface="Port Lligat Slab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190" y="2814250"/>
            <a:ext cx="2136698" cy="257178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7571678" y="320150"/>
            <a:ext cx="2778397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900" dirty="0">
                <a:latin typeface="Port Lligat Slab"/>
                <a:ea typeface="Port Lligat Slab"/>
                <a:cs typeface="Port Lligat Slab"/>
                <a:sym typeface="Port Lligat Slab"/>
              </a:rPr>
              <a:t>LUKUVUOSI 2025-2026</a:t>
            </a:r>
            <a:endParaRPr sz="1900" dirty="0">
              <a:latin typeface="Port Lligat Slab"/>
              <a:ea typeface="Port Lligat Slab"/>
              <a:cs typeface="Port Lligat Slab"/>
              <a:sym typeface="Port Lligat Slab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76175" y="6328400"/>
            <a:ext cx="10074000" cy="105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dirty="0"/>
              <a:t>Yleistä		Poissaolojen malli		Aikatauluja</a:t>
            </a:r>
            <a:endParaRPr sz="20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dirty="0"/>
              <a:t>Läksyt		Säännöistä		Retket?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75893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Syyslukukauden tulevia päivämääriä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64377" y="1692347"/>
            <a:ext cx="99606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i" sz="3200" dirty="0"/>
              <a:t>Kodin ja koulun päivä 27.9. (rehtori</a:t>
            </a:r>
            <a:r>
              <a:rPr lang="fi-FI" sz="3200" dirty="0"/>
              <a:t> lähettänyt</a:t>
            </a:r>
            <a:r>
              <a:rPr lang="fi" sz="3200" dirty="0"/>
              <a:t> </a:t>
            </a:r>
            <a:r>
              <a:rPr lang="fi-FI" sz="3200" dirty="0" err="1"/>
              <a:t>Wilma-</a:t>
            </a:r>
            <a:r>
              <a:rPr lang="fi" sz="3200" dirty="0"/>
              <a:t>viesti</a:t>
            </a:r>
            <a:r>
              <a:rPr lang="fi-FI" sz="3200" dirty="0"/>
              <a:t>n</a:t>
            </a:r>
            <a:r>
              <a:rPr lang="fi" sz="3200" dirty="0"/>
              <a:t> aiheesta)</a:t>
            </a:r>
            <a:endParaRPr sz="3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i" sz="3200" dirty="0"/>
              <a:t>Syysloma vk 42, 13.-19.10.</a:t>
            </a:r>
            <a:endParaRPr sz="3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i" sz="3200" dirty="0"/>
              <a:t>Joululoma 22.12.2025-6.1.2026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endParaRPr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Retket</a:t>
            </a:r>
            <a:endParaRPr dirty="0"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64377" y="1692347"/>
            <a:ext cx="99606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indent="-571500">
              <a:spcAft>
                <a:spcPts val="1200"/>
              </a:spcAft>
            </a:pPr>
            <a:r>
              <a:rPr lang="fi-FI" sz="3600" dirty="0"/>
              <a:t>Retkiasiasta tulee erillinen viesti ensi viikon aikana.</a:t>
            </a:r>
          </a:p>
        </p:txBody>
      </p:sp>
      <p:pic>
        <p:nvPicPr>
          <p:cNvPr id="122" name="Google Shape;122;p21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827" y="6618650"/>
            <a:ext cx="646200" cy="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35464-31EE-4CB2-B5DB-7E4F40AC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C382CA-DDE7-43C2-B126-FFC6A8367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800" dirty="0"/>
              <a:t>Luokkia opettavien opettajien esittäytyminen:</a:t>
            </a:r>
          </a:p>
          <a:p>
            <a:pPr lvl="1"/>
            <a:r>
              <a:rPr lang="fi-FI" sz="2400" dirty="0"/>
              <a:t>Luokanopettajat Tiina Rautio ja Aleksi Korpela</a:t>
            </a:r>
          </a:p>
          <a:p>
            <a:pPr lvl="1"/>
            <a:r>
              <a:rPr lang="fi-FI" sz="2400" dirty="0"/>
              <a:t>Kieltenopettaja Sari Huhtala</a:t>
            </a:r>
          </a:p>
          <a:p>
            <a:r>
              <a:rPr lang="fi-FI" sz="2800" dirty="0"/>
              <a:t>Sarin terveiset</a:t>
            </a:r>
          </a:p>
          <a:p>
            <a:r>
              <a:rPr lang="fi-FI" sz="2800" dirty="0"/>
              <a:t>Yleisten asioiden läpikäyntiä</a:t>
            </a:r>
          </a:p>
          <a:p>
            <a:r>
              <a:rPr lang="fi-FI" sz="2800" dirty="0"/>
              <a:t>Keskustelua mahdollisista retkistä ja rahankeruusta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380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A40E1F-2BFF-4DD2-9C18-F81A6BEE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A96E31DE-C0C6-43B4-8907-BB55940D5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13" y="160770"/>
            <a:ext cx="10329592" cy="73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Luokk</a:t>
            </a:r>
            <a:r>
              <a:rPr lang="fi-FI" dirty="0"/>
              <a:t>i</a:t>
            </a:r>
            <a:r>
              <a:rPr lang="fi" dirty="0"/>
              <a:t>a opettavat opettajat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05827" y="1681972"/>
            <a:ext cx="99606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dirty="0"/>
              <a:t>Luokanopettajat: Tiina Rautio 4A, Pia </a:t>
            </a:r>
            <a:r>
              <a:rPr lang="fi-FI" sz="3200" dirty="0" err="1"/>
              <a:t>Kaulamo</a:t>
            </a:r>
            <a:r>
              <a:rPr lang="fi-FI" sz="3200" dirty="0"/>
              <a:t> 4B,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dirty="0"/>
              <a:t>			Aleksi Korpela 4C</a:t>
            </a:r>
            <a:endParaRPr lang="fi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/>
              <a:t>Erityisopetus: </a:t>
            </a:r>
            <a:r>
              <a:rPr lang="fi-FI" sz="3200" dirty="0"/>
              <a:t>Outi</a:t>
            </a:r>
            <a:r>
              <a:rPr lang="fi" sz="3200" dirty="0"/>
              <a:t> </a:t>
            </a:r>
            <a:r>
              <a:rPr lang="fi-FI" sz="3200" dirty="0"/>
              <a:t>Tervala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200" dirty="0"/>
              <a:t>Englanti: Sari Huhtala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200" dirty="0"/>
              <a:t>Musiikki: </a:t>
            </a:r>
            <a:r>
              <a:rPr lang="fi-FI" sz="3200" dirty="0"/>
              <a:t>Aleksi Korpela</a:t>
            </a:r>
            <a:endParaRPr lang="fi"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200" dirty="0"/>
              <a:t>Tekninen käsityö: </a:t>
            </a:r>
            <a:r>
              <a:rPr lang="fi-FI" sz="3200" dirty="0"/>
              <a:t>Aleksi Korpela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3200" dirty="0"/>
              <a:t>Tekstiilikäsityö: Tiina Rautio (4AC), Pia </a:t>
            </a:r>
            <a:r>
              <a:rPr lang="fi-FI" sz="3200" dirty="0" err="1"/>
              <a:t>Kaulamo</a:t>
            </a:r>
            <a:r>
              <a:rPr lang="fi-FI" sz="3200" dirty="0"/>
              <a:t> 4B</a:t>
            </a:r>
            <a:endParaRPr sz="3200" dirty="0"/>
          </a:p>
        </p:txBody>
      </p:sp>
      <p:pic>
        <p:nvPicPr>
          <p:cNvPr id="74" name="Google Shape;74;p14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827" y="6618650"/>
            <a:ext cx="646200" cy="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Oppiaineet</a:t>
            </a:r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64375" y="1525467"/>
            <a:ext cx="10452307" cy="5856639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b="1" dirty="0"/>
              <a:t>Tuntijako neljännellä luokalla</a:t>
            </a:r>
            <a:endParaRPr sz="2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dirty="0"/>
              <a:t>Äidinkieli 4						</a:t>
            </a:r>
            <a:r>
              <a:rPr lang="fi-FI" sz="2800" dirty="0"/>
              <a:t>Musiikki 1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dirty="0"/>
              <a:t>Englanti 2						</a:t>
            </a:r>
            <a:r>
              <a:rPr lang="fi-FI" sz="2800" dirty="0"/>
              <a:t>Kuvataide 2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dirty="0"/>
              <a:t>Matematiikka 4					</a:t>
            </a:r>
            <a:r>
              <a:rPr lang="fi-FI" sz="2800" dirty="0"/>
              <a:t>Käsityöt 2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dirty="0"/>
              <a:t>Ympäristöoppi 3					</a:t>
            </a:r>
            <a:r>
              <a:rPr lang="fi-FI" sz="2800" dirty="0"/>
              <a:t>Liikunta 3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dirty="0"/>
              <a:t>Uskonto / Elämänkatsomustieto 2		</a:t>
            </a:r>
            <a:r>
              <a:rPr lang="fi-FI" sz="2800" b="1" dirty="0"/>
              <a:t>yht. 24 h</a:t>
            </a:r>
            <a:endParaRPr sz="2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dirty="0"/>
              <a:t>Yhteiskuntaoppi 1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7" name="Google Shape;107;p19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827" y="6618650"/>
            <a:ext cx="646200" cy="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Yhteydenpito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64377" y="1692347"/>
            <a:ext cx="9960600" cy="5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dirty="0"/>
              <a:t>Poissaolot voi merkitä suoraan Wilman tuntimerkintöihin tai laittaa opettajalle </a:t>
            </a:r>
            <a:r>
              <a:rPr lang="fi" sz="2800" b="1" dirty="0"/>
              <a:t>viestiä Wilman</a:t>
            </a:r>
            <a:r>
              <a:rPr lang="fi" sz="2800" dirty="0"/>
              <a:t> tai puhelimen välityksellä.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"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b="1" dirty="0"/>
              <a:t>Tiina-open numero: 050 593 3362</a:t>
            </a:r>
            <a:endParaRPr sz="2800" b="1" dirty="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fi" sz="2800" dirty="0"/>
              <a:t>Voi soittaa arkisin klo 8-16</a:t>
            </a:r>
            <a:endParaRPr sz="2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i" sz="2800" dirty="0"/>
              <a:t>Viestiä voi laittaa muulloinkin</a:t>
            </a:r>
            <a:endParaRPr sz="2800" dirty="0"/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fi" sz="2800" dirty="0"/>
          </a:p>
        </p:txBody>
      </p:sp>
      <p:pic>
        <p:nvPicPr>
          <p:cNvPr id="81" name="Google Shape;81;p15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827" y="6618650"/>
            <a:ext cx="646200" cy="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64019" y="653499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Läsnäolon tukeminen ja poissaoloihin puuttuminen Laukaan perusopetuksessa</a:t>
            </a:r>
            <a:endParaRPr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64019" y="1494399"/>
            <a:ext cx="9960600" cy="5720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000" b="1" dirty="0"/>
              <a:t>Kiteytettynä:</a:t>
            </a:r>
            <a:endParaRPr sz="2000"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i" sz="2000" dirty="0"/>
              <a:t>Opettaja seuraa oppilaiden poissaoloja. Jos oppilaalle kertyy </a:t>
            </a:r>
            <a:r>
              <a:rPr lang="fi" sz="2000" b="1" dirty="0"/>
              <a:t>50</a:t>
            </a:r>
            <a:r>
              <a:rPr lang="fi" sz="2000" dirty="0"/>
              <a:t> tuntia poissaoloja lukukauden aikana, opettaja on yhteydessä huoltajaan.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2000" dirty="0"/>
              <a:t>Pohditaan yhdessä, onko poissaoloista erityistä huolta. Selvitetään, onko tarvetta lisätuelle.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2000" dirty="0"/>
              <a:t>Opettaja tai huoltaja voi tarvittaessa ottaa yhteyttä erityisopettajaan tai oppilashuollon toimijoihin.</a:t>
            </a:r>
            <a:endParaRPr sz="2000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i" sz="2000" dirty="0"/>
              <a:t>Jos poissaoloille on hyväksyttävä selitys ja “koulu sujuu”, merkitään Wilman poissaolojen seuranta -muistioon että tuntimäärä on ylittynyt, eikä huolta ole havaittu.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2000" dirty="0"/>
              <a:t>Jos huolta on herännyt, LO kutsuu yhteistyössä oppilaan ja huoltajan kanssa koolle monialaisen asiantuntijaryhmän.</a:t>
            </a:r>
            <a:endParaRPr sz="2000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i" sz="2000" dirty="0"/>
              <a:t>Mikäli seurannassa todetaan, ett</a:t>
            </a:r>
            <a:r>
              <a:rPr lang="fi-FI" sz="2000" dirty="0"/>
              <a:t>ä </a:t>
            </a:r>
            <a:r>
              <a:rPr lang="fi" sz="2000" dirty="0"/>
              <a:t>huolta aiheuttavat poissaolot jatkuvat tai oppilaalla täyttyy </a:t>
            </a:r>
            <a:r>
              <a:rPr lang="fi" sz="2000" b="1" dirty="0"/>
              <a:t>100</a:t>
            </a:r>
            <a:r>
              <a:rPr lang="fi" sz="2000" dirty="0"/>
              <a:t> poissaolotuntia lukukaudessa, tilannetta tarkastellaan uudelleen.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Läksyt </a:t>
            </a:r>
            <a:r>
              <a:rPr lang="fi-FI" dirty="0"/>
              <a:t>ja poissaolot</a:t>
            </a:r>
            <a:endParaRPr dirty="0"/>
          </a:p>
        </p:txBody>
      </p:sp>
      <p:pic>
        <p:nvPicPr>
          <p:cNvPr id="107" name="Google Shape;107;p19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827" y="6618650"/>
            <a:ext cx="646200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446049" y="1494400"/>
            <a:ext cx="9891131" cy="5645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 dirty="0"/>
              <a:t>Läksyt</a:t>
            </a:r>
            <a:r>
              <a:rPr lang="fi-FI" sz="2400" b="1" dirty="0"/>
              <a:t>:</a:t>
            </a:r>
          </a:p>
          <a:p>
            <a:pPr marL="342900"/>
            <a:r>
              <a:rPr lang="fi" sz="2400" dirty="0"/>
              <a:t>läksyä pyritään antamaan </a:t>
            </a:r>
            <a:r>
              <a:rPr lang="fi-FI" sz="2400" dirty="0"/>
              <a:t>muutamasta oppiaineesta päivittäin, ei perjantaisin</a:t>
            </a:r>
          </a:p>
          <a:p>
            <a:pPr marL="342900"/>
            <a:r>
              <a:rPr lang="fi-FI" sz="2400" dirty="0"/>
              <a:t>läksyt merkitään koulussa näkyville taululle ”läksynurkkaan”</a:t>
            </a:r>
          </a:p>
          <a:p>
            <a:pPr marL="342900"/>
            <a:r>
              <a:rPr lang="fi-FI" sz="2400" dirty="0"/>
              <a:t>I</a:t>
            </a:r>
            <a:r>
              <a:rPr lang="fi" sz="2400" dirty="0"/>
              <a:t>isäksi läksyt voi tarkistaa luokan </a:t>
            </a:r>
            <a:r>
              <a:rPr lang="fi-FI" sz="2400" dirty="0"/>
              <a:t>P</a:t>
            </a:r>
            <a:r>
              <a:rPr lang="fi" sz="2400" dirty="0"/>
              <a:t>eda.</a:t>
            </a:r>
            <a:r>
              <a:rPr lang="fi-FI" sz="2400" dirty="0"/>
              <a:t>n</a:t>
            </a:r>
            <a:r>
              <a:rPr lang="fi" sz="2400" dirty="0"/>
              <a:t>et-sivuilta:</a:t>
            </a:r>
          </a:p>
          <a:p>
            <a:pPr marL="114300" lvl="0" indent="0">
              <a:buNone/>
            </a:pPr>
            <a:r>
              <a:rPr lang="fi-FI" sz="2400" dirty="0">
                <a:hlinkClick r:id="rId5"/>
              </a:rPr>
              <a:t>https://peda.net/laukaa/leppavedenkoulu/4-6/luokkien-sivut/3c</a:t>
            </a:r>
            <a:endParaRPr lang="fi-FI"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400" b="1" dirty="0"/>
              <a:t>Poissaolot:</a:t>
            </a:r>
            <a:endParaRPr sz="2400" b="1" dirty="0"/>
          </a:p>
          <a:p>
            <a:r>
              <a:rPr lang="fi" sz="2400" dirty="0"/>
              <a:t>sairauspoissaoloissa (</a:t>
            </a:r>
            <a:r>
              <a:rPr lang="fi-FI" sz="2400" dirty="0"/>
              <a:t>ja lyhyissä poissa oloissa) </a:t>
            </a:r>
            <a:r>
              <a:rPr lang="fi" sz="2400" dirty="0"/>
              <a:t>väliin jääneet tehtävät voi tehdä </a:t>
            </a:r>
            <a:r>
              <a:rPr lang="fi-FI" sz="2400" dirty="0"/>
              <a:t>voinnin mukaan kotona tai sitten </a:t>
            </a:r>
            <a:r>
              <a:rPr lang="fi" sz="2400" dirty="0"/>
              <a:t>koul</a:t>
            </a:r>
            <a:r>
              <a:rPr lang="fi-FI" sz="2400" dirty="0"/>
              <a:t>ussa sairastumisen jälkeen </a:t>
            </a:r>
          </a:p>
          <a:p>
            <a:pPr marL="11430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</a:t>
            </a:r>
            <a:r>
              <a:rPr lang="fi-FI" sz="2400" dirty="0"/>
              <a:t>tukiopetusta on mahdollista saada</a:t>
            </a:r>
            <a:endParaRPr lang="fi" sz="2400" dirty="0"/>
          </a:p>
          <a:p>
            <a:r>
              <a:rPr lang="fi-FI" sz="2400" dirty="0"/>
              <a:t>”oman loman” aikaisista koulutehtävistä ja niiden tarkastamisesta huolehtivat huoltajat</a:t>
            </a:r>
          </a:p>
          <a:p>
            <a:pPr marL="11430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</a:t>
            </a:r>
            <a:r>
              <a:rPr lang="fi-FI" sz="2400" dirty="0"/>
              <a:t>tukiopetusta ei ole mahdollista saada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5963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231325" y="653500"/>
            <a:ext cx="10226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Ohjeista ja säännöistä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64375" y="1692350"/>
            <a:ext cx="9960600" cy="53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b="1" dirty="0"/>
              <a:t>Koskemattomuusperiaate </a:t>
            </a:r>
            <a:r>
              <a:rPr lang="fi" sz="2800" dirty="0"/>
              <a:t>pyrkii takaamaan turvallisen koulupäivän. Nollatoleranssi kahnauksille </a:t>
            </a:r>
            <a:r>
              <a:rPr lang="fi-FI" sz="2800" dirty="0"/>
              <a:t>ja kiusaamiselle.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1" dirty="0"/>
              <a:t>Välitunneille </a:t>
            </a:r>
            <a:r>
              <a:rPr lang="fi-FI" sz="2800" dirty="0"/>
              <a:t>siirrytään reippaasti. Välitunnit vietetään ulkona koulun piha-alueella.</a:t>
            </a:r>
            <a:endParaRPr lang="fi" sz="2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2800" b="1" dirty="0"/>
              <a:t>Noudate</a:t>
            </a:r>
            <a:r>
              <a:rPr lang="fi-FI" sz="2800" b="1" dirty="0" err="1"/>
              <a:t>taan</a:t>
            </a:r>
            <a:r>
              <a:rPr lang="fi-FI" sz="2800" b="1" dirty="0"/>
              <a:t> koulun ja luokan sääntöjä.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2800" b="1" dirty="0"/>
              <a:t>Koulumatkoilla </a:t>
            </a:r>
            <a:r>
              <a:rPr lang="fi-FI" sz="2800" dirty="0"/>
              <a:t>noudatetaan liikennesääntöjä. Pyörällä tai potkulaudalla liikkuessa tulee käyttää kypärää.</a:t>
            </a:r>
          </a:p>
        </p:txBody>
      </p:sp>
      <p:pic>
        <p:nvPicPr>
          <p:cNvPr id="115" name="Google Shape;115;p20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1827" y="6618650"/>
            <a:ext cx="646200" cy="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480</Words>
  <Application>Microsoft Office PowerPoint</Application>
  <PresentationFormat>Mukautettu</PresentationFormat>
  <Paragraphs>65</Paragraphs>
  <Slides>11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Port Lligat Slab</vt:lpstr>
      <vt:lpstr>Wingdings</vt:lpstr>
      <vt:lpstr>Arial</vt:lpstr>
      <vt:lpstr>Simple Light</vt:lpstr>
      <vt:lpstr>PowerPoint-esitys</vt:lpstr>
      <vt:lpstr>Ohjelma</vt:lpstr>
      <vt:lpstr>PowerPoint-esitys</vt:lpstr>
      <vt:lpstr>Luokkia opettavat opettajat</vt:lpstr>
      <vt:lpstr>Oppiaineet</vt:lpstr>
      <vt:lpstr>Yhteydenpito</vt:lpstr>
      <vt:lpstr>Läsnäolon tukeminen ja poissaoloihin puuttuminen Laukaan perusopetuksessa</vt:lpstr>
      <vt:lpstr>Läksyt ja poissaolot</vt:lpstr>
      <vt:lpstr>Ohjeista ja säännöistä</vt:lpstr>
      <vt:lpstr>Syyslukukauden tulevia päivämääriä</vt:lpstr>
      <vt:lpstr>Retket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Vanhempainilta 24.7.</dc:title>
  <dc:creator>Tiina Rautio</dc:creator>
  <cp:lastModifiedBy>Tiina Rautio</cp:lastModifiedBy>
  <cp:revision>20</cp:revision>
  <dcterms:modified xsi:type="dcterms:W3CDTF">2025-09-26T12:54:23Z</dcterms:modified>
</cp:coreProperties>
</file>