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669" r:id="rId2"/>
    <p:sldMasterId id="2147483720" r:id="rId3"/>
  </p:sldMasterIdLst>
  <p:notesMasterIdLst>
    <p:notesMasterId r:id="rId13"/>
  </p:notesMasterIdLst>
  <p:sldIdLst>
    <p:sldId id="272" r:id="rId4"/>
    <p:sldId id="257" r:id="rId5"/>
    <p:sldId id="258" r:id="rId6"/>
    <p:sldId id="259" r:id="rId7"/>
    <p:sldId id="260" r:id="rId8"/>
    <p:sldId id="264" r:id="rId9"/>
    <p:sldId id="262" r:id="rId10"/>
    <p:sldId id="263" r:id="rId11"/>
    <p:sldId id="1771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F5A49-57CC-4718-9807-3B8826993922}" type="doc">
      <dgm:prSet loTypeId="urn:microsoft.com/office/officeart/2005/8/layout/chart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70BFD66B-7180-CD48-8E80-EB3789B6C3CA}">
      <dgm:prSet phldrT="[Teksti]" custT="1"/>
      <dgm:spPr>
        <a:solidFill>
          <a:srgbClr val="FF6600"/>
        </a:solidFill>
      </dgm:spPr>
      <dgm:t>
        <a:bodyPr/>
        <a:lstStyle/>
        <a:p>
          <a:r>
            <a:rPr lang="fi-FI" sz="1600" b="1" noProof="0" dirty="0">
              <a:latin typeface="+mn-lt"/>
            </a:rPr>
            <a:t>Kulttuurinen osaaminen, vuorovaikutus ja ilmaisu</a:t>
          </a:r>
        </a:p>
        <a:p>
          <a:endParaRPr lang="fi-FI" sz="1600" b="1" dirty="0">
            <a:latin typeface="+mn-lt"/>
          </a:endParaRPr>
        </a:p>
      </dgm:t>
    </dgm:pt>
    <dgm:pt modelId="{F8EDA94D-E816-514B-B8D3-38D3F8B827CF}" type="parTrans" cxnId="{681E1858-3963-334F-BAD3-9FB044B28416}">
      <dgm:prSet/>
      <dgm:spPr/>
      <dgm:t>
        <a:bodyPr/>
        <a:lstStyle/>
        <a:p>
          <a:endParaRPr lang="en-US"/>
        </a:p>
      </dgm:t>
    </dgm:pt>
    <dgm:pt modelId="{A0FE8235-9B95-E74B-BB86-C4FEB0AE443F}" type="sibTrans" cxnId="{681E1858-3963-334F-BAD3-9FB044B28416}">
      <dgm:prSet/>
      <dgm:spPr/>
      <dgm:t>
        <a:bodyPr/>
        <a:lstStyle/>
        <a:p>
          <a:endParaRPr lang="en-US"/>
        </a:p>
      </dgm:t>
    </dgm:pt>
    <dgm:pt modelId="{37C0CFAA-97A5-8C47-B7F2-28801482D32C}">
      <dgm:prSet phldrT="[Teksti]" custT="1"/>
      <dgm:spPr>
        <a:solidFill>
          <a:srgbClr val="00B050"/>
        </a:solidFill>
      </dgm:spPr>
      <dgm:t>
        <a:bodyPr/>
        <a:lstStyle/>
        <a:p>
          <a:r>
            <a:rPr lang="fi-FI" sz="1600" b="1" dirty="0">
              <a:latin typeface="+mn-lt"/>
            </a:rPr>
            <a:t>Itsestä huolehtiminen ja arjen taidot</a:t>
          </a:r>
        </a:p>
        <a:p>
          <a:endParaRPr lang="en-US" sz="1600" b="1" noProof="0" dirty="0">
            <a:latin typeface="+mn-lt"/>
          </a:endParaRPr>
        </a:p>
      </dgm:t>
    </dgm:pt>
    <dgm:pt modelId="{310F3618-1E4C-F349-9313-D69AF98C86AA}" type="parTrans" cxnId="{BAC26C5A-74ED-7441-943C-A7827BCB4B14}">
      <dgm:prSet/>
      <dgm:spPr/>
      <dgm:t>
        <a:bodyPr/>
        <a:lstStyle/>
        <a:p>
          <a:endParaRPr lang="en-US"/>
        </a:p>
      </dgm:t>
    </dgm:pt>
    <dgm:pt modelId="{85C37458-C7D6-BC45-8DE4-84E04B3BCEF5}" type="sibTrans" cxnId="{BAC26C5A-74ED-7441-943C-A7827BCB4B14}">
      <dgm:prSet/>
      <dgm:spPr/>
      <dgm:t>
        <a:bodyPr/>
        <a:lstStyle/>
        <a:p>
          <a:endParaRPr lang="en-US"/>
        </a:p>
      </dgm:t>
    </dgm:pt>
    <dgm:pt modelId="{0D484631-51B5-7F4B-ABF8-ED6EE0FB3E15}">
      <dgm:prSet phldrT="[Teksti]" custT="1"/>
      <dgm:spPr/>
      <dgm:t>
        <a:bodyPr anchor="t"/>
        <a:lstStyle/>
        <a:p>
          <a:endParaRPr lang="en-US" sz="1300" b="0" noProof="0" dirty="0">
            <a:latin typeface="+mn-lt"/>
          </a:endParaRPr>
        </a:p>
        <a:p>
          <a:endParaRPr lang="en-US" sz="1400" b="1" noProof="0" dirty="0">
            <a:latin typeface="+mn-lt"/>
          </a:endParaRPr>
        </a:p>
        <a:p>
          <a:r>
            <a:rPr lang="en-US" sz="1400" b="1" noProof="0" dirty="0">
              <a:latin typeface="+mn-lt"/>
            </a:rPr>
            <a:t> </a:t>
          </a:r>
          <a:r>
            <a:rPr lang="en-US" sz="1600" b="1" noProof="0" dirty="0" err="1">
              <a:latin typeface="+mn-lt"/>
            </a:rPr>
            <a:t>Monilukutaito</a:t>
          </a:r>
          <a:endParaRPr lang="en-US" sz="1600" b="1" noProof="0" dirty="0">
            <a:latin typeface="+mn-lt"/>
          </a:endParaRPr>
        </a:p>
      </dgm:t>
    </dgm:pt>
    <dgm:pt modelId="{D5317BAD-61BB-D34B-B1DC-261FD90D92BF}" type="parTrans" cxnId="{4893ABB7-D960-C94B-9CB3-183193C5AE34}">
      <dgm:prSet/>
      <dgm:spPr/>
      <dgm:t>
        <a:bodyPr/>
        <a:lstStyle/>
        <a:p>
          <a:endParaRPr lang="en-US"/>
        </a:p>
      </dgm:t>
    </dgm:pt>
    <dgm:pt modelId="{C5F40517-AEF1-3C43-81B8-405B5860DA89}" type="sibTrans" cxnId="{4893ABB7-D960-C94B-9CB3-183193C5AE34}">
      <dgm:prSet/>
      <dgm:spPr/>
      <dgm:t>
        <a:bodyPr/>
        <a:lstStyle/>
        <a:p>
          <a:endParaRPr lang="en-US"/>
        </a:p>
      </dgm:t>
    </dgm:pt>
    <dgm:pt modelId="{FDD89636-6891-B44B-8DB9-B241A4B16EC6}">
      <dgm:prSet phldrT="[Teksti]" custT="1"/>
      <dgm:spPr>
        <a:solidFill>
          <a:srgbClr val="00B0F0"/>
        </a:solidFill>
      </dgm:spPr>
      <dgm:t>
        <a:bodyPr/>
        <a:lstStyle/>
        <a:p>
          <a:r>
            <a:rPr lang="en-US" sz="1600" b="1" noProof="0" dirty="0">
              <a:latin typeface="+mn-lt"/>
            </a:rPr>
            <a:t> </a:t>
          </a:r>
          <a:r>
            <a:rPr lang="fi-FI" sz="1600" b="1" noProof="0" dirty="0">
              <a:latin typeface="+mn-lt"/>
            </a:rPr>
            <a:t>Tieto- ja viestintä-teknologinen osaaminen</a:t>
          </a:r>
        </a:p>
        <a:p>
          <a:endParaRPr lang="en-US" sz="1600" b="1" noProof="0" dirty="0">
            <a:latin typeface="+mn-lt"/>
          </a:endParaRPr>
        </a:p>
      </dgm:t>
    </dgm:pt>
    <dgm:pt modelId="{F49E01C0-1473-1D4D-ACCE-00D3502EF7B7}" type="parTrans" cxnId="{6F3DAD3C-B993-2646-AB0A-A004C137C466}">
      <dgm:prSet/>
      <dgm:spPr/>
      <dgm:t>
        <a:bodyPr/>
        <a:lstStyle/>
        <a:p>
          <a:endParaRPr lang="en-US"/>
        </a:p>
      </dgm:t>
    </dgm:pt>
    <dgm:pt modelId="{9B2A8E8F-3C5F-8E4D-A7C3-1022141B446E}" type="sibTrans" cxnId="{6F3DAD3C-B993-2646-AB0A-A004C137C466}">
      <dgm:prSet/>
      <dgm:spPr/>
      <dgm:t>
        <a:bodyPr/>
        <a:lstStyle/>
        <a:p>
          <a:endParaRPr lang="en-US"/>
        </a:p>
      </dgm:t>
    </dgm:pt>
    <dgm:pt modelId="{9B5CB44A-A847-6A4A-8E87-06783C7406B8}">
      <dgm:prSet phldrT="[Teksti]" custT="1"/>
      <dgm:spPr>
        <a:solidFill>
          <a:schemeClr val="tx2"/>
        </a:solidFill>
      </dgm:spPr>
      <dgm:t>
        <a:bodyPr/>
        <a:lstStyle/>
        <a:p>
          <a:pPr>
            <a:spcAft>
              <a:spcPts val="0"/>
            </a:spcAft>
          </a:pPr>
          <a:r>
            <a:rPr lang="fi-FI" sz="1600" b="1" noProof="0" dirty="0">
              <a:latin typeface="+mn-lt"/>
            </a:rPr>
            <a:t>Työelämä-</a:t>
          </a:r>
        </a:p>
        <a:p>
          <a:pPr>
            <a:spcAft>
              <a:spcPts val="0"/>
            </a:spcAft>
          </a:pPr>
          <a:r>
            <a:rPr lang="fi-FI" sz="1600" b="1" noProof="0" dirty="0">
              <a:latin typeface="+mn-lt"/>
            </a:rPr>
            <a:t>taidot ja yrittäjyys</a:t>
          </a:r>
        </a:p>
        <a:p>
          <a:pPr>
            <a:spcAft>
              <a:spcPct val="35000"/>
            </a:spcAft>
          </a:pPr>
          <a:endParaRPr lang="en-US" sz="1600" b="1" noProof="0" dirty="0">
            <a:latin typeface="+mn-lt"/>
          </a:endParaRPr>
        </a:p>
      </dgm:t>
    </dgm:pt>
    <dgm:pt modelId="{7E756402-2EB0-204B-837C-1D2A76A156FB}" type="parTrans" cxnId="{973816B0-925E-D34B-BDE6-14F55CF4076C}">
      <dgm:prSet/>
      <dgm:spPr/>
      <dgm:t>
        <a:bodyPr/>
        <a:lstStyle/>
        <a:p>
          <a:endParaRPr lang="en-US"/>
        </a:p>
      </dgm:t>
    </dgm:pt>
    <dgm:pt modelId="{171FFA85-4B2B-ED4C-8CD9-248C160E7104}" type="sibTrans" cxnId="{973816B0-925E-D34B-BDE6-14F55CF4076C}">
      <dgm:prSet/>
      <dgm:spPr/>
      <dgm:t>
        <a:bodyPr/>
        <a:lstStyle/>
        <a:p>
          <a:endParaRPr lang="en-US"/>
        </a:p>
      </dgm:t>
    </dgm:pt>
    <dgm:pt modelId="{0186864A-4248-3645-A6D0-0E1EFC0808A7}">
      <dgm:prSet phldrT="[Teksti]" custT="1"/>
      <dgm:spPr>
        <a:solidFill>
          <a:srgbClr val="FF00FF"/>
        </a:solidFill>
      </dgm:spPr>
      <dgm:t>
        <a:bodyPr/>
        <a:lstStyle/>
        <a:p>
          <a:r>
            <a:rPr lang="en-US" sz="1600" b="1" noProof="0" dirty="0">
              <a:latin typeface="+mn-lt"/>
            </a:rPr>
            <a:t> </a:t>
          </a:r>
          <a:r>
            <a:rPr lang="fi-FI" sz="1600" b="1" noProof="0" dirty="0">
              <a:latin typeface="+mn-lt"/>
            </a:rPr>
            <a:t>Osallistuminen </a:t>
          </a:r>
          <a:br>
            <a:rPr lang="fi-FI" sz="1600" b="1" noProof="0" dirty="0">
              <a:latin typeface="+mn-lt"/>
            </a:rPr>
          </a:br>
          <a:r>
            <a:rPr lang="fi-FI" sz="1600" b="1" noProof="0" dirty="0">
              <a:latin typeface="+mn-lt"/>
            </a:rPr>
            <a:t>ja vaikuttaminen ja kestävän tulevaisuuden rakentaminen</a:t>
          </a:r>
        </a:p>
        <a:p>
          <a:endParaRPr lang="en-US" sz="1600" b="1" noProof="0" dirty="0">
            <a:latin typeface="+mn-lt"/>
          </a:endParaRPr>
        </a:p>
      </dgm:t>
    </dgm:pt>
    <dgm:pt modelId="{BB173BFB-D11E-2747-89FD-D447A0C843E4}" type="parTrans" cxnId="{5DFB842B-8C6E-E146-BF92-1E5EE00C33EF}">
      <dgm:prSet/>
      <dgm:spPr/>
      <dgm:t>
        <a:bodyPr/>
        <a:lstStyle/>
        <a:p>
          <a:endParaRPr lang="en-US"/>
        </a:p>
      </dgm:t>
    </dgm:pt>
    <dgm:pt modelId="{FFFEF0AA-E9EB-CC47-92EE-7A4B701F93EE}" type="sibTrans" cxnId="{5DFB842B-8C6E-E146-BF92-1E5EE00C33EF}">
      <dgm:prSet/>
      <dgm:spPr/>
      <dgm:t>
        <a:bodyPr/>
        <a:lstStyle/>
        <a:p>
          <a:endParaRPr lang="en-US"/>
        </a:p>
      </dgm:t>
    </dgm:pt>
    <dgm:pt modelId="{CDD0CF15-5151-8C49-B4B5-79762BF70D18}">
      <dgm:prSet phldrT="[Teksti]" custT="1"/>
      <dgm:spPr>
        <a:solidFill>
          <a:srgbClr val="FF0000"/>
        </a:solidFill>
      </dgm:spPr>
      <dgm:t>
        <a:bodyPr/>
        <a:lstStyle/>
        <a:p>
          <a:r>
            <a:rPr lang="fi-FI" sz="1600" b="1" dirty="0" err="1">
              <a:latin typeface="+mn-lt"/>
            </a:rPr>
            <a:t>Aajattelu</a:t>
          </a:r>
          <a:r>
            <a:rPr lang="fi-FI" sz="1600" b="1" dirty="0">
              <a:latin typeface="+mn-lt"/>
            </a:rPr>
            <a:t> ja oppimaan oppiminen</a:t>
          </a:r>
        </a:p>
      </dgm:t>
    </dgm:pt>
    <dgm:pt modelId="{6463F38A-32E8-A149-A39C-22572C76E903}" type="parTrans" cxnId="{2CD19C71-8867-6941-A07F-0E56CB7080AA}">
      <dgm:prSet/>
      <dgm:spPr/>
      <dgm:t>
        <a:bodyPr/>
        <a:lstStyle/>
        <a:p>
          <a:endParaRPr lang="en-US"/>
        </a:p>
      </dgm:t>
    </dgm:pt>
    <dgm:pt modelId="{E3F55DB6-5B1B-3F46-BCE9-BC7C0D6216E1}" type="sibTrans" cxnId="{2CD19C71-8867-6941-A07F-0E56CB7080AA}">
      <dgm:prSet/>
      <dgm:spPr/>
      <dgm:t>
        <a:bodyPr/>
        <a:lstStyle/>
        <a:p>
          <a:endParaRPr lang="en-US"/>
        </a:p>
      </dgm:t>
    </dgm:pt>
    <dgm:pt modelId="{76E599CB-7738-2542-A237-9143C637BF79}" type="pres">
      <dgm:prSet presAssocID="{F73F5A49-57CC-4718-9807-3B8826993922}" presName="compositeShape" presStyleCnt="0">
        <dgm:presLayoutVars>
          <dgm:chMax val="7"/>
          <dgm:dir/>
          <dgm:resizeHandles val="exact"/>
        </dgm:presLayoutVars>
      </dgm:prSet>
      <dgm:spPr/>
    </dgm:pt>
    <dgm:pt modelId="{C8D2B9AA-2B45-8C43-93CA-04E4A0A78B3F}" type="pres">
      <dgm:prSet presAssocID="{F73F5A49-57CC-4718-9807-3B8826993922}" presName="wedge1" presStyleLbl="node1" presStyleIdx="0" presStyleCnt="7" custLinFactNeighborX="-2437" custLinFactNeighborY="5222"/>
      <dgm:spPr/>
    </dgm:pt>
    <dgm:pt modelId="{6F93646D-8E1F-DC49-B96A-E6624C3B9FE5}" type="pres">
      <dgm:prSet presAssocID="{F73F5A49-57CC-4718-9807-3B8826993922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DD6CDBB1-CD85-1248-9957-595942A51986}" type="pres">
      <dgm:prSet presAssocID="{F73F5A49-57CC-4718-9807-3B8826993922}" presName="wedge2" presStyleLbl="node1" presStyleIdx="1" presStyleCnt="7"/>
      <dgm:spPr/>
    </dgm:pt>
    <dgm:pt modelId="{D2ECEC30-6A78-214E-896C-D4920F1F38EF}" type="pres">
      <dgm:prSet presAssocID="{F73F5A49-57CC-4718-9807-3B8826993922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B140DECD-5AE6-524A-923C-F659DFA3D64B}" type="pres">
      <dgm:prSet presAssocID="{F73F5A49-57CC-4718-9807-3B8826993922}" presName="wedge3" presStyleLbl="node1" presStyleIdx="2" presStyleCnt="7"/>
      <dgm:spPr/>
    </dgm:pt>
    <dgm:pt modelId="{FB27D8F0-79B6-694F-9319-6B354BFF1487}" type="pres">
      <dgm:prSet presAssocID="{F73F5A49-57CC-4718-9807-3B8826993922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384687CD-EF96-8D48-9E36-204AB31F1250}" type="pres">
      <dgm:prSet presAssocID="{F73F5A49-57CC-4718-9807-3B8826993922}" presName="wedge4" presStyleLbl="node1" presStyleIdx="3" presStyleCnt="7" custLinFactNeighborX="147" custLinFactNeighborY="-135"/>
      <dgm:spPr/>
    </dgm:pt>
    <dgm:pt modelId="{AA175923-3BB5-DD4F-B78C-B36A6D4D176B}" type="pres">
      <dgm:prSet presAssocID="{F73F5A49-57CC-4718-9807-3B8826993922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AB66FE0F-A118-2E45-A980-89DCDDE12893}" type="pres">
      <dgm:prSet presAssocID="{F73F5A49-57CC-4718-9807-3B8826993922}" presName="wedge5" presStyleLbl="node1" presStyleIdx="4" presStyleCnt="7" custLinFactNeighborX="147" custLinFactNeighborY="-135"/>
      <dgm:spPr/>
    </dgm:pt>
    <dgm:pt modelId="{58478E8C-B317-AB4C-9840-704DA6BA6110}" type="pres">
      <dgm:prSet presAssocID="{F73F5A49-57CC-4718-9807-3B8826993922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93911301-635F-9A40-BD7D-844A996A6A34}" type="pres">
      <dgm:prSet presAssocID="{F73F5A49-57CC-4718-9807-3B8826993922}" presName="wedge6" presStyleLbl="node1" presStyleIdx="5" presStyleCnt="7"/>
      <dgm:spPr/>
    </dgm:pt>
    <dgm:pt modelId="{38667427-7608-D74B-AF8B-C2CC419C6DD2}" type="pres">
      <dgm:prSet presAssocID="{F73F5A49-57CC-4718-9807-3B8826993922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D9E70547-89E4-514A-8868-B242CA9A7B2B}" type="pres">
      <dgm:prSet presAssocID="{F73F5A49-57CC-4718-9807-3B8826993922}" presName="wedge7" presStyleLbl="node1" presStyleIdx="6" presStyleCnt="7"/>
      <dgm:spPr/>
    </dgm:pt>
    <dgm:pt modelId="{8CD84A87-63B1-A342-96E0-5B7AA7B90E34}" type="pres">
      <dgm:prSet presAssocID="{F73F5A49-57CC-4718-9807-3B8826993922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5DFB842B-8C6E-E146-BF92-1E5EE00C33EF}" srcId="{F73F5A49-57CC-4718-9807-3B8826993922}" destId="{0186864A-4248-3645-A6D0-0E1EFC0808A7}" srcOrd="5" destOrd="0" parTransId="{BB173BFB-D11E-2747-89FD-D447A0C843E4}" sibTransId="{FFFEF0AA-E9EB-CC47-92EE-7A4B701F93EE}"/>
    <dgm:cxn modelId="{0984CA37-F63D-443B-99C5-58EC204E11C5}" type="presOf" srcId="{70BFD66B-7180-CD48-8E80-EB3789B6C3CA}" destId="{C8D2B9AA-2B45-8C43-93CA-04E4A0A78B3F}" srcOrd="0" destOrd="0" presId="urn:microsoft.com/office/officeart/2005/8/layout/chart3"/>
    <dgm:cxn modelId="{6F3DAD3C-B993-2646-AB0A-A004C137C466}" srcId="{F73F5A49-57CC-4718-9807-3B8826993922}" destId="{FDD89636-6891-B44B-8DB9-B241A4B16EC6}" srcOrd="3" destOrd="0" parTransId="{F49E01C0-1473-1D4D-ACCE-00D3502EF7B7}" sibTransId="{9B2A8E8F-3C5F-8E4D-A7C3-1022141B446E}"/>
    <dgm:cxn modelId="{AAEB685D-A07F-42B4-952B-4A4CB70CDB21}" type="presOf" srcId="{9B5CB44A-A847-6A4A-8E87-06783C7406B8}" destId="{AB66FE0F-A118-2E45-A980-89DCDDE12893}" srcOrd="0" destOrd="0" presId="urn:microsoft.com/office/officeart/2005/8/layout/chart3"/>
    <dgm:cxn modelId="{C28F8F63-CDC9-4EA4-91F0-1627F969D324}" type="presOf" srcId="{9B5CB44A-A847-6A4A-8E87-06783C7406B8}" destId="{58478E8C-B317-AB4C-9840-704DA6BA6110}" srcOrd="1" destOrd="0" presId="urn:microsoft.com/office/officeart/2005/8/layout/chart3"/>
    <dgm:cxn modelId="{2CD19C71-8867-6941-A07F-0E56CB7080AA}" srcId="{F73F5A49-57CC-4718-9807-3B8826993922}" destId="{CDD0CF15-5151-8C49-B4B5-79762BF70D18}" srcOrd="6" destOrd="0" parTransId="{6463F38A-32E8-A149-A39C-22572C76E903}" sibTransId="{E3F55DB6-5B1B-3F46-BCE9-BC7C0D6216E1}"/>
    <dgm:cxn modelId="{53C18C74-E8C4-443B-A369-726B80AD61A3}" type="presOf" srcId="{FDD89636-6891-B44B-8DB9-B241A4B16EC6}" destId="{384687CD-EF96-8D48-9E36-204AB31F1250}" srcOrd="0" destOrd="0" presId="urn:microsoft.com/office/officeart/2005/8/layout/chart3"/>
    <dgm:cxn modelId="{681E1858-3963-334F-BAD3-9FB044B28416}" srcId="{F73F5A49-57CC-4718-9807-3B8826993922}" destId="{70BFD66B-7180-CD48-8E80-EB3789B6C3CA}" srcOrd="0" destOrd="0" parTransId="{F8EDA94D-E816-514B-B8D3-38D3F8B827CF}" sibTransId="{A0FE8235-9B95-E74B-BB86-C4FEB0AE443F}"/>
    <dgm:cxn modelId="{BAC26C5A-74ED-7441-943C-A7827BCB4B14}" srcId="{F73F5A49-57CC-4718-9807-3B8826993922}" destId="{37C0CFAA-97A5-8C47-B7F2-28801482D32C}" srcOrd="1" destOrd="0" parTransId="{310F3618-1E4C-F349-9313-D69AF98C86AA}" sibTransId="{85C37458-C7D6-BC45-8DE4-84E04B3BCEF5}"/>
    <dgm:cxn modelId="{CD506380-E105-4B4F-BB98-23F1B4818F2E}" type="presOf" srcId="{0186864A-4248-3645-A6D0-0E1EFC0808A7}" destId="{38667427-7608-D74B-AF8B-C2CC419C6DD2}" srcOrd="1" destOrd="0" presId="urn:microsoft.com/office/officeart/2005/8/layout/chart3"/>
    <dgm:cxn modelId="{4B0C709C-E3D3-435D-AF72-053145C8E3EE}" type="presOf" srcId="{37C0CFAA-97A5-8C47-B7F2-28801482D32C}" destId="{DD6CDBB1-CD85-1248-9957-595942A51986}" srcOrd="0" destOrd="0" presId="urn:microsoft.com/office/officeart/2005/8/layout/chart3"/>
    <dgm:cxn modelId="{973816B0-925E-D34B-BDE6-14F55CF4076C}" srcId="{F73F5A49-57CC-4718-9807-3B8826993922}" destId="{9B5CB44A-A847-6A4A-8E87-06783C7406B8}" srcOrd="4" destOrd="0" parTransId="{7E756402-2EB0-204B-837C-1D2A76A156FB}" sibTransId="{171FFA85-4B2B-ED4C-8CD9-248C160E7104}"/>
    <dgm:cxn modelId="{C97E21B1-F213-4CC0-A0A7-41E0B5EC5E3D}" type="presOf" srcId="{0D484631-51B5-7F4B-ABF8-ED6EE0FB3E15}" destId="{B140DECD-5AE6-524A-923C-F659DFA3D64B}" srcOrd="0" destOrd="0" presId="urn:microsoft.com/office/officeart/2005/8/layout/chart3"/>
    <dgm:cxn modelId="{4893ABB7-D960-C94B-9CB3-183193C5AE34}" srcId="{F73F5A49-57CC-4718-9807-3B8826993922}" destId="{0D484631-51B5-7F4B-ABF8-ED6EE0FB3E15}" srcOrd="2" destOrd="0" parTransId="{D5317BAD-61BB-D34B-B1DC-261FD90D92BF}" sibTransId="{C5F40517-AEF1-3C43-81B8-405B5860DA89}"/>
    <dgm:cxn modelId="{AA7972BA-F09E-4B64-AE8D-E94C34D94068}" type="presOf" srcId="{0D484631-51B5-7F4B-ABF8-ED6EE0FB3E15}" destId="{FB27D8F0-79B6-694F-9319-6B354BFF1487}" srcOrd="1" destOrd="0" presId="urn:microsoft.com/office/officeart/2005/8/layout/chart3"/>
    <dgm:cxn modelId="{84F90EC9-86B9-4CAD-AC60-A8A837C05D57}" type="presOf" srcId="{CDD0CF15-5151-8C49-B4B5-79762BF70D18}" destId="{8CD84A87-63B1-A342-96E0-5B7AA7B90E34}" srcOrd="1" destOrd="0" presId="urn:microsoft.com/office/officeart/2005/8/layout/chart3"/>
    <dgm:cxn modelId="{E573EAE2-EA24-47B2-B4C2-3AA4B2C93093}" type="presOf" srcId="{37C0CFAA-97A5-8C47-B7F2-28801482D32C}" destId="{D2ECEC30-6A78-214E-896C-D4920F1F38EF}" srcOrd="1" destOrd="0" presId="urn:microsoft.com/office/officeart/2005/8/layout/chart3"/>
    <dgm:cxn modelId="{E54A61E3-9318-4AAB-8590-F9D573DAD0F8}" type="presOf" srcId="{F73F5A49-57CC-4718-9807-3B8826993922}" destId="{76E599CB-7738-2542-A237-9143C637BF79}" srcOrd="0" destOrd="0" presId="urn:microsoft.com/office/officeart/2005/8/layout/chart3"/>
    <dgm:cxn modelId="{4FD036F0-057E-446A-A3EA-7D7690877CF3}" type="presOf" srcId="{CDD0CF15-5151-8C49-B4B5-79762BF70D18}" destId="{D9E70547-89E4-514A-8868-B242CA9A7B2B}" srcOrd="0" destOrd="0" presId="urn:microsoft.com/office/officeart/2005/8/layout/chart3"/>
    <dgm:cxn modelId="{3197EEF5-6ABA-41B3-95A1-DF9D57C39357}" type="presOf" srcId="{70BFD66B-7180-CD48-8E80-EB3789B6C3CA}" destId="{6F93646D-8E1F-DC49-B96A-E6624C3B9FE5}" srcOrd="1" destOrd="0" presId="urn:microsoft.com/office/officeart/2005/8/layout/chart3"/>
    <dgm:cxn modelId="{49ECECF9-555D-453D-ABE3-E0C582F8FF1B}" type="presOf" srcId="{0186864A-4248-3645-A6D0-0E1EFC0808A7}" destId="{93911301-635F-9A40-BD7D-844A996A6A34}" srcOrd="0" destOrd="0" presId="urn:microsoft.com/office/officeart/2005/8/layout/chart3"/>
    <dgm:cxn modelId="{45E54DFD-E4D9-406A-8536-EBA8370B2BA4}" type="presOf" srcId="{FDD89636-6891-B44B-8DB9-B241A4B16EC6}" destId="{AA175923-3BB5-DD4F-B78C-B36A6D4D176B}" srcOrd="1" destOrd="0" presId="urn:microsoft.com/office/officeart/2005/8/layout/chart3"/>
    <dgm:cxn modelId="{3434CF7B-FFFC-4E70-AEF8-64EC7BF0496D}" type="presParOf" srcId="{76E599CB-7738-2542-A237-9143C637BF79}" destId="{C8D2B9AA-2B45-8C43-93CA-04E4A0A78B3F}" srcOrd="0" destOrd="0" presId="urn:microsoft.com/office/officeart/2005/8/layout/chart3"/>
    <dgm:cxn modelId="{4B40F379-ACC1-4EC4-A279-465AAD2118CE}" type="presParOf" srcId="{76E599CB-7738-2542-A237-9143C637BF79}" destId="{6F93646D-8E1F-DC49-B96A-E6624C3B9FE5}" srcOrd="1" destOrd="0" presId="urn:microsoft.com/office/officeart/2005/8/layout/chart3"/>
    <dgm:cxn modelId="{FB576E6F-5D50-49EB-A733-1BC39C4FC817}" type="presParOf" srcId="{76E599CB-7738-2542-A237-9143C637BF79}" destId="{DD6CDBB1-CD85-1248-9957-595942A51986}" srcOrd="2" destOrd="0" presId="urn:microsoft.com/office/officeart/2005/8/layout/chart3"/>
    <dgm:cxn modelId="{CC86AF1A-4614-4C58-95E5-1C6B84674BEC}" type="presParOf" srcId="{76E599CB-7738-2542-A237-9143C637BF79}" destId="{D2ECEC30-6A78-214E-896C-D4920F1F38EF}" srcOrd="3" destOrd="0" presId="urn:microsoft.com/office/officeart/2005/8/layout/chart3"/>
    <dgm:cxn modelId="{0BDAD9F8-856A-426C-A33F-5682B874E77D}" type="presParOf" srcId="{76E599CB-7738-2542-A237-9143C637BF79}" destId="{B140DECD-5AE6-524A-923C-F659DFA3D64B}" srcOrd="4" destOrd="0" presId="urn:microsoft.com/office/officeart/2005/8/layout/chart3"/>
    <dgm:cxn modelId="{199E327A-4130-40AC-B0B2-1511B54D27DC}" type="presParOf" srcId="{76E599CB-7738-2542-A237-9143C637BF79}" destId="{FB27D8F0-79B6-694F-9319-6B354BFF1487}" srcOrd="5" destOrd="0" presId="urn:microsoft.com/office/officeart/2005/8/layout/chart3"/>
    <dgm:cxn modelId="{3EB6384A-6899-4AAC-8511-C6CD98732F97}" type="presParOf" srcId="{76E599CB-7738-2542-A237-9143C637BF79}" destId="{384687CD-EF96-8D48-9E36-204AB31F1250}" srcOrd="6" destOrd="0" presId="urn:microsoft.com/office/officeart/2005/8/layout/chart3"/>
    <dgm:cxn modelId="{E7A35BBD-B95E-45FC-91B4-286D584563CC}" type="presParOf" srcId="{76E599CB-7738-2542-A237-9143C637BF79}" destId="{AA175923-3BB5-DD4F-B78C-B36A6D4D176B}" srcOrd="7" destOrd="0" presId="urn:microsoft.com/office/officeart/2005/8/layout/chart3"/>
    <dgm:cxn modelId="{733A77CA-3752-4CED-9D42-C254E863EE3D}" type="presParOf" srcId="{76E599CB-7738-2542-A237-9143C637BF79}" destId="{AB66FE0F-A118-2E45-A980-89DCDDE12893}" srcOrd="8" destOrd="0" presId="urn:microsoft.com/office/officeart/2005/8/layout/chart3"/>
    <dgm:cxn modelId="{4D94105C-0998-41CB-91C9-1D51A499D4C6}" type="presParOf" srcId="{76E599CB-7738-2542-A237-9143C637BF79}" destId="{58478E8C-B317-AB4C-9840-704DA6BA6110}" srcOrd="9" destOrd="0" presId="urn:microsoft.com/office/officeart/2005/8/layout/chart3"/>
    <dgm:cxn modelId="{0739CA4A-82E8-414A-A07D-37222DF1368D}" type="presParOf" srcId="{76E599CB-7738-2542-A237-9143C637BF79}" destId="{93911301-635F-9A40-BD7D-844A996A6A34}" srcOrd="10" destOrd="0" presId="urn:microsoft.com/office/officeart/2005/8/layout/chart3"/>
    <dgm:cxn modelId="{D2EE5219-3AAB-4F93-8D10-2BE2DE8146FD}" type="presParOf" srcId="{76E599CB-7738-2542-A237-9143C637BF79}" destId="{38667427-7608-D74B-AF8B-C2CC419C6DD2}" srcOrd="11" destOrd="0" presId="urn:microsoft.com/office/officeart/2005/8/layout/chart3"/>
    <dgm:cxn modelId="{34A8A3AD-A55F-4E77-BB88-781D59E2A2F8}" type="presParOf" srcId="{76E599CB-7738-2542-A237-9143C637BF79}" destId="{D9E70547-89E4-514A-8868-B242CA9A7B2B}" srcOrd="12" destOrd="0" presId="urn:microsoft.com/office/officeart/2005/8/layout/chart3"/>
    <dgm:cxn modelId="{5309A948-8789-4F64-B4B0-436514C96DD2}" type="presParOf" srcId="{76E599CB-7738-2542-A237-9143C637BF79}" destId="{8CD84A87-63B1-A342-96E0-5B7AA7B90E34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2B9AA-2B45-8C43-93CA-04E4A0A78B3F}">
      <dsp:nvSpPr>
        <dsp:cNvPr id="0" name=""/>
        <dsp:cNvSpPr/>
      </dsp:nvSpPr>
      <dsp:spPr>
        <a:xfrm>
          <a:off x="593207" y="648564"/>
          <a:ext cx="5374592" cy="5374592"/>
        </a:xfrm>
        <a:prstGeom prst="pie">
          <a:avLst>
            <a:gd name="adj1" fmla="val 16200000"/>
            <a:gd name="adj2" fmla="val 19285716"/>
          </a:avLst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noProof="0" dirty="0">
              <a:latin typeface="+mn-lt"/>
            </a:rPr>
            <a:t>Kulttuurinen osaaminen, vuorovaikutus ja ilmaisu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latin typeface="+mn-lt"/>
          </a:endParaRPr>
        </a:p>
      </dsp:txBody>
      <dsp:txXfrm>
        <a:off x="3333609" y="1160430"/>
        <a:ext cx="1471614" cy="927756"/>
      </dsp:txXfrm>
    </dsp:sp>
    <dsp:sp modelId="{DD6CDBB1-CD85-1248-9957-595942A51986}">
      <dsp:nvSpPr>
        <dsp:cNvPr id="0" name=""/>
        <dsp:cNvSpPr/>
      </dsp:nvSpPr>
      <dsp:spPr>
        <a:xfrm>
          <a:off x="585342" y="655828"/>
          <a:ext cx="5374592" cy="5374592"/>
        </a:xfrm>
        <a:prstGeom prst="pie">
          <a:avLst>
            <a:gd name="adj1" fmla="val 19285716"/>
            <a:gd name="adj2" fmla="val 771428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latin typeface="+mn-lt"/>
            </a:rPr>
            <a:t>Itsestä huolehtiminen ja arjen taidot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noProof="0" dirty="0">
            <a:latin typeface="+mn-lt"/>
          </a:endParaRPr>
        </a:p>
      </dsp:txBody>
      <dsp:txXfrm>
        <a:off x="4264378" y="2575325"/>
        <a:ext cx="1561191" cy="991740"/>
      </dsp:txXfrm>
    </dsp:sp>
    <dsp:sp modelId="{B140DECD-5AE6-524A-923C-F659DFA3D64B}">
      <dsp:nvSpPr>
        <dsp:cNvPr id="0" name=""/>
        <dsp:cNvSpPr/>
      </dsp:nvSpPr>
      <dsp:spPr>
        <a:xfrm>
          <a:off x="585342" y="655828"/>
          <a:ext cx="5374592" cy="5374592"/>
        </a:xfrm>
        <a:prstGeom prst="pie">
          <a:avLst>
            <a:gd name="adj1" fmla="val 771428"/>
            <a:gd name="adj2" fmla="val 3857143"/>
          </a:avLst>
        </a:prstGeom>
        <a:solidFill>
          <a:schemeClr val="accent2">
            <a:hueOff val="2084966"/>
            <a:satOff val="5730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kern="1200" noProof="0" dirty="0">
            <a:latin typeface="+mn-lt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noProof="0" dirty="0">
            <a:latin typeface="+mn-lt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latin typeface="+mn-lt"/>
            </a:rPr>
            <a:t> </a:t>
          </a:r>
          <a:r>
            <a:rPr lang="en-US" sz="1600" b="1" kern="1200" noProof="0" dirty="0" err="1">
              <a:latin typeface="+mn-lt"/>
            </a:rPr>
            <a:t>Monilukutaito</a:t>
          </a:r>
          <a:endParaRPr lang="en-US" sz="1600" b="1" kern="1200" noProof="0" dirty="0">
            <a:latin typeface="+mn-lt"/>
          </a:endParaRPr>
        </a:p>
      </dsp:txBody>
      <dsp:txXfrm>
        <a:off x="4040437" y="3854990"/>
        <a:ext cx="1407631" cy="1023731"/>
      </dsp:txXfrm>
    </dsp:sp>
    <dsp:sp modelId="{384687CD-EF96-8D48-9E36-204AB31F1250}">
      <dsp:nvSpPr>
        <dsp:cNvPr id="0" name=""/>
        <dsp:cNvSpPr/>
      </dsp:nvSpPr>
      <dsp:spPr>
        <a:xfrm>
          <a:off x="593243" y="648572"/>
          <a:ext cx="5374592" cy="5374592"/>
        </a:xfrm>
        <a:prstGeom prst="pie">
          <a:avLst>
            <a:gd name="adj1" fmla="val 3857226"/>
            <a:gd name="adj2" fmla="val 6942858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+mn-lt"/>
            </a:rPr>
            <a:t> </a:t>
          </a:r>
          <a:r>
            <a:rPr lang="fi-FI" sz="1600" b="1" kern="1200" noProof="0" dirty="0">
              <a:latin typeface="+mn-lt"/>
            </a:rPr>
            <a:t>Tieto- ja viestintä-teknologinen osaaminen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noProof="0" dirty="0">
            <a:latin typeface="+mn-lt"/>
          </a:endParaRPr>
        </a:p>
      </dsp:txBody>
      <dsp:txXfrm>
        <a:off x="2560727" y="4871466"/>
        <a:ext cx="1439622" cy="1023731"/>
      </dsp:txXfrm>
    </dsp:sp>
    <dsp:sp modelId="{AB66FE0F-A118-2E45-A980-89DCDDE12893}">
      <dsp:nvSpPr>
        <dsp:cNvPr id="0" name=""/>
        <dsp:cNvSpPr/>
      </dsp:nvSpPr>
      <dsp:spPr>
        <a:xfrm>
          <a:off x="593243" y="648572"/>
          <a:ext cx="5374592" cy="5374592"/>
        </a:xfrm>
        <a:prstGeom prst="pie">
          <a:avLst>
            <a:gd name="adj1" fmla="val 6942858"/>
            <a:gd name="adj2" fmla="val 10028574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i-FI" sz="1600" b="1" kern="1200" noProof="0" dirty="0">
              <a:latin typeface="+mn-lt"/>
            </a:rPr>
            <a:t>Työelämä-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i-FI" sz="1600" b="1" kern="1200" noProof="0" dirty="0">
              <a:latin typeface="+mn-lt"/>
            </a:rPr>
            <a:t>taidot ja yrittäjyys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noProof="0" dirty="0">
            <a:latin typeface="+mn-lt"/>
          </a:endParaRPr>
        </a:p>
      </dsp:txBody>
      <dsp:txXfrm>
        <a:off x="1105109" y="3847734"/>
        <a:ext cx="1407631" cy="1023731"/>
      </dsp:txXfrm>
    </dsp:sp>
    <dsp:sp modelId="{93911301-635F-9A40-BD7D-844A996A6A34}">
      <dsp:nvSpPr>
        <dsp:cNvPr id="0" name=""/>
        <dsp:cNvSpPr/>
      </dsp:nvSpPr>
      <dsp:spPr>
        <a:xfrm>
          <a:off x="585342" y="655828"/>
          <a:ext cx="5374592" cy="5374592"/>
        </a:xfrm>
        <a:prstGeom prst="pie">
          <a:avLst>
            <a:gd name="adj1" fmla="val 10028574"/>
            <a:gd name="adj2" fmla="val 13114284"/>
          </a:avLst>
        </a:prstGeom>
        <a:solidFill>
          <a:srgbClr val="FF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+mn-lt"/>
            </a:rPr>
            <a:t> </a:t>
          </a:r>
          <a:r>
            <a:rPr lang="fi-FI" sz="1600" b="1" kern="1200" noProof="0" dirty="0">
              <a:latin typeface="+mn-lt"/>
            </a:rPr>
            <a:t>Osallistuminen </a:t>
          </a:r>
          <a:br>
            <a:rPr lang="fi-FI" sz="1600" b="1" kern="1200" noProof="0" dirty="0">
              <a:latin typeface="+mn-lt"/>
            </a:rPr>
          </a:br>
          <a:r>
            <a:rPr lang="fi-FI" sz="1600" b="1" kern="1200" noProof="0" dirty="0">
              <a:latin typeface="+mn-lt"/>
            </a:rPr>
            <a:t>ja vaikuttaminen ja kestävän tulevaisuuden rakentaminen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noProof="0" dirty="0">
            <a:latin typeface="+mn-lt"/>
          </a:endParaRPr>
        </a:p>
      </dsp:txBody>
      <dsp:txXfrm>
        <a:off x="719707" y="2575325"/>
        <a:ext cx="1561191" cy="991740"/>
      </dsp:txXfrm>
    </dsp:sp>
    <dsp:sp modelId="{D9E70547-89E4-514A-8868-B242CA9A7B2B}">
      <dsp:nvSpPr>
        <dsp:cNvPr id="0" name=""/>
        <dsp:cNvSpPr/>
      </dsp:nvSpPr>
      <dsp:spPr>
        <a:xfrm>
          <a:off x="585342" y="655828"/>
          <a:ext cx="5374592" cy="5374592"/>
        </a:xfrm>
        <a:prstGeom prst="pie">
          <a:avLst>
            <a:gd name="adj1" fmla="val 13114284"/>
            <a:gd name="adj2" fmla="val 162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 err="1">
              <a:latin typeface="+mn-lt"/>
            </a:rPr>
            <a:t>Aajattelu</a:t>
          </a:r>
          <a:r>
            <a:rPr lang="fi-FI" sz="1600" b="1" kern="1200" dirty="0">
              <a:latin typeface="+mn-lt"/>
            </a:rPr>
            <a:t> ja oppimaan oppiminen</a:t>
          </a:r>
        </a:p>
      </dsp:txBody>
      <dsp:txXfrm>
        <a:off x="1749837" y="1167694"/>
        <a:ext cx="1471614" cy="92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59A23-CA45-452F-BC50-A723B61BCD70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6F2AF-40C2-4BF8-9D7B-28C0BC8EF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3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0598B7-4140-4976-9395-D7E60A17315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99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84555" y="8684986"/>
            <a:ext cx="2972347" cy="45688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79D1-87D2-43BD-88B7-08ED6FAB234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8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6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4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16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4A3D8-BBC7-401E-A6FA-1769658283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44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5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1" y="5972452"/>
            <a:ext cx="3695375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C62C-D471-47FB-BDB5-062B3B02875E}" type="datetime1">
              <a:rPr lang="en-GB" smtClean="0"/>
              <a:t>26/10/2020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5319410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26/10/2020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612775"/>
            <a:ext cx="5019031" cy="52339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09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26/10/2020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17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/>
          <p:cNvSpPr>
            <a:spLocks noGrp="1"/>
          </p:cNvSpPr>
          <p:nvPr>
            <p:ph type="media" sz="quarter" idx="14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26/10/2020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9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3501498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01E-BC91-47F6-BBE7-A638C5C85BC2}" type="datetime1">
              <a:rPr lang="en-GB" smtClean="0"/>
              <a:t>26/10/2020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Kaavion paikkamerkki 8"/>
          <p:cNvSpPr>
            <a:spLocks noGrp="1"/>
          </p:cNvSpPr>
          <p:nvPr>
            <p:ph type="chart" sz="quarter" idx="13"/>
          </p:nvPr>
        </p:nvSpPr>
        <p:spPr>
          <a:xfrm>
            <a:off x="4435813" y="2303463"/>
            <a:ext cx="6937442" cy="387032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110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5407-8F7B-4224-8961-BF3EBA368BAE}" type="datetime1">
              <a:rPr lang="en-GB" smtClean="0"/>
              <a:t>26/10/2020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9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D6E-9D7D-45BF-8A1B-8D32E89EAEED}" type="datetime1">
              <a:rPr lang="en-GB" smtClean="0"/>
              <a:t>26/10/2020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24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016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23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88" y="0"/>
            <a:ext cx="512724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356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060315"/>
            <a:ext cx="6391073" cy="22860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765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853888"/>
            <a:ext cx="8239328" cy="93017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1"/>
            <a:ext cx="8239328" cy="229086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6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6" y="5972460"/>
            <a:ext cx="3695375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3377-8A5E-4F0E-BA62-2DD6AF42FCFC}" type="datetime1">
              <a:rPr lang="en-GB" smtClean="0"/>
              <a:t>26/10/2020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221590"/>
            <a:ext cx="7149830" cy="23876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688731"/>
            <a:ext cx="7149830" cy="162938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7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26/10/2020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0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26/10/2020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4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eroitu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26/10/2020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0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04000"/>
            <a:ext cx="5530174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26/10/2020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8CC6-DA49-4941-84B4-31EA1C59D22D}" type="datetime1">
              <a:rPr lang="en-GB" smtClean="0"/>
              <a:t>26/10/2020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000625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24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26/10/2020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888037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84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6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9" y="6305688"/>
            <a:ext cx="883595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39D9FB02-3268-498A-825C-C59C56113C5F}" type="datetime1">
              <a:rPr lang="en-GB" smtClean="0"/>
              <a:t>26/10/2020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3" y="6305688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10" y="6305688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8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266" indent="-270266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71496" indent="-335747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870" indent="-342892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76318" indent="-196449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01" indent="-204783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9"/>
            <a:ext cx="10515600" cy="1325563"/>
          </a:xfrm>
          <a:prstGeom prst="rect">
            <a:avLst/>
          </a:prstGeom>
        </p:spPr>
        <p:txBody>
          <a:bodyPr vert="horz" lIns="68579" tIns="34289" rIns="68579" bIns="34289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6"/>
            <a:ext cx="10515600" cy="3871507"/>
          </a:xfrm>
          <a:prstGeom prst="rect">
            <a:avLst/>
          </a:prstGeom>
        </p:spPr>
        <p:txBody>
          <a:bodyPr vert="horz" lIns="68579" tIns="34289" rIns="68579" bIns="34289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9" y="6305688"/>
            <a:ext cx="883595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7ED32DE3-45D5-47CB-8E82-AB95A472C52C}" type="datetime1">
              <a:rPr lang="en-GB" smtClean="0">
                <a:solidFill>
                  <a:srgbClr val="0041DC"/>
                </a:solidFill>
              </a:rPr>
              <a:t>26/10/2020</a:t>
            </a:fld>
            <a:endParaRPr lang="en-GB" dirty="0">
              <a:solidFill>
                <a:srgbClr val="0041DC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3" y="6305688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>
                <a:solidFill>
                  <a:srgbClr val="0041DC"/>
                </a:solidFill>
              </a:rPr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10" y="6305688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>
                <a:solidFill>
                  <a:srgbClr val="0041DC"/>
                </a:solidFill>
              </a:rPr>
              <a:pPr/>
              <a:t>‹#›</a:t>
            </a:fld>
            <a:endParaRPr lang="en-GB">
              <a:solidFill>
                <a:srgbClr val="0041DC"/>
              </a:solidFill>
            </a:endParaRPr>
          </a:p>
        </p:txBody>
      </p:sp>
      <p:cxnSp>
        <p:nvCxnSpPr>
          <p:cNvPr id="10" name="Suora yhdysviiva 9"/>
          <p:cNvCxnSpPr/>
          <p:nvPr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266" indent="-270266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71496" indent="-335747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870" indent="-342892" algn="l" defTabSz="685783" rtl="0" eaLnBrk="1" latinLnBrk="0" hangingPunct="1">
        <a:lnSpc>
          <a:spcPct val="95000"/>
        </a:lnSpc>
        <a:spcBef>
          <a:spcPts val="0"/>
        </a:spcBef>
        <a:spcAft>
          <a:spcPts val="1125"/>
        </a:spcAft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76318" indent="-196449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01" indent="-204783" algn="l" defTabSz="685783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5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8" y="6305687"/>
            <a:ext cx="883594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01A38EDB-82B5-47B3-B9C1-99B3AA4BAD8E}" type="datetime1">
              <a:rPr lang="en-GB" smtClean="0"/>
              <a:t>26/10/2020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2" y="6305687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08" y="6305687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47675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863" indent="-457200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61938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922826"/>
            <a:ext cx="7270210" cy="2387600"/>
          </a:xfrm>
        </p:spPr>
        <p:txBody>
          <a:bodyPr/>
          <a:lstStyle/>
          <a:p>
            <a:r>
              <a:rPr lang="fi-FI" sz="4000" dirty="0"/>
              <a:t>Kouluyhteisön aikuisten työssäoppimisen merkityksellisyys</a:t>
            </a:r>
            <a:endParaRPr lang="fi-FI" sz="4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5026265"/>
            <a:ext cx="7149830" cy="1629383"/>
          </a:xfrm>
        </p:spPr>
        <p:txBody>
          <a:bodyPr>
            <a:normAutofit/>
          </a:bodyPr>
          <a:lstStyle/>
          <a:p>
            <a:r>
              <a:rPr lang="fi-FI" dirty="0"/>
              <a:t>Pääjohtaja Olli-Pekka Heinonen</a:t>
            </a:r>
          </a:p>
          <a:p>
            <a:r>
              <a:rPr lang="fi-FI" dirty="0"/>
              <a:t>Parasta ennen -sparrauspäivä</a:t>
            </a:r>
          </a:p>
          <a:p>
            <a:r>
              <a:rPr lang="fi-FI" dirty="0"/>
              <a:t>26.10.2020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8459C80-8799-4691-B9CC-CE7C06717E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9"/>
          <a:stretch/>
        </p:blipFill>
        <p:spPr>
          <a:xfrm>
            <a:off x="4547653" y="5081030"/>
            <a:ext cx="365688" cy="319414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BFB10BBA-7BFA-4FD0-A18A-E225029685AE}"/>
              </a:ext>
            </a:extLst>
          </p:cNvPr>
          <p:cNvSpPr/>
          <p:nvPr/>
        </p:nvSpPr>
        <p:spPr>
          <a:xfrm>
            <a:off x="4815094" y="5026265"/>
            <a:ext cx="1508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@Heino1Olli</a:t>
            </a:r>
          </a:p>
        </p:txBody>
      </p:sp>
    </p:spTree>
    <p:extLst>
      <p:ext uri="{BB962C8B-B14F-4D97-AF65-F5344CB8AC3E}">
        <p14:creationId xmlns:p14="http://schemas.microsoft.com/office/powerpoint/2010/main" val="427565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>
                <a:latin typeface="+mn-lt"/>
              </a:rPr>
              <a:t>Laaja-alainen osaaminen</a:t>
            </a:r>
            <a:br>
              <a:rPr lang="fi-FI" sz="2400" dirty="0">
                <a:latin typeface="+mn-lt"/>
              </a:rPr>
            </a:br>
            <a:br>
              <a:rPr lang="fi-FI" sz="2400" dirty="0">
                <a:latin typeface="+mn-lt"/>
              </a:rPr>
            </a:br>
            <a:br>
              <a:rPr lang="fi-FI" sz="2400" dirty="0"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Perusopetuksen tavoitteet ja 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laaja-alainen osaaminen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- tiedot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- taidot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- arvot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- asenteet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- tahto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Laaja-alaiseen osaamiseen 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kuuluu myös kyky 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käyttää tietoja ja taitoja </a:t>
            </a:r>
            <a:br>
              <a:rPr lang="fi-FI" sz="2400" dirty="0">
                <a:solidFill>
                  <a:schemeClr val="accent1"/>
                </a:solidFill>
                <a:latin typeface="+mn-lt"/>
              </a:rPr>
            </a:br>
            <a:r>
              <a:rPr lang="fi-FI" sz="2400" dirty="0">
                <a:solidFill>
                  <a:schemeClr val="accent1"/>
                </a:solidFill>
                <a:latin typeface="+mn-lt"/>
              </a:rPr>
              <a:t>tilanteen edellyttämällä tavalla</a:t>
            </a:r>
            <a:r>
              <a:rPr lang="fi-FI" sz="2800" dirty="0">
                <a:solidFill>
                  <a:schemeClr val="accent1"/>
                </a:solidFill>
                <a:latin typeface="+mn-lt"/>
              </a:rPr>
              <a:t>.</a:t>
            </a:r>
          </a:p>
        </p:txBody>
      </p:sp>
      <p:sp>
        <p:nvSpPr>
          <p:cNvPr id="6" name="Päivämäärän paikkamerkki 1">
            <a:extLst>
              <a:ext uri="{FF2B5EF4-FFF2-40B4-BE49-F238E27FC236}">
                <a16:creationId xmlns:a16="http://schemas.microsoft.com/office/drawing/2014/main" id="{72E664A1-2A37-4564-9463-01BA87C3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09FD6E-9D7D-45BF-8A1B-8D32E89EAEE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26/10/2020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10F6587D-7C21-498B-B7BD-E42D460B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Opetushallitus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43118D-85AB-45D2-8479-E3E9A7E28A2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9" name="Kaaviokuva 10"/>
          <p:cNvGraphicFramePr/>
          <p:nvPr/>
        </p:nvGraphicFramePr>
        <p:xfrm>
          <a:off x="4580993" y="128524"/>
          <a:ext cx="6684121" cy="639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llipsi 3"/>
          <p:cNvSpPr/>
          <p:nvPr/>
        </p:nvSpPr>
        <p:spPr>
          <a:xfrm>
            <a:off x="6850505" y="2518348"/>
            <a:ext cx="2008682" cy="1828800"/>
          </a:xfrm>
          <a:prstGeom prst="ellips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Ihmisenä ja kansalaisena kasvaminen</a:t>
            </a:r>
          </a:p>
        </p:txBody>
      </p:sp>
    </p:spTree>
    <p:extLst>
      <p:ext uri="{BB962C8B-B14F-4D97-AF65-F5344CB8AC3E}">
        <p14:creationId xmlns:p14="http://schemas.microsoft.com/office/powerpoint/2010/main" val="390182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tsikko 42"/>
          <p:cNvSpPr>
            <a:spLocks noGrp="1"/>
          </p:cNvSpPr>
          <p:nvPr>
            <p:ph type="title"/>
          </p:nvPr>
        </p:nvSpPr>
        <p:spPr>
          <a:xfrm>
            <a:off x="559612" y="360664"/>
            <a:ext cx="10515600" cy="1325563"/>
          </a:xfrm>
        </p:spPr>
        <p:txBody>
          <a:bodyPr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4000" dirty="0">
                <a:solidFill>
                  <a:schemeClr val="tx2"/>
                </a:solidFill>
                <a:latin typeface="+mj-lt"/>
              </a:rPr>
              <a:t>Pirullinen ongelma, esim. koulutuksen eriarvoistuminen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67B2BB-23DE-47C1-B131-26EFC543248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26/10/2020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Opetushallitus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131DE-DA31-4CDF-828A-8EB206A3CD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4C127D0E-1F8E-42C2-B8C7-32E5B9026CB0}"/>
              </a:ext>
            </a:extLst>
          </p:cNvPr>
          <p:cNvGrpSpPr/>
          <p:nvPr/>
        </p:nvGrpSpPr>
        <p:grpSpPr>
          <a:xfrm>
            <a:off x="2582488" y="1381862"/>
            <a:ext cx="6303077" cy="4602044"/>
            <a:chOff x="1715968" y="1178999"/>
            <a:chExt cx="4727308" cy="3451533"/>
          </a:xfrm>
        </p:grpSpPr>
        <p:cxnSp>
          <p:nvCxnSpPr>
            <p:cNvPr id="9" name="Suora yhdysviiva 8"/>
            <p:cNvCxnSpPr/>
            <p:nvPr/>
          </p:nvCxnSpPr>
          <p:spPr>
            <a:xfrm>
              <a:off x="3698718" y="1771556"/>
              <a:ext cx="982340" cy="2169243"/>
            </a:xfrm>
            <a:prstGeom prst="line">
              <a:avLst/>
            </a:prstGeom>
            <a:ln w="28575">
              <a:solidFill>
                <a:srgbClr val="11B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uora yhdysviiva 10"/>
            <p:cNvCxnSpPr/>
            <p:nvPr/>
          </p:nvCxnSpPr>
          <p:spPr>
            <a:xfrm flipH="1">
              <a:off x="3738635" y="1771556"/>
              <a:ext cx="873213" cy="2169243"/>
            </a:xfrm>
            <a:prstGeom prst="line">
              <a:avLst/>
            </a:prstGeom>
            <a:ln w="28575">
              <a:solidFill>
                <a:srgbClr val="11B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uora yhdysviiva 15"/>
            <p:cNvCxnSpPr/>
            <p:nvPr/>
          </p:nvCxnSpPr>
          <p:spPr>
            <a:xfrm>
              <a:off x="3152163" y="2202110"/>
              <a:ext cx="2057400" cy="1275611"/>
            </a:xfrm>
            <a:prstGeom prst="line">
              <a:avLst/>
            </a:prstGeom>
            <a:ln w="28575">
              <a:solidFill>
                <a:srgbClr val="11B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uora yhdysviiva 20"/>
            <p:cNvCxnSpPr/>
            <p:nvPr/>
          </p:nvCxnSpPr>
          <p:spPr>
            <a:xfrm>
              <a:off x="2843869" y="2831285"/>
              <a:ext cx="2686574" cy="14923"/>
            </a:xfrm>
            <a:prstGeom prst="line">
              <a:avLst/>
            </a:prstGeom>
            <a:ln w="28575">
              <a:solidFill>
                <a:srgbClr val="11B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uora yhdysviiva 24"/>
            <p:cNvCxnSpPr/>
            <p:nvPr/>
          </p:nvCxnSpPr>
          <p:spPr>
            <a:xfrm flipH="1">
              <a:off x="3152163" y="2145485"/>
              <a:ext cx="2037324" cy="1403059"/>
            </a:xfrm>
            <a:prstGeom prst="line">
              <a:avLst/>
            </a:prstGeom>
            <a:ln w="28575">
              <a:solidFill>
                <a:srgbClr val="11B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kstiruutu 32"/>
            <p:cNvSpPr txBox="1"/>
            <p:nvPr/>
          </p:nvSpPr>
          <p:spPr>
            <a:xfrm>
              <a:off x="4522352" y="1238932"/>
              <a:ext cx="1008091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Koulussa osataan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5587292" y="2686493"/>
              <a:ext cx="73057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Kodit</a:t>
              </a:r>
            </a:p>
          </p:txBody>
        </p:sp>
        <p:sp>
          <p:nvSpPr>
            <p:cNvPr id="35" name="Tekstiruutu 34"/>
            <p:cNvSpPr txBox="1"/>
            <p:nvPr/>
          </p:nvSpPr>
          <p:spPr>
            <a:xfrm>
              <a:off x="5175593" y="1891907"/>
              <a:ext cx="1156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Eriytetään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843869" y="3982400"/>
              <a:ext cx="16784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Lainsäädäntö määrää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152163" y="1178999"/>
              <a:ext cx="10898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Yksilö-</a:t>
              </a:r>
            </a:p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kysymys</a:t>
              </a:r>
            </a:p>
          </p:txBody>
        </p:sp>
        <p:sp>
          <p:nvSpPr>
            <p:cNvPr id="38" name="Tekstiruutu 37"/>
            <p:cNvSpPr txBox="1"/>
            <p:nvPr/>
          </p:nvSpPr>
          <p:spPr>
            <a:xfrm>
              <a:off x="2268063" y="2686493"/>
              <a:ext cx="93746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Koulu</a:t>
              </a:r>
            </a:p>
          </p:txBody>
        </p:sp>
        <p:sp>
          <p:nvSpPr>
            <p:cNvPr id="39" name="Tekstiruutu 38"/>
            <p:cNvSpPr txBox="1"/>
            <p:nvPr/>
          </p:nvSpPr>
          <p:spPr>
            <a:xfrm>
              <a:off x="2009571" y="3447603"/>
              <a:ext cx="1393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Integroidaan</a:t>
              </a:r>
            </a:p>
          </p:txBody>
        </p:sp>
        <p:sp>
          <p:nvSpPr>
            <p:cNvPr id="40" name="Tekstiruutu 39"/>
            <p:cNvSpPr txBox="1"/>
            <p:nvPr/>
          </p:nvSpPr>
          <p:spPr>
            <a:xfrm>
              <a:off x="1715968" y="1891907"/>
              <a:ext cx="15885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Ennaltaehkäisy</a:t>
              </a:r>
            </a:p>
          </p:txBody>
        </p:sp>
        <p:sp>
          <p:nvSpPr>
            <p:cNvPr id="41" name="Tekstiruutu 40"/>
            <p:cNvSpPr txBox="1"/>
            <p:nvPr/>
          </p:nvSpPr>
          <p:spPr>
            <a:xfrm>
              <a:off x="5249480" y="3412817"/>
              <a:ext cx="119379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Korjaavat toimet</a:t>
              </a:r>
            </a:p>
          </p:txBody>
        </p:sp>
        <p:sp>
          <p:nvSpPr>
            <p:cNvPr id="42" name="Tekstiruutu 41"/>
            <p:cNvSpPr txBox="1"/>
            <p:nvPr/>
          </p:nvSpPr>
          <p:spPr>
            <a:xfrm>
              <a:off x="4450975" y="3984201"/>
              <a:ext cx="14961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Rakenteiden ongelma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87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0FECF1-A11E-46CA-8F7F-B882C5E4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F8DEB-BF7F-4406-8AC7-589A27C848D8}" type="datetime1">
              <a:rPr lang="en-GB" sz="1200" smtClean="0">
                <a:solidFill>
                  <a:schemeClr val="accent1"/>
                </a:solidFill>
              </a:rPr>
              <a:t>26/10/2020</a:t>
            </a:fld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A7532C-F0C2-47CF-9324-49AEE3BD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err="1">
                <a:solidFill>
                  <a:schemeClr val="accent1"/>
                </a:solidFill>
              </a:rPr>
              <a:t>Opetushallitus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1210C-33AA-4C1D-9637-7CFB1594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6E131DE-DA31-4CDF-828A-8EB206A3CD12}" type="slidenum">
              <a:rPr lang="en-GB" sz="1200" smtClean="0">
                <a:solidFill>
                  <a:schemeClr val="tx2"/>
                </a:solidFill>
              </a:rPr>
              <a:pPr algn="r"/>
              <a:t>4</a:t>
            </a:fld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96250C7C-4AA6-428C-8B91-43CAAE617FB9}"/>
              </a:ext>
            </a:extLst>
          </p:cNvPr>
          <p:cNvSpPr txBox="1">
            <a:spLocks/>
          </p:cNvSpPr>
          <p:nvPr/>
        </p:nvSpPr>
        <p:spPr>
          <a:xfrm>
            <a:off x="592171" y="616747"/>
            <a:ext cx="10624469" cy="9941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4000" b="1" dirty="0">
                <a:solidFill>
                  <a:schemeClr val="tx2"/>
                </a:solidFill>
                <a:latin typeface="+mj-lt"/>
              </a:rPr>
              <a:t>Päätöksenteon ulottuvuudet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119F532-14E8-463E-A447-D7C18B2AA960}"/>
              </a:ext>
            </a:extLst>
          </p:cNvPr>
          <p:cNvSpPr txBox="1"/>
          <p:nvPr/>
        </p:nvSpPr>
        <p:spPr>
          <a:xfrm>
            <a:off x="5916309" y="2544810"/>
            <a:ext cx="1642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/>
              <a:t>Ajallinen</a:t>
            </a:r>
          </a:p>
        </p:txBody>
      </p:sp>
      <p:grpSp>
        <p:nvGrpSpPr>
          <p:cNvPr id="23" name="Ryhmä 22">
            <a:extLst>
              <a:ext uri="{FF2B5EF4-FFF2-40B4-BE49-F238E27FC236}">
                <a16:creationId xmlns:a16="http://schemas.microsoft.com/office/drawing/2014/main" id="{18EDAD1C-FE98-4E07-8BDB-8779FD133AFE}"/>
              </a:ext>
            </a:extLst>
          </p:cNvPr>
          <p:cNvGrpSpPr/>
          <p:nvPr/>
        </p:nvGrpSpPr>
        <p:grpSpPr>
          <a:xfrm>
            <a:off x="1503073" y="1580142"/>
            <a:ext cx="8058615" cy="4419087"/>
            <a:chOff x="1464009" y="1451904"/>
            <a:chExt cx="5640054" cy="2941760"/>
          </a:xfrm>
        </p:grpSpPr>
        <p:grpSp>
          <p:nvGrpSpPr>
            <p:cNvPr id="22" name="Ryhmä 21">
              <a:extLst>
                <a:ext uri="{FF2B5EF4-FFF2-40B4-BE49-F238E27FC236}">
                  <a16:creationId xmlns:a16="http://schemas.microsoft.com/office/drawing/2014/main" id="{7AEA0051-491D-4A3C-99E5-A32E01DD9133}"/>
                </a:ext>
              </a:extLst>
            </p:cNvPr>
            <p:cNvGrpSpPr/>
            <p:nvPr/>
          </p:nvGrpSpPr>
          <p:grpSpPr>
            <a:xfrm>
              <a:off x="2440173" y="1499191"/>
              <a:ext cx="4074928" cy="2615609"/>
              <a:chOff x="2440173" y="1499191"/>
              <a:chExt cx="4074928" cy="2615609"/>
            </a:xfrm>
          </p:grpSpPr>
          <p:cxnSp>
            <p:nvCxnSpPr>
              <p:cNvPr id="12" name="Suora yhdysviiva 11">
                <a:extLst>
                  <a:ext uri="{FF2B5EF4-FFF2-40B4-BE49-F238E27FC236}">
                    <a16:creationId xmlns:a16="http://schemas.microsoft.com/office/drawing/2014/main" id="{51CDDADA-4FB7-4908-A224-2F3D18CBB99E}"/>
                  </a:ext>
                </a:extLst>
              </p:cNvPr>
              <p:cNvCxnSpPr/>
              <p:nvPr/>
            </p:nvCxnSpPr>
            <p:spPr>
              <a:xfrm>
                <a:off x="2448148" y="1499191"/>
                <a:ext cx="0" cy="261560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uora yhdysviiva 12">
                <a:extLst>
                  <a:ext uri="{FF2B5EF4-FFF2-40B4-BE49-F238E27FC236}">
                    <a16:creationId xmlns:a16="http://schemas.microsoft.com/office/drawing/2014/main" id="{C4F12A0B-1881-4FDD-ADF2-49C9447B7018}"/>
                  </a:ext>
                </a:extLst>
              </p:cNvPr>
              <p:cNvCxnSpPr/>
              <p:nvPr/>
            </p:nvCxnSpPr>
            <p:spPr>
              <a:xfrm>
                <a:off x="2440173" y="4106825"/>
                <a:ext cx="407492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uora yhdysviiva 13">
                <a:extLst>
                  <a:ext uri="{FF2B5EF4-FFF2-40B4-BE49-F238E27FC236}">
                    <a16:creationId xmlns:a16="http://schemas.microsoft.com/office/drawing/2014/main" id="{B09533F7-BA64-4F96-9594-7655682CC086}"/>
                  </a:ext>
                </a:extLst>
              </p:cNvPr>
              <p:cNvCxnSpPr/>
              <p:nvPr/>
            </p:nvCxnSpPr>
            <p:spPr>
              <a:xfrm flipV="1">
                <a:off x="2440173" y="2360428"/>
                <a:ext cx="2472070" cy="174639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id="{67E03808-A866-429C-BD7D-94E28FF29702}"/>
                </a:ext>
              </a:extLst>
            </p:cNvPr>
            <p:cNvSpPr txBox="1"/>
            <p:nvPr/>
          </p:nvSpPr>
          <p:spPr>
            <a:xfrm>
              <a:off x="1464009" y="1451904"/>
              <a:ext cx="1642730" cy="286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i-FI" sz="2000" dirty="0"/>
                <a:t>Tiedollinen</a:t>
              </a:r>
            </a:p>
          </p:txBody>
        </p:sp>
        <p:sp>
          <p:nvSpPr>
            <p:cNvPr id="17" name="Tekstiruutu 16">
              <a:extLst>
                <a:ext uri="{FF2B5EF4-FFF2-40B4-BE49-F238E27FC236}">
                  <a16:creationId xmlns:a16="http://schemas.microsoft.com/office/drawing/2014/main" id="{81140D64-861A-4321-9958-BBAB40593F32}"/>
                </a:ext>
              </a:extLst>
            </p:cNvPr>
            <p:cNvSpPr txBox="1"/>
            <p:nvPr/>
          </p:nvSpPr>
          <p:spPr>
            <a:xfrm>
              <a:off x="5997366" y="4106825"/>
              <a:ext cx="1106697" cy="286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i-FI"/>
              </a:defPPr>
              <a:lvl1pPr marL="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i-FI" sz="2000" dirty="0"/>
                <a:t>Sosiaalinen</a:t>
              </a:r>
            </a:p>
          </p:txBody>
        </p:sp>
      </p:grpSp>
      <p:sp>
        <p:nvSpPr>
          <p:cNvPr id="18" name="Tekstiruutu 17">
            <a:extLst>
              <a:ext uri="{FF2B5EF4-FFF2-40B4-BE49-F238E27FC236}">
                <a16:creationId xmlns:a16="http://schemas.microsoft.com/office/drawing/2014/main" id="{AE88A3E3-C565-473F-ADCD-0876468C2BB3}"/>
              </a:ext>
            </a:extLst>
          </p:cNvPr>
          <p:cNvSpPr txBox="1"/>
          <p:nvPr/>
        </p:nvSpPr>
        <p:spPr>
          <a:xfrm>
            <a:off x="7980418" y="6041199"/>
            <a:ext cx="158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900" dirty="0"/>
              <a:t>Lähde: </a:t>
            </a:r>
            <a:r>
              <a:rPr lang="fi-FI" sz="900" dirty="0" err="1"/>
              <a:t>Geoff</a:t>
            </a:r>
            <a:r>
              <a:rPr lang="fi-FI" sz="900" dirty="0"/>
              <a:t> </a:t>
            </a:r>
            <a:r>
              <a:rPr lang="fi-FI" sz="900" dirty="0" err="1"/>
              <a:t>Mulgan</a:t>
            </a:r>
            <a:r>
              <a:rPr lang="fi-FI" sz="900" dirty="0"/>
              <a:t>, </a:t>
            </a:r>
          </a:p>
          <a:p>
            <a:r>
              <a:rPr lang="fi-FI" sz="900" dirty="0" err="1"/>
              <a:t>Big</a:t>
            </a:r>
            <a:r>
              <a:rPr lang="fi-FI" sz="900" dirty="0"/>
              <a:t> </a:t>
            </a:r>
            <a:r>
              <a:rPr lang="fi-FI" sz="900" dirty="0" err="1"/>
              <a:t>Mind</a:t>
            </a:r>
            <a:r>
              <a:rPr lang="fi-FI" sz="9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08581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5831ABD-5695-4EA0-8C52-1F946FFC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04" y="822329"/>
            <a:ext cx="4502107" cy="1325563"/>
          </a:xfrm>
        </p:spPr>
        <p:txBody>
          <a:bodyPr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4000" b="0" dirty="0">
                <a:solidFill>
                  <a:schemeClr val="tx2"/>
                </a:solidFill>
              </a:rPr>
              <a:t>Pysyvä ominaisuus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62490674-AA1E-40F1-B229-511A1B5FEF55}"/>
              </a:ext>
            </a:extLst>
          </p:cNvPr>
          <p:cNvSpPr/>
          <p:nvPr/>
        </p:nvSpPr>
        <p:spPr>
          <a:xfrm>
            <a:off x="5545668" y="6117474"/>
            <a:ext cx="3440907" cy="5693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dirty="0"/>
              <a:t>Olli-Pekka Heinonen, mukailtuna kirjasta </a:t>
            </a:r>
            <a:r>
              <a:rPr lang="fi-FI" sz="1000" dirty="0" err="1"/>
              <a:t>Gharajedaghi</a:t>
            </a:r>
            <a:r>
              <a:rPr lang="fi-FI" sz="1000" dirty="0"/>
              <a:t>, J:</a:t>
            </a:r>
          </a:p>
          <a:p>
            <a:r>
              <a:rPr lang="fi-FI" sz="1000" dirty="0"/>
              <a:t>Systems </a:t>
            </a:r>
            <a:r>
              <a:rPr lang="fi-FI" sz="1000" dirty="0" err="1"/>
              <a:t>Thinking</a:t>
            </a:r>
            <a:r>
              <a:rPr lang="fi-FI" sz="1000" dirty="0"/>
              <a:t>- </a:t>
            </a:r>
            <a:r>
              <a:rPr lang="fi-FI" sz="1000" dirty="0" err="1"/>
              <a:t>Managing</a:t>
            </a:r>
            <a:r>
              <a:rPr lang="fi-FI" sz="1000" dirty="0"/>
              <a:t> </a:t>
            </a:r>
            <a:r>
              <a:rPr lang="fi-FI" sz="1000" dirty="0" err="1"/>
              <a:t>Chaos</a:t>
            </a:r>
            <a:r>
              <a:rPr lang="fi-FI" sz="1000" dirty="0"/>
              <a:t> and </a:t>
            </a:r>
            <a:r>
              <a:rPr lang="fi-FI" sz="1000" dirty="0" err="1"/>
              <a:t>Complexity</a:t>
            </a:r>
            <a:endParaRPr lang="fi-FI" sz="1000" dirty="0"/>
          </a:p>
          <a:p>
            <a:endParaRPr lang="fi-FI" sz="1100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8C23202B-DF87-4AFA-BB9C-8539258A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569" y="6305688"/>
            <a:ext cx="883595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7189A7-D7CC-45FC-919C-0C283F2A176A}" type="datetime1">
              <a:rPr lang="en-GB" sz="1200" smtClean="0">
                <a:solidFill>
                  <a:schemeClr val="accent1"/>
                </a:solidFill>
              </a:rPr>
              <a:t>26/10/2020</a:t>
            </a:fld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AACEAE13-6EB8-4628-A3D8-6D87C9F2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80163" y="6305688"/>
            <a:ext cx="4328808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err="1">
                <a:solidFill>
                  <a:schemeClr val="accent1"/>
                </a:solidFill>
              </a:rPr>
              <a:t>Opetushallitus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10" name="Otsikko 3">
            <a:extLst>
              <a:ext uri="{FF2B5EF4-FFF2-40B4-BE49-F238E27FC236}">
                <a16:creationId xmlns:a16="http://schemas.microsoft.com/office/drawing/2014/main" id="{68B5DBF5-FF2B-4755-83A5-2B4B3C7AD958}"/>
              </a:ext>
            </a:extLst>
          </p:cNvPr>
          <p:cNvSpPr txBox="1">
            <a:spLocks/>
          </p:cNvSpPr>
          <p:nvPr/>
        </p:nvSpPr>
        <p:spPr>
          <a:xfrm>
            <a:off x="5822477" y="822328"/>
            <a:ext cx="5630811" cy="1325563"/>
          </a:xfrm>
          <a:prstGeom prst="rect">
            <a:avLst/>
          </a:prstGeom>
        </p:spPr>
        <p:txBody>
          <a:bodyPr vert="horz" lIns="91439" tIns="45719" rIns="91439" bIns="45719" rtlCol="0" anchor="t" anchorCtr="0">
            <a:no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4000" dirty="0">
                <a:solidFill>
                  <a:schemeClr val="tx2"/>
                </a:solidFill>
              </a:rPr>
              <a:t>Kehkeytyvä ominaisuus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6525C616-725F-41B8-AD62-2E2D88649136}"/>
              </a:ext>
            </a:extLst>
          </p:cNvPr>
          <p:cNvSpPr/>
          <p:nvPr/>
        </p:nvSpPr>
        <p:spPr>
          <a:xfrm>
            <a:off x="2197073" y="3469635"/>
            <a:ext cx="465667" cy="43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62AD529B-5B12-4DBF-B608-DAF78A2E6C3E}"/>
              </a:ext>
            </a:extLst>
          </p:cNvPr>
          <p:cNvSpPr/>
          <p:nvPr/>
        </p:nvSpPr>
        <p:spPr>
          <a:xfrm>
            <a:off x="1326857" y="3469635"/>
            <a:ext cx="465667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5A1CC59E-7F59-4756-A82F-AA1CF85061A3}"/>
              </a:ext>
            </a:extLst>
          </p:cNvPr>
          <p:cNvSpPr/>
          <p:nvPr/>
        </p:nvSpPr>
        <p:spPr>
          <a:xfrm>
            <a:off x="3067288" y="3469635"/>
            <a:ext cx="465667" cy="43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2E191DEF-C6FF-4128-A708-257FEB847DF2}"/>
              </a:ext>
            </a:extLst>
          </p:cNvPr>
          <p:cNvSpPr/>
          <p:nvPr/>
        </p:nvSpPr>
        <p:spPr>
          <a:xfrm>
            <a:off x="3937501" y="3469635"/>
            <a:ext cx="465667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8D77D57-D3C4-4D38-BE33-D6B475D9428F}"/>
              </a:ext>
            </a:extLst>
          </p:cNvPr>
          <p:cNvSpPr txBox="1"/>
          <p:nvPr/>
        </p:nvSpPr>
        <p:spPr>
          <a:xfrm>
            <a:off x="1792525" y="3478103"/>
            <a:ext cx="40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+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7267AB3-4BD7-43CD-8695-1D881F046618}"/>
              </a:ext>
            </a:extLst>
          </p:cNvPr>
          <p:cNvSpPr txBox="1"/>
          <p:nvPr/>
        </p:nvSpPr>
        <p:spPr>
          <a:xfrm>
            <a:off x="2693301" y="3495036"/>
            <a:ext cx="40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+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4913562-EC44-4AFD-AA35-A7E14B2B0BF1}"/>
              </a:ext>
            </a:extLst>
          </p:cNvPr>
          <p:cNvSpPr txBox="1"/>
          <p:nvPr/>
        </p:nvSpPr>
        <p:spPr>
          <a:xfrm>
            <a:off x="3532953" y="3469636"/>
            <a:ext cx="40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+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6CEA74BE-C653-47EB-9BD5-DD815A586284}"/>
              </a:ext>
            </a:extLst>
          </p:cNvPr>
          <p:cNvSpPr/>
          <p:nvPr/>
        </p:nvSpPr>
        <p:spPr>
          <a:xfrm>
            <a:off x="877041" y="2095339"/>
            <a:ext cx="4358283" cy="3714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973106B1-715E-4885-A3ED-4C27174042DA}"/>
              </a:ext>
            </a:extLst>
          </p:cNvPr>
          <p:cNvSpPr txBox="1"/>
          <p:nvPr/>
        </p:nvSpPr>
        <p:spPr>
          <a:xfrm>
            <a:off x="4403168" y="3491067"/>
            <a:ext cx="40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=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1E4FC91F-513B-4AE0-B4E4-3C4FE4449D54}"/>
              </a:ext>
            </a:extLst>
          </p:cNvPr>
          <p:cNvSpPr txBox="1"/>
          <p:nvPr/>
        </p:nvSpPr>
        <p:spPr>
          <a:xfrm>
            <a:off x="1194921" y="4353949"/>
            <a:ext cx="3540547" cy="861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400" dirty="0"/>
              <a:t>Vaikutusten summa, </a:t>
            </a:r>
          </a:p>
          <a:p>
            <a:pPr algn="ctr"/>
            <a:r>
              <a:rPr lang="fi-FI" sz="2400" dirty="0"/>
              <a:t>esim. paino, henkilömäärä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5E74B77D-809E-4E39-9DC8-69AF1874CD81}"/>
              </a:ext>
            </a:extLst>
          </p:cNvPr>
          <p:cNvSpPr txBox="1"/>
          <p:nvPr/>
        </p:nvSpPr>
        <p:spPr>
          <a:xfrm>
            <a:off x="1234560" y="1564615"/>
            <a:ext cx="3479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133" b="1" dirty="0"/>
              <a:t>Kokonaisuuksien ominaisuus</a:t>
            </a:r>
          </a:p>
        </p:txBody>
      </p:sp>
      <p:sp>
        <p:nvSpPr>
          <p:cNvPr id="29" name="Ellipsi 28">
            <a:extLst>
              <a:ext uri="{FF2B5EF4-FFF2-40B4-BE49-F238E27FC236}">
                <a16:creationId xmlns:a16="http://schemas.microsoft.com/office/drawing/2014/main" id="{0A5539C0-F576-484E-998E-63328C85050D}"/>
              </a:ext>
            </a:extLst>
          </p:cNvPr>
          <p:cNvSpPr/>
          <p:nvPr/>
        </p:nvSpPr>
        <p:spPr>
          <a:xfrm>
            <a:off x="6385195" y="2095339"/>
            <a:ext cx="4490219" cy="3714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09DE80F5-8D7E-4548-A54E-21743A3CE0CC}"/>
              </a:ext>
            </a:extLst>
          </p:cNvPr>
          <p:cNvSpPr txBox="1"/>
          <p:nvPr/>
        </p:nvSpPr>
        <p:spPr>
          <a:xfrm>
            <a:off x="6864021" y="4353948"/>
            <a:ext cx="3540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400"/>
              <a:t>Vuorovaikutusten </a:t>
            </a:r>
            <a:r>
              <a:rPr lang="fi-FI" sz="2400" dirty="0"/>
              <a:t>tulos, </a:t>
            </a:r>
          </a:p>
          <a:p>
            <a:pPr algn="ctr"/>
            <a:r>
              <a:rPr lang="fi-FI" sz="2400" dirty="0"/>
              <a:t>esim. luottamus, menestys</a:t>
            </a:r>
          </a:p>
        </p:txBody>
      </p:sp>
      <p:sp>
        <p:nvSpPr>
          <p:cNvPr id="33" name="Ellipsi 32">
            <a:extLst>
              <a:ext uri="{FF2B5EF4-FFF2-40B4-BE49-F238E27FC236}">
                <a16:creationId xmlns:a16="http://schemas.microsoft.com/office/drawing/2014/main" id="{F21CB72D-EE4A-44C7-936C-2E90A8F46C30}"/>
              </a:ext>
            </a:extLst>
          </p:cNvPr>
          <p:cNvSpPr/>
          <p:nvPr/>
        </p:nvSpPr>
        <p:spPr>
          <a:xfrm>
            <a:off x="7180233" y="3137597"/>
            <a:ext cx="465667" cy="46566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31265A77-9F30-4787-829E-47D5266BFA94}"/>
              </a:ext>
            </a:extLst>
          </p:cNvPr>
          <p:cNvSpPr/>
          <p:nvPr/>
        </p:nvSpPr>
        <p:spPr>
          <a:xfrm>
            <a:off x="8380036" y="3786681"/>
            <a:ext cx="465667" cy="46566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35" name="Ellipsi 34">
            <a:extLst>
              <a:ext uri="{FF2B5EF4-FFF2-40B4-BE49-F238E27FC236}">
                <a16:creationId xmlns:a16="http://schemas.microsoft.com/office/drawing/2014/main" id="{E7705524-5732-4A8F-954E-E454E626BEDB}"/>
              </a:ext>
            </a:extLst>
          </p:cNvPr>
          <p:cNvSpPr/>
          <p:nvPr/>
        </p:nvSpPr>
        <p:spPr>
          <a:xfrm>
            <a:off x="8380036" y="2354081"/>
            <a:ext cx="465667" cy="465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sp>
        <p:nvSpPr>
          <p:cNvPr id="36" name="Ellipsi 35">
            <a:extLst>
              <a:ext uri="{FF2B5EF4-FFF2-40B4-BE49-F238E27FC236}">
                <a16:creationId xmlns:a16="http://schemas.microsoft.com/office/drawing/2014/main" id="{A49B8F93-FB7E-498F-B885-450F2FC7C29B}"/>
              </a:ext>
            </a:extLst>
          </p:cNvPr>
          <p:cNvSpPr/>
          <p:nvPr/>
        </p:nvSpPr>
        <p:spPr>
          <a:xfrm>
            <a:off x="9564645" y="3144640"/>
            <a:ext cx="465667" cy="4656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2400"/>
          </a:p>
        </p:txBody>
      </p:sp>
      <p:cxnSp>
        <p:nvCxnSpPr>
          <p:cNvPr id="38" name="Suora nuoliyhdysviiva 37">
            <a:extLst>
              <a:ext uri="{FF2B5EF4-FFF2-40B4-BE49-F238E27FC236}">
                <a16:creationId xmlns:a16="http://schemas.microsoft.com/office/drawing/2014/main" id="{299C2720-5D7C-4505-A365-34306D1E2437}"/>
              </a:ext>
            </a:extLst>
          </p:cNvPr>
          <p:cNvCxnSpPr/>
          <p:nvPr/>
        </p:nvCxnSpPr>
        <p:spPr>
          <a:xfrm flipV="1">
            <a:off x="7803433" y="3334170"/>
            <a:ext cx="1625600" cy="2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>
            <a:extLst>
              <a:ext uri="{FF2B5EF4-FFF2-40B4-BE49-F238E27FC236}">
                <a16:creationId xmlns:a16="http://schemas.microsoft.com/office/drawing/2014/main" id="{2C228059-867F-4BE3-B7B7-B024D931B351}"/>
              </a:ext>
            </a:extLst>
          </p:cNvPr>
          <p:cNvCxnSpPr>
            <a:cxnSpLocks/>
          </p:cNvCxnSpPr>
          <p:nvPr/>
        </p:nvCxnSpPr>
        <p:spPr>
          <a:xfrm flipH="1">
            <a:off x="8623680" y="2875265"/>
            <a:ext cx="6624" cy="8775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>
            <a:extLst>
              <a:ext uri="{FF2B5EF4-FFF2-40B4-BE49-F238E27FC236}">
                <a16:creationId xmlns:a16="http://schemas.microsoft.com/office/drawing/2014/main" id="{F30735B3-F911-49CB-BCF4-DE647DF1D6B2}"/>
              </a:ext>
            </a:extLst>
          </p:cNvPr>
          <p:cNvCxnSpPr/>
          <p:nvPr/>
        </p:nvCxnSpPr>
        <p:spPr>
          <a:xfrm flipV="1">
            <a:off x="7645900" y="2707636"/>
            <a:ext cx="674000" cy="4299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nuoliyhdysviiva 43">
            <a:extLst>
              <a:ext uri="{FF2B5EF4-FFF2-40B4-BE49-F238E27FC236}">
                <a16:creationId xmlns:a16="http://schemas.microsoft.com/office/drawing/2014/main" id="{103D0432-508D-40CD-A3D1-01C5E2A27E1C}"/>
              </a:ext>
            </a:extLst>
          </p:cNvPr>
          <p:cNvCxnSpPr/>
          <p:nvPr/>
        </p:nvCxnSpPr>
        <p:spPr>
          <a:xfrm flipV="1">
            <a:off x="8882752" y="3573789"/>
            <a:ext cx="674000" cy="4299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uora nuoliyhdysviiva 45">
            <a:extLst>
              <a:ext uri="{FF2B5EF4-FFF2-40B4-BE49-F238E27FC236}">
                <a16:creationId xmlns:a16="http://schemas.microsoft.com/office/drawing/2014/main" id="{F9396CCF-17C5-4695-BDD3-14033E970E34}"/>
              </a:ext>
            </a:extLst>
          </p:cNvPr>
          <p:cNvCxnSpPr>
            <a:cxnSpLocks/>
          </p:cNvCxnSpPr>
          <p:nvPr/>
        </p:nvCxnSpPr>
        <p:spPr>
          <a:xfrm>
            <a:off x="7613828" y="3571194"/>
            <a:ext cx="726168" cy="418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>
            <a:extLst>
              <a:ext uri="{FF2B5EF4-FFF2-40B4-BE49-F238E27FC236}">
                <a16:creationId xmlns:a16="http://schemas.microsoft.com/office/drawing/2014/main" id="{AC41BFDD-016E-4CD4-9306-91FFDE758357}"/>
              </a:ext>
            </a:extLst>
          </p:cNvPr>
          <p:cNvCxnSpPr>
            <a:cxnSpLocks/>
          </p:cNvCxnSpPr>
          <p:nvPr/>
        </p:nvCxnSpPr>
        <p:spPr>
          <a:xfrm>
            <a:off x="8907053" y="2693269"/>
            <a:ext cx="726168" cy="418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iruutu 53">
            <a:extLst>
              <a:ext uri="{FF2B5EF4-FFF2-40B4-BE49-F238E27FC236}">
                <a16:creationId xmlns:a16="http://schemas.microsoft.com/office/drawing/2014/main" id="{A746B696-6A29-4783-B480-888E70205E74}"/>
              </a:ext>
            </a:extLst>
          </p:cNvPr>
          <p:cNvSpPr txBox="1"/>
          <p:nvPr/>
        </p:nvSpPr>
        <p:spPr>
          <a:xfrm>
            <a:off x="6900144" y="1563362"/>
            <a:ext cx="34798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133" b="1" dirty="0"/>
              <a:t>Osien ominaisuudet</a:t>
            </a:r>
          </a:p>
        </p:txBody>
      </p:sp>
      <p:sp>
        <p:nvSpPr>
          <p:cNvPr id="32" name="Dian numeron paikkamerkki 5">
            <a:extLst>
              <a:ext uri="{FF2B5EF4-FFF2-40B4-BE49-F238E27FC236}">
                <a16:creationId xmlns:a16="http://schemas.microsoft.com/office/drawing/2014/main" id="{A29AA54D-1365-4635-B878-63769C6C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4510" y="6305688"/>
            <a:ext cx="818748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1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131DE-DA31-4CDF-828A-8EB206A3CD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41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0B8396C-2D01-4C4D-817A-04AA8C0F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77" y="1825505"/>
            <a:ext cx="10515600" cy="244169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4000" b="0" i="1" dirty="0">
                <a:solidFill>
                  <a:schemeClr val="tx2"/>
                </a:solidFill>
              </a:rPr>
              <a:t>” Jos koulun aikuiset eivät osaa toimia yhdessä, miten he voivat ohjata lapsia oppimaan yhdessä toimimista?”</a:t>
            </a:r>
            <a:br>
              <a:rPr lang="fi-FI" sz="4000" b="0" i="1" dirty="0">
                <a:solidFill>
                  <a:schemeClr val="tx2"/>
                </a:solidFill>
              </a:rPr>
            </a:br>
            <a:r>
              <a:rPr lang="fi-FI" sz="4000" b="0" i="1" dirty="0">
                <a:solidFill>
                  <a:schemeClr val="tx2"/>
                </a:solidFill>
              </a:rPr>
              <a:t>							Matti Rimpelä</a:t>
            </a:r>
            <a:r>
              <a:rPr lang="fi-FI" sz="4000" b="0" i="1" dirty="0"/>
              <a:t>		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020B3E-3545-4653-BBA4-7494C54F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E3AC-AD1A-4219-95EE-93E3482EE965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12191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26/10/2020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15603D-A6F0-4647-BF46-2AB9E2CF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Opetushallitus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87BC36-F2BD-4887-A6AD-39ABB046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2191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131DE-DA31-4CDF-828A-8EB206A3CD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41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8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5C8B751-3563-408F-BF80-8BC053096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25086" y="584726"/>
            <a:ext cx="7139031" cy="5686321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6AD10BF-18B0-458D-B4FD-2A621DDF31EA}"/>
              </a:ext>
            </a:extLst>
          </p:cNvPr>
          <p:cNvSpPr txBox="1"/>
          <p:nvPr/>
        </p:nvSpPr>
        <p:spPr>
          <a:xfrm>
            <a:off x="6442745" y="5314151"/>
            <a:ext cx="282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200" dirty="0"/>
              <a:t>http://www.theblindelephant.com/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E7D100E9-EA29-4E00-A97B-76D331DD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569" y="6305688"/>
            <a:ext cx="883595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BCE3AC-AD1A-4219-95EE-93E3482EE965}" type="datetime1">
              <a:rPr lang="en-GB" sz="1200" smtClean="0">
                <a:solidFill>
                  <a:schemeClr val="accent1"/>
                </a:solidFill>
              </a:rPr>
              <a:t>26/10/2020</a:t>
            </a:fld>
            <a:endParaRPr lang="en-GB" sz="1200" dirty="0">
              <a:solidFill>
                <a:schemeClr val="accent1"/>
              </a:solidFill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3B44B0D-A075-425F-8FC1-6BB18A2D2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25086" y="565676"/>
            <a:ext cx="7139031" cy="5686321"/>
          </a:xfrm>
          <a:prstGeom prst="rect">
            <a:avLst/>
          </a:prstGeom>
        </p:spPr>
      </p:pic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9858A561-B6FA-490F-9BF2-A09C1B4F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80163" y="6305688"/>
            <a:ext cx="4328808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accent1"/>
                </a:solidFill>
              </a:rPr>
              <a:t>Opetushallitus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82BF37B5-E716-4659-B945-1FF25788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4510" y="6305688"/>
            <a:ext cx="818748" cy="262309"/>
          </a:xfrm>
        </p:spPr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6E131DE-DA31-4CDF-828A-8EB206A3CD12}" type="slidenum">
              <a:rPr lang="en-GB" sz="1200" smtClean="0">
                <a:solidFill>
                  <a:schemeClr val="tx2"/>
                </a:solidFill>
              </a:rPr>
              <a:pPr algn="r"/>
              <a:t>7</a:t>
            </a:fld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9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0B8396C-2D01-4C4D-817A-04AA8C0F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77" y="1854080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defPPr>
              <a:defRPr lang="fi-FI"/>
            </a:defPPr>
            <a:lvl1pPr marL="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4000" b="0" i="1" dirty="0">
                <a:solidFill>
                  <a:schemeClr val="tx2"/>
                </a:solidFill>
              </a:rPr>
              <a:t>”Uutta voi syntyä vain siitä, että ihmiset kohtaavat vieraita asioita ja käsittelevät niitä yhdessä”</a:t>
            </a:r>
            <a:br>
              <a:rPr lang="fi-FI" sz="4000" b="0" i="1" dirty="0">
                <a:solidFill>
                  <a:schemeClr val="tx2"/>
                </a:solidFill>
              </a:rPr>
            </a:br>
            <a:r>
              <a:rPr lang="fi-FI" sz="4000" b="0" i="1" dirty="0">
                <a:solidFill>
                  <a:schemeClr val="tx2"/>
                </a:solidFill>
              </a:rPr>
              <a:t>							John </a:t>
            </a:r>
            <a:r>
              <a:rPr lang="fi-FI" sz="4000" b="0" i="1" dirty="0" err="1">
                <a:solidFill>
                  <a:schemeClr val="tx2"/>
                </a:solidFill>
              </a:rPr>
              <a:t>Dewey</a:t>
            </a:r>
            <a:r>
              <a:rPr lang="fi-FI" sz="4000" b="0" i="1" dirty="0"/>
              <a:t>		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020B3E-3545-4653-BBA4-7494C54F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BCE3AC-AD1A-4219-95EE-93E3482EE965}" type="datetime1">
              <a:rPr lang="en-GB" sz="1200" smtClean="0">
                <a:solidFill>
                  <a:schemeClr val="accent1"/>
                </a:solidFill>
              </a:rPr>
              <a:t>26/10/2020</a:t>
            </a:fld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15603D-A6F0-4647-BF46-2AB9E2CF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accent1"/>
                </a:solidFill>
              </a:rPr>
              <a:t>Opetushallitus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87BC36-F2BD-4887-A6AD-39ABB046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fi-FI"/>
            </a:defPPr>
            <a:lvl1pPr marL="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6E131DE-DA31-4CDF-828A-8EB206A3CD12}" type="slidenum">
              <a:rPr lang="en-GB" sz="1200" smtClean="0">
                <a:solidFill>
                  <a:schemeClr val="tx2"/>
                </a:solidFill>
              </a:rPr>
              <a:pPr algn="r"/>
              <a:t>8</a:t>
            </a:fld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2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2539E4-4679-401C-9016-AC1F2EB8E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C7859A7-65FA-4BED-A3DF-B05680EA6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Olli-Pekka Heinonen</a:t>
            </a:r>
          </a:p>
          <a:p>
            <a:r>
              <a:rPr lang="fi-FI" dirty="0"/>
              <a:t>Pääjohtaja</a:t>
            </a:r>
          </a:p>
          <a:p>
            <a:pPr lvl="0">
              <a:lnSpc>
                <a:spcPct val="100000"/>
              </a:lnSpc>
              <a:buClrTx/>
              <a:defRPr/>
            </a:pPr>
            <a:r>
              <a:rPr lang="fi-FI" sz="2000" dirty="0">
                <a:solidFill>
                  <a:prstClr val="black"/>
                </a:solidFill>
              </a:rPr>
              <a:t>      @Heino1Olli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21B6F94-203E-458C-940E-58A2660D2A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9"/>
          <a:stretch/>
        </p:blipFill>
        <p:spPr>
          <a:xfrm>
            <a:off x="816515" y="4700030"/>
            <a:ext cx="365688" cy="31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86164"/>
      </p:ext>
    </p:extLst>
  </p:cSld>
  <p:clrMapOvr>
    <a:masterClrMapping/>
  </p:clrMapOvr>
</p:sld>
</file>

<file path=ppt/theme/theme1.xml><?xml version="1.0" encoding="utf-8"?>
<a:theme xmlns:a="http://schemas.openxmlformats.org/drawingml/2006/main" name="1_Opetushallitus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D8FE1E65-DFB0-43CE-804F-F7F11B0EB208}" vid="{BB4EE43F-E22C-4474-B706-CBF1A9B6C80E}"/>
    </a:ext>
  </a:extLst>
</a:theme>
</file>

<file path=ppt/theme/theme2.xml><?xml version="1.0" encoding="utf-8"?>
<a:theme xmlns:a="http://schemas.openxmlformats.org/drawingml/2006/main" name="OPH_malliesitys_v2017-01-11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H_malliesitys_v2016-12-27.potx" id="{33B8A95F-A2FD-4DF9-92B2-42FF91268AB1}" vid="{1518D60F-0F21-4C63-A737-55D117EA71EE}"/>
    </a:ext>
  </a:extLst>
</a:theme>
</file>

<file path=ppt/theme/theme3.xml><?xml version="1.0" encoding="utf-8"?>
<a:theme xmlns:a="http://schemas.openxmlformats.org/drawingml/2006/main" name="Opetushallitus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H_malliesitys_v2016-12-27.potx" id="{33B8A95F-A2FD-4DF9-92B2-42FF91268AB1}" vid="{1518D60F-0F21-4C63-A737-55D117EA71EE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280</Words>
  <Application>Microsoft Office PowerPoint</Application>
  <PresentationFormat>Laajakuva</PresentationFormat>
  <Paragraphs>85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1_Opetushallitus</vt:lpstr>
      <vt:lpstr>OPH_malliesitys_v2017-01-11</vt:lpstr>
      <vt:lpstr>Opetushallitus</vt:lpstr>
      <vt:lpstr>Kouluyhteisön aikuisten työssäoppimisen merkityksellisyys</vt:lpstr>
      <vt:lpstr>Laaja-alainen osaaminen   Perusopetuksen tavoitteet ja  laaja-alainen osaaminen - tiedot - taidot - arvot - asenteet - tahto  Laaja-alaiseen osaamiseen  kuuluu myös kyky  käyttää tietoja ja taitoja  tilanteen edellyttämällä tavalla.</vt:lpstr>
      <vt:lpstr>Pirullinen ongelma, esim. koulutuksen eriarvoistuminen</vt:lpstr>
      <vt:lpstr>PowerPoint-esitys</vt:lpstr>
      <vt:lpstr>Pysyvä ominaisuus</vt:lpstr>
      <vt:lpstr>” Jos koulun aikuiset eivät osaa toimia yhdessä, miten he voivat ohjata lapsia oppimaan yhdessä toimimista?”        Matti Rimpelä  </vt:lpstr>
      <vt:lpstr>PowerPoint-esitys</vt:lpstr>
      <vt:lpstr>”Uutta voi syntyä vain siitä, että ihmiset kohtaavat vieraita asioita ja käsittelevät niitä yhdessä”        John Dewey  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Kouluyhteisön aikuisten työssäoppimisen merkityksellisyys</dc:title>
  <dc:creator>Koskinen Jonna</dc:creator>
  <cp:lastModifiedBy>Koskinen Jonna</cp:lastModifiedBy>
  <cp:revision>3</cp:revision>
  <dcterms:created xsi:type="dcterms:W3CDTF">2020-10-26T06:29:21Z</dcterms:created>
  <dcterms:modified xsi:type="dcterms:W3CDTF">2020-10-26T07:11:57Z</dcterms:modified>
</cp:coreProperties>
</file>