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66" r:id="rId3"/>
    <p:sldId id="264" r:id="rId4"/>
    <p:sldId id="262" r:id="rId5"/>
    <p:sldId id="257" r:id="rId6"/>
    <p:sldId id="258" r:id="rId7"/>
    <p:sldId id="259" r:id="rId8"/>
    <p:sldId id="260" r:id="rId9"/>
    <p:sldId id="261" r:id="rId10"/>
    <p:sldId id="263" r:id="rId11"/>
    <p:sldId id="265"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1pPr>
    <a:lvl2pPr marL="0" marR="0" indent="228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2pPr>
    <a:lvl3pPr marL="0" marR="0" indent="457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3pPr>
    <a:lvl4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4pPr>
    <a:lvl5pPr marL="0" marR="0" indent="914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rgbClr val="375A7D"/>
          </a:solidFill>
        </a:fill>
      </a:tcStyle>
    </a:wholeTbl>
    <a:band2H>
      <a:tcTxStyle/>
      <a:tcStyle>
        <a:tcBdr/>
        <a:fill>
          <a:solidFill>
            <a:srgbClr val="3B7499"/>
          </a:solidFill>
        </a:fill>
      </a:tcStyle>
    </a:band2H>
    <a:firstCo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rgbClr val="53D5FD"/>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Col>
    <a:la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rgbClr val="53D5FD"/>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lastRow>
    <a:fir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rgbClr val="53D5FD"/>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noFill/>
        </a:fill>
      </a:tcStyle>
    </a:wholeTbl>
    <a:band2H>
      <a:tcTxStyle/>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5186"/>
                  <a:lumOff val="-28409"/>
                </a:schemeClr>
              </a:solidFill>
              <a:prstDash val="solid"/>
              <a:miter lim="400000"/>
            </a:ln>
          </a:insideV>
        </a:tcBdr>
        <a:fill>
          <a:solidFill>
            <a:schemeClr val="accent2">
              <a:satOff val="-5186"/>
              <a:lumOff val="-12389"/>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chemeClr val="accent2">
              <a:satOff val="-5186"/>
              <a:lumOff val="-28409"/>
            </a:scheme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chemeClr val="accent2">
            <a:satOff val="44164"/>
            <a:lumOff val="14231"/>
          </a:schemeClr>
        </a:fontRef>
        <a:schemeClr val="accent2">
          <a:satOff val="44164"/>
          <a:lumOff val="14231"/>
        </a:schemeClr>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1143000" y="685800"/>
            <a:ext cx="4572000" cy="3429000"/>
          </a:xfrm>
          <a:prstGeom prst="rect">
            <a:avLst/>
          </a:prstGeom>
        </p:spPr>
        <p:txBody>
          <a:bodyPr/>
          <a:lstStyle/>
          <a:p>
            <a:endParaRPr/>
          </a:p>
        </p:txBody>
      </p:sp>
      <p:sp>
        <p:nvSpPr>
          <p:cNvPr id="137" name="Shape 13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31900" y="6032500"/>
            <a:ext cx="21907500" cy="3124200"/>
          </a:xfrm>
          <a:prstGeom prst="rect">
            <a:avLst/>
          </a:prstGeom>
        </p:spPr>
        <p:txBody>
          <a:bodyPr/>
          <a:lstStyle>
            <a:lvl1pPr>
              <a:defRPr sz="8600" spc="1375"/>
            </a:lvl1pPr>
          </a:lstStyle>
          <a:p>
            <a:r>
              <a:t>Title Text</a:t>
            </a:r>
          </a:p>
        </p:txBody>
      </p:sp>
      <p:sp>
        <p:nvSpPr>
          <p:cNvPr id="12" name="Body Level One…"/>
          <p:cNvSpPr txBox="1">
            <a:spLocks noGrp="1"/>
          </p:cNvSpPr>
          <p:nvPr>
            <p:ph type="body" sz="quarter" idx="1"/>
          </p:nvPr>
        </p:nvSpPr>
        <p:spPr>
          <a:xfrm>
            <a:off x="1231900" y="4775200"/>
            <a:ext cx="21907500" cy="1244600"/>
          </a:xfrm>
          <a:prstGeom prst="rect">
            <a:avLst/>
          </a:prstGeom>
        </p:spPr>
        <p:txBody>
          <a:bodyPr/>
          <a:lstStyle>
            <a:lvl1pPr marL="0" indent="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1pPr>
            <a:lvl2pPr marL="0" indent="22860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2pPr>
            <a:lvl3pPr marL="0" indent="45720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3pPr>
            <a:lvl4pPr marL="0" indent="68580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4pPr>
            <a:lvl5pPr marL="0" indent="91440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3" name="Image"/>
          <p:cNvSpPr>
            <a:spLocks noGrp="1"/>
          </p:cNvSpPr>
          <p:nvPr>
            <p:ph type="pic" sz="half" idx="13"/>
          </p:nvPr>
        </p:nvSpPr>
        <p:spPr>
          <a:xfrm>
            <a:off x="12192000" y="6861168"/>
            <a:ext cx="12192000" cy="6858001"/>
          </a:xfrm>
          <a:prstGeom prst="rect">
            <a:avLst/>
          </a:prstGeom>
        </p:spPr>
        <p:txBody>
          <a:bodyPr lIns="91439" tIns="45719" rIns="91439" bIns="45719" anchor="t">
            <a:noAutofit/>
          </a:bodyPr>
          <a:lstStyle/>
          <a:p>
            <a:endParaRPr/>
          </a:p>
        </p:txBody>
      </p:sp>
      <p:sp>
        <p:nvSpPr>
          <p:cNvPr id="94" name="Image"/>
          <p:cNvSpPr>
            <a:spLocks noGrp="1"/>
          </p:cNvSpPr>
          <p:nvPr>
            <p:ph type="pic" sz="half" idx="14"/>
          </p:nvPr>
        </p:nvSpPr>
        <p:spPr>
          <a:xfrm>
            <a:off x="12192000" y="0"/>
            <a:ext cx="12192000" cy="6858000"/>
          </a:xfrm>
          <a:prstGeom prst="rect">
            <a:avLst/>
          </a:prstGeom>
        </p:spPr>
        <p:txBody>
          <a:bodyPr lIns="91439" tIns="45719" rIns="91439" bIns="45719" anchor="t">
            <a:noAutofit/>
          </a:bodyPr>
          <a:lstStyle/>
          <a:p>
            <a:endParaRPr/>
          </a:p>
        </p:txBody>
      </p:sp>
      <p:sp>
        <p:nvSpPr>
          <p:cNvPr id="95" name="Image"/>
          <p:cNvSpPr>
            <a:spLocks noGrp="1"/>
          </p:cNvSpPr>
          <p:nvPr>
            <p:ph type="pic" idx="15"/>
          </p:nvPr>
        </p:nvSpPr>
        <p:spPr>
          <a:xfrm>
            <a:off x="0" y="0"/>
            <a:ext cx="12192000" cy="13716000"/>
          </a:xfrm>
          <a:prstGeom prst="rect">
            <a:avLst/>
          </a:prstGeom>
        </p:spPr>
        <p:txBody>
          <a:bodyPr lIns="91439" tIns="45719" rIns="91439" bIns="45719" anchor="t">
            <a:noAutofit/>
          </a:bodyPr>
          <a:lstStyle/>
          <a:p>
            <a:endParaRP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3" name="–Johnny Appleseed"/>
          <p:cNvSpPr txBox="1">
            <a:spLocks noGrp="1"/>
          </p:cNvSpPr>
          <p:nvPr>
            <p:ph type="body" sz="quarter" idx="13"/>
          </p:nvPr>
        </p:nvSpPr>
        <p:spPr>
          <a:xfrm>
            <a:off x="2374900" y="8991600"/>
            <a:ext cx="19621500" cy="660400"/>
          </a:xfrm>
          <a:prstGeom prst="rect">
            <a:avLst/>
          </a:prstGeom>
        </p:spPr>
        <p:txBody>
          <a:bodyPr>
            <a:spAutoFit/>
          </a:bodyPr>
          <a:lstStyle>
            <a:lvl1pPr marL="0" indent="0" algn="ctr">
              <a:spcBef>
                <a:spcPts val="0"/>
              </a:spcBef>
              <a:buClrTx/>
              <a:buSzTx/>
              <a:buNone/>
              <a:defRPr sz="3200" cap="all" spc="512">
                <a:solidFill>
                  <a:schemeClr val="accent2">
                    <a:satOff val="44164"/>
                    <a:lumOff val="14231"/>
                  </a:schemeClr>
                </a:solidFill>
              </a:defRPr>
            </a:lvl1pPr>
          </a:lstStyle>
          <a:p>
            <a:r>
              <a:t>–Johnny Appleseed</a:t>
            </a:r>
          </a:p>
        </p:txBody>
      </p:sp>
      <p:sp>
        <p:nvSpPr>
          <p:cNvPr id="104" name="“Type a quote here.”"/>
          <p:cNvSpPr txBox="1">
            <a:spLocks noGrp="1"/>
          </p:cNvSpPr>
          <p:nvPr>
            <p:ph type="body" sz="quarter" idx="14"/>
          </p:nvPr>
        </p:nvSpPr>
        <p:spPr>
          <a:xfrm>
            <a:off x="2374900" y="5999360"/>
            <a:ext cx="19621500" cy="965201"/>
          </a:xfrm>
          <a:prstGeom prst="rect">
            <a:avLst/>
          </a:prstGeom>
        </p:spPr>
        <p:txBody>
          <a:bodyPr>
            <a:spAutoFit/>
          </a:bodyPr>
          <a:lstStyle>
            <a:lvl1pPr marL="0" indent="0" algn="ctr">
              <a:spcBef>
                <a:spcPts val="0"/>
              </a:spcBef>
              <a:buClrTx/>
              <a:buSzTx/>
              <a:buNone/>
            </a:lvl1pPr>
          </a:lstStyle>
          <a:p>
            <a:r>
              <a:t>“Type a quote here.” </a:t>
            </a: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hoto">
    <p:spTree>
      <p:nvGrpSpPr>
        <p:cNvPr id="1" name=""/>
        <p:cNvGrpSpPr/>
        <p:nvPr/>
      </p:nvGrpSpPr>
      <p:grpSpPr>
        <a:xfrm>
          <a:off x="0" y="0"/>
          <a:ext cx="0" cy="0"/>
          <a:chOff x="0" y="0"/>
          <a:chExt cx="0" cy="0"/>
        </a:xfrm>
      </p:grpSpPr>
      <p:sp>
        <p:nvSpPr>
          <p:cNvPr id="112" name="–Johnny Appleseed"/>
          <p:cNvSpPr txBox="1">
            <a:spLocks noGrp="1"/>
          </p:cNvSpPr>
          <p:nvPr>
            <p:ph type="body" sz="quarter" idx="13"/>
          </p:nvPr>
        </p:nvSpPr>
        <p:spPr>
          <a:xfrm>
            <a:off x="2374900" y="4165600"/>
            <a:ext cx="19621500" cy="660400"/>
          </a:xfrm>
          <a:prstGeom prst="rect">
            <a:avLst/>
          </a:prstGeom>
        </p:spPr>
        <p:txBody>
          <a:bodyPr anchor="t">
            <a:spAutoFit/>
          </a:bodyPr>
          <a:lstStyle>
            <a:lvl1pPr marL="0" indent="0" algn="ctr">
              <a:spcBef>
                <a:spcPts val="0"/>
              </a:spcBef>
              <a:buClrTx/>
              <a:buSzTx/>
              <a:buNone/>
              <a:defRPr sz="3200" cap="all" spc="512">
                <a:solidFill>
                  <a:schemeClr val="accent2">
                    <a:satOff val="44164"/>
                    <a:lumOff val="14231"/>
                  </a:schemeClr>
                </a:solidFill>
              </a:defRPr>
            </a:lvl1pPr>
          </a:lstStyle>
          <a:p>
            <a:r>
              <a:t>–Johnny Appleseed</a:t>
            </a:r>
          </a:p>
        </p:txBody>
      </p:sp>
      <p:sp>
        <p:nvSpPr>
          <p:cNvPr id="113" name="“Type a quote here.”"/>
          <p:cNvSpPr txBox="1">
            <a:spLocks noGrp="1"/>
          </p:cNvSpPr>
          <p:nvPr>
            <p:ph type="body" sz="quarter" idx="14"/>
          </p:nvPr>
        </p:nvSpPr>
        <p:spPr>
          <a:xfrm>
            <a:off x="2374900" y="1917700"/>
            <a:ext cx="19621500" cy="965200"/>
          </a:xfrm>
          <a:prstGeom prst="rect">
            <a:avLst/>
          </a:prstGeom>
        </p:spPr>
        <p:txBody>
          <a:bodyPr>
            <a:spAutoFit/>
          </a:bodyPr>
          <a:lstStyle>
            <a:lvl1pPr marL="0" indent="0" algn="ctr">
              <a:spcBef>
                <a:spcPts val="0"/>
              </a:spcBef>
              <a:buClrTx/>
              <a:buSzTx/>
              <a:buNone/>
            </a:lvl1pPr>
          </a:lstStyle>
          <a:p>
            <a:r>
              <a:t>“Type a quote here.” </a:t>
            </a:r>
          </a:p>
        </p:txBody>
      </p:sp>
      <p:sp>
        <p:nvSpPr>
          <p:cNvPr id="114" name="Image"/>
          <p:cNvSpPr>
            <a:spLocks noGrp="1"/>
          </p:cNvSpPr>
          <p:nvPr>
            <p:ph type="pic" idx="15"/>
          </p:nvPr>
        </p:nvSpPr>
        <p:spPr>
          <a:xfrm>
            <a:off x="0" y="5080992"/>
            <a:ext cx="24384000" cy="8626079"/>
          </a:xfrm>
          <a:prstGeom prst="rect">
            <a:avLst/>
          </a:prstGeom>
        </p:spPr>
        <p:txBody>
          <a:bodyPr lIns="91439" tIns="45719" rIns="91439" bIns="45719" anchor="t">
            <a:noAutofit/>
          </a:bodyPr>
          <a:lstStyle/>
          <a:p>
            <a:endParaRP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22"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31900" y="1409700"/>
            <a:ext cx="21907500" cy="2057400"/>
          </a:xfrm>
          <a:prstGeom prst="rect">
            <a:avLst/>
          </a:prstGeom>
        </p:spPr>
        <p:txBody>
          <a:bodyPr/>
          <a:lstStyle>
            <a:lvl1pPr>
              <a:defRPr sz="8600" spc="1375"/>
            </a:lvl1pPr>
          </a:lstStyle>
          <a:p>
            <a:r>
              <a:t>Title Text</a:t>
            </a:r>
          </a:p>
        </p:txBody>
      </p:sp>
      <p:sp>
        <p:nvSpPr>
          <p:cNvPr id="22" name="Body Level One…"/>
          <p:cNvSpPr txBox="1">
            <a:spLocks noGrp="1"/>
          </p:cNvSpPr>
          <p:nvPr>
            <p:ph type="body" sz="quarter" idx="1"/>
          </p:nvPr>
        </p:nvSpPr>
        <p:spPr>
          <a:xfrm>
            <a:off x="1231900" y="698500"/>
            <a:ext cx="21907500" cy="711200"/>
          </a:xfrm>
          <a:prstGeom prst="rect">
            <a:avLst/>
          </a:prstGeom>
        </p:spPr>
        <p:txBody>
          <a:bodyPr/>
          <a:lstStyle>
            <a:lvl1pPr marL="0" indent="0">
              <a:spcBef>
                <a:spcPts val="0"/>
              </a:spcBef>
              <a:buClrTx/>
              <a:buSzTx/>
              <a:buNone/>
              <a:defRPr sz="3200" cap="all" spc="512">
                <a:latin typeface="Avenir Book"/>
                <a:ea typeface="Avenir Book"/>
                <a:cs typeface="Avenir Book"/>
                <a:sym typeface="Avenir Book"/>
              </a:defRPr>
            </a:lvl1pPr>
            <a:lvl2pPr marL="0" indent="228600">
              <a:spcBef>
                <a:spcPts val="0"/>
              </a:spcBef>
              <a:buClrTx/>
              <a:buSzTx/>
              <a:buNone/>
              <a:defRPr sz="3200" cap="all" spc="512">
                <a:latin typeface="Avenir Book"/>
                <a:ea typeface="Avenir Book"/>
                <a:cs typeface="Avenir Book"/>
                <a:sym typeface="Avenir Book"/>
              </a:defRPr>
            </a:lvl2pPr>
            <a:lvl3pPr marL="0" indent="457200">
              <a:spcBef>
                <a:spcPts val="0"/>
              </a:spcBef>
              <a:buClrTx/>
              <a:buSzTx/>
              <a:buNone/>
              <a:defRPr sz="3200" cap="all" spc="512">
                <a:latin typeface="Avenir Book"/>
                <a:ea typeface="Avenir Book"/>
                <a:cs typeface="Avenir Book"/>
                <a:sym typeface="Avenir Book"/>
              </a:defRPr>
            </a:lvl3pPr>
            <a:lvl4pPr marL="0" indent="685800">
              <a:spcBef>
                <a:spcPts val="0"/>
              </a:spcBef>
              <a:buClrTx/>
              <a:buSzTx/>
              <a:buNone/>
              <a:defRPr sz="3200" cap="all" spc="512">
                <a:latin typeface="Avenir Book"/>
                <a:ea typeface="Avenir Book"/>
                <a:cs typeface="Avenir Book"/>
                <a:sym typeface="Avenir Book"/>
              </a:defRPr>
            </a:lvl4pPr>
            <a:lvl5pPr marL="0" indent="914400">
              <a:spcBef>
                <a:spcPts val="0"/>
              </a:spcBef>
              <a:buClrTx/>
              <a:buSzTx/>
              <a:buNone/>
              <a:defRPr sz="3200" cap="all" spc="512">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Alt">
    <p:spTree>
      <p:nvGrpSpPr>
        <p:cNvPr id="1" name=""/>
        <p:cNvGrpSpPr/>
        <p:nvPr/>
      </p:nvGrpSpPr>
      <p:grpSpPr>
        <a:xfrm>
          <a:off x="0" y="0"/>
          <a:ext cx="0" cy="0"/>
          <a:chOff x="0" y="0"/>
          <a:chExt cx="0" cy="0"/>
        </a:xfrm>
      </p:grpSpPr>
      <p:sp>
        <p:nvSpPr>
          <p:cNvPr id="30" name="Image"/>
          <p:cNvSpPr>
            <a:spLocks noGrp="1"/>
          </p:cNvSpPr>
          <p:nvPr>
            <p:ph type="pic" idx="13"/>
          </p:nvPr>
        </p:nvSpPr>
        <p:spPr>
          <a:xfrm>
            <a:off x="0" y="3810000"/>
            <a:ext cx="24384000" cy="9894094"/>
          </a:xfrm>
          <a:prstGeom prst="rect">
            <a:avLst/>
          </a:prstGeom>
        </p:spPr>
        <p:txBody>
          <a:bodyPr lIns="91439" tIns="45719" rIns="91439" bIns="45719" anchor="t">
            <a:noAutofit/>
          </a:bodyPr>
          <a:lstStyle/>
          <a:p>
            <a:endParaRPr/>
          </a:p>
        </p:txBody>
      </p:sp>
      <p:sp>
        <p:nvSpPr>
          <p:cNvPr id="31" name="Title Text"/>
          <p:cNvSpPr txBox="1">
            <a:spLocks noGrp="1"/>
          </p:cNvSpPr>
          <p:nvPr>
            <p:ph type="title"/>
          </p:nvPr>
        </p:nvSpPr>
        <p:spPr>
          <a:xfrm>
            <a:off x="1231900" y="1409700"/>
            <a:ext cx="21907500" cy="2057400"/>
          </a:xfrm>
          <a:prstGeom prst="rect">
            <a:avLst/>
          </a:prstGeom>
        </p:spPr>
        <p:txBody>
          <a:bodyPr/>
          <a:lstStyle>
            <a:lvl1pPr>
              <a:defRPr sz="8600" spc="1375"/>
            </a:lvl1pPr>
          </a:lstStyle>
          <a:p>
            <a:r>
              <a:t>Title Text</a:t>
            </a:r>
          </a:p>
        </p:txBody>
      </p:sp>
      <p:sp>
        <p:nvSpPr>
          <p:cNvPr id="32" name="Body Level One…"/>
          <p:cNvSpPr txBox="1">
            <a:spLocks noGrp="1"/>
          </p:cNvSpPr>
          <p:nvPr>
            <p:ph type="body" sz="quarter" idx="1"/>
          </p:nvPr>
        </p:nvSpPr>
        <p:spPr>
          <a:xfrm>
            <a:off x="1231900" y="698500"/>
            <a:ext cx="21907500" cy="711200"/>
          </a:xfrm>
          <a:prstGeom prst="rect">
            <a:avLst/>
          </a:prstGeom>
        </p:spPr>
        <p:txBody>
          <a:bodyPr/>
          <a:lstStyle>
            <a:lvl1pPr marL="0" indent="0">
              <a:spcBef>
                <a:spcPts val="0"/>
              </a:spcBef>
              <a:buClrTx/>
              <a:buSzTx/>
              <a:buNone/>
              <a:defRPr sz="3200" cap="all" spc="512">
                <a:latin typeface="Avenir Book"/>
                <a:ea typeface="Avenir Book"/>
                <a:cs typeface="Avenir Book"/>
                <a:sym typeface="Avenir Book"/>
              </a:defRPr>
            </a:lvl1pPr>
            <a:lvl2pPr marL="0" indent="228600">
              <a:spcBef>
                <a:spcPts val="0"/>
              </a:spcBef>
              <a:buClrTx/>
              <a:buSzTx/>
              <a:buNone/>
              <a:defRPr sz="3200" cap="all" spc="512">
                <a:latin typeface="Avenir Book"/>
                <a:ea typeface="Avenir Book"/>
                <a:cs typeface="Avenir Book"/>
                <a:sym typeface="Avenir Book"/>
              </a:defRPr>
            </a:lvl2pPr>
            <a:lvl3pPr marL="0" indent="457200">
              <a:spcBef>
                <a:spcPts val="0"/>
              </a:spcBef>
              <a:buClrTx/>
              <a:buSzTx/>
              <a:buNone/>
              <a:defRPr sz="3200" cap="all" spc="512">
                <a:latin typeface="Avenir Book"/>
                <a:ea typeface="Avenir Book"/>
                <a:cs typeface="Avenir Book"/>
                <a:sym typeface="Avenir Book"/>
              </a:defRPr>
            </a:lvl3pPr>
            <a:lvl4pPr marL="0" indent="685800">
              <a:spcBef>
                <a:spcPts val="0"/>
              </a:spcBef>
              <a:buClrTx/>
              <a:buSzTx/>
              <a:buNone/>
              <a:defRPr sz="3200" cap="all" spc="512">
                <a:latin typeface="Avenir Book"/>
                <a:ea typeface="Avenir Book"/>
                <a:cs typeface="Avenir Book"/>
                <a:sym typeface="Avenir Book"/>
              </a:defRPr>
            </a:lvl4pPr>
            <a:lvl5pPr marL="0" indent="914400">
              <a:spcBef>
                <a:spcPts val="0"/>
              </a:spcBef>
              <a:buClrTx/>
              <a:buSzTx/>
              <a:buNone/>
              <a:defRPr sz="3200" cap="all" spc="512">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40" name="Title Text"/>
          <p:cNvSpPr txBox="1">
            <a:spLocks noGrp="1"/>
          </p:cNvSpPr>
          <p:nvPr>
            <p:ph type="title"/>
          </p:nvPr>
        </p:nvSpPr>
        <p:spPr>
          <a:xfrm>
            <a:off x="1231900" y="5295900"/>
            <a:ext cx="21907500" cy="3124200"/>
          </a:xfrm>
          <a:prstGeom prst="rect">
            <a:avLst/>
          </a:prstGeom>
        </p:spPr>
        <p:txBody>
          <a:bodyPr anchor="ctr"/>
          <a:lstStyle>
            <a:lvl1pPr>
              <a:defRPr sz="8600" spc="1375"/>
            </a:lvl1pPr>
          </a:lstStyle>
          <a:p>
            <a:r>
              <a:t>Title Text</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8" name="Image"/>
          <p:cNvSpPr>
            <a:spLocks noGrp="1"/>
          </p:cNvSpPr>
          <p:nvPr>
            <p:ph type="pic" idx="13"/>
          </p:nvPr>
        </p:nvSpPr>
        <p:spPr>
          <a:xfrm>
            <a:off x="12192000" y="0"/>
            <a:ext cx="12192000" cy="13716000"/>
          </a:xfrm>
          <a:prstGeom prst="rect">
            <a:avLst/>
          </a:prstGeom>
        </p:spPr>
        <p:txBody>
          <a:bodyPr lIns="91439" tIns="45719" rIns="91439" bIns="45719" anchor="t">
            <a:noAutofit/>
          </a:bodyPr>
          <a:lstStyle/>
          <a:p>
            <a:endParaRPr/>
          </a:p>
        </p:txBody>
      </p:sp>
      <p:sp>
        <p:nvSpPr>
          <p:cNvPr id="49" name="Title Text"/>
          <p:cNvSpPr txBox="1">
            <a:spLocks noGrp="1"/>
          </p:cNvSpPr>
          <p:nvPr>
            <p:ph type="title"/>
          </p:nvPr>
        </p:nvSpPr>
        <p:spPr>
          <a:xfrm>
            <a:off x="1028700" y="6057900"/>
            <a:ext cx="10147300" cy="4191000"/>
          </a:xfrm>
          <a:prstGeom prst="rect">
            <a:avLst/>
          </a:prstGeom>
        </p:spPr>
        <p:txBody>
          <a:bodyPr/>
          <a:lstStyle/>
          <a:p>
            <a:r>
              <a:t>Title Text</a:t>
            </a:r>
          </a:p>
        </p:txBody>
      </p:sp>
      <p:sp>
        <p:nvSpPr>
          <p:cNvPr id="50" name="Body Level One…"/>
          <p:cNvSpPr txBox="1">
            <a:spLocks noGrp="1"/>
          </p:cNvSpPr>
          <p:nvPr>
            <p:ph type="body" sz="quarter" idx="1"/>
          </p:nvPr>
        </p:nvSpPr>
        <p:spPr>
          <a:xfrm>
            <a:off x="1028700" y="4813300"/>
            <a:ext cx="10147300" cy="1244600"/>
          </a:xfrm>
          <a:prstGeom prst="rect">
            <a:avLst/>
          </a:prstGeom>
        </p:spPr>
        <p:txBody>
          <a:bodyPr/>
          <a:lstStyle>
            <a:lvl1pPr marL="0" indent="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1pPr>
            <a:lvl2pPr marL="0" indent="22860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2pPr>
            <a:lvl3pPr marL="0" indent="45720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3pPr>
            <a:lvl4pPr marL="0" indent="68580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4pPr>
            <a:lvl5pPr marL="0" indent="91440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5" name="Image"/>
          <p:cNvSpPr>
            <a:spLocks noGrp="1"/>
          </p:cNvSpPr>
          <p:nvPr>
            <p:ph type="pic" idx="13"/>
          </p:nvPr>
        </p:nvSpPr>
        <p:spPr>
          <a:xfrm>
            <a:off x="12192000" y="0"/>
            <a:ext cx="12192000" cy="13716000"/>
          </a:xfrm>
          <a:prstGeom prst="rect">
            <a:avLst/>
          </a:prstGeom>
        </p:spPr>
        <p:txBody>
          <a:bodyPr lIns="91439" tIns="45719" rIns="91439" bIns="45719" anchor="t">
            <a:noAutofit/>
          </a:bodyPr>
          <a:lstStyle/>
          <a:p>
            <a:endParaRPr/>
          </a:p>
        </p:txBody>
      </p:sp>
      <p:sp>
        <p:nvSpPr>
          <p:cNvPr id="76" name="Title Text"/>
          <p:cNvSpPr txBox="1">
            <a:spLocks noGrp="1"/>
          </p:cNvSpPr>
          <p:nvPr>
            <p:ph type="title"/>
          </p:nvPr>
        </p:nvSpPr>
        <p:spPr>
          <a:xfrm>
            <a:off x="1244600" y="863600"/>
            <a:ext cx="9525000" cy="2603500"/>
          </a:xfrm>
          <a:prstGeom prst="rect">
            <a:avLst/>
          </a:prstGeom>
        </p:spPr>
        <p:txBody>
          <a:bodyPr/>
          <a:lstStyle/>
          <a:p>
            <a:r>
              <a:t>Title Text</a:t>
            </a:r>
          </a:p>
        </p:txBody>
      </p:sp>
      <p:sp>
        <p:nvSpPr>
          <p:cNvPr id="77" name="Body Level One…"/>
          <p:cNvSpPr txBox="1">
            <a:spLocks noGrp="1"/>
          </p:cNvSpPr>
          <p:nvPr>
            <p:ph type="body" sz="half" idx="1"/>
          </p:nvPr>
        </p:nvSpPr>
        <p:spPr>
          <a:xfrm>
            <a:off x="1244600" y="3962400"/>
            <a:ext cx="9525000" cy="8521700"/>
          </a:xfrm>
          <a:prstGeom prst="rect">
            <a:avLst/>
          </a:prstGeom>
        </p:spPr>
        <p:txBody>
          <a:bodyPr/>
          <a:lstStyle>
            <a:lvl1pPr marL="546100" indent="-546100">
              <a:spcBef>
                <a:spcPts val="4500"/>
              </a:spcBef>
              <a:defRPr sz="4200"/>
            </a:lvl1pPr>
            <a:lvl2pPr marL="1092200" indent="-546100">
              <a:spcBef>
                <a:spcPts val="4500"/>
              </a:spcBef>
              <a:defRPr sz="4200"/>
            </a:lvl2pPr>
            <a:lvl3pPr marL="1638300" indent="-546100">
              <a:spcBef>
                <a:spcPts val="4500"/>
              </a:spcBef>
              <a:defRPr sz="4200"/>
            </a:lvl3pPr>
            <a:lvl4pPr marL="2184400" indent="-546100">
              <a:spcBef>
                <a:spcPts val="4500"/>
              </a:spcBef>
              <a:defRPr sz="4200"/>
            </a:lvl4pPr>
            <a:lvl5pPr marL="2730500" indent="-546100">
              <a:spcBef>
                <a:spcPts val="4500"/>
              </a:spcBef>
              <a:defRPr sz="4200"/>
            </a:lvl5p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5" name="Body Level One…"/>
          <p:cNvSpPr txBox="1">
            <a:spLocks noGrp="1"/>
          </p:cNvSpPr>
          <p:nvPr>
            <p:ph type="body" idx="1"/>
          </p:nvPr>
        </p:nvSpPr>
        <p:spPr>
          <a:xfrm>
            <a:off x="1231900" y="2133600"/>
            <a:ext cx="21907500" cy="9448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31900" y="863600"/>
            <a:ext cx="21907500" cy="2006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Title Text</a:t>
            </a:r>
          </a:p>
        </p:txBody>
      </p:sp>
      <p:sp>
        <p:nvSpPr>
          <p:cNvPr id="3" name="Body Level One…"/>
          <p:cNvSpPr txBox="1">
            <a:spLocks noGrp="1"/>
          </p:cNvSpPr>
          <p:nvPr>
            <p:ph type="body" idx="1"/>
          </p:nvPr>
        </p:nvSpPr>
        <p:spPr>
          <a:xfrm>
            <a:off x="1231900" y="2844800"/>
            <a:ext cx="21907500" cy="9448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0790" y="13049250"/>
            <a:ext cx="431293" cy="520701"/>
          </a:xfrm>
          <a:prstGeom prst="rect">
            <a:avLst/>
          </a:prstGeom>
          <a:ln w="12700">
            <a:miter lim="400000"/>
          </a:ln>
        </p:spPr>
        <p:txBody>
          <a:bodyPr wrap="none" lIns="50800" tIns="50800" rIns="50800" bIns="50800" anchor="ctr">
            <a:spAutoFit/>
          </a:bodyPr>
          <a:lstStyle>
            <a:lvl1pPr>
              <a:defRPr sz="24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1pPr>
      <a:lvl2pPr marL="0" marR="0" indent="22860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2pPr>
      <a:lvl3pPr marL="0" marR="0" indent="45720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3pPr>
      <a:lvl4pPr marL="0" marR="0" indent="68580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4pPr>
      <a:lvl5pPr marL="0" marR="0" indent="91440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5pPr>
      <a:lvl6pPr marL="0" marR="0" indent="114300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6pPr>
      <a:lvl7pPr marL="0" marR="0" indent="137160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7pPr>
      <a:lvl8pPr marL="0" marR="0" indent="160020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8pPr>
      <a:lvl9pPr marL="0" marR="0" indent="182880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9pPr>
    </p:titleStyle>
    <p:bodyStyle>
      <a:lvl1pPr marL="635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1pPr>
      <a:lvl2pPr marL="1270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2pPr>
      <a:lvl3pPr marL="1905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3pPr>
      <a:lvl4pPr marL="2540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4pPr>
      <a:lvl5pPr marL="3175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5pPr>
      <a:lvl6pPr marL="3810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6pPr>
      <a:lvl7pPr marL="4445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7pPr>
      <a:lvl8pPr marL="5080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8pPr>
      <a:lvl9pPr marL="5715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hyperlink" Target="mailto:jarno.bruun@kuopio.fi"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paraskoulu.fi/"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 name="Slide Number"/>
          <p:cNvSpPr txBox="1">
            <a:spLocks noGrp="1"/>
          </p:cNvSpPr>
          <p:nvPr>
            <p:ph type="sldNum" sz="quarter" idx="4294967295"/>
          </p:nvPr>
        </p:nvSpPr>
        <p:spPr>
          <a:xfrm>
            <a:off x="23663238" y="12896850"/>
            <a:ext cx="272797" cy="520701"/>
          </a:xfrm>
          <a:prstGeom prst="rect">
            <a:avLst/>
          </a:prstGeom>
          <a:extLst>
            <a:ext uri="{C572A759-6A51-4108-AA02-DFA0A04FC94B}">
              <ma14:wrappingTextBoxFlag xmlns:ma14="http://schemas.microsoft.com/office/mac/drawingml/2011/main" xmlns="" val="1"/>
            </a:ext>
          </a:extLst>
        </p:spPr>
        <p:txBody>
          <a:bodyPr/>
          <a:lstStyle>
            <a:lvl1pPr>
              <a:defRPr>
                <a:solidFill>
                  <a:srgbClr val="000000"/>
                </a:solidFill>
              </a:defRPr>
            </a:lvl1pPr>
          </a:lstStyle>
          <a:p>
            <a:fld id="{86CB4B4D-7CA3-9044-876B-883B54F8677D}" type="slidenum">
              <a:t>1</a:t>
            </a:fld>
            <a:endParaRPr/>
          </a:p>
        </p:txBody>
      </p:sp>
      <p:sp>
        <p:nvSpPr>
          <p:cNvPr id="141" name="Pohjois-Savon alueen #paraskoulu - hanke"/>
          <p:cNvSpPr txBox="1"/>
          <p:nvPr/>
        </p:nvSpPr>
        <p:spPr>
          <a:xfrm>
            <a:off x="1111944" y="9486899"/>
            <a:ext cx="21304053" cy="299581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defRPr sz="3600" cap="all" spc="576">
                <a:solidFill>
                  <a:srgbClr val="000000"/>
                </a:solidFill>
                <a:latin typeface="Arial"/>
                <a:ea typeface="Arial"/>
                <a:cs typeface="Arial"/>
                <a:sym typeface="Arial"/>
              </a:defRPr>
            </a:lvl1pPr>
          </a:lstStyle>
          <a:p>
            <a:r>
              <a:rPr sz="4400" b="1" dirty="0" err="1"/>
              <a:t>Pohjois</a:t>
            </a:r>
            <a:r>
              <a:rPr sz="4400" b="1" dirty="0"/>
              <a:t>-Savon </a:t>
            </a:r>
            <a:r>
              <a:rPr sz="4400" b="1" dirty="0" err="1"/>
              <a:t>alueen</a:t>
            </a:r>
            <a:r>
              <a:rPr sz="4400" b="1" dirty="0"/>
              <a:t> #</a:t>
            </a:r>
            <a:r>
              <a:rPr sz="4400" b="1" dirty="0" err="1"/>
              <a:t>paraskoulu</a:t>
            </a:r>
            <a:r>
              <a:rPr sz="4400" b="1" dirty="0"/>
              <a:t> - </a:t>
            </a:r>
            <a:r>
              <a:rPr sz="4400" b="1" dirty="0" err="1"/>
              <a:t>hanke</a:t>
            </a:r>
            <a:endParaRPr sz="4400" b="1" dirty="0"/>
          </a:p>
        </p:txBody>
      </p:sp>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327" y="2436935"/>
            <a:ext cx="12731469" cy="6390542"/>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 name="Koko työyhteisö: UEF tutkii toimijuutta koulun toimintakulttuurissa ja pedagogiikassa. Menetelmänä on alku- ja loppumittaus.…"/>
          <p:cNvSpPr txBox="1"/>
          <p:nvPr/>
        </p:nvSpPr>
        <p:spPr>
          <a:xfrm>
            <a:off x="13201650" y="3569677"/>
            <a:ext cx="10147300" cy="947322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algn="l" defTabSz="457200">
              <a:lnSpc>
                <a:spcPts val="5700"/>
              </a:lnSpc>
              <a:defRPr sz="3600">
                <a:solidFill>
                  <a:srgbClr val="000000"/>
                </a:solidFill>
                <a:latin typeface="Arial"/>
                <a:ea typeface="Arial"/>
                <a:cs typeface="Arial"/>
                <a:sym typeface="Arial"/>
              </a:defRPr>
            </a:pPr>
            <a:r>
              <a:rPr lang="fi-FI" b="1" dirty="0" smtClean="0"/>
              <a:t>Hankekoulut voivat valita oman sivupolkunsa seuraavista</a:t>
            </a:r>
            <a:r>
              <a:rPr b="1" dirty="0" smtClean="0"/>
              <a:t>:</a:t>
            </a:r>
            <a:endParaRPr lang="fi-FI" b="1" dirty="0" smtClean="0"/>
          </a:p>
          <a:p>
            <a:pPr algn="l" defTabSz="457200">
              <a:lnSpc>
                <a:spcPts val="5700"/>
              </a:lnSpc>
              <a:defRPr sz="3600">
                <a:solidFill>
                  <a:srgbClr val="000000"/>
                </a:solidFill>
                <a:latin typeface="Arial"/>
                <a:ea typeface="Arial"/>
                <a:cs typeface="Arial"/>
                <a:sym typeface="Arial"/>
              </a:defRPr>
            </a:pPr>
            <a:endParaRPr lang="fi-FI" b="1" dirty="0" smtClean="0"/>
          </a:p>
          <a:p>
            <a:pPr marL="742950" indent="-742950" algn="l" defTabSz="457200">
              <a:lnSpc>
                <a:spcPts val="5700"/>
              </a:lnSpc>
              <a:buAutoNum type="arabicPeriod"/>
              <a:defRPr sz="3600">
                <a:solidFill>
                  <a:srgbClr val="000000"/>
                </a:solidFill>
                <a:latin typeface="Arial"/>
                <a:ea typeface="Arial"/>
                <a:cs typeface="Arial"/>
                <a:sym typeface="Arial"/>
              </a:defRPr>
            </a:pPr>
            <a:r>
              <a:rPr lang="fi-FI" dirty="0" smtClean="0"/>
              <a:t>Palvelumuotoilua</a:t>
            </a:r>
          </a:p>
          <a:p>
            <a:pPr marL="742950" indent="-742950" algn="l" defTabSz="457200">
              <a:lnSpc>
                <a:spcPts val="5700"/>
              </a:lnSpc>
              <a:buAutoNum type="arabicPeriod"/>
              <a:defRPr sz="3600">
                <a:solidFill>
                  <a:srgbClr val="000000"/>
                </a:solidFill>
                <a:latin typeface="Arial"/>
                <a:ea typeface="Arial"/>
                <a:cs typeface="Arial"/>
                <a:sym typeface="Arial"/>
              </a:defRPr>
            </a:pPr>
            <a:r>
              <a:rPr lang="fi-FI" dirty="0" smtClean="0"/>
              <a:t>Hyvinvointisovelluksen käyttö</a:t>
            </a:r>
          </a:p>
          <a:p>
            <a:pPr marL="742950" indent="-742950" algn="l" defTabSz="457200">
              <a:lnSpc>
                <a:spcPts val="5700"/>
              </a:lnSpc>
              <a:buAutoNum type="arabicPeriod"/>
              <a:defRPr sz="3600">
                <a:solidFill>
                  <a:srgbClr val="000000"/>
                </a:solidFill>
                <a:latin typeface="Arial"/>
                <a:ea typeface="Arial"/>
                <a:cs typeface="Arial"/>
                <a:sym typeface="Arial"/>
              </a:defRPr>
            </a:pPr>
            <a:r>
              <a:rPr lang="fi-FI" dirty="0" smtClean="0"/>
              <a:t>Henkilöstöresurssia nuoriso-, </a:t>
            </a:r>
            <a:r>
              <a:rPr lang="fi-FI" dirty="0" err="1" smtClean="0"/>
              <a:t>sosiaali</a:t>
            </a:r>
            <a:r>
              <a:rPr lang="fi-FI" dirty="0" smtClean="0"/>
              <a:t>- tai oppilashuoltotyöhön</a:t>
            </a:r>
          </a:p>
          <a:p>
            <a:pPr marL="742950" indent="-742950" algn="l" defTabSz="457200">
              <a:lnSpc>
                <a:spcPts val="5700"/>
              </a:lnSpc>
              <a:buAutoNum type="arabicPeriod"/>
              <a:defRPr sz="3600">
                <a:solidFill>
                  <a:srgbClr val="000000"/>
                </a:solidFill>
                <a:latin typeface="Arial"/>
                <a:ea typeface="Arial"/>
                <a:cs typeface="Arial"/>
                <a:sym typeface="Arial"/>
              </a:defRPr>
            </a:pPr>
            <a:r>
              <a:rPr lang="fi-FI" dirty="0" smtClean="0"/>
              <a:t>Koulutusta hankkeen teemoista</a:t>
            </a:r>
          </a:p>
          <a:p>
            <a:pPr marL="742950" indent="-742950" algn="l" defTabSz="457200">
              <a:lnSpc>
                <a:spcPts val="5700"/>
              </a:lnSpc>
              <a:buAutoNum type="arabicPeriod"/>
              <a:defRPr sz="3600">
                <a:solidFill>
                  <a:srgbClr val="000000"/>
                </a:solidFill>
                <a:latin typeface="Arial"/>
                <a:ea typeface="Arial"/>
                <a:cs typeface="Arial"/>
                <a:sym typeface="Arial"/>
              </a:defRPr>
            </a:pPr>
            <a:r>
              <a:rPr lang="fi-FI" dirty="0" smtClean="0"/>
              <a:t>Oppimisympäristön kehittämistä</a:t>
            </a:r>
            <a:endParaRPr dirty="0"/>
          </a:p>
        </p:txBody>
      </p:sp>
      <p:sp>
        <p:nvSpPr>
          <p:cNvPr id="164" name="4.…"/>
          <p:cNvSpPr txBox="1"/>
          <p:nvPr/>
        </p:nvSpPr>
        <p:spPr>
          <a:xfrm>
            <a:off x="13201649" y="710222"/>
            <a:ext cx="10734385" cy="196263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lnSpcReduction="10000"/>
          </a:bodyPr>
          <a:lstStyle/>
          <a:p>
            <a:pPr algn="l" defTabSz="759459">
              <a:defRPr sz="6624" cap="all" spc="1059">
                <a:solidFill>
                  <a:srgbClr val="000000"/>
                </a:solidFill>
                <a:latin typeface="Arial"/>
                <a:ea typeface="Arial"/>
                <a:cs typeface="Arial"/>
                <a:sym typeface="Arial"/>
              </a:defRPr>
            </a:pPr>
            <a:r>
              <a:rPr lang="fi-FI" b="1" dirty="0" smtClean="0"/>
              <a:t>KOULUJEN SIVUPOLUT</a:t>
            </a:r>
            <a:endParaRPr b="1" dirty="0"/>
          </a:p>
        </p:txBody>
      </p:sp>
      <p:sp>
        <p:nvSpPr>
          <p:cNvPr id="165" name="Slide Number"/>
          <p:cNvSpPr txBox="1">
            <a:spLocks noGrp="1"/>
          </p:cNvSpPr>
          <p:nvPr>
            <p:ph type="sldNum" sz="quarter" idx="4294967295"/>
          </p:nvPr>
        </p:nvSpPr>
        <p:spPr>
          <a:xfrm>
            <a:off x="23663237" y="12896850"/>
            <a:ext cx="272797" cy="520701"/>
          </a:xfrm>
          <a:prstGeom prst="rect">
            <a:avLst/>
          </a:prstGeom>
          <a:extLst>
            <a:ext uri="{C572A759-6A51-4108-AA02-DFA0A04FC94B}">
              <ma14:wrappingTextBoxFlag xmlns:ma14="http://schemas.microsoft.com/office/mac/drawingml/2011/main" xmlns="" val="1"/>
            </a:ext>
          </a:extLst>
        </p:spPr>
        <p:txBody>
          <a:bodyPr/>
          <a:lstStyle>
            <a:lvl1pPr>
              <a:defRPr>
                <a:solidFill>
                  <a:srgbClr val="000000"/>
                </a:solidFill>
              </a:defRPr>
            </a:lvl1pPr>
          </a:lstStyle>
          <a:p>
            <a:fld id="{86CB4B4D-7CA3-9044-876B-883B54F8677D}" type="slidenum">
              <a:t>10</a:t>
            </a:fld>
            <a:endParaRPr/>
          </a:p>
        </p:txBody>
      </p:sp>
      <p:pic>
        <p:nvPicPr>
          <p:cNvPr id="3" name="Kuv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14565" cy="13891846"/>
          </a:xfrm>
          <a:prstGeom prst="rect">
            <a:avLst/>
          </a:prstGeom>
        </p:spPr>
      </p:pic>
    </p:spTree>
    <p:extLst>
      <p:ext uri="{BB962C8B-B14F-4D97-AF65-F5344CB8AC3E}">
        <p14:creationId xmlns:p14="http://schemas.microsoft.com/office/powerpoint/2010/main" val="87378594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310"/>
        </a:solidFill>
        <a:effectLst/>
      </p:bgPr>
    </p:bg>
    <p:spTree>
      <p:nvGrpSpPr>
        <p:cNvPr id="1" name=""/>
        <p:cNvGrpSpPr/>
        <p:nvPr/>
      </p:nvGrpSpPr>
      <p:grpSpPr>
        <a:xfrm>
          <a:off x="0" y="0"/>
          <a:ext cx="0" cy="0"/>
          <a:chOff x="0" y="0"/>
          <a:chExt cx="0" cy="0"/>
        </a:xfrm>
      </p:grpSpPr>
      <p:sp>
        <p:nvSpPr>
          <p:cNvPr id="165" name="Slide Number"/>
          <p:cNvSpPr txBox="1">
            <a:spLocks noGrp="1"/>
          </p:cNvSpPr>
          <p:nvPr>
            <p:ph type="sldNum" sz="quarter" idx="4294967295"/>
          </p:nvPr>
        </p:nvSpPr>
        <p:spPr>
          <a:xfrm>
            <a:off x="23663237" y="12896850"/>
            <a:ext cx="272797" cy="520701"/>
          </a:xfrm>
          <a:prstGeom prst="rect">
            <a:avLst/>
          </a:prstGeom>
          <a:extLst>
            <a:ext uri="{C572A759-6A51-4108-AA02-DFA0A04FC94B}">
              <ma14:wrappingTextBoxFlag xmlns:ma14="http://schemas.microsoft.com/office/mac/drawingml/2011/main" xmlns="" val="1"/>
            </a:ext>
          </a:extLst>
        </p:spPr>
        <p:txBody>
          <a:bodyPr/>
          <a:lstStyle>
            <a:lvl1pPr>
              <a:defRPr>
                <a:solidFill>
                  <a:srgbClr val="000000"/>
                </a:solidFill>
              </a:defRPr>
            </a:lvl1pPr>
          </a:lstStyle>
          <a:p>
            <a:fld id="{86CB4B4D-7CA3-9044-876B-883B54F8677D}" type="slidenum">
              <a:t>11</a:t>
            </a:fld>
            <a:endParaRPr/>
          </a:p>
        </p:txBody>
      </p:sp>
      <p:pic>
        <p:nvPicPr>
          <p:cNvPr id="2" name="Kuv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2237" y="493774"/>
            <a:ext cx="10642004" cy="5987191"/>
          </a:xfrm>
          <a:prstGeom prst="rect">
            <a:avLst/>
          </a:prstGeom>
        </p:spPr>
      </p:pic>
      <p:pic>
        <p:nvPicPr>
          <p:cNvPr id="4" name="Kuva 3"/>
          <p:cNvPicPr>
            <a:picLocks noChangeAspect="1"/>
          </p:cNvPicPr>
          <p:nvPr/>
        </p:nvPicPr>
        <p:blipFill>
          <a:blip r:embed="rId3"/>
          <a:stretch>
            <a:fillRect/>
          </a:stretch>
        </p:blipFill>
        <p:spPr>
          <a:xfrm>
            <a:off x="11852237" y="11214921"/>
            <a:ext cx="10642004" cy="1984623"/>
          </a:xfrm>
          <a:prstGeom prst="rect">
            <a:avLst/>
          </a:prstGeom>
        </p:spPr>
      </p:pic>
      <p:pic>
        <p:nvPicPr>
          <p:cNvPr id="5" name="Kuva 4"/>
          <p:cNvPicPr>
            <a:picLocks noChangeAspect="1"/>
          </p:cNvPicPr>
          <p:nvPr/>
        </p:nvPicPr>
        <p:blipFill>
          <a:blip r:embed="rId4"/>
          <a:stretch>
            <a:fillRect/>
          </a:stretch>
        </p:blipFill>
        <p:spPr>
          <a:xfrm>
            <a:off x="18007292" y="7867900"/>
            <a:ext cx="4307396" cy="1104610"/>
          </a:xfrm>
          <a:prstGeom prst="rect">
            <a:avLst/>
          </a:prstGeom>
        </p:spPr>
      </p:pic>
      <p:sp>
        <p:nvSpPr>
          <p:cNvPr id="13" name="Koko työyhteisö: UEF tutkii toimijuutta koulun toimintakulttuurissa ja pedagogiikassa. Menetelmänä on alku- ja loppumittaus.…"/>
          <p:cNvSpPr txBox="1"/>
          <p:nvPr/>
        </p:nvSpPr>
        <p:spPr>
          <a:xfrm>
            <a:off x="11852237" y="7059168"/>
            <a:ext cx="5539651" cy="3328416"/>
          </a:xfrm>
          <a:prstGeom prst="rect">
            <a:avLst/>
          </a:prstGeom>
          <a:solidFill>
            <a:srgbClr val="FFE310"/>
          </a:solidFill>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defTabSz="457200">
              <a:lnSpc>
                <a:spcPts val="5700"/>
              </a:lnSpc>
              <a:defRPr sz="3600">
                <a:solidFill>
                  <a:srgbClr val="000000"/>
                </a:solidFill>
                <a:latin typeface="Arial"/>
                <a:ea typeface="Arial"/>
                <a:cs typeface="Arial"/>
                <a:sym typeface="Arial"/>
              </a:defRPr>
            </a:pPr>
            <a:r>
              <a:rPr lang="fi-FI" sz="3600" b="1" dirty="0" smtClean="0">
                <a:sym typeface="Arial"/>
              </a:rPr>
              <a:t>Yhteystiedot</a:t>
            </a:r>
          </a:p>
          <a:p>
            <a:pPr defTabSz="457200">
              <a:lnSpc>
                <a:spcPts val="5700"/>
              </a:lnSpc>
              <a:defRPr sz="3600">
                <a:solidFill>
                  <a:srgbClr val="000000"/>
                </a:solidFill>
                <a:latin typeface="Arial"/>
                <a:ea typeface="Arial"/>
                <a:cs typeface="Arial"/>
                <a:sym typeface="Arial"/>
              </a:defRPr>
            </a:pPr>
            <a:r>
              <a:rPr lang="fi-FI" sz="3600" dirty="0" smtClean="0">
                <a:sym typeface="Arial"/>
              </a:rPr>
              <a:t>Jarno Bruun</a:t>
            </a:r>
          </a:p>
          <a:p>
            <a:pPr defTabSz="457200">
              <a:lnSpc>
                <a:spcPts val="5700"/>
              </a:lnSpc>
              <a:defRPr sz="3600">
                <a:solidFill>
                  <a:srgbClr val="000000"/>
                </a:solidFill>
                <a:latin typeface="Arial"/>
                <a:ea typeface="Arial"/>
                <a:cs typeface="Arial"/>
                <a:sym typeface="Arial"/>
              </a:defRPr>
            </a:pPr>
            <a:r>
              <a:rPr lang="fi-FI" sz="3600" dirty="0" smtClean="0">
                <a:sym typeface="Arial"/>
                <a:hlinkClick r:id="rId5"/>
              </a:rPr>
              <a:t>jarno.bruun@kuopio.fi</a:t>
            </a:r>
            <a:endParaRPr lang="fi-FI" sz="3600" dirty="0">
              <a:sym typeface="Arial"/>
            </a:endParaRPr>
          </a:p>
          <a:p>
            <a:pPr defTabSz="457200">
              <a:lnSpc>
                <a:spcPts val="5700"/>
              </a:lnSpc>
              <a:defRPr sz="3600">
                <a:solidFill>
                  <a:srgbClr val="000000"/>
                </a:solidFill>
                <a:latin typeface="Arial"/>
                <a:ea typeface="Arial"/>
                <a:cs typeface="Arial"/>
                <a:sym typeface="Arial"/>
              </a:defRPr>
            </a:pPr>
            <a:r>
              <a:rPr lang="fi-FI" sz="3600" dirty="0" smtClean="0">
                <a:sym typeface="Arial"/>
              </a:rPr>
              <a:t>p</a:t>
            </a:r>
            <a:r>
              <a:rPr lang="fi-FI" sz="3600" dirty="0">
                <a:sym typeface="Arial"/>
              </a:rPr>
              <a:t>. 044 –718 </a:t>
            </a:r>
            <a:r>
              <a:rPr lang="fi-FI" sz="3600" dirty="0" smtClean="0">
                <a:sym typeface="Arial"/>
              </a:rPr>
              <a:t>4417</a:t>
            </a:r>
          </a:p>
        </p:txBody>
      </p:sp>
      <p:pic>
        <p:nvPicPr>
          <p:cNvPr id="10" name="Kuva 9"/>
          <p:cNvPicPr>
            <a:picLocks noChangeAspect="1"/>
          </p:cNvPicPr>
          <p:nvPr/>
        </p:nvPicPr>
        <p:blipFill>
          <a:blip r:embed="rId6"/>
          <a:stretch>
            <a:fillRect/>
          </a:stretch>
        </p:blipFill>
        <p:spPr>
          <a:xfrm>
            <a:off x="698562" y="0"/>
            <a:ext cx="9525484" cy="13467593"/>
          </a:xfrm>
          <a:prstGeom prst="rect">
            <a:avLst/>
          </a:prstGeom>
        </p:spPr>
      </p:pic>
    </p:spTree>
    <p:extLst>
      <p:ext uri="{BB962C8B-B14F-4D97-AF65-F5344CB8AC3E}">
        <p14:creationId xmlns:p14="http://schemas.microsoft.com/office/powerpoint/2010/main" val="204956905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 name="Slide Number"/>
          <p:cNvSpPr txBox="1">
            <a:spLocks noGrp="1"/>
          </p:cNvSpPr>
          <p:nvPr>
            <p:ph type="sldNum" sz="quarter" idx="4294967295"/>
          </p:nvPr>
        </p:nvSpPr>
        <p:spPr>
          <a:xfrm>
            <a:off x="23663237" y="12896850"/>
            <a:ext cx="272797" cy="520701"/>
          </a:xfrm>
          <a:prstGeom prst="rect">
            <a:avLst/>
          </a:prstGeom>
          <a:extLst>
            <a:ext uri="{C572A759-6A51-4108-AA02-DFA0A04FC94B}">
              <ma14:wrappingTextBoxFlag xmlns:ma14="http://schemas.microsoft.com/office/mac/drawingml/2011/main" xmlns="" val="1"/>
            </a:ext>
          </a:extLst>
        </p:spPr>
        <p:txBody>
          <a:bodyPr/>
          <a:lstStyle>
            <a:lvl1pPr>
              <a:defRPr>
                <a:solidFill>
                  <a:srgbClr val="000000"/>
                </a:solidFill>
              </a:defRPr>
            </a:lvl1pPr>
          </a:lstStyle>
          <a:p>
            <a:fld id="{86CB4B4D-7CA3-9044-876B-883B54F8677D}" type="slidenum">
              <a:t>2</a:t>
            </a:fld>
            <a:endParaRPr/>
          </a:p>
        </p:txBody>
      </p:sp>
      <p:sp>
        <p:nvSpPr>
          <p:cNvPr id="144" name="Tiimivalmentajat vierailevat hankekouluilla viisi kertaa vuoden aikana. He valmentavat koulun hanketiimiä, joka puolestaan valmentaa koko työyhteisöä. Tavoitteena on dialogisen keskustelun ja käytännön tekemisen kautta rakentaa koulujen henkilökunnan yhteistä ymmärrystä ja kehittämisen polkua MoMo—malliin pohjautuen. Tiimivalmentajat haastavat ja innostavat koulun monitoimijaista tiimiä kunkin koulun omalla polulla kohti yhteisöllistä koulua."/>
          <p:cNvSpPr txBox="1">
            <a:spLocks noGrp="1"/>
          </p:cNvSpPr>
          <p:nvPr>
            <p:ph type="title"/>
          </p:nvPr>
        </p:nvSpPr>
        <p:spPr>
          <a:xfrm>
            <a:off x="11029950" y="790575"/>
            <a:ext cx="12268200" cy="12134850"/>
          </a:xfrm>
          <a:prstGeom prst="rect">
            <a:avLst/>
          </a:prstGeom>
        </p:spPr>
        <p:txBody>
          <a:bodyPr>
            <a:normAutofit fontScale="90000"/>
          </a:bodyPr>
          <a:lstStyle>
            <a:lvl1pPr defTabSz="457200">
              <a:lnSpc>
                <a:spcPts val="5700"/>
              </a:lnSpc>
              <a:defRPr sz="3600" cap="none" spc="0">
                <a:solidFill>
                  <a:srgbClr val="000000"/>
                </a:solidFill>
                <a:latin typeface="Arial"/>
                <a:ea typeface="Arial"/>
                <a:cs typeface="Arial"/>
                <a:sym typeface="Arial"/>
              </a:defRPr>
            </a:lvl1pPr>
          </a:lstStyle>
          <a:p>
            <a:r>
              <a:rPr lang="fi-FI" dirty="0"/>
              <a:t>Valtakunnallisen Opetushallituksen #paraskoulun tavoitteena on luoda Suomeen tasa-arvoinen maailman paras peruskoulu. </a:t>
            </a:r>
            <a:r>
              <a:rPr lang="fi-FI" dirty="0" err="1"/>
              <a:t>OPH:n</a:t>
            </a:r>
            <a:r>
              <a:rPr lang="fi-FI" dirty="0"/>
              <a:t> #paraskoulun kotisivulle pääsee tästä: </a:t>
            </a:r>
            <a:r>
              <a:rPr lang="fi-FI" dirty="0">
                <a:hlinkClick r:id="rId2"/>
              </a:rPr>
              <a:t>https://</a:t>
            </a:r>
            <a:r>
              <a:rPr lang="fi-FI" dirty="0" smtClean="0">
                <a:hlinkClick r:id="rId2"/>
              </a:rPr>
              <a:t>www.paraskoulu.fi/</a:t>
            </a:r>
            <a:r>
              <a:rPr lang="fi-FI" dirty="0" smtClean="0"/>
              <a:t>. </a:t>
            </a:r>
            <a:r>
              <a:rPr lang="fi-FI" dirty="0" err="1" smtClean="0"/>
              <a:t>Pohjois</a:t>
            </a:r>
            <a:r>
              <a:rPr lang="fi-FI" dirty="0" smtClean="0"/>
              <a:t>-Savon </a:t>
            </a:r>
            <a:r>
              <a:rPr lang="fi-FI" dirty="0"/>
              <a:t>#</a:t>
            </a:r>
            <a:r>
              <a:rPr lang="fi-FI" dirty="0" err="1"/>
              <a:t>parastaennen</a:t>
            </a:r>
            <a:r>
              <a:rPr lang="fi-FI" dirty="0"/>
              <a:t>-hanke kuuluu tähän valtakunnalliseen avustuskokonaisuuteen</a:t>
            </a:r>
            <a:r>
              <a:rPr lang="fi-FI" dirty="0" smtClean="0"/>
              <a:t>. Kuopion kaupungin hakema hanke sai rahoitusta 1.4.2019-30.5.2020 </a:t>
            </a:r>
            <a:r>
              <a:rPr lang="fi-FI" dirty="0"/>
              <a:t>väliselle ajalle 650.000 € (kokonaiskulut 722 223 </a:t>
            </a:r>
            <a:r>
              <a:rPr lang="fi-FI" dirty="0" smtClean="0"/>
              <a:t>€). </a:t>
            </a:r>
            <a:r>
              <a:rPr lang="fi-FI" dirty="0"/>
              <a:t/>
            </a:r>
            <a:br>
              <a:rPr lang="fi-FI" dirty="0"/>
            </a:br>
            <a:r>
              <a:rPr lang="fi-FI" dirty="0"/>
              <a:t/>
            </a:r>
            <a:br>
              <a:rPr lang="fi-FI" dirty="0"/>
            </a:br>
            <a:r>
              <a:rPr lang="fi-FI" dirty="0"/>
              <a:t>Tässä hankkeessa tavoitteena on käynnistää ennaltaehkäisevä systeeminen muutos ja löytää uusia konkreettisia toimintamalleja yli hallintokuntien. Tavoitteena on vahvuuksia hyödyntäen ja tiimivalmentamisen menetelmiä käyttäen yhteisöllisen toimintakulttuurin ja pedagogiikan kehittäminen, kouluyhteisön ja eri sidosryhmien osallistaminen sekä toimintaa tukevan verkoston </a:t>
            </a:r>
            <a:r>
              <a:rPr lang="fi-FI" dirty="0" smtClean="0"/>
              <a:t>luominen.</a:t>
            </a:r>
            <a:endParaRPr dirty="0"/>
          </a:p>
        </p:txBody>
      </p:sp>
      <p:pic>
        <p:nvPicPr>
          <p:cNvPr id="4" name="Kuva 3"/>
          <p:cNvPicPr>
            <a:picLocks noChangeAspect="1"/>
          </p:cNvPicPr>
          <p:nvPr/>
        </p:nvPicPr>
        <p:blipFill rotWithShape="1">
          <a:blip r:embed="rId3"/>
          <a:srcRect r="5509"/>
          <a:stretch/>
        </p:blipFill>
        <p:spPr>
          <a:xfrm>
            <a:off x="0" y="0"/>
            <a:ext cx="10306050" cy="13716000"/>
          </a:xfrm>
          <a:prstGeom prst="rect">
            <a:avLst/>
          </a:prstGeom>
        </p:spPr>
      </p:pic>
    </p:spTree>
    <p:extLst>
      <p:ext uri="{BB962C8B-B14F-4D97-AF65-F5344CB8AC3E}">
        <p14:creationId xmlns:p14="http://schemas.microsoft.com/office/powerpoint/2010/main" val="39503892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 name="Koko työyhteisö: UEF tutkii toimijuutta koulun toimintakulttuurissa ja pedagogiikassa. Menetelmänä on alku- ja loppumittaus.…"/>
          <p:cNvSpPr txBox="1"/>
          <p:nvPr/>
        </p:nvSpPr>
        <p:spPr>
          <a:xfrm>
            <a:off x="1582615" y="3048243"/>
            <a:ext cx="21309135" cy="9048507"/>
          </a:xfrm>
          <a:prstGeom prst="rect">
            <a:avLst/>
          </a:prstGeom>
          <a:solidFill>
            <a:srgbClr val="FFE310"/>
          </a:solidFill>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marL="1162050" indent="-571500" algn="l" defTabSz="457200">
              <a:lnSpc>
                <a:spcPts val="5700"/>
              </a:lnSpc>
              <a:buFont typeface="Arial" panose="020B0604020202020204" pitchFamily="34" charset="0"/>
              <a:buChar char="•"/>
              <a:defRPr sz="3600">
                <a:solidFill>
                  <a:srgbClr val="000000"/>
                </a:solidFill>
                <a:latin typeface="Arial"/>
                <a:ea typeface="Arial"/>
                <a:cs typeface="Arial"/>
                <a:sym typeface="Arial"/>
              </a:defRPr>
            </a:pPr>
            <a:r>
              <a:rPr lang="fi-FI" sz="3600" dirty="0" smtClean="0">
                <a:sym typeface="Arial"/>
              </a:rPr>
              <a:t>Tukea kunnan </a:t>
            </a:r>
            <a:r>
              <a:rPr lang="fi-FI" sz="3600" dirty="0">
                <a:sym typeface="Arial"/>
              </a:rPr>
              <a:t>koulutuspoliittisen ohjelman strategisia </a:t>
            </a:r>
            <a:r>
              <a:rPr lang="fi-FI" sz="3600" dirty="0" smtClean="0">
                <a:sym typeface="Arial"/>
              </a:rPr>
              <a:t>painopisteitä.</a:t>
            </a:r>
          </a:p>
          <a:p>
            <a:pPr marL="1162050" indent="-571500" algn="l" defTabSz="457200">
              <a:lnSpc>
                <a:spcPts val="5700"/>
              </a:lnSpc>
              <a:buFont typeface="Arial" panose="020B0604020202020204" pitchFamily="34" charset="0"/>
              <a:buChar char="•"/>
              <a:defRPr sz="3600">
                <a:solidFill>
                  <a:srgbClr val="000000"/>
                </a:solidFill>
                <a:latin typeface="Arial"/>
                <a:ea typeface="Arial"/>
                <a:cs typeface="Arial"/>
                <a:sym typeface="Arial"/>
              </a:defRPr>
            </a:pPr>
            <a:r>
              <a:rPr lang="fi-FI" sz="3600" dirty="0" smtClean="0">
                <a:sym typeface="Arial"/>
              </a:rPr>
              <a:t>Kehittää </a:t>
            </a:r>
            <a:r>
              <a:rPr lang="fi-FI" sz="3600" dirty="0">
                <a:sym typeface="Arial"/>
              </a:rPr>
              <a:t>yksilön oppimista ja yhteisön oppimista (</a:t>
            </a:r>
            <a:r>
              <a:rPr lang="fi-FI" sz="3600" dirty="0" err="1">
                <a:sym typeface="Arial"/>
              </a:rPr>
              <a:t>MoMo</a:t>
            </a:r>
            <a:r>
              <a:rPr lang="fi-FI" sz="3600" dirty="0">
                <a:sym typeface="Arial"/>
              </a:rPr>
              <a:t>-malli</a:t>
            </a:r>
            <a:r>
              <a:rPr lang="fi-FI" sz="3600" dirty="0" smtClean="0">
                <a:sym typeface="Arial"/>
              </a:rPr>
              <a:t>).</a:t>
            </a:r>
          </a:p>
          <a:p>
            <a:pPr marL="1162050" indent="-571500" algn="l" defTabSz="457200">
              <a:lnSpc>
                <a:spcPts val="5700"/>
              </a:lnSpc>
              <a:buFont typeface="Arial" panose="020B0604020202020204" pitchFamily="34" charset="0"/>
              <a:buChar char="•"/>
              <a:defRPr sz="3600">
                <a:solidFill>
                  <a:srgbClr val="000000"/>
                </a:solidFill>
                <a:latin typeface="Arial"/>
                <a:ea typeface="Arial"/>
                <a:cs typeface="Arial"/>
                <a:sym typeface="Arial"/>
              </a:defRPr>
            </a:pPr>
            <a:r>
              <a:rPr lang="fi-FI" sz="3600" dirty="0" smtClean="0">
                <a:sym typeface="Arial"/>
              </a:rPr>
              <a:t>Synnyttää </a:t>
            </a:r>
            <a:r>
              <a:rPr lang="fi-FI" sz="3600" dirty="0">
                <a:sym typeface="Arial"/>
              </a:rPr>
              <a:t>jokaisen mukana olevan hankekoulun opetussuunnitelmaan pohjautuvaa yhteisöllistä toimintakulttuuria ja </a:t>
            </a:r>
            <a:r>
              <a:rPr lang="fi-FI" sz="3600" dirty="0" smtClean="0">
                <a:sym typeface="Arial"/>
              </a:rPr>
              <a:t>pedagogiikkaa.</a:t>
            </a:r>
          </a:p>
          <a:p>
            <a:pPr marL="1162050" indent="-571500" algn="l" defTabSz="457200">
              <a:lnSpc>
                <a:spcPts val="5700"/>
              </a:lnSpc>
              <a:buFont typeface="Arial" panose="020B0604020202020204" pitchFamily="34" charset="0"/>
              <a:buChar char="•"/>
              <a:defRPr sz="3600">
                <a:solidFill>
                  <a:srgbClr val="000000"/>
                </a:solidFill>
                <a:latin typeface="Arial"/>
                <a:ea typeface="Arial"/>
                <a:cs typeface="Arial"/>
                <a:sym typeface="Arial"/>
              </a:defRPr>
            </a:pPr>
            <a:r>
              <a:rPr lang="fi-FI" sz="3600" dirty="0" smtClean="0">
                <a:sym typeface="Arial"/>
              </a:rPr>
              <a:t>Edistää </a:t>
            </a:r>
            <a:r>
              <a:rPr lang="fi-FI" sz="3600" dirty="0">
                <a:sym typeface="Arial"/>
              </a:rPr>
              <a:t>uudenlaisia yhteistyömuotoja lapsen kasvussa mukana olevien eri toimijoiden välillä (esim. huoltajat, oppilashuolto, nuorisotyö</a:t>
            </a:r>
            <a:r>
              <a:rPr lang="fi-FI" sz="3600" dirty="0" smtClean="0">
                <a:sym typeface="Arial"/>
              </a:rPr>
              <a:t>).</a:t>
            </a:r>
          </a:p>
          <a:p>
            <a:pPr marL="1162050" indent="-571500" algn="l" defTabSz="457200">
              <a:lnSpc>
                <a:spcPts val="5700"/>
              </a:lnSpc>
              <a:buFont typeface="Arial" panose="020B0604020202020204" pitchFamily="34" charset="0"/>
              <a:buChar char="•"/>
              <a:defRPr sz="3600">
                <a:solidFill>
                  <a:srgbClr val="000000"/>
                </a:solidFill>
                <a:latin typeface="Arial"/>
                <a:ea typeface="Arial"/>
                <a:cs typeface="Arial"/>
                <a:sym typeface="Arial"/>
              </a:defRPr>
            </a:pPr>
            <a:r>
              <a:rPr lang="fi-FI" sz="3600" dirty="0" smtClean="0">
                <a:sym typeface="Arial"/>
              </a:rPr>
              <a:t>Edistää </a:t>
            </a:r>
            <a:r>
              <a:rPr lang="fi-FI" sz="3600" dirty="0">
                <a:sym typeface="Arial"/>
              </a:rPr>
              <a:t>rakentavaa vuorovaikutusta työyhteisössä ja oppilaiden kesken sekä tukea </a:t>
            </a:r>
            <a:r>
              <a:rPr lang="fi-FI" sz="3600" dirty="0" smtClean="0">
                <a:sym typeface="Arial"/>
              </a:rPr>
              <a:t>ryhmäprosesseja.</a:t>
            </a:r>
          </a:p>
          <a:p>
            <a:pPr marL="1162050" indent="-571500" algn="l" defTabSz="457200">
              <a:lnSpc>
                <a:spcPts val="5700"/>
              </a:lnSpc>
              <a:buFont typeface="Arial" panose="020B0604020202020204" pitchFamily="34" charset="0"/>
              <a:buChar char="•"/>
              <a:defRPr sz="3600">
                <a:solidFill>
                  <a:srgbClr val="000000"/>
                </a:solidFill>
                <a:latin typeface="Arial"/>
                <a:ea typeface="Arial"/>
                <a:cs typeface="Arial"/>
                <a:sym typeface="Arial"/>
              </a:defRPr>
            </a:pPr>
            <a:r>
              <a:rPr lang="fi-FI" sz="3600" dirty="0" smtClean="0">
                <a:sym typeface="Arial"/>
              </a:rPr>
              <a:t>Vahvistaa </a:t>
            </a:r>
            <a:r>
              <a:rPr lang="fi-FI" sz="3600" dirty="0">
                <a:sym typeface="Arial"/>
              </a:rPr>
              <a:t>oppilaan kouluun </a:t>
            </a:r>
            <a:r>
              <a:rPr lang="fi-FI" sz="3600" dirty="0" smtClean="0">
                <a:sym typeface="Arial"/>
              </a:rPr>
              <a:t>kiinnittymistä.</a:t>
            </a:r>
          </a:p>
          <a:p>
            <a:pPr marL="1162050" indent="-571500" algn="l" defTabSz="457200">
              <a:lnSpc>
                <a:spcPts val="5700"/>
              </a:lnSpc>
              <a:buFont typeface="Arial" panose="020B0604020202020204" pitchFamily="34" charset="0"/>
              <a:buChar char="•"/>
              <a:defRPr sz="3600">
                <a:solidFill>
                  <a:srgbClr val="000000"/>
                </a:solidFill>
                <a:latin typeface="Arial"/>
                <a:ea typeface="Arial"/>
                <a:cs typeface="Arial"/>
                <a:sym typeface="Arial"/>
              </a:defRPr>
            </a:pPr>
            <a:r>
              <a:rPr lang="fi-FI" sz="3600" dirty="0" smtClean="0">
                <a:sym typeface="Arial"/>
              </a:rPr>
              <a:t>Kehittää </a:t>
            </a:r>
            <a:r>
              <a:rPr lang="fi-FI" sz="3600" dirty="0">
                <a:sym typeface="Arial"/>
              </a:rPr>
              <a:t>koulun oppimisympäristöä yhteisöllistä pedagogiikkaa ja hyvinvointia </a:t>
            </a:r>
            <a:r>
              <a:rPr lang="fi-FI" sz="3600" dirty="0" smtClean="0">
                <a:sym typeface="Arial"/>
              </a:rPr>
              <a:t>tukevaksi.</a:t>
            </a:r>
          </a:p>
          <a:p>
            <a:pPr marL="1162050" indent="-571500" algn="l" defTabSz="457200">
              <a:lnSpc>
                <a:spcPts val="5700"/>
              </a:lnSpc>
              <a:buFont typeface="Arial" panose="020B0604020202020204" pitchFamily="34" charset="0"/>
              <a:buChar char="•"/>
              <a:defRPr sz="3600">
                <a:solidFill>
                  <a:srgbClr val="000000"/>
                </a:solidFill>
                <a:latin typeface="Arial"/>
                <a:ea typeface="Arial"/>
                <a:cs typeface="Arial"/>
                <a:sym typeface="Arial"/>
              </a:defRPr>
            </a:pPr>
            <a:r>
              <a:rPr lang="fi-FI" sz="3600" dirty="0" smtClean="0">
                <a:sym typeface="Arial"/>
              </a:rPr>
              <a:t>Luoda </a:t>
            </a:r>
            <a:r>
              <a:rPr lang="fi-FI" sz="3600" dirty="0">
                <a:sym typeface="Arial"/>
              </a:rPr>
              <a:t>koulun kehittämisen verkostoja </a:t>
            </a:r>
            <a:r>
              <a:rPr lang="fi-FI" sz="3600" dirty="0" err="1">
                <a:sym typeface="Arial"/>
              </a:rPr>
              <a:t>Pohjois</a:t>
            </a:r>
            <a:r>
              <a:rPr lang="fi-FI" sz="3600" dirty="0">
                <a:sym typeface="Arial"/>
              </a:rPr>
              <a:t>-Savossa ja valtakunnallisesti sekä levittää kokemuksia paraskoulu.fi-sivustolla.</a:t>
            </a:r>
            <a:endParaRPr dirty="0"/>
          </a:p>
        </p:txBody>
      </p:sp>
      <p:sp>
        <p:nvSpPr>
          <p:cNvPr id="164" name="4.…"/>
          <p:cNvSpPr txBox="1"/>
          <p:nvPr/>
        </p:nvSpPr>
        <p:spPr>
          <a:xfrm>
            <a:off x="2039815" y="710222"/>
            <a:ext cx="21896219" cy="196263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algn="l" defTabSz="759459">
              <a:defRPr sz="6624" cap="all" spc="1059">
                <a:solidFill>
                  <a:srgbClr val="000000"/>
                </a:solidFill>
                <a:latin typeface="Arial"/>
                <a:ea typeface="Arial"/>
                <a:cs typeface="Arial"/>
                <a:sym typeface="Arial"/>
              </a:defRPr>
            </a:pPr>
            <a:r>
              <a:rPr lang="fi-FI" b="1" dirty="0" smtClean="0"/>
              <a:t>Hankkeen tavoitteet</a:t>
            </a:r>
            <a:endParaRPr b="1" dirty="0"/>
          </a:p>
        </p:txBody>
      </p:sp>
      <p:sp>
        <p:nvSpPr>
          <p:cNvPr id="165" name="Slide Number"/>
          <p:cNvSpPr txBox="1">
            <a:spLocks noGrp="1"/>
          </p:cNvSpPr>
          <p:nvPr>
            <p:ph type="sldNum" sz="quarter" idx="4294967295"/>
          </p:nvPr>
        </p:nvSpPr>
        <p:spPr>
          <a:xfrm>
            <a:off x="23663237" y="12896850"/>
            <a:ext cx="272797" cy="520701"/>
          </a:xfrm>
          <a:prstGeom prst="rect">
            <a:avLst/>
          </a:prstGeom>
          <a:extLst>
            <a:ext uri="{C572A759-6A51-4108-AA02-DFA0A04FC94B}">
              <ma14:wrappingTextBoxFlag xmlns:ma14="http://schemas.microsoft.com/office/mac/drawingml/2011/main" xmlns="" val="1"/>
            </a:ext>
          </a:extLst>
        </p:spPr>
        <p:txBody>
          <a:bodyPr/>
          <a:lstStyle>
            <a:lvl1pPr>
              <a:defRPr>
                <a:solidFill>
                  <a:srgbClr val="000000"/>
                </a:solidFill>
              </a:defRPr>
            </a:lvl1pPr>
          </a:lstStyle>
          <a:p>
            <a:fld id="{86CB4B4D-7CA3-9044-876B-883B54F8677D}" type="slidenum">
              <a:t>3</a:t>
            </a:fld>
            <a:endParaRPr/>
          </a:p>
        </p:txBody>
      </p:sp>
    </p:spTree>
    <p:extLst>
      <p:ext uri="{BB962C8B-B14F-4D97-AF65-F5344CB8AC3E}">
        <p14:creationId xmlns:p14="http://schemas.microsoft.com/office/powerpoint/2010/main" val="138134602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313"/>
        </a:solidFill>
        <a:effectLst/>
      </p:bgPr>
    </p:bg>
    <p:spTree>
      <p:nvGrpSpPr>
        <p:cNvPr id="1" name=""/>
        <p:cNvGrpSpPr/>
        <p:nvPr/>
      </p:nvGrpSpPr>
      <p:grpSpPr>
        <a:xfrm>
          <a:off x="0" y="0"/>
          <a:ext cx="0" cy="0"/>
          <a:chOff x="0" y="0"/>
          <a:chExt cx="0" cy="0"/>
        </a:xfrm>
      </p:grpSpPr>
      <p:pic>
        <p:nvPicPr>
          <p:cNvPr id="172" name="PE_kartta.jpg" descr="PE_kartta.jpg"/>
          <p:cNvPicPr>
            <a:picLocks noGrp="1" noChangeAspect="1"/>
          </p:cNvPicPr>
          <p:nvPr>
            <p:ph type="pic" idx="13"/>
          </p:nvPr>
        </p:nvPicPr>
        <p:blipFill>
          <a:blip r:embed="rId2">
            <a:extLst/>
          </a:blip>
          <a:srcRect l="8405" t="3206" r="8405" b="3206"/>
          <a:stretch>
            <a:fillRect/>
          </a:stretch>
        </p:blipFill>
        <p:spPr>
          <a:prstGeom prst="rect">
            <a:avLst/>
          </a:prstGeom>
        </p:spPr>
      </p:pic>
      <p:sp>
        <p:nvSpPr>
          <p:cNvPr id="173" name="1. Vieremä…"/>
          <p:cNvSpPr txBox="1">
            <a:spLocks noGrp="1"/>
          </p:cNvSpPr>
          <p:nvPr>
            <p:ph type="title"/>
          </p:nvPr>
        </p:nvSpPr>
        <p:spPr>
          <a:xfrm>
            <a:off x="1028700" y="3829050"/>
            <a:ext cx="10147300" cy="9213851"/>
          </a:xfrm>
          <a:prstGeom prst="rect">
            <a:avLst/>
          </a:prstGeom>
        </p:spPr>
        <p:txBody>
          <a:bodyPr>
            <a:normAutofit/>
          </a:bodyPr>
          <a:lstStyle/>
          <a:p>
            <a:pPr defTabSz="457200">
              <a:spcBef>
                <a:spcPts val="600"/>
              </a:spcBef>
              <a:defRPr sz="3600" cap="none" spc="0">
                <a:solidFill>
                  <a:srgbClr val="000000"/>
                </a:solidFill>
                <a:latin typeface="Arial"/>
                <a:ea typeface="Arial"/>
                <a:cs typeface="Arial"/>
                <a:sym typeface="Arial"/>
              </a:defRPr>
            </a:pPr>
            <a:r>
              <a:rPr dirty="0"/>
              <a:t>1. </a:t>
            </a:r>
            <a:r>
              <a:rPr dirty="0" err="1"/>
              <a:t>Vieremä</a:t>
            </a:r>
            <a:endParaRPr dirty="0"/>
          </a:p>
          <a:p>
            <a:pPr defTabSz="457200">
              <a:spcBef>
                <a:spcPts val="600"/>
              </a:spcBef>
              <a:defRPr sz="3600" cap="none" spc="0">
                <a:solidFill>
                  <a:srgbClr val="000000"/>
                </a:solidFill>
                <a:latin typeface="Arial"/>
                <a:ea typeface="Arial"/>
                <a:cs typeface="Arial"/>
                <a:sym typeface="Arial"/>
              </a:defRPr>
            </a:pPr>
            <a:r>
              <a:rPr dirty="0"/>
              <a:t>2. </a:t>
            </a:r>
            <a:r>
              <a:rPr dirty="0" err="1"/>
              <a:t>Kiuruvesi</a:t>
            </a:r>
            <a:endParaRPr dirty="0"/>
          </a:p>
          <a:p>
            <a:pPr defTabSz="457200">
              <a:spcBef>
                <a:spcPts val="600"/>
              </a:spcBef>
              <a:defRPr sz="3600" cap="none" spc="0">
                <a:solidFill>
                  <a:srgbClr val="000000"/>
                </a:solidFill>
                <a:latin typeface="Arial"/>
                <a:ea typeface="Arial"/>
                <a:cs typeface="Arial"/>
                <a:sym typeface="Arial"/>
              </a:defRPr>
            </a:pPr>
            <a:r>
              <a:rPr dirty="0"/>
              <a:t>3. </a:t>
            </a:r>
            <a:r>
              <a:rPr dirty="0" err="1"/>
              <a:t>Sonkajärvi</a:t>
            </a:r>
            <a:endParaRPr dirty="0"/>
          </a:p>
          <a:p>
            <a:pPr defTabSz="457200">
              <a:spcBef>
                <a:spcPts val="600"/>
              </a:spcBef>
              <a:defRPr sz="3600" cap="none" spc="0">
                <a:solidFill>
                  <a:srgbClr val="000000"/>
                </a:solidFill>
                <a:latin typeface="Arial"/>
                <a:ea typeface="Arial"/>
                <a:cs typeface="Arial"/>
                <a:sym typeface="Arial"/>
              </a:defRPr>
            </a:pPr>
            <a:r>
              <a:rPr dirty="0"/>
              <a:t>4. </a:t>
            </a:r>
            <a:r>
              <a:rPr dirty="0" err="1"/>
              <a:t>Iisalmi</a:t>
            </a:r>
            <a:endParaRPr dirty="0"/>
          </a:p>
          <a:p>
            <a:pPr defTabSz="457200">
              <a:spcBef>
                <a:spcPts val="600"/>
              </a:spcBef>
              <a:defRPr sz="3600" cap="none" spc="0">
                <a:solidFill>
                  <a:srgbClr val="000000"/>
                </a:solidFill>
                <a:latin typeface="Arial"/>
                <a:ea typeface="Arial"/>
                <a:cs typeface="Arial"/>
                <a:sym typeface="Arial"/>
              </a:defRPr>
            </a:pPr>
            <a:r>
              <a:rPr dirty="0"/>
              <a:t>5. Rautavaara</a:t>
            </a:r>
          </a:p>
          <a:p>
            <a:pPr defTabSz="457200">
              <a:spcBef>
                <a:spcPts val="600"/>
              </a:spcBef>
              <a:defRPr sz="3600" cap="none" spc="0">
                <a:solidFill>
                  <a:srgbClr val="000000"/>
                </a:solidFill>
                <a:latin typeface="Arial"/>
                <a:ea typeface="Arial"/>
                <a:cs typeface="Arial"/>
                <a:sym typeface="Arial"/>
              </a:defRPr>
            </a:pPr>
            <a:r>
              <a:rPr dirty="0"/>
              <a:t>6. </a:t>
            </a:r>
            <a:r>
              <a:rPr dirty="0" err="1"/>
              <a:t>Pielavesi</a:t>
            </a:r>
            <a:endParaRPr dirty="0"/>
          </a:p>
          <a:p>
            <a:pPr defTabSz="457200">
              <a:spcBef>
                <a:spcPts val="600"/>
              </a:spcBef>
              <a:defRPr sz="3600" cap="none" spc="0">
                <a:solidFill>
                  <a:srgbClr val="000000"/>
                </a:solidFill>
                <a:latin typeface="Arial"/>
                <a:ea typeface="Arial"/>
                <a:cs typeface="Arial"/>
                <a:sym typeface="Arial"/>
              </a:defRPr>
            </a:pPr>
            <a:r>
              <a:rPr dirty="0"/>
              <a:t>7. </a:t>
            </a:r>
            <a:r>
              <a:rPr dirty="0" err="1"/>
              <a:t>Keitele</a:t>
            </a:r>
            <a:endParaRPr dirty="0"/>
          </a:p>
          <a:p>
            <a:pPr defTabSz="457200">
              <a:spcBef>
                <a:spcPts val="600"/>
              </a:spcBef>
              <a:defRPr sz="3600" cap="none" spc="0">
                <a:solidFill>
                  <a:srgbClr val="000000"/>
                </a:solidFill>
                <a:latin typeface="Arial"/>
                <a:ea typeface="Arial"/>
                <a:cs typeface="Arial"/>
                <a:sym typeface="Arial"/>
              </a:defRPr>
            </a:pPr>
            <a:r>
              <a:rPr dirty="0"/>
              <a:t>8. </a:t>
            </a:r>
            <a:r>
              <a:rPr dirty="0" err="1"/>
              <a:t>Tervo</a:t>
            </a:r>
            <a:r>
              <a:rPr dirty="0"/>
              <a:t> </a:t>
            </a:r>
          </a:p>
          <a:p>
            <a:pPr defTabSz="457200">
              <a:spcBef>
                <a:spcPts val="600"/>
              </a:spcBef>
              <a:defRPr sz="3600" cap="none" spc="0">
                <a:solidFill>
                  <a:srgbClr val="000000"/>
                </a:solidFill>
                <a:latin typeface="Arial"/>
                <a:ea typeface="Arial"/>
                <a:cs typeface="Arial"/>
                <a:sym typeface="Arial"/>
              </a:defRPr>
            </a:pPr>
            <a:r>
              <a:rPr dirty="0"/>
              <a:t>9. </a:t>
            </a:r>
            <a:r>
              <a:rPr dirty="0" err="1"/>
              <a:t>Vesanto</a:t>
            </a:r>
            <a:endParaRPr dirty="0"/>
          </a:p>
          <a:p>
            <a:pPr defTabSz="457200">
              <a:spcBef>
                <a:spcPts val="600"/>
              </a:spcBef>
              <a:defRPr sz="3600" cap="none" spc="0">
                <a:solidFill>
                  <a:srgbClr val="000000"/>
                </a:solidFill>
                <a:latin typeface="Arial"/>
                <a:ea typeface="Arial"/>
                <a:cs typeface="Arial"/>
                <a:sym typeface="Arial"/>
              </a:defRPr>
            </a:pPr>
            <a:r>
              <a:rPr dirty="0"/>
              <a:t>10. Kuopio</a:t>
            </a:r>
          </a:p>
          <a:p>
            <a:pPr defTabSz="457200">
              <a:spcBef>
                <a:spcPts val="600"/>
              </a:spcBef>
              <a:defRPr sz="3600" cap="none" spc="0">
                <a:solidFill>
                  <a:srgbClr val="000000"/>
                </a:solidFill>
                <a:latin typeface="Arial"/>
                <a:ea typeface="Arial"/>
                <a:cs typeface="Arial"/>
                <a:sym typeface="Arial"/>
              </a:defRPr>
            </a:pPr>
            <a:r>
              <a:rPr dirty="0"/>
              <a:t>11. </a:t>
            </a:r>
            <a:r>
              <a:rPr dirty="0" err="1"/>
              <a:t>Rautalampi</a:t>
            </a:r>
            <a:r>
              <a:rPr dirty="0"/>
              <a:t> </a:t>
            </a:r>
          </a:p>
          <a:p>
            <a:pPr defTabSz="457200">
              <a:spcBef>
                <a:spcPts val="600"/>
              </a:spcBef>
              <a:defRPr sz="3600" cap="none" spc="0">
                <a:solidFill>
                  <a:srgbClr val="000000"/>
                </a:solidFill>
                <a:latin typeface="Arial"/>
                <a:ea typeface="Arial"/>
                <a:cs typeface="Arial"/>
                <a:sym typeface="Arial"/>
              </a:defRPr>
            </a:pPr>
            <a:r>
              <a:rPr dirty="0"/>
              <a:t>12. </a:t>
            </a:r>
            <a:r>
              <a:rPr dirty="0" err="1"/>
              <a:t>Suonenjoki</a:t>
            </a:r>
            <a:r>
              <a:rPr dirty="0"/>
              <a:t> </a:t>
            </a:r>
          </a:p>
          <a:p>
            <a:pPr defTabSz="457200">
              <a:spcBef>
                <a:spcPts val="600"/>
              </a:spcBef>
              <a:defRPr sz="3600" cap="none" spc="0">
                <a:solidFill>
                  <a:srgbClr val="000000"/>
                </a:solidFill>
                <a:latin typeface="Arial"/>
                <a:ea typeface="Arial"/>
                <a:cs typeface="Arial"/>
                <a:sym typeface="Arial"/>
              </a:defRPr>
            </a:pPr>
            <a:r>
              <a:rPr dirty="0"/>
              <a:t>13. </a:t>
            </a:r>
            <a:r>
              <a:rPr dirty="0" err="1"/>
              <a:t>Leppävirta</a:t>
            </a:r>
            <a:endParaRPr dirty="0"/>
          </a:p>
          <a:p>
            <a:pPr defTabSz="457200">
              <a:spcBef>
                <a:spcPts val="600"/>
              </a:spcBef>
              <a:defRPr sz="3600" cap="none" spc="0">
                <a:solidFill>
                  <a:srgbClr val="000000"/>
                </a:solidFill>
                <a:latin typeface="Arial"/>
                <a:ea typeface="Arial"/>
                <a:cs typeface="Arial"/>
                <a:sym typeface="Arial"/>
              </a:defRPr>
            </a:pPr>
            <a:r>
              <a:rPr dirty="0"/>
              <a:t>14. </a:t>
            </a:r>
            <a:r>
              <a:rPr dirty="0" err="1"/>
              <a:t>Tuusniemi</a:t>
            </a:r>
            <a:r>
              <a:rPr dirty="0"/>
              <a:t> </a:t>
            </a:r>
          </a:p>
        </p:txBody>
      </p:sp>
      <p:sp>
        <p:nvSpPr>
          <p:cNvPr id="174" name="Hankkeessa…"/>
          <p:cNvSpPr txBox="1">
            <a:spLocks noGrp="1"/>
          </p:cNvSpPr>
          <p:nvPr>
            <p:ph type="body" sz="quarter" idx="1"/>
          </p:nvPr>
        </p:nvSpPr>
        <p:spPr>
          <a:xfrm>
            <a:off x="1028700" y="901700"/>
            <a:ext cx="10147300" cy="2225632"/>
          </a:xfrm>
          <a:prstGeom prst="rect">
            <a:avLst/>
          </a:prstGeom>
        </p:spPr>
        <p:txBody>
          <a:bodyPr>
            <a:normAutofit lnSpcReduction="10000"/>
          </a:bodyPr>
          <a:lstStyle/>
          <a:p>
            <a:pPr>
              <a:defRPr sz="7200" spc="1152">
                <a:solidFill>
                  <a:srgbClr val="000000"/>
                </a:solidFill>
                <a:latin typeface="Arial"/>
                <a:ea typeface="Arial"/>
                <a:cs typeface="Arial"/>
                <a:sym typeface="Arial"/>
              </a:defRPr>
            </a:pPr>
            <a:r>
              <a:rPr b="1" dirty="0" err="1"/>
              <a:t>Hankkeessa</a:t>
            </a:r>
            <a:r>
              <a:rPr b="1" dirty="0"/>
              <a:t> </a:t>
            </a:r>
          </a:p>
          <a:p>
            <a:pPr>
              <a:defRPr sz="7200" spc="1152">
                <a:solidFill>
                  <a:srgbClr val="000000"/>
                </a:solidFill>
                <a:latin typeface="Arial"/>
                <a:ea typeface="Arial"/>
                <a:cs typeface="Arial"/>
                <a:sym typeface="Arial"/>
              </a:defRPr>
            </a:pPr>
            <a:r>
              <a:rPr b="1" dirty="0"/>
              <a:t>21 </a:t>
            </a:r>
            <a:r>
              <a:rPr b="1" dirty="0" err="1"/>
              <a:t>koulua</a:t>
            </a:r>
            <a:endParaRPr b="1" dirty="0"/>
          </a:p>
        </p:txBody>
      </p:sp>
      <p:sp>
        <p:nvSpPr>
          <p:cNvPr id="175" name="Slide Number"/>
          <p:cNvSpPr txBox="1">
            <a:spLocks noGrp="1"/>
          </p:cNvSpPr>
          <p:nvPr>
            <p:ph type="sldNum" sz="quarter" idx="4294967295"/>
          </p:nvPr>
        </p:nvSpPr>
        <p:spPr>
          <a:xfrm>
            <a:off x="23663237" y="12896850"/>
            <a:ext cx="272797" cy="520701"/>
          </a:xfrm>
          <a:prstGeom prst="rect">
            <a:avLst/>
          </a:prstGeom>
          <a:extLst>
            <a:ext uri="{C572A759-6A51-4108-AA02-DFA0A04FC94B}">
              <ma14:wrappingTextBoxFlag xmlns:ma14="http://schemas.microsoft.com/office/mac/drawingml/2011/main" xmlns="" val="1"/>
            </a:ext>
          </a:extLst>
        </p:spPr>
        <p:txBody>
          <a:bodyPr/>
          <a:lstStyle>
            <a:lvl1pPr>
              <a:defRPr>
                <a:solidFill>
                  <a:srgbClr val="000000"/>
                </a:solidFill>
              </a:defRPr>
            </a:lvl1pPr>
          </a:lstStyle>
          <a:p>
            <a:fld id="{86CB4B4D-7CA3-9044-876B-883B54F8677D}" type="slidenum">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 name="Tiimivalmentajat vierailevat hankekouluilla viisi kertaa vuoden aikana. He valmentavat koulun hanketiimiä, joka puolestaan valmentaa koko työyhteisöä. Tavoitteena on dialogisen keskustelun ja käytännön tekemisen kautta rakentaa koulujen henkilökunnan yhteistä ymmärrystä ja kehittämisen polkua MoMo—malliin pohjautuen. Tiimivalmentajat haastavat ja innostavat koulun monitoimijaista tiimiä kunkin koulun omalla polulla kohti yhteisöllistä koulua."/>
          <p:cNvSpPr txBox="1">
            <a:spLocks noGrp="1"/>
          </p:cNvSpPr>
          <p:nvPr>
            <p:ph type="title"/>
          </p:nvPr>
        </p:nvSpPr>
        <p:spPr>
          <a:xfrm>
            <a:off x="1028700" y="4397328"/>
            <a:ext cx="10147300" cy="8499521"/>
          </a:xfrm>
          <a:prstGeom prst="rect">
            <a:avLst/>
          </a:prstGeom>
        </p:spPr>
        <p:txBody>
          <a:bodyPr>
            <a:normAutofit/>
          </a:bodyPr>
          <a:lstStyle>
            <a:lvl1pPr defTabSz="457200">
              <a:lnSpc>
                <a:spcPts val="5700"/>
              </a:lnSpc>
              <a:defRPr sz="3600" cap="none" spc="0">
                <a:solidFill>
                  <a:srgbClr val="000000"/>
                </a:solidFill>
                <a:latin typeface="Arial"/>
                <a:ea typeface="Arial"/>
                <a:cs typeface="Arial"/>
                <a:sym typeface="Arial"/>
              </a:defRPr>
            </a:lvl1pPr>
          </a:lstStyle>
          <a:p>
            <a:r>
              <a:rPr dirty="0" err="1"/>
              <a:t>Tiimivalmentajat</a:t>
            </a:r>
            <a:r>
              <a:rPr dirty="0"/>
              <a:t> </a:t>
            </a:r>
            <a:r>
              <a:rPr dirty="0" err="1"/>
              <a:t>vierailevat</a:t>
            </a:r>
            <a:r>
              <a:rPr dirty="0"/>
              <a:t> </a:t>
            </a:r>
            <a:r>
              <a:rPr dirty="0" err="1"/>
              <a:t>hankekouluilla</a:t>
            </a:r>
            <a:r>
              <a:rPr dirty="0"/>
              <a:t> </a:t>
            </a:r>
            <a:r>
              <a:rPr dirty="0" err="1"/>
              <a:t>viisi</a:t>
            </a:r>
            <a:r>
              <a:rPr dirty="0"/>
              <a:t> </a:t>
            </a:r>
            <a:r>
              <a:rPr dirty="0" err="1"/>
              <a:t>kertaa</a:t>
            </a:r>
            <a:r>
              <a:rPr dirty="0"/>
              <a:t> </a:t>
            </a:r>
            <a:r>
              <a:rPr dirty="0" err="1"/>
              <a:t>vuoden</a:t>
            </a:r>
            <a:r>
              <a:rPr dirty="0"/>
              <a:t> </a:t>
            </a:r>
            <a:r>
              <a:rPr dirty="0" err="1"/>
              <a:t>aikana</a:t>
            </a:r>
            <a:r>
              <a:rPr dirty="0"/>
              <a:t>. He </a:t>
            </a:r>
            <a:r>
              <a:rPr dirty="0" err="1"/>
              <a:t>valmentavat</a:t>
            </a:r>
            <a:r>
              <a:rPr dirty="0"/>
              <a:t> </a:t>
            </a:r>
            <a:r>
              <a:rPr dirty="0" err="1"/>
              <a:t>koulun</a:t>
            </a:r>
            <a:r>
              <a:rPr dirty="0"/>
              <a:t> </a:t>
            </a:r>
            <a:r>
              <a:rPr dirty="0" err="1"/>
              <a:t>hanketiimiä</a:t>
            </a:r>
            <a:r>
              <a:rPr dirty="0"/>
              <a:t>, </a:t>
            </a:r>
            <a:r>
              <a:rPr dirty="0" err="1"/>
              <a:t>joka</a:t>
            </a:r>
            <a:r>
              <a:rPr dirty="0"/>
              <a:t> </a:t>
            </a:r>
            <a:r>
              <a:rPr dirty="0" err="1"/>
              <a:t>puolestaan</a:t>
            </a:r>
            <a:r>
              <a:rPr dirty="0"/>
              <a:t> </a:t>
            </a:r>
            <a:r>
              <a:rPr dirty="0" err="1"/>
              <a:t>valmentaa</a:t>
            </a:r>
            <a:r>
              <a:rPr dirty="0"/>
              <a:t> </a:t>
            </a:r>
            <a:r>
              <a:rPr dirty="0" err="1"/>
              <a:t>koko</a:t>
            </a:r>
            <a:r>
              <a:rPr dirty="0"/>
              <a:t> </a:t>
            </a:r>
            <a:r>
              <a:rPr dirty="0" err="1"/>
              <a:t>työyhteisöä</a:t>
            </a:r>
            <a:r>
              <a:rPr dirty="0"/>
              <a:t>. </a:t>
            </a:r>
            <a:r>
              <a:rPr dirty="0" err="1"/>
              <a:t>Tavoitteena</a:t>
            </a:r>
            <a:r>
              <a:rPr dirty="0"/>
              <a:t> on </a:t>
            </a:r>
            <a:r>
              <a:rPr dirty="0" err="1"/>
              <a:t>dialogisen</a:t>
            </a:r>
            <a:r>
              <a:rPr dirty="0"/>
              <a:t> </a:t>
            </a:r>
            <a:r>
              <a:rPr dirty="0" err="1"/>
              <a:t>keskustelun</a:t>
            </a:r>
            <a:r>
              <a:rPr dirty="0"/>
              <a:t> ja </a:t>
            </a:r>
            <a:r>
              <a:rPr dirty="0" err="1"/>
              <a:t>käytännön</a:t>
            </a:r>
            <a:r>
              <a:rPr dirty="0"/>
              <a:t> </a:t>
            </a:r>
            <a:r>
              <a:rPr dirty="0" err="1"/>
              <a:t>tekemisen</a:t>
            </a:r>
            <a:r>
              <a:rPr dirty="0"/>
              <a:t> </a:t>
            </a:r>
            <a:r>
              <a:rPr dirty="0" err="1"/>
              <a:t>kautta</a:t>
            </a:r>
            <a:r>
              <a:rPr dirty="0"/>
              <a:t> </a:t>
            </a:r>
            <a:r>
              <a:rPr dirty="0" err="1"/>
              <a:t>rakentaa</a:t>
            </a:r>
            <a:r>
              <a:rPr dirty="0"/>
              <a:t> </a:t>
            </a:r>
            <a:r>
              <a:rPr dirty="0" err="1"/>
              <a:t>koulujen</a:t>
            </a:r>
            <a:r>
              <a:rPr dirty="0"/>
              <a:t> </a:t>
            </a:r>
            <a:r>
              <a:rPr dirty="0" err="1"/>
              <a:t>henkilökunnan</a:t>
            </a:r>
            <a:r>
              <a:rPr dirty="0"/>
              <a:t> </a:t>
            </a:r>
            <a:r>
              <a:rPr dirty="0" err="1"/>
              <a:t>yhteistä</a:t>
            </a:r>
            <a:r>
              <a:rPr dirty="0"/>
              <a:t> </a:t>
            </a:r>
            <a:r>
              <a:rPr dirty="0" err="1"/>
              <a:t>ymmärrystä</a:t>
            </a:r>
            <a:r>
              <a:rPr dirty="0"/>
              <a:t> ja </a:t>
            </a:r>
            <a:r>
              <a:rPr dirty="0" err="1"/>
              <a:t>kehittämisen</a:t>
            </a:r>
            <a:r>
              <a:rPr dirty="0"/>
              <a:t> </a:t>
            </a:r>
            <a:r>
              <a:rPr dirty="0" err="1"/>
              <a:t>polkua</a:t>
            </a:r>
            <a:r>
              <a:rPr dirty="0"/>
              <a:t> </a:t>
            </a:r>
            <a:r>
              <a:rPr dirty="0" err="1"/>
              <a:t>MoMo</a:t>
            </a:r>
            <a:r>
              <a:rPr dirty="0"/>
              <a:t>—</a:t>
            </a:r>
            <a:r>
              <a:rPr dirty="0" err="1"/>
              <a:t>malliin</a:t>
            </a:r>
            <a:r>
              <a:rPr dirty="0"/>
              <a:t> </a:t>
            </a:r>
            <a:r>
              <a:rPr dirty="0" err="1"/>
              <a:t>pohjautuen</a:t>
            </a:r>
            <a:r>
              <a:rPr dirty="0"/>
              <a:t>. </a:t>
            </a:r>
            <a:r>
              <a:rPr dirty="0" err="1"/>
              <a:t>Tiimivalmentajat</a:t>
            </a:r>
            <a:r>
              <a:rPr dirty="0"/>
              <a:t> </a:t>
            </a:r>
            <a:r>
              <a:rPr dirty="0" err="1"/>
              <a:t>haastavat</a:t>
            </a:r>
            <a:r>
              <a:rPr dirty="0"/>
              <a:t> ja </a:t>
            </a:r>
            <a:r>
              <a:rPr dirty="0" err="1"/>
              <a:t>innostavat</a:t>
            </a:r>
            <a:r>
              <a:rPr dirty="0"/>
              <a:t> </a:t>
            </a:r>
            <a:r>
              <a:rPr dirty="0" err="1"/>
              <a:t>koulun</a:t>
            </a:r>
            <a:r>
              <a:rPr dirty="0"/>
              <a:t> </a:t>
            </a:r>
            <a:r>
              <a:rPr dirty="0" err="1"/>
              <a:t>monitoimijaista</a:t>
            </a:r>
            <a:r>
              <a:rPr dirty="0"/>
              <a:t> </a:t>
            </a:r>
            <a:r>
              <a:rPr dirty="0" err="1"/>
              <a:t>tiimiä</a:t>
            </a:r>
            <a:r>
              <a:rPr dirty="0"/>
              <a:t> </a:t>
            </a:r>
            <a:r>
              <a:rPr dirty="0" err="1"/>
              <a:t>kunkin</a:t>
            </a:r>
            <a:r>
              <a:rPr dirty="0"/>
              <a:t> </a:t>
            </a:r>
            <a:r>
              <a:rPr dirty="0" err="1"/>
              <a:t>koulun</a:t>
            </a:r>
            <a:r>
              <a:rPr dirty="0"/>
              <a:t> </a:t>
            </a:r>
            <a:r>
              <a:rPr dirty="0" err="1"/>
              <a:t>omalla</a:t>
            </a:r>
            <a:r>
              <a:rPr dirty="0"/>
              <a:t> </a:t>
            </a:r>
            <a:r>
              <a:rPr dirty="0" err="1"/>
              <a:t>polulla</a:t>
            </a:r>
            <a:r>
              <a:rPr dirty="0"/>
              <a:t> </a:t>
            </a:r>
            <a:r>
              <a:rPr dirty="0" err="1"/>
              <a:t>kohti</a:t>
            </a:r>
            <a:r>
              <a:rPr dirty="0"/>
              <a:t> </a:t>
            </a:r>
            <a:r>
              <a:rPr dirty="0" err="1"/>
              <a:t>yhteisöllistä</a:t>
            </a:r>
            <a:r>
              <a:rPr dirty="0"/>
              <a:t> </a:t>
            </a:r>
            <a:r>
              <a:rPr dirty="0" err="1"/>
              <a:t>koulua</a:t>
            </a:r>
            <a:r>
              <a:rPr dirty="0"/>
              <a:t>.</a:t>
            </a:r>
          </a:p>
        </p:txBody>
      </p:sp>
      <p:sp>
        <p:nvSpPr>
          <p:cNvPr id="145" name="1.…"/>
          <p:cNvSpPr txBox="1">
            <a:spLocks noGrp="1"/>
          </p:cNvSpPr>
          <p:nvPr>
            <p:ph type="body" sz="quarter" idx="1"/>
          </p:nvPr>
        </p:nvSpPr>
        <p:spPr>
          <a:xfrm>
            <a:off x="1028700" y="850900"/>
            <a:ext cx="10147300" cy="2995809"/>
          </a:xfrm>
          <a:prstGeom prst="rect">
            <a:avLst/>
          </a:prstGeom>
        </p:spPr>
        <p:txBody>
          <a:bodyPr>
            <a:normAutofit/>
          </a:bodyPr>
          <a:lstStyle/>
          <a:p>
            <a:pPr defTabSz="759459">
              <a:defRPr sz="6624" spc="1059">
                <a:solidFill>
                  <a:srgbClr val="000000"/>
                </a:solidFill>
                <a:latin typeface="Arial"/>
                <a:ea typeface="Arial"/>
                <a:cs typeface="Arial"/>
                <a:sym typeface="Arial"/>
              </a:defRPr>
            </a:pPr>
            <a:r>
              <a:rPr b="1" dirty="0"/>
              <a:t>1. </a:t>
            </a:r>
            <a:r>
              <a:rPr b="1" dirty="0" err="1" smtClean="0"/>
              <a:t>MoMo</a:t>
            </a:r>
            <a:r>
              <a:rPr b="1" dirty="0" smtClean="0"/>
              <a:t>-</a:t>
            </a:r>
            <a:endParaRPr b="1" dirty="0"/>
          </a:p>
          <a:p>
            <a:pPr defTabSz="759459">
              <a:defRPr sz="6624" spc="1059">
                <a:solidFill>
                  <a:srgbClr val="000000"/>
                </a:solidFill>
                <a:latin typeface="Arial"/>
                <a:ea typeface="Arial"/>
                <a:cs typeface="Arial"/>
                <a:sym typeface="Arial"/>
              </a:defRPr>
            </a:pPr>
            <a:r>
              <a:rPr b="1" dirty="0" err="1"/>
              <a:t>valmennukset</a:t>
            </a:r>
            <a:endParaRPr b="1" dirty="0"/>
          </a:p>
        </p:txBody>
      </p:sp>
      <p:sp>
        <p:nvSpPr>
          <p:cNvPr id="146" name="Slide Number"/>
          <p:cNvSpPr txBox="1">
            <a:spLocks noGrp="1"/>
          </p:cNvSpPr>
          <p:nvPr>
            <p:ph type="sldNum" sz="quarter" idx="4294967295"/>
          </p:nvPr>
        </p:nvSpPr>
        <p:spPr>
          <a:xfrm>
            <a:off x="23663237" y="12896850"/>
            <a:ext cx="272797" cy="520701"/>
          </a:xfrm>
          <a:prstGeom prst="rect">
            <a:avLst/>
          </a:prstGeom>
          <a:extLst>
            <a:ext uri="{C572A759-6A51-4108-AA02-DFA0A04FC94B}">
              <ma14:wrappingTextBoxFlag xmlns:ma14="http://schemas.microsoft.com/office/mac/drawingml/2011/main" xmlns="" val="1"/>
            </a:ext>
          </a:extLst>
        </p:spPr>
        <p:txBody>
          <a:bodyPr/>
          <a:lstStyle>
            <a:lvl1pPr>
              <a:defRPr>
                <a:solidFill>
                  <a:srgbClr val="000000"/>
                </a:solidFill>
              </a:defRPr>
            </a:lvl1pPr>
          </a:lstStyle>
          <a:p>
            <a:fld id="{86CB4B4D-7CA3-9044-876B-883B54F8677D}" type="slidenum">
              <a:t>5</a:t>
            </a:fld>
            <a:endParaRPr/>
          </a:p>
        </p:txBody>
      </p:sp>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8524" y="850900"/>
            <a:ext cx="11616592" cy="11616592"/>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 name="1.…"/>
          <p:cNvSpPr txBox="1">
            <a:spLocks noGrp="1"/>
          </p:cNvSpPr>
          <p:nvPr>
            <p:ph type="body" sz="quarter" idx="1"/>
          </p:nvPr>
        </p:nvSpPr>
        <p:spPr>
          <a:xfrm>
            <a:off x="1028700" y="850900"/>
            <a:ext cx="10147300" cy="2995809"/>
          </a:xfrm>
          <a:prstGeom prst="rect">
            <a:avLst/>
          </a:prstGeom>
        </p:spPr>
        <p:txBody>
          <a:bodyPr>
            <a:normAutofit lnSpcReduction="10000"/>
          </a:bodyPr>
          <a:lstStyle/>
          <a:p>
            <a:pPr defTabSz="759459">
              <a:defRPr sz="6624" spc="1059">
                <a:solidFill>
                  <a:srgbClr val="000000"/>
                </a:solidFill>
                <a:latin typeface="Arial"/>
                <a:ea typeface="Arial"/>
                <a:cs typeface="Arial"/>
                <a:sym typeface="Arial"/>
              </a:defRPr>
            </a:pPr>
            <a:r>
              <a:t>1. </a:t>
            </a:r>
          </a:p>
          <a:p>
            <a:pPr defTabSz="759459">
              <a:defRPr sz="6624" spc="1059">
                <a:solidFill>
                  <a:srgbClr val="000000"/>
                </a:solidFill>
                <a:latin typeface="Arial"/>
                <a:ea typeface="Arial"/>
                <a:cs typeface="Arial"/>
                <a:sym typeface="Arial"/>
              </a:defRPr>
            </a:pPr>
            <a:r>
              <a:t>MoMo-</a:t>
            </a:r>
          </a:p>
          <a:p>
            <a:pPr defTabSz="759459">
              <a:defRPr sz="6624" spc="1059">
                <a:solidFill>
                  <a:srgbClr val="000000"/>
                </a:solidFill>
                <a:latin typeface="Arial"/>
                <a:ea typeface="Arial"/>
                <a:cs typeface="Arial"/>
                <a:sym typeface="Arial"/>
              </a:defRPr>
            </a:pPr>
            <a:r>
              <a:t>valmennukset</a:t>
            </a:r>
          </a:p>
        </p:txBody>
      </p:sp>
      <p:pic>
        <p:nvPicPr>
          <p:cNvPr id="150" name="PE_prosessi_02.png" descr="PE_prosessi_02.png"/>
          <p:cNvPicPr>
            <a:picLocks noChangeAspect="1"/>
          </p:cNvPicPr>
          <p:nvPr/>
        </p:nvPicPr>
        <p:blipFill>
          <a:blip r:embed="rId2">
            <a:extLst/>
          </a:blip>
          <a:srcRect l="5555" r="5555"/>
          <a:stretch>
            <a:fillRect/>
          </a:stretch>
        </p:blipFill>
        <p:spPr>
          <a:xfrm>
            <a:off x="6350" y="0"/>
            <a:ext cx="12192000" cy="13716000"/>
          </a:xfrm>
          <a:prstGeom prst="rect">
            <a:avLst/>
          </a:prstGeom>
          <a:ln w="12700">
            <a:miter lim="400000"/>
          </a:ln>
        </p:spPr>
      </p:pic>
      <p:sp>
        <p:nvSpPr>
          <p:cNvPr id="151" name="Draamakasvattajat toimivat kouluilla yhteistyössä niin henkilökunnan, oppilaiden kuin perheiden kanssa. Mukana mahdollisuuksien mukana on monitoimijuus eli kuraattorit ja nuorisotyöntekijät. Draamakasvattajat käyttävät työkalunaan draaman keinoja, ja tavoitteena meillä on rakentava vuorovaikutus ja ryhmäprosessien ymmärtäminen kaikissa näissä konteksteissa. Käytännössä draamakasvattajat kouluttavat henkilökuntaa, pitävät oppitunteja ja vanhempainiltoja sekä kokoavat ympärilleen oman tiimin, jonka kautta tietoja ja taitoja lähdetään kouluissa oppimaan."/>
          <p:cNvSpPr txBox="1"/>
          <p:nvPr/>
        </p:nvSpPr>
        <p:spPr>
          <a:xfrm>
            <a:off x="13201650" y="3429000"/>
            <a:ext cx="10147300" cy="9613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l" defTabSz="416052">
              <a:lnSpc>
                <a:spcPts val="5200"/>
              </a:lnSpc>
              <a:defRPr sz="3276">
                <a:solidFill>
                  <a:srgbClr val="000000"/>
                </a:solidFill>
                <a:latin typeface="Arial"/>
                <a:ea typeface="Arial"/>
                <a:cs typeface="Arial"/>
                <a:sym typeface="Arial"/>
              </a:defRPr>
            </a:lvl1pPr>
          </a:lstStyle>
          <a:p>
            <a:r>
              <a:rPr sz="3600" dirty="0" err="1"/>
              <a:t>Draamakasvattajat</a:t>
            </a:r>
            <a:r>
              <a:rPr sz="3600" dirty="0"/>
              <a:t> </a:t>
            </a:r>
            <a:r>
              <a:rPr sz="3600" dirty="0" err="1"/>
              <a:t>toimivat</a:t>
            </a:r>
            <a:r>
              <a:rPr sz="3600" dirty="0"/>
              <a:t> </a:t>
            </a:r>
            <a:r>
              <a:rPr sz="3600" dirty="0" err="1"/>
              <a:t>kouluilla</a:t>
            </a:r>
            <a:r>
              <a:rPr sz="3600" dirty="0"/>
              <a:t> </a:t>
            </a:r>
            <a:r>
              <a:rPr sz="3600" dirty="0" err="1"/>
              <a:t>yhteistyössä</a:t>
            </a:r>
            <a:r>
              <a:rPr sz="3600" dirty="0"/>
              <a:t> </a:t>
            </a:r>
            <a:r>
              <a:rPr sz="3600" dirty="0" err="1"/>
              <a:t>niin</a:t>
            </a:r>
            <a:r>
              <a:rPr sz="3600" dirty="0"/>
              <a:t> </a:t>
            </a:r>
            <a:r>
              <a:rPr sz="3600" dirty="0" err="1"/>
              <a:t>henkilökunnan</a:t>
            </a:r>
            <a:r>
              <a:rPr sz="3600" dirty="0"/>
              <a:t>, </a:t>
            </a:r>
            <a:r>
              <a:rPr sz="3600" dirty="0" err="1"/>
              <a:t>oppilaiden</a:t>
            </a:r>
            <a:r>
              <a:rPr sz="3600" dirty="0"/>
              <a:t> </a:t>
            </a:r>
            <a:r>
              <a:rPr sz="3600" dirty="0" err="1"/>
              <a:t>kuin</a:t>
            </a:r>
            <a:r>
              <a:rPr sz="3600" dirty="0"/>
              <a:t> </a:t>
            </a:r>
            <a:r>
              <a:rPr sz="3600" dirty="0" err="1"/>
              <a:t>perheiden</a:t>
            </a:r>
            <a:r>
              <a:rPr sz="3600" dirty="0"/>
              <a:t> </a:t>
            </a:r>
            <a:r>
              <a:rPr sz="3600" dirty="0" err="1"/>
              <a:t>kanssa</a:t>
            </a:r>
            <a:r>
              <a:rPr sz="3600" dirty="0"/>
              <a:t>. </a:t>
            </a:r>
            <a:r>
              <a:rPr sz="3600" dirty="0" err="1"/>
              <a:t>Mukana</a:t>
            </a:r>
            <a:r>
              <a:rPr sz="3600" dirty="0"/>
              <a:t> </a:t>
            </a:r>
            <a:r>
              <a:rPr sz="3600" dirty="0" err="1"/>
              <a:t>mahdollisuuksien</a:t>
            </a:r>
            <a:r>
              <a:rPr sz="3600" dirty="0"/>
              <a:t> </a:t>
            </a:r>
            <a:r>
              <a:rPr sz="3600" dirty="0" err="1"/>
              <a:t>mukana</a:t>
            </a:r>
            <a:r>
              <a:rPr sz="3600" dirty="0"/>
              <a:t> on </a:t>
            </a:r>
            <a:r>
              <a:rPr sz="3600" dirty="0" err="1"/>
              <a:t>monitoimijuus</a:t>
            </a:r>
            <a:r>
              <a:rPr sz="3600" dirty="0"/>
              <a:t> </a:t>
            </a:r>
            <a:r>
              <a:rPr sz="3600" dirty="0" err="1"/>
              <a:t>eli</a:t>
            </a:r>
            <a:r>
              <a:rPr sz="3600" dirty="0"/>
              <a:t> </a:t>
            </a:r>
            <a:r>
              <a:rPr sz="3600" dirty="0" err="1"/>
              <a:t>kuraattorit</a:t>
            </a:r>
            <a:r>
              <a:rPr sz="3600" dirty="0"/>
              <a:t> ja </a:t>
            </a:r>
            <a:r>
              <a:rPr sz="3600" dirty="0" err="1"/>
              <a:t>nuorisotyöntekijät</a:t>
            </a:r>
            <a:r>
              <a:rPr sz="3600" dirty="0"/>
              <a:t>. </a:t>
            </a:r>
            <a:r>
              <a:rPr sz="3600" dirty="0" err="1"/>
              <a:t>Draamakasvattajat</a:t>
            </a:r>
            <a:r>
              <a:rPr sz="3600" dirty="0"/>
              <a:t> </a:t>
            </a:r>
            <a:r>
              <a:rPr sz="3600" dirty="0" err="1"/>
              <a:t>käyttävät</a:t>
            </a:r>
            <a:r>
              <a:rPr sz="3600" dirty="0"/>
              <a:t> </a:t>
            </a:r>
            <a:r>
              <a:rPr sz="3600" dirty="0" err="1"/>
              <a:t>työkalunaan</a:t>
            </a:r>
            <a:r>
              <a:rPr sz="3600" dirty="0"/>
              <a:t> </a:t>
            </a:r>
            <a:r>
              <a:rPr sz="3600" dirty="0" err="1"/>
              <a:t>draaman</a:t>
            </a:r>
            <a:r>
              <a:rPr sz="3600" dirty="0"/>
              <a:t> </a:t>
            </a:r>
            <a:r>
              <a:rPr sz="3600" dirty="0" err="1"/>
              <a:t>keinoja</a:t>
            </a:r>
            <a:r>
              <a:rPr sz="3600" dirty="0"/>
              <a:t>, ja </a:t>
            </a:r>
            <a:r>
              <a:rPr sz="3600" dirty="0" err="1"/>
              <a:t>tavoitteena</a:t>
            </a:r>
            <a:r>
              <a:rPr sz="3600" dirty="0"/>
              <a:t> </a:t>
            </a:r>
            <a:r>
              <a:rPr sz="3600" dirty="0" err="1"/>
              <a:t>meillä</a:t>
            </a:r>
            <a:r>
              <a:rPr sz="3600" dirty="0"/>
              <a:t> on </a:t>
            </a:r>
            <a:r>
              <a:rPr sz="3600" dirty="0" err="1"/>
              <a:t>rakentava</a:t>
            </a:r>
            <a:r>
              <a:rPr sz="3600" dirty="0"/>
              <a:t> </a:t>
            </a:r>
            <a:r>
              <a:rPr sz="3600" dirty="0" err="1"/>
              <a:t>vuorovaikutus</a:t>
            </a:r>
            <a:r>
              <a:rPr sz="3600" dirty="0"/>
              <a:t> ja </a:t>
            </a:r>
            <a:r>
              <a:rPr sz="3600" dirty="0" err="1"/>
              <a:t>ryhmäprosessien</a:t>
            </a:r>
            <a:r>
              <a:rPr sz="3600" dirty="0"/>
              <a:t> </a:t>
            </a:r>
            <a:r>
              <a:rPr sz="3600" dirty="0" err="1"/>
              <a:t>ymmärtäminen</a:t>
            </a:r>
            <a:r>
              <a:rPr sz="3600" dirty="0"/>
              <a:t> </a:t>
            </a:r>
            <a:r>
              <a:rPr sz="3600" dirty="0" err="1"/>
              <a:t>kaikissa</a:t>
            </a:r>
            <a:r>
              <a:rPr sz="3600" dirty="0"/>
              <a:t> </a:t>
            </a:r>
            <a:r>
              <a:rPr sz="3600" dirty="0" err="1"/>
              <a:t>näissä</a:t>
            </a:r>
            <a:r>
              <a:rPr sz="3600" dirty="0"/>
              <a:t> </a:t>
            </a:r>
            <a:r>
              <a:rPr sz="3600" dirty="0" err="1"/>
              <a:t>konteksteissa</a:t>
            </a:r>
            <a:r>
              <a:rPr sz="3600" dirty="0"/>
              <a:t>. </a:t>
            </a:r>
            <a:r>
              <a:rPr sz="3600" dirty="0" err="1"/>
              <a:t>Käytännössä</a:t>
            </a:r>
            <a:r>
              <a:rPr sz="3600" dirty="0"/>
              <a:t> </a:t>
            </a:r>
            <a:r>
              <a:rPr sz="3600" dirty="0" err="1"/>
              <a:t>draamakasvattajat</a:t>
            </a:r>
            <a:r>
              <a:rPr sz="3600" dirty="0"/>
              <a:t> </a:t>
            </a:r>
            <a:r>
              <a:rPr sz="3600" dirty="0" err="1"/>
              <a:t>kouluttavat</a:t>
            </a:r>
            <a:r>
              <a:rPr sz="3600" dirty="0"/>
              <a:t> </a:t>
            </a:r>
            <a:r>
              <a:rPr sz="3600" dirty="0" err="1"/>
              <a:t>henkilökuntaa</a:t>
            </a:r>
            <a:r>
              <a:rPr sz="3600" dirty="0"/>
              <a:t>, </a:t>
            </a:r>
            <a:r>
              <a:rPr sz="3600" dirty="0" err="1"/>
              <a:t>pitävät</a:t>
            </a:r>
            <a:r>
              <a:rPr sz="3600" dirty="0"/>
              <a:t> </a:t>
            </a:r>
            <a:r>
              <a:rPr sz="3600" dirty="0" err="1"/>
              <a:t>oppitunteja</a:t>
            </a:r>
            <a:r>
              <a:rPr sz="3600" dirty="0"/>
              <a:t> ja </a:t>
            </a:r>
            <a:r>
              <a:rPr sz="3600" dirty="0" err="1"/>
              <a:t>vanhempainiltoja</a:t>
            </a:r>
            <a:r>
              <a:rPr sz="3600" dirty="0"/>
              <a:t> </a:t>
            </a:r>
            <a:r>
              <a:rPr sz="3600" dirty="0" err="1"/>
              <a:t>sekä</a:t>
            </a:r>
            <a:r>
              <a:rPr sz="3600" dirty="0"/>
              <a:t> </a:t>
            </a:r>
            <a:r>
              <a:rPr sz="3600" dirty="0" err="1"/>
              <a:t>kokoavat</a:t>
            </a:r>
            <a:r>
              <a:rPr sz="3600" dirty="0"/>
              <a:t> </a:t>
            </a:r>
            <a:r>
              <a:rPr sz="3600" dirty="0" err="1"/>
              <a:t>ympärilleen</a:t>
            </a:r>
            <a:r>
              <a:rPr sz="3600" dirty="0"/>
              <a:t> </a:t>
            </a:r>
            <a:r>
              <a:rPr sz="3600" dirty="0" err="1"/>
              <a:t>oman</a:t>
            </a:r>
            <a:r>
              <a:rPr sz="3600" dirty="0"/>
              <a:t> </a:t>
            </a:r>
            <a:r>
              <a:rPr sz="3600" dirty="0" err="1"/>
              <a:t>tiimin</a:t>
            </a:r>
            <a:r>
              <a:rPr sz="3600" dirty="0"/>
              <a:t>, </a:t>
            </a:r>
            <a:r>
              <a:rPr sz="3600" dirty="0" err="1"/>
              <a:t>jonka</a:t>
            </a:r>
            <a:r>
              <a:rPr sz="3600" dirty="0"/>
              <a:t> </a:t>
            </a:r>
            <a:r>
              <a:rPr sz="3600" dirty="0" err="1"/>
              <a:t>kautta</a:t>
            </a:r>
            <a:r>
              <a:rPr sz="3600" dirty="0"/>
              <a:t> </a:t>
            </a:r>
            <a:r>
              <a:rPr sz="3600" dirty="0" err="1"/>
              <a:t>tietoja</a:t>
            </a:r>
            <a:r>
              <a:rPr sz="3600" dirty="0"/>
              <a:t> ja </a:t>
            </a:r>
            <a:r>
              <a:rPr sz="3600" dirty="0" err="1"/>
              <a:t>taitoja</a:t>
            </a:r>
            <a:r>
              <a:rPr sz="3600" dirty="0"/>
              <a:t> </a:t>
            </a:r>
            <a:r>
              <a:rPr sz="3600" dirty="0" err="1"/>
              <a:t>lähdetään</a:t>
            </a:r>
            <a:r>
              <a:rPr sz="3600" dirty="0"/>
              <a:t> </a:t>
            </a:r>
            <a:r>
              <a:rPr sz="3600" dirty="0" err="1"/>
              <a:t>kouluissa</a:t>
            </a:r>
            <a:r>
              <a:rPr sz="3600" dirty="0"/>
              <a:t> </a:t>
            </a:r>
            <a:r>
              <a:rPr sz="3600" dirty="0" err="1"/>
              <a:t>oppimaan</a:t>
            </a:r>
            <a:r>
              <a:rPr sz="3600" dirty="0"/>
              <a:t>.</a:t>
            </a:r>
          </a:p>
        </p:txBody>
      </p:sp>
      <p:sp>
        <p:nvSpPr>
          <p:cNvPr id="152" name="2.…"/>
          <p:cNvSpPr txBox="1"/>
          <p:nvPr/>
        </p:nvSpPr>
        <p:spPr>
          <a:xfrm>
            <a:off x="13201649" y="850900"/>
            <a:ext cx="10734385" cy="299580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algn="l">
              <a:defRPr sz="7200" cap="all" spc="1152">
                <a:solidFill>
                  <a:srgbClr val="000000"/>
                </a:solidFill>
                <a:latin typeface="Arial"/>
                <a:ea typeface="Arial"/>
                <a:cs typeface="Arial"/>
                <a:sym typeface="Arial"/>
              </a:defRPr>
            </a:pPr>
            <a:r>
              <a:rPr b="1" dirty="0"/>
              <a:t>2. </a:t>
            </a:r>
            <a:r>
              <a:rPr b="1" dirty="0" err="1" smtClean="0"/>
              <a:t>MoMo-draama</a:t>
            </a:r>
            <a:endParaRPr b="1" dirty="0"/>
          </a:p>
        </p:txBody>
      </p:sp>
      <p:sp>
        <p:nvSpPr>
          <p:cNvPr id="153" name="Slide Number"/>
          <p:cNvSpPr txBox="1">
            <a:spLocks noGrp="1"/>
          </p:cNvSpPr>
          <p:nvPr>
            <p:ph type="sldNum" sz="quarter" idx="4294967295"/>
          </p:nvPr>
        </p:nvSpPr>
        <p:spPr>
          <a:xfrm>
            <a:off x="23663237" y="12896850"/>
            <a:ext cx="272797" cy="520701"/>
          </a:xfrm>
          <a:prstGeom prst="rect">
            <a:avLst/>
          </a:prstGeom>
          <a:extLst>
            <a:ext uri="{C572A759-6A51-4108-AA02-DFA0A04FC94B}">
              <ma14:wrappingTextBoxFlag xmlns:ma14="http://schemas.microsoft.com/office/mac/drawingml/2011/main" xmlns="" val="1"/>
            </a:ext>
          </a:extLst>
        </p:spPr>
        <p:txBody>
          <a:bodyPr/>
          <a:lstStyle>
            <a:lvl1pPr>
              <a:defRPr>
                <a:solidFill>
                  <a:srgbClr val="000000"/>
                </a:solidFill>
              </a:defRPr>
            </a:lvl1pPr>
          </a:lstStyle>
          <a:p>
            <a:fld id="{86CB4B4D-7CA3-9044-876B-883B54F8677D}" type="slidenum">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5" name="PE_prosessi_03-8.png" descr="PE_prosessi_03-8.png"/>
          <p:cNvPicPr>
            <a:picLocks noGrp="1" noChangeAspect="1"/>
          </p:cNvPicPr>
          <p:nvPr>
            <p:ph type="pic" idx="13"/>
          </p:nvPr>
        </p:nvPicPr>
        <p:blipFill>
          <a:blip r:embed="rId2">
            <a:extLst/>
          </a:blip>
          <a:srcRect l="5555" r="5555"/>
          <a:stretch>
            <a:fillRect/>
          </a:stretch>
        </p:blipFill>
        <p:spPr>
          <a:prstGeom prst="rect">
            <a:avLst/>
          </a:prstGeom>
        </p:spPr>
      </p:pic>
      <p:sp>
        <p:nvSpPr>
          <p:cNvPr id="156" name="Tiimiakatemia® Tiimioppimisen Startti- valmennus perehdyttää tiimioppimisen menetelmään. Sen keskiössä on kokonaisvaltainen oppiminen, käytännön tekeminen ja tiimityöskentely. Kyse ei ole vain työkalusta vaan ajattelu- ja toimintatavasta, joka tekee kaikista yhteisön jäsenistä aktiivisia oppijoita ja toimijoita. Valmennuksen tavoitteena on tehdä tiimioppimisen ydinajatuksia ja tiimivalmentajan roolia tutuksi sekä innostaa käytännön tekoihin."/>
          <p:cNvSpPr txBox="1">
            <a:spLocks noGrp="1"/>
          </p:cNvSpPr>
          <p:nvPr>
            <p:ph type="title"/>
          </p:nvPr>
        </p:nvSpPr>
        <p:spPr>
          <a:xfrm>
            <a:off x="1028700" y="3897509"/>
            <a:ext cx="10147300" cy="9145391"/>
          </a:xfrm>
          <a:prstGeom prst="rect">
            <a:avLst/>
          </a:prstGeom>
        </p:spPr>
        <p:txBody>
          <a:bodyPr>
            <a:normAutofit/>
          </a:bodyPr>
          <a:lstStyle>
            <a:lvl1pPr defTabSz="457200">
              <a:lnSpc>
                <a:spcPts val="5700"/>
              </a:lnSpc>
              <a:defRPr sz="3600" cap="none" spc="0">
                <a:solidFill>
                  <a:srgbClr val="000000"/>
                </a:solidFill>
                <a:latin typeface="Arial"/>
                <a:ea typeface="Arial"/>
                <a:cs typeface="Arial"/>
                <a:sym typeface="Arial"/>
              </a:defRPr>
            </a:lvl1pPr>
          </a:lstStyle>
          <a:p>
            <a:r>
              <a:rPr dirty="0" err="1"/>
              <a:t>Tiimiakatemia</a:t>
            </a:r>
            <a:r>
              <a:rPr dirty="0"/>
              <a:t>® </a:t>
            </a:r>
            <a:r>
              <a:rPr dirty="0" err="1"/>
              <a:t>Tiimioppimisen</a:t>
            </a:r>
            <a:r>
              <a:rPr dirty="0"/>
              <a:t> </a:t>
            </a:r>
            <a:r>
              <a:rPr dirty="0" err="1"/>
              <a:t>Startti</a:t>
            </a:r>
            <a:r>
              <a:rPr dirty="0"/>
              <a:t>- </a:t>
            </a:r>
            <a:r>
              <a:rPr dirty="0" err="1"/>
              <a:t>valmennus</a:t>
            </a:r>
            <a:r>
              <a:rPr dirty="0"/>
              <a:t> </a:t>
            </a:r>
            <a:r>
              <a:rPr dirty="0" err="1"/>
              <a:t>perehdyttää</a:t>
            </a:r>
            <a:r>
              <a:rPr dirty="0"/>
              <a:t> </a:t>
            </a:r>
            <a:r>
              <a:rPr dirty="0" err="1"/>
              <a:t>tiimioppimisen</a:t>
            </a:r>
            <a:r>
              <a:rPr dirty="0"/>
              <a:t> </a:t>
            </a:r>
            <a:r>
              <a:rPr dirty="0" err="1"/>
              <a:t>menetelmään</a:t>
            </a:r>
            <a:r>
              <a:rPr dirty="0"/>
              <a:t>. Sen </a:t>
            </a:r>
            <a:r>
              <a:rPr dirty="0" err="1"/>
              <a:t>keskiössä</a:t>
            </a:r>
            <a:r>
              <a:rPr dirty="0"/>
              <a:t> on </a:t>
            </a:r>
            <a:r>
              <a:rPr dirty="0" err="1"/>
              <a:t>kokonaisvaltainen</a:t>
            </a:r>
            <a:r>
              <a:rPr dirty="0"/>
              <a:t> </a:t>
            </a:r>
            <a:r>
              <a:rPr dirty="0" err="1"/>
              <a:t>oppiminen</a:t>
            </a:r>
            <a:r>
              <a:rPr dirty="0"/>
              <a:t>, </a:t>
            </a:r>
            <a:r>
              <a:rPr dirty="0" err="1"/>
              <a:t>käytännön</a:t>
            </a:r>
            <a:r>
              <a:rPr dirty="0"/>
              <a:t> </a:t>
            </a:r>
            <a:r>
              <a:rPr dirty="0" err="1"/>
              <a:t>tekeminen</a:t>
            </a:r>
            <a:r>
              <a:rPr dirty="0"/>
              <a:t> ja </a:t>
            </a:r>
            <a:r>
              <a:rPr dirty="0" err="1"/>
              <a:t>tiimityöskentely</a:t>
            </a:r>
            <a:r>
              <a:rPr dirty="0"/>
              <a:t>. </a:t>
            </a:r>
            <a:r>
              <a:rPr dirty="0" err="1"/>
              <a:t>Kyse</a:t>
            </a:r>
            <a:r>
              <a:rPr dirty="0"/>
              <a:t> </a:t>
            </a:r>
            <a:r>
              <a:rPr dirty="0" err="1"/>
              <a:t>ei</a:t>
            </a:r>
            <a:r>
              <a:rPr dirty="0"/>
              <a:t> ole vain </a:t>
            </a:r>
            <a:r>
              <a:rPr dirty="0" err="1"/>
              <a:t>työkalusta</a:t>
            </a:r>
            <a:r>
              <a:rPr dirty="0"/>
              <a:t> </a:t>
            </a:r>
            <a:r>
              <a:rPr dirty="0" err="1"/>
              <a:t>vaan</a:t>
            </a:r>
            <a:r>
              <a:rPr dirty="0"/>
              <a:t> </a:t>
            </a:r>
            <a:r>
              <a:rPr dirty="0" err="1"/>
              <a:t>ajattelu</a:t>
            </a:r>
            <a:r>
              <a:rPr dirty="0"/>
              <a:t>- ja </a:t>
            </a:r>
            <a:r>
              <a:rPr dirty="0" err="1"/>
              <a:t>toimintatavasta</a:t>
            </a:r>
            <a:r>
              <a:rPr dirty="0"/>
              <a:t>, </a:t>
            </a:r>
            <a:r>
              <a:rPr dirty="0" err="1"/>
              <a:t>joka</a:t>
            </a:r>
            <a:r>
              <a:rPr dirty="0"/>
              <a:t> </a:t>
            </a:r>
            <a:r>
              <a:rPr dirty="0" err="1"/>
              <a:t>tekee</a:t>
            </a:r>
            <a:r>
              <a:rPr dirty="0"/>
              <a:t> </a:t>
            </a:r>
            <a:r>
              <a:rPr dirty="0" err="1"/>
              <a:t>kaikista</a:t>
            </a:r>
            <a:r>
              <a:rPr dirty="0"/>
              <a:t> </a:t>
            </a:r>
            <a:r>
              <a:rPr dirty="0" err="1"/>
              <a:t>yhteisön</a:t>
            </a:r>
            <a:r>
              <a:rPr dirty="0"/>
              <a:t> </a:t>
            </a:r>
            <a:r>
              <a:rPr dirty="0" err="1"/>
              <a:t>jäsenistä</a:t>
            </a:r>
            <a:r>
              <a:rPr dirty="0"/>
              <a:t> </a:t>
            </a:r>
            <a:r>
              <a:rPr dirty="0" err="1"/>
              <a:t>aktiivisia</a:t>
            </a:r>
            <a:r>
              <a:rPr dirty="0"/>
              <a:t> </a:t>
            </a:r>
            <a:r>
              <a:rPr dirty="0" err="1"/>
              <a:t>oppijoita</a:t>
            </a:r>
            <a:r>
              <a:rPr dirty="0"/>
              <a:t> ja </a:t>
            </a:r>
            <a:r>
              <a:rPr dirty="0" err="1"/>
              <a:t>toimijoita</a:t>
            </a:r>
            <a:r>
              <a:rPr dirty="0"/>
              <a:t>. </a:t>
            </a:r>
            <a:r>
              <a:rPr dirty="0" err="1"/>
              <a:t>Valmennuksen</a:t>
            </a:r>
            <a:r>
              <a:rPr dirty="0"/>
              <a:t> </a:t>
            </a:r>
            <a:r>
              <a:rPr dirty="0" err="1"/>
              <a:t>tavoitteena</a:t>
            </a:r>
            <a:r>
              <a:rPr dirty="0"/>
              <a:t> on </a:t>
            </a:r>
            <a:r>
              <a:rPr dirty="0" err="1"/>
              <a:t>tehdä</a:t>
            </a:r>
            <a:r>
              <a:rPr dirty="0"/>
              <a:t> </a:t>
            </a:r>
            <a:r>
              <a:rPr dirty="0" err="1"/>
              <a:t>tiimioppimisen</a:t>
            </a:r>
            <a:r>
              <a:rPr dirty="0"/>
              <a:t> </a:t>
            </a:r>
            <a:r>
              <a:rPr dirty="0" err="1"/>
              <a:t>ydinajatuksia</a:t>
            </a:r>
            <a:r>
              <a:rPr dirty="0"/>
              <a:t> ja </a:t>
            </a:r>
            <a:r>
              <a:rPr dirty="0" err="1"/>
              <a:t>tiimivalmentajan</a:t>
            </a:r>
            <a:r>
              <a:rPr dirty="0"/>
              <a:t> </a:t>
            </a:r>
            <a:r>
              <a:rPr dirty="0" err="1"/>
              <a:t>roolia</a:t>
            </a:r>
            <a:r>
              <a:rPr dirty="0"/>
              <a:t> </a:t>
            </a:r>
            <a:r>
              <a:rPr dirty="0" err="1"/>
              <a:t>tutuksi</a:t>
            </a:r>
            <a:r>
              <a:rPr dirty="0"/>
              <a:t> </a:t>
            </a:r>
            <a:r>
              <a:rPr dirty="0" err="1"/>
              <a:t>sekä</a:t>
            </a:r>
            <a:r>
              <a:rPr dirty="0"/>
              <a:t> </a:t>
            </a:r>
            <a:r>
              <a:rPr dirty="0" err="1"/>
              <a:t>innostaa</a:t>
            </a:r>
            <a:r>
              <a:rPr dirty="0"/>
              <a:t> </a:t>
            </a:r>
            <a:r>
              <a:rPr dirty="0" err="1"/>
              <a:t>käytännön</a:t>
            </a:r>
            <a:r>
              <a:rPr dirty="0"/>
              <a:t> </a:t>
            </a:r>
            <a:r>
              <a:rPr dirty="0" err="1"/>
              <a:t>tekoihin</a:t>
            </a:r>
            <a:r>
              <a:rPr dirty="0"/>
              <a:t>.</a:t>
            </a:r>
          </a:p>
        </p:txBody>
      </p:sp>
      <p:sp>
        <p:nvSpPr>
          <p:cNvPr id="157" name="3.…"/>
          <p:cNvSpPr txBox="1">
            <a:spLocks noGrp="1"/>
          </p:cNvSpPr>
          <p:nvPr>
            <p:ph type="body" sz="quarter" idx="1"/>
          </p:nvPr>
        </p:nvSpPr>
        <p:spPr>
          <a:xfrm>
            <a:off x="1028700" y="901700"/>
            <a:ext cx="10147300" cy="2995809"/>
          </a:xfrm>
          <a:prstGeom prst="rect">
            <a:avLst/>
          </a:prstGeom>
        </p:spPr>
        <p:txBody>
          <a:bodyPr>
            <a:normAutofit/>
          </a:bodyPr>
          <a:lstStyle/>
          <a:p>
            <a:pPr defTabSz="759459">
              <a:defRPr sz="6624" spc="1059">
                <a:solidFill>
                  <a:srgbClr val="000000"/>
                </a:solidFill>
                <a:latin typeface="Arial"/>
                <a:ea typeface="Arial"/>
                <a:cs typeface="Arial"/>
                <a:sym typeface="Arial"/>
              </a:defRPr>
            </a:pPr>
            <a:r>
              <a:rPr b="1" dirty="0"/>
              <a:t>3. </a:t>
            </a:r>
            <a:r>
              <a:rPr b="1" dirty="0" err="1" smtClean="0"/>
              <a:t>MoMo</a:t>
            </a:r>
            <a:r>
              <a:rPr b="1" dirty="0" smtClean="0"/>
              <a:t>- </a:t>
            </a:r>
            <a:r>
              <a:rPr b="1" dirty="0" err="1"/>
              <a:t>tiimioppiminen</a:t>
            </a:r>
            <a:endParaRPr b="1" dirty="0"/>
          </a:p>
        </p:txBody>
      </p:sp>
      <p:sp>
        <p:nvSpPr>
          <p:cNvPr id="158" name="Slide Number"/>
          <p:cNvSpPr txBox="1">
            <a:spLocks noGrp="1"/>
          </p:cNvSpPr>
          <p:nvPr>
            <p:ph type="sldNum" sz="quarter" idx="4294967295"/>
          </p:nvPr>
        </p:nvSpPr>
        <p:spPr>
          <a:xfrm>
            <a:off x="23663237" y="12896850"/>
            <a:ext cx="272797" cy="520701"/>
          </a:xfrm>
          <a:prstGeom prst="rect">
            <a:avLst/>
          </a:prstGeom>
          <a:extLst>
            <a:ext uri="{C572A759-6A51-4108-AA02-DFA0A04FC94B}">
              <ma14:wrappingTextBoxFlag xmlns:ma14="http://schemas.microsoft.com/office/mac/drawingml/2011/main" xmlns="" val="1"/>
            </a:ext>
          </a:extLst>
        </p:spPr>
        <p:txBody>
          <a:bodyPr/>
          <a:lstStyle>
            <a:lvl1pPr>
              <a:defRPr>
                <a:solidFill>
                  <a:srgbClr val="000000"/>
                </a:solidFill>
              </a:defRPr>
            </a:lvl1p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 name="1.…"/>
          <p:cNvSpPr txBox="1">
            <a:spLocks noGrp="1"/>
          </p:cNvSpPr>
          <p:nvPr>
            <p:ph type="body" sz="quarter" idx="1"/>
          </p:nvPr>
        </p:nvSpPr>
        <p:spPr>
          <a:xfrm>
            <a:off x="1028700" y="850900"/>
            <a:ext cx="10147300" cy="2995809"/>
          </a:xfrm>
          <a:prstGeom prst="rect">
            <a:avLst/>
          </a:prstGeom>
        </p:spPr>
        <p:txBody>
          <a:bodyPr>
            <a:normAutofit lnSpcReduction="10000"/>
          </a:bodyPr>
          <a:lstStyle/>
          <a:p>
            <a:pPr defTabSz="759459">
              <a:defRPr sz="6624" spc="1059">
                <a:solidFill>
                  <a:srgbClr val="000000"/>
                </a:solidFill>
                <a:latin typeface="Arial"/>
                <a:ea typeface="Arial"/>
                <a:cs typeface="Arial"/>
                <a:sym typeface="Arial"/>
              </a:defRPr>
            </a:pPr>
            <a:r>
              <a:t>1. </a:t>
            </a:r>
          </a:p>
          <a:p>
            <a:pPr defTabSz="759459">
              <a:defRPr sz="6624" spc="1059">
                <a:solidFill>
                  <a:srgbClr val="000000"/>
                </a:solidFill>
                <a:latin typeface="Arial"/>
                <a:ea typeface="Arial"/>
                <a:cs typeface="Arial"/>
                <a:sym typeface="Arial"/>
              </a:defRPr>
            </a:pPr>
            <a:r>
              <a:t>MoMo-</a:t>
            </a:r>
          </a:p>
          <a:p>
            <a:pPr defTabSz="759459">
              <a:defRPr sz="6624" spc="1059">
                <a:solidFill>
                  <a:srgbClr val="000000"/>
                </a:solidFill>
                <a:latin typeface="Arial"/>
                <a:ea typeface="Arial"/>
                <a:cs typeface="Arial"/>
                <a:sym typeface="Arial"/>
              </a:defRPr>
            </a:pPr>
            <a:r>
              <a:t>valmennukset</a:t>
            </a:r>
          </a:p>
        </p:txBody>
      </p:sp>
      <p:pic>
        <p:nvPicPr>
          <p:cNvPr id="162" name="PE_prosessi_04-8.png" descr="PE_prosessi_04-8.png"/>
          <p:cNvPicPr>
            <a:picLocks noChangeAspect="1"/>
          </p:cNvPicPr>
          <p:nvPr/>
        </p:nvPicPr>
        <p:blipFill>
          <a:blip r:embed="rId2">
            <a:extLst/>
          </a:blip>
          <a:srcRect l="5555" r="5555"/>
          <a:stretch>
            <a:fillRect/>
          </a:stretch>
        </p:blipFill>
        <p:spPr>
          <a:xfrm>
            <a:off x="6350" y="0"/>
            <a:ext cx="12192000" cy="13716000"/>
          </a:xfrm>
          <a:prstGeom prst="rect">
            <a:avLst/>
          </a:prstGeom>
          <a:ln w="12700">
            <a:miter lim="400000"/>
          </a:ln>
        </p:spPr>
      </p:pic>
      <p:sp>
        <p:nvSpPr>
          <p:cNvPr id="163" name="Koko työyhteisö: UEF tutkii toimijuutta koulun toimintakulttuurissa ja pedagogiikassa. Menetelmänä on alku- ja loppumittaus.…"/>
          <p:cNvSpPr txBox="1"/>
          <p:nvPr/>
        </p:nvSpPr>
        <p:spPr>
          <a:xfrm>
            <a:off x="13201650" y="2672861"/>
            <a:ext cx="10147300" cy="1037004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fontScale="92500"/>
          </a:bodyPr>
          <a:lstStyle/>
          <a:p>
            <a:pPr algn="l" defTabSz="457200">
              <a:lnSpc>
                <a:spcPts val="5700"/>
              </a:lnSpc>
              <a:defRPr sz="3600">
                <a:solidFill>
                  <a:srgbClr val="000000"/>
                </a:solidFill>
                <a:latin typeface="Arial"/>
                <a:ea typeface="Arial"/>
                <a:cs typeface="Arial"/>
                <a:sym typeface="Arial"/>
              </a:defRPr>
            </a:pPr>
            <a:r>
              <a:rPr b="1" dirty="0"/>
              <a:t>Koko </a:t>
            </a:r>
            <a:r>
              <a:rPr b="1" dirty="0" err="1"/>
              <a:t>työyhteisö</a:t>
            </a:r>
            <a:r>
              <a:rPr b="1" dirty="0"/>
              <a:t>:</a:t>
            </a:r>
            <a:r>
              <a:rPr dirty="0"/>
              <a:t> UEF </a:t>
            </a:r>
            <a:r>
              <a:rPr dirty="0" err="1"/>
              <a:t>tutkii</a:t>
            </a:r>
            <a:r>
              <a:rPr dirty="0"/>
              <a:t> </a:t>
            </a:r>
            <a:r>
              <a:rPr dirty="0" err="1"/>
              <a:t>toimijuutta</a:t>
            </a:r>
            <a:r>
              <a:rPr dirty="0"/>
              <a:t> </a:t>
            </a:r>
            <a:r>
              <a:rPr dirty="0" err="1"/>
              <a:t>koulun</a:t>
            </a:r>
            <a:r>
              <a:rPr dirty="0"/>
              <a:t> </a:t>
            </a:r>
            <a:r>
              <a:rPr dirty="0" err="1"/>
              <a:t>toimintakulttuurissa</a:t>
            </a:r>
            <a:r>
              <a:rPr dirty="0"/>
              <a:t> ja </a:t>
            </a:r>
            <a:r>
              <a:rPr dirty="0" err="1"/>
              <a:t>pedagogiikassa</a:t>
            </a:r>
            <a:r>
              <a:rPr dirty="0"/>
              <a:t>. </a:t>
            </a:r>
            <a:r>
              <a:rPr dirty="0" err="1"/>
              <a:t>Menetelmänä</a:t>
            </a:r>
            <a:r>
              <a:rPr dirty="0"/>
              <a:t> on </a:t>
            </a:r>
            <a:r>
              <a:rPr dirty="0" err="1"/>
              <a:t>alku</a:t>
            </a:r>
            <a:r>
              <a:rPr dirty="0"/>
              <a:t>- ja </a:t>
            </a:r>
            <a:r>
              <a:rPr dirty="0" err="1"/>
              <a:t>loppumittaus</a:t>
            </a:r>
            <a:r>
              <a:rPr dirty="0"/>
              <a:t>. </a:t>
            </a:r>
          </a:p>
          <a:p>
            <a:pPr algn="l" defTabSz="457200">
              <a:lnSpc>
                <a:spcPts val="5700"/>
              </a:lnSpc>
              <a:defRPr sz="3600">
                <a:solidFill>
                  <a:srgbClr val="000000"/>
                </a:solidFill>
                <a:latin typeface="Arial"/>
                <a:ea typeface="Arial"/>
                <a:cs typeface="Arial"/>
                <a:sym typeface="Arial"/>
              </a:defRPr>
            </a:pPr>
            <a:endParaRPr dirty="0"/>
          </a:p>
          <a:p>
            <a:pPr algn="l" defTabSz="457200">
              <a:lnSpc>
                <a:spcPts val="5700"/>
              </a:lnSpc>
              <a:defRPr sz="3600">
                <a:solidFill>
                  <a:srgbClr val="000000"/>
                </a:solidFill>
                <a:latin typeface="Arial"/>
                <a:ea typeface="Arial"/>
                <a:cs typeface="Arial"/>
                <a:sym typeface="Arial"/>
              </a:defRPr>
            </a:pPr>
            <a:r>
              <a:rPr b="1" dirty="0" err="1"/>
              <a:t>Hanketiimi</a:t>
            </a:r>
            <a:r>
              <a:rPr b="1" dirty="0"/>
              <a:t>:</a:t>
            </a:r>
            <a:r>
              <a:rPr dirty="0"/>
              <a:t> </a:t>
            </a:r>
            <a:r>
              <a:rPr dirty="0" err="1"/>
              <a:t>Tutkimuskohteena</a:t>
            </a:r>
            <a:r>
              <a:rPr dirty="0"/>
              <a:t> on </a:t>
            </a:r>
            <a:r>
              <a:rPr dirty="0" err="1"/>
              <a:t>tiimin</a:t>
            </a:r>
            <a:r>
              <a:rPr dirty="0"/>
              <a:t> </a:t>
            </a:r>
            <a:r>
              <a:rPr dirty="0" err="1"/>
              <a:t>kehittyminen</a:t>
            </a:r>
            <a:r>
              <a:rPr dirty="0"/>
              <a:t>, </a:t>
            </a:r>
            <a:r>
              <a:rPr dirty="0" err="1"/>
              <a:t>ryhmäprosessit</a:t>
            </a:r>
            <a:r>
              <a:rPr dirty="0"/>
              <a:t> ja </a:t>
            </a:r>
            <a:r>
              <a:rPr dirty="0" err="1"/>
              <a:t>valmentava</a:t>
            </a:r>
            <a:r>
              <a:rPr dirty="0"/>
              <a:t> </a:t>
            </a:r>
            <a:r>
              <a:rPr dirty="0" err="1"/>
              <a:t>kehittämisote</a:t>
            </a:r>
            <a:r>
              <a:rPr dirty="0"/>
              <a:t>. </a:t>
            </a:r>
            <a:r>
              <a:rPr dirty="0" err="1"/>
              <a:t>Tiimivalmentajat</a:t>
            </a:r>
            <a:r>
              <a:rPr dirty="0"/>
              <a:t> </a:t>
            </a:r>
            <a:r>
              <a:rPr dirty="0" err="1"/>
              <a:t>tulevat</a:t>
            </a:r>
            <a:r>
              <a:rPr dirty="0"/>
              <a:t> </a:t>
            </a:r>
            <a:r>
              <a:rPr dirty="0" err="1"/>
              <a:t>nauhoittamaan</a:t>
            </a:r>
            <a:r>
              <a:rPr dirty="0"/>
              <a:t> </a:t>
            </a:r>
            <a:r>
              <a:rPr dirty="0" err="1"/>
              <a:t>tutkimuskäyttöä</a:t>
            </a:r>
            <a:r>
              <a:rPr dirty="0"/>
              <a:t> </a:t>
            </a:r>
            <a:r>
              <a:rPr dirty="0" err="1"/>
              <a:t>varten</a:t>
            </a:r>
            <a:r>
              <a:rPr dirty="0"/>
              <a:t> </a:t>
            </a:r>
            <a:r>
              <a:rPr dirty="0" err="1"/>
              <a:t>kaikki</a:t>
            </a:r>
            <a:r>
              <a:rPr dirty="0"/>
              <a:t> </a:t>
            </a:r>
            <a:r>
              <a:rPr dirty="0" err="1"/>
              <a:t>valmennuskerrat</a:t>
            </a:r>
            <a:r>
              <a:rPr dirty="0"/>
              <a:t> </a:t>
            </a:r>
            <a:r>
              <a:rPr dirty="0" err="1"/>
              <a:t>sekä</a:t>
            </a:r>
            <a:r>
              <a:rPr dirty="0"/>
              <a:t> </a:t>
            </a:r>
            <a:r>
              <a:rPr dirty="0" err="1"/>
              <a:t>tekevät</a:t>
            </a:r>
            <a:r>
              <a:rPr dirty="0"/>
              <a:t> </a:t>
            </a:r>
            <a:r>
              <a:rPr dirty="0" err="1"/>
              <a:t>omat</a:t>
            </a:r>
            <a:r>
              <a:rPr dirty="0"/>
              <a:t> </a:t>
            </a:r>
            <a:r>
              <a:rPr dirty="0" err="1"/>
              <a:t>muistiinpanot</a:t>
            </a:r>
            <a:r>
              <a:rPr dirty="0"/>
              <a:t> </a:t>
            </a:r>
            <a:r>
              <a:rPr dirty="0" err="1"/>
              <a:t>valmennuskerroista</a:t>
            </a:r>
            <a:r>
              <a:rPr dirty="0"/>
              <a:t>. </a:t>
            </a:r>
            <a:endParaRPr lang="fi-FI" dirty="0" smtClean="0"/>
          </a:p>
          <a:p>
            <a:pPr algn="l" defTabSz="457200">
              <a:lnSpc>
                <a:spcPts val="5700"/>
              </a:lnSpc>
              <a:defRPr sz="3600">
                <a:solidFill>
                  <a:srgbClr val="000000"/>
                </a:solidFill>
                <a:latin typeface="Arial"/>
                <a:ea typeface="Arial"/>
                <a:cs typeface="Arial"/>
                <a:sym typeface="Arial"/>
              </a:defRPr>
            </a:pPr>
            <a:endParaRPr dirty="0"/>
          </a:p>
          <a:p>
            <a:pPr algn="l" defTabSz="457200">
              <a:lnSpc>
                <a:spcPts val="5700"/>
              </a:lnSpc>
              <a:defRPr sz="3600">
                <a:solidFill>
                  <a:srgbClr val="000000"/>
                </a:solidFill>
                <a:latin typeface="Arial"/>
                <a:ea typeface="Arial"/>
                <a:cs typeface="Arial"/>
                <a:sym typeface="Arial"/>
              </a:defRPr>
            </a:pPr>
            <a:r>
              <a:rPr b="1" dirty="0" err="1"/>
              <a:t>Yksilö</a:t>
            </a:r>
            <a:r>
              <a:rPr b="1" dirty="0"/>
              <a:t>:</a:t>
            </a:r>
            <a:r>
              <a:rPr dirty="0"/>
              <a:t> </a:t>
            </a:r>
            <a:r>
              <a:rPr dirty="0" err="1"/>
              <a:t>Tutkimuskohteena</a:t>
            </a:r>
            <a:r>
              <a:rPr dirty="0"/>
              <a:t> on </a:t>
            </a:r>
            <a:r>
              <a:rPr dirty="0" err="1"/>
              <a:t>opettajan</a:t>
            </a:r>
            <a:r>
              <a:rPr dirty="0"/>
              <a:t> </a:t>
            </a:r>
            <a:r>
              <a:rPr dirty="0" err="1"/>
              <a:t>oppiminen</a:t>
            </a:r>
            <a:r>
              <a:rPr dirty="0"/>
              <a:t>. </a:t>
            </a:r>
            <a:r>
              <a:rPr dirty="0" err="1"/>
              <a:t>UEF:n</a:t>
            </a:r>
            <a:r>
              <a:rPr dirty="0"/>
              <a:t> </a:t>
            </a:r>
            <a:r>
              <a:rPr dirty="0" err="1"/>
              <a:t>tutkija</a:t>
            </a:r>
            <a:r>
              <a:rPr dirty="0"/>
              <a:t> </a:t>
            </a:r>
            <a:r>
              <a:rPr dirty="0" err="1"/>
              <a:t>haastattelee</a:t>
            </a:r>
            <a:r>
              <a:rPr dirty="0"/>
              <a:t> </a:t>
            </a:r>
            <a:r>
              <a:rPr dirty="0" err="1"/>
              <a:t>hankeyhteyshenkilöä</a:t>
            </a:r>
            <a:r>
              <a:rPr dirty="0"/>
              <a:t> </a:t>
            </a:r>
            <a:r>
              <a:rPr dirty="0" err="1"/>
              <a:t>MoMo-valmennuksien</a:t>
            </a:r>
            <a:r>
              <a:rPr dirty="0"/>
              <a:t> </a:t>
            </a:r>
            <a:r>
              <a:rPr dirty="0" err="1"/>
              <a:t>jäljeen</a:t>
            </a:r>
            <a:r>
              <a:rPr dirty="0"/>
              <a:t>.</a:t>
            </a:r>
          </a:p>
        </p:txBody>
      </p:sp>
      <p:sp>
        <p:nvSpPr>
          <p:cNvPr id="164" name="4.…"/>
          <p:cNvSpPr txBox="1"/>
          <p:nvPr/>
        </p:nvSpPr>
        <p:spPr>
          <a:xfrm>
            <a:off x="13201649" y="710222"/>
            <a:ext cx="10734385" cy="196263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algn="l" defTabSz="759459">
              <a:defRPr sz="6624" cap="all" spc="1059">
                <a:solidFill>
                  <a:srgbClr val="000000"/>
                </a:solidFill>
                <a:latin typeface="Arial"/>
                <a:ea typeface="Arial"/>
                <a:cs typeface="Arial"/>
                <a:sym typeface="Arial"/>
              </a:defRPr>
            </a:pPr>
            <a:r>
              <a:rPr b="1" dirty="0"/>
              <a:t>4. </a:t>
            </a:r>
            <a:r>
              <a:rPr b="1" dirty="0" err="1" smtClean="0"/>
              <a:t>MoMo</a:t>
            </a:r>
            <a:r>
              <a:rPr lang="fi-FI" b="1" dirty="0" smtClean="0"/>
              <a:t>-</a:t>
            </a:r>
            <a:r>
              <a:rPr b="1" dirty="0" err="1" smtClean="0"/>
              <a:t>tutkimus</a:t>
            </a:r>
            <a:endParaRPr b="1" dirty="0"/>
          </a:p>
        </p:txBody>
      </p:sp>
      <p:sp>
        <p:nvSpPr>
          <p:cNvPr id="165" name="Slide Number"/>
          <p:cNvSpPr txBox="1">
            <a:spLocks noGrp="1"/>
          </p:cNvSpPr>
          <p:nvPr>
            <p:ph type="sldNum" sz="quarter" idx="4294967295"/>
          </p:nvPr>
        </p:nvSpPr>
        <p:spPr>
          <a:xfrm>
            <a:off x="23663237" y="12896850"/>
            <a:ext cx="272797" cy="520701"/>
          </a:xfrm>
          <a:prstGeom prst="rect">
            <a:avLst/>
          </a:prstGeom>
          <a:extLst>
            <a:ext uri="{C572A759-6A51-4108-AA02-DFA0A04FC94B}">
              <ma14:wrappingTextBoxFlag xmlns:ma14="http://schemas.microsoft.com/office/mac/drawingml/2011/main" xmlns="" val="1"/>
            </a:ext>
          </a:extLst>
        </p:spPr>
        <p:txBody>
          <a:bodyPr/>
          <a:lstStyle>
            <a:lvl1pPr>
              <a:defRPr>
                <a:solidFill>
                  <a:srgbClr val="000000"/>
                </a:solidFill>
              </a:defRPr>
            </a:lvl1p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 name="Innoduel on superhelppo osallistamisen ja yhteiskehittämisen digitaalinen työkalu, jossa osallistujat luovat yhteistä ymmärrystä yhteen avoimeen kysymykseen kerralla. Innoduel on myös tuotteistettu johtamisviestintäprosessi sisältäen seikkaperäiset ohjeet ja valmiiksi muotoillut viestit kutsusta juhlintaan. Vaikuttavimmillaan Innoduel on osallistavan toimintatavan mahdollistajana, jossa ylin johto, keskijohto ja työntekijät saavat merkityksellisiä hyötyjä osallistuessaan yhteiskehittämään ilmiötä nimeltä “Johtaminen”."/>
          <p:cNvSpPr txBox="1">
            <a:spLocks noGrp="1"/>
          </p:cNvSpPr>
          <p:nvPr>
            <p:ph type="title"/>
          </p:nvPr>
        </p:nvSpPr>
        <p:spPr>
          <a:xfrm>
            <a:off x="1028700" y="3727938"/>
            <a:ext cx="10147300" cy="9314963"/>
          </a:xfrm>
          <a:prstGeom prst="rect">
            <a:avLst/>
          </a:prstGeom>
        </p:spPr>
        <p:txBody>
          <a:bodyPr>
            <a:normAutofit/>
          </a:bodyPr>
          <a:lstStyle>
            <a:lvl1pPr defTabSz="457200">
              <a:lnSpc>
                <a:spcPts val="5700"/>
              </a:lnSpc>
              <a:defRPr sz="3600" cap="none" spc="0">
                <a:solidFill>
                  <a:srgbClr val="000000"/>
                </a:solidFill>
                <a:latin typeface="Arial"/>
                <a:ea typeface="Arial"/>
                <a:cs typeface="Arial"/>
                <a:sym typeface="Arial"/>
              </a:defRPr>
            </a:lvl1pPr>
          </a:lstStyle>
          <a:p>
            <a:r>
              <a:rPr dirty="0" err="1"/>
              <a:t>Innoduel</a:t>
            </a:r>
            <a:r>
              <a:rPr dirty="0"/>
              <a:t> on </a:t>
            </a:r>
            <a:r>
              <a:rPr dirty="0" err="1"/>
              <a:t>superhelppo</a:t>
            </a:r>
            <a:r>
              <a:rPr dirty="0"/>
              <a:t> </a:t>
            </a:r>
            <a:r>
              <a:rPr dirty="0" err="1"/>
              <a:t>osallistamisen</a:t>
            </a:r>
            <a:r>
              <a:rPr dirty="0"/>
              <a:t> ja </a:t>
            </a:r>
            <a:r>
              <a:rPr dirty="0" err="1"/>
              <a:t>yhteiskehittämisen</a:t>
            </a:r>
            <a:r>
              <a:rPr dirty="0"/>
              <a:t> </a:t>
            </a:r>
            <a:r>
              <a:rPr dirty="0" err="1"/>
              <a:t>digitaalinen</a:t>
            </a:r>
            <a:r>
              <a:rPr dirty="0"/>
              <a:t> </a:t>
            </a:r>
            <a:r>
              <a:rPr dirty="0" err="1"/>
              <a:t>työkalu</a:t>
            </a:r>
            <a:r>
              <a:rPr dirty="0"/>
              <a:t>, </a:t>
            </a:r>
            <a:r>
              <a:rPr dirty="0" err="1"/>
              <a:t>jossa</a:t>
            </a:r>
            <a:r>
              <a:rPr dirty="0"/>
              <a:t> </a:t>
            </a:r>
            <a:r>
              <a:rPr dirty="0" err="1"/>
              <a:t>osallistujat</a:t>
            </a:r>
            <a:r>
              <a:rPr dirty="0"/>
              <a:t> </a:t>
            </a:r>
            <a:r>
              <a:rPr dirty="0" err="1"/>
              <a:t>luovat</a:t>
            </a:r>
            <a:r>
              <a:rPr dirty="0"/>
              <a:t> </a:t>
            </a:r>
            <a:r>
              <a:rPr dirty="0" err="1"/>
              <a:t>yhteistä</a:t>
            </a:r>
            <a:r>
              <a:rPr dirty="0"/>
              <a:t> </a:t>
            </a:r>
            <a:r>
              <a:rPr dirty="0" err="1"/>
              <a:t>ymmärrystä</a:t>
            </a:r>
            <a:r>
              <a:rPr dirty="0"/>
              <a:t> </a:t>
            </a:r>
            <a:r>
              <a:rPr dirty="0" err="1"/>
              <a:t>yhteen</a:t>
            </a:r>
            <a:r>
              <a:rPr dirty="0"/>
              <a:t> </a:t>
            </a:r>
            <a:r>
              <a:rPr dirty="0" err="1"/>
              <a:t>avoimeen</a:t>
            </a:r>
            <a:r>
              <a:rPr dirty="0"/>
              <a:t> </a:t>
            </a:r>
            <a:r>
              <a:rPr dirty="0" err="1"/>
              <a:t>kysymykseen</a:t>
            </a:r>
            <a:r>
              <a:rPr dirty="0"/>
              <a:t> </a:t>
            </a:r>
            <a:r>
              <a:rPr dirty="0" err="1"/>
              <a:t>kerralla</a:t>
            </a:r>
            <a:r>
              <a:rPr dirty="0"/>
              <a:t>. </a:t>
            </a:r>
            <a:r>
              <a:rPr dirty="0" err="1"/>
              <a:t>Innoduel</a:t>
            </a:r>
            <a:r>
              <a:rPr dirty="0"/>
              <a:t> on </a:t>
            </a:r>
            <a:r>
              <a:rPr dirty="0" err="1"/>
              <a:t>myös</a:t>
            </a:r>
            <a:r>
              <a:rPr dirty="0"/>
              <a:t> </a:t>
            </a:r>
            <a:r>
              <a:rPr dirty="0" err="1"/>
              <a:t>tuotteistettu</a:t>
            </a:r>
            <a:r>
              <a:rPr dirty="0"/>
              <a:t> </a:t>
            </a:r>
            <a:r>
              <a:rPr dirty="0" err="1"/>
              <a:t>johtamisviestintäprosessi</a:t>
            </a:r>
            <a:r>
              <a:rPr dirty="0"/>
              <a:t> </a:t>
            </a:r>
            <a:r>
              <a:rPr dirty="0" err="1"/>
              <a:t>sisältäen</a:t>
            </a:r>
            <a:r>
              <a:rPr dirty="0"/>
              <a:t> </a:t>
            </a:r>
            <a:r>
              <a:rPr dirty="0" err="1"/>
              <a:t>seikkaperäiset</a:t>
            </a:r>
            <a:r>
              <a:rPr dirty="0"/>
              <a:t> </a:t>
            </a:r>
            <a:r>
              <a:rPr dirty="0" err="1"/>
              <a:t>ohjeet</a:t>
            </a:r>
            <a:r>
              <a:rPr dirty="0"/>
              <a:t> ja </a:t>
            </a:r>
            <a:r>
              <a:rPr dirty="0" err="1"/>
              <a:t>valmiiksi</a:t>
            </a:r>
            <a:r>
              <a:rPr dirty="0"/>
              <a:t> </a:t>
            </a:r>
            <a:r>
              <a:rPr dirty="0" err="1"/>
              <a:t>muotoillut</a:t>
            </a:r>
            <a:r>
              <a:rPr dirty="0"/>
              <a:t> </a:t>
            </a:r>
            <a:r>
              <a:rPr dirty="0" err="1"/>
              <a:t>viestit</a:t>
            </a:r>
            <a:r>
              <a:rPr dirty="0"/>
              <a:t> </a:t>
            </a:r>
            <a:r>
              <a:rPr dirty="0" err="1"/>
              <a:t>kutsusta</a:t>
            </a:r>
            <a:r>
              <a:rPr dirty="0"/>
              <a:t> </a:t>
            </a:r>
            <a:r>
              <a:rPr dirty="0" err="1"/>
              <a:t>juhlintaan</a:t>
            </a:r>
            <a:r>
              <a:rPr dirty="0"/>
              <a:t>. </a:t>
            </a:r>
            <a:r>
              <a:rPr dirty="0" err="1"/>
              <a:t>Vaikuttavimmillaan</a:t>
            </a:r>
            <a:r>
              <a:rPr dirty="0"/>
              <a:t> </a:t>
            </a:r>
            <a:r>
              <a:rPr dirty="0" err="1"/>
              <a:t>Innoduel</a:t>
            </a:r>
            <a:r>
              <a:rPr dirty="0"/>
              <a:t> on </a:t>
            </a:r>
            <a:r>
              <a:rPr dirty="0" err="1"/>
              <a:t>osallistavan</a:t>
            </a:r>
            <a:r>
              <a:rPr dirty="0"/>
              <a:t> </a:t>
            </a:r>
            <a:r>
              <a:rPr dirty="0" err="1"/>
              <a:t>toimintatavan</a:t>
            </a:r>
            <a:r>
              <a:rPr dirty="0"/>
              <a:t> </a:t>
            </a:r>
            <a:r>
              <a:rPr dirty="0" err="1"/>
              <a:t>mahdollistajana</a:t>
            </a:r>
            <a:r>
              <a:rPr dirty="0"/>
              <a:t>, </a:t>
            </a:r>
            <a:r>
              <a:rPr dirty="0" err="1"/>
              <a:t>jossa</a:t>
            </a:r>
            <a:r>
              <a:rPr dirty="0"/>
              <a:t> </a:t>
            </a:r>
            <a:r>
              <a:rPr dirty="0" err="1"/>
              <a:t>ylin</a:t>
            </a:r>
            <a:r>
              <a:rPr dirty="0"/>
              <a:t> </a:t>
            </a:r>
            <a:r>
              <a:rPr dirty="0" err="1"/>
              <a:t>johto</a:t>
            </a:r>
            <a:r>
              <a:rPr dirty="0"/>
              <a:t>, </a:t>
            </a:r>
            <a:r>
              <a:rPr dirty="0" err="1"/>
              <a:t>keskijohto</a:t>
            </a:r>
            <a:r>
              <a:rPr dirty="0"/>
              <a:t> ja </a:t>
            </a:r>
            <a:r>
              <a:rPr dirty="0" err="1"/>
              <a:t>työntekijät</a:t>
            </a:r>
            <a:r>
              <a:rPr dirty="0"/>
              <a:t> </a:t>
            </a:r>
            <a:r>
              <a:rPr dirty="0" err="1"/>
              <a:t>saavat</a:t>
            </a:r>
            <a:r>
              <a:rPr dirty="0"/>
              <a:t> </a:t>
            </a:r>
            <a:r>
              <a:rPr dirty="0" err="1"/>
              <a:t>merkityksellisiä</a:t>
            </a:r>
            <a:r>
              <a:rPr dirty="0"/>
              <a:t> </a:t>
            </a:r>
            <a:r>
              <a:rPr dirty="0" err="1"/>
              <a:t>hyötyjä</a:t>
            </a:r>
            <a:r>
              <a:rPr dirty="0"/>
              <a:t> </a:t>
            </a:r>
            <a:r>
              <a:rPr dirty="0" err="1"/>
              <a:t>osallistuessaan</a:t>
            </a:r>
            <a:r>
              <a:rPr dirty="0"/>
              <a:t> </a:t>
            </a:r>
            <a:r>
              <a:rPr dirty="0" err="1"/>
              <a:t>yhteiskehittämään</a:t>
            </a:r>
            <a:r>
              <a:rPr dirty="0"/>
              <a:t> </a:t>
            </a:r>
            <a:r>
              <a:rPr dirty="0" err="1"/>
              <a:t>ilmiötä</a:t>
            </a:r>
            <a:r>
              <a:rPr dirty="0"/>
              <a:t> </a:t>
            </a:r>
            <a:r>
              <a:rPr dirty="0" err="1"/>
              <a:t>nimeltä</a:t>
            </a:r>
            <a:r>
              <a:rPr dirty="0"/>
              <a:t> “</a:t>
            </a:r>
            <a:r>
              <a:rPr dirty="0" err="1"/>
              <a:t>Johtaminen</a:t>
            </a:r>
            <a:r>
              <a:rPr dirty="0"/>
              <a:t>”.</a:t>
            </a:r>
          </a:p>
        </p:txBody>
      </p:sp>
      <p:sp>
        <p:nvSpPr>
          <p:cNvPr id="169" name="5.…"/>
          <p:cNvSpPr txBox="1">
            <a:spLocks noGrp="1"/>
          </p:cNvSpPr>
          <p:nvPr>
            <p:ph type="body" sz="quarter" idx="1"/>
          </p:nvPr>
        </p:nvSpPr>
        <p:spPr>
          <a:xfrm>
            <a:off x="1028700" y="901700"/>
            <a:ext cx="10147300" cy="2995809"/>
          </a:xfrm>
          <a:prstGeom prst="rect">
            <a:avLst/>
          </a:prstGeom>
        </p:spPr>
        <p:txBody>
          <a:bodyPr>
            <a:normAutofit/>
          </a:bodyPr>
          <a:lstStyle/>
          <a:p>
            <a:pPr defTabSz="759459">
              <a:defRPr sz="6624" spc="1059">
                <a:solidFill>
                  <a:srgbClr val="000000"/>
                </a:solidFill>
                <a:latin typeface="Arial"/>
                <a:ea typeface="Arial"/>
                <a:cs typeface="Arial"/>
                <a:sym typeface="Arial"/>
              </a:defRPr>
            </a:pPr>
            <a:r>
              <a:rPr b="1" dirty="0"/>
              <a:t>5. </a:t>
            </a:r>
            <a:r>
              <a:rPr b="1" dirty="0" err="1" smtClean="0"/>
              <a:t>MoMo-yhteiskehittely</a:t>
            </a:r>
            <a:endParaRPr b="1" dirty="0"/>
          </a:p>
        </p:txBody>
      </p:sp>
      <p:sp>
        <p:nvSpPr>
          <p:cNvPr id="170" name="Slide Number"/>
          <p:cNvSpPr txBox="1">
            <a:spLocks noGrp="1"/>
          </p:cNvSpPr>
          <p:nvPr>
            <p:ph type="sldNum" sz="quarter" idx="4294967295"/>
          </p:nvPr>
        </p:nvSpPr>
        <p:spPr>
          <a:xfrm>
            <a:off x="23663237" y="12896850"/>
            <a:ext cx="272797" cy="520701"/>
          </a:xfrm>
          <a:prstGeom prst="rect">
            <a:avLst/>
          </a:prstGeom>
          <a:extLst>
            <a:ext uri="{C572A759-6A51-4108-AA02-DFA0A04FC94B}">
              <ma14:wrappingTextBoxFlag xmlns:ma14="http://schemas.microsoft.com/office/mac/drawingml/2011/main" xmlns="" val="1"/>
            </a:ext>
          </a:extLst>
        </p:spPr>
        <p:txBody>
          <a:bodyPr/>
          <a:lstStyle>
            <a:lvl1pPr>
              <a:defRPr>
                <a:solidFill>
                  <a:srgbClr val="000000"/>
                </a:solidFill>
              </a:defRPr>
            </a:lvl1pPr>
          </a:lstStyle>
          <a:p>
            <a:fld id="{86CB4B4D-7CA3-9044-876B-883B54F8677D}" type="slidenum">
              <a:t>9</a:t>
            </a:fld>
            <a:endParaRPr/>
          </a:p>
        </p:txBody>
      </p:sp>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1999" y="11308"/>
            <a:ext cx="12192001" cy="13704691"/>
          </a:xfrm>
          <a:prstGeom prst="rect">
            <a:avLst/>
          </a:prstGeom>
        </p:spPr>
      </p:pic>
    </p:spTree>
  </p:cSld>
  <p:clrMapOvr>
    <a:masterClrMapping/>
  </p:clrMapOvr>
  <p:transition spd="med"/>
</p:sld>
</file>

<file path=ppt/theme/theme1.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all" spc="512"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all" spc="512"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92</TotalTime>
  <Words>544</Words>
  <Application>Microsoft Office PowerPoint</Application>
  <PresentationFormat>Mukautettu</PresentationFormat>
  <Paragraphs>71</Paragraphs>
  <Slides>11</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Arial</vt:lpstr>
      <vt:lpstr>Avenir Book</vt:lpstr>
      <vt:lpstr>Avenir Light</vt:lpstr>
      <vt:lpstr>Helvetica Neue</vt:lpstr>
      <vt:lpstr>New_Template1</vt:lpstr>
      <vt:lpstr>PowerPoint-esitys</vt:lpstr>
      <vt:lpstr>Valtakunnallisen Opetushallituksen #paraskoulun tavoitteena on luoda Suomeen tasa-arvoinen maailman paras peruskoulu. OPH:n #paraskoulun kotisivulle pääsee tästä: https://www.paraskoulu.fi/. Pohjois-Savon #parastaennen-hanke kuuluu tähän valtakunnalliseen avustuskokonaisuuteen. Kuopion kaupungin hakema hanke sai rahoitusta 1.4.2019-30.5.2020 väliselle ajalle 650.000 € (kokonaiskulut 722 223 €).   Tässä hankkeessa tavoitteena on käynnistää ennaltaehkäisevä systeeminen muutos ja löytää uusia konkreettisia toimintamalleja yli hallintokuntien. Tavoitteena on vahvuuksia hyödyntäen ja tiimivalmentamisen menetelmiä käyttäen yhteisöllisen toimintakulttuurin ja pedagogiikan kehittäminen, kouluyhteisön ja eri sidosryhmien osallistaminen sekä toimintaa tukevan verkoston luominen.</vt:lpstr>
      <vt:lpstr>PowerPoint-esitys</vt:lpstr>
      <vt:lpstr>1. Vieremä 2. Kiuruvesi 3. Sonkajärvi 4. Iisalmi 5. Rautavaara 6. Pielavesi 7. Keitele 8. Tervo  9. Vesanto 10. Kuopio 11. Rautalampi  12. Suonenjoki  13. Leppävirta 14. Tuusniemi </vt:lpstr>
      <vt:lpstr>Tiimivalmentajat vierailevat hankekouluilla viisi kertaa vuoden aikana. He valmentavat koulun hanketiimiä, joka puolestaan valmentaa koko työyhteisöä. Tavoitteena on dialogisen keskustelun ja käytännön tekemisen kautta rakentaa koulujen henkilökunnan yhteistä ymmärrystä ja kehittämisen polkua MoMo—malliin pohjautuen. Tiimivalmentajat haastavat ja innostavat koulun monitoimijaista tiimiä kunkin koulun omalla polulla kohti yhteisöllistä koulua.</vt:lpstr>
      <vt:lpstr>PowerPoint-esitys</vt:lpstr>
      <vt:lpstr>Tiimiakatemia® Tiimioppimisen Startti- valmennus perehdyttää tiimioppimisen menetelmään. Sen keskiössä on kokonaisvaltainen oppiminen, käytännön tekeminen ja tiimityöskentely. Kyse ei ole vain työkalusta vaan ajattelu- ja toimintatavasta, joka tekee kaikista yhteisön jäsenistä aktiivisia oppijoita ja toimijoita. Valmennuksen tavoitteena on tehdä tiimioppimisen ydinajatuksia ja tiimivalmentajan roolia tutuksi sekä innostaa käytännön tekoihin.</vt:lpstr>
      <vt:lpstr>PowerPoint-esitys</vt:lpstr>
      <vt:lpstr>Innoduel on superhelppo osallistamisen ja yhteiskehittämisen digitaalinen työkalu, jossa osallistujat luovat yhteistä ymmärrystä yhteen avoimeen kysymykseen kerralla. Innoduel on myös tuotteistettu johtamisviestintäprosessi sisältäen seikkaperäiset ohjeet ja valmiiksi muotoillut viestit kutsusta juhlintaan. Vaikuttavimmillaan Innoduel on osallistavan toimintatavan mahdollistajana, jossa ylin johto, keskijohto ja työntekijät saavat merkityksellisiä hyötyjä osallistuessaan yhteiskehittämään ilmiötä nimeltä “Johtaminen”.</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Bruun Jarno</dc:creator>
  <cp:lastModifiedBy>Bruun Jarno</cp:lastModifiedBy>
  <cp:revision>11</cp:revision>
  <dcterms:modified xsi:type="dcterms:W3CDTF">2019-08-20T12:42:49Z</dcterms:modified>
</cp:coreProperties>
</file>