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14" r:id="rId3"/>
    <p:sldId id="265" r:id="rId4"/>
    <p:sldId id="268" r:id="rId5"/>
    <p:sldId id="257" r:id="rId6"/>
    <p:sldId id="271" r:id="rId7"/>
    <p:sldId id="263" r:id="rId8"/>
    <p:sldId id="264" r:id="rId9"/>
    <p:sldId id="315" r:id="rId10"/>
    <p:sldId id="316" r:id="rId11"/>
    <p:sldId id="276" r:id="rId12"/>
    <p:sldId id="306" r:id="rId13"/>
    <p:sldId id="305" r:id="rId14"/>
    <p:sldId id="281" r:id="rId15"/>
    <p:sldId id="282" r:id="rId16"/>
    <p:sldId id="280" r:id="rId17"/>
    <p:sldId id="278" r:id="rId18"/>
    <p:sldId id="279" r:id="rId19"/>
    <p:sldId id="317" r:id="rId20"/>
    <p:sldId id="291" r:id="rId21"/>
    <p:sldId id="290" r:id="rId22"/>
    <p:sldId id="289" r:id="rId23"/>
    <p:sldId id="288" r:id="rId24"/>
    <p:sldId id="323" r:id="rId25"/>
    <p:sldId id="310" r:id="rId26"/>
    <p:sldId id="267" r:id="rId27"/>
    <p:sldId id="269" r:id="rId28"/>
    <p:sldId id="307" r:id="rId29"/>
    <p:sldId id="296" r:id="rId30"/>
    <p:sldId id="294" r:id="rId31"/>
    <p:sldId id="312" r:id="rId32"/>
    <p:sldId id="313" r:id="rId33"/>
    <p:sldId id="292" r:id="rId34"/>
    <p:sldId id="320" r:id="rId35"/>
    <p:sldId id="319" r:id="rId36"/>
    <p:sldId id="321" r:id="rId37"/>
    <p:sldId id="318" r:id="rId38"/>
    <p:sldId id="259" r:id="rId39"/>
    <p:sldId id="260" r:id="rId40"/>
    <p:sldId id="262" r:id="rId41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5165" autoAdjust="0"/>
  </p:normalViewPr>
  <p:slideViewPr>
    <p:cSldViewPr>
      <p:cViewPr varScale="1">
        <p:scale>
          <a:sx n="88" d="100"/>
          <a:sy n="88" d="100"/>
        </p:scale>
        <p:origin x="132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8D6F8-0E8D-4504-9F8F-DA55602B2305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B7051-6F8E-49E3-9BC7-BDD8563153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32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B7051-6F8E-49E3-9BC7-BDD8563153C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22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37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88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19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4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27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12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77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61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8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168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23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6214-CF54-422D-B22E-5DEF354F66D7}" type="datetimeFigureOut">
              <a:rPr lang="fi-FI" smtClean="0"/>
              <a:t>19.2.2019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7576C-35F1-423C-A7E9-89D9F8431B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34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>
            <a:normAutofit/>
          </a:bodyPr>
          <a:lstStyle/>
          <a:p>
            <a:r>
              <a:rPr lang="fi-FI" sz="5000" b="1" dirty="0"/>
              <a:t>YHTEISÖLLINEN OPPIMINEN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816424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/>
              <a:t>Osaavat opettajat – onnelliset oppijat – hanke / </a:t>
            </a:r>
          </a:p>
          <a:p>
            <a:r>
              <a:rPr lang="fi-FI" sz="2400" dirty="0"/>
              <a:t>Yksilölliset oppimispolut</a:t>
            </a:r>
          </a:p>
          <a:p>
            <a:r>
              <a:rPr lang="fi-FI" sz="2400" dirty="0"/>
              <a:t>Hiltulanlahden koulu</a:t>
            </a:r>
          </a:p>
          <a:p>
            <a:r>
              <a:rPr lang="fi-FI" dirty="0"/>
              <a:t>             				</a:t>
            </a:r>
          </a:p>
          <a:p>
            <a:r>
              <a:rPr lang="fi-FI" sz="1400" dirty="0"/>
              <a:t>				                    </a:t>
            </a:r>
          </a:p>
          <a:p>
            <a:r>
              <a:rPr lang="fi-FI" sz="1400" dirty="0"/>
              <a:t>				          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r>
              <a:rPr lang="fi-FI" sz="1400" dirty="0"/>
              <a:t>			                        </a:t>
            </a:r>
            <a:r>
              <a:rPr lang="fi-FI" sz="2100" dirty="0"/>
              <a:t>Harri Korteniemi 2017-2019</a:t>
            </a:r>
          </a:p>
          <a:p>
            <a:r>
              <a:rPr lang="fi-FI" sz="2100" dirty="0"/>
              <a:t> 			                 Milja Eskelinen 2017-18</a:t>
            </a:r>
          </a:p>
          <a:p>
            <a:r>
              <a:rPr lang="fi-FI" sz="2100" dirty="0"/>
              <a:t>			                 Satu Honkanen 2018-19</a:t>
            </a:r>
          </a:p>
          <a:p>
            <a:endParaRPr lang="fi-FI" sz="1400" dirty="0"/>
          </a:p>
          <a:p>
            <a:r>
              <a:rPr lang="fi-FI" sz="1400" dirty="0"/>
              <a:t>                    		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26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569" y="-27384"/>
            <a:ext cx="8064898" cy="7344817"/>
          </a:xfrm>
        </p:spPr>
      </p:pic>
    </p:spTree>
    <p:extLst>
      <p:ext uri="{BB962C8B-B14F-4D97-AF65-F5344CB8AC3E}">
        <p14:creationId xmlns:p14="http://schemas.microsoft.com/office/powerpoint/2010/main" val="3374192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LÄHDETTIIN KOHTI MUUTOSTA – TYÖYHTEISÖN KOKEMAT TUNTEET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5"/>
          </a:xfrm>
        </p:spPr>
        <p:txBody>
          <a:bodyPr>
            <a:normAutofit fontScale="85000" lnSpcReduction="20000"/>
          </a:bodyPr>
          <a:lstStyle/>
          <a:p>
            <a:r>
              <a:rPr lang="fi-FI" sz="3400" dirty="0"/>
              <a:t>Mistä lv. 2017-2018 marras-tammikuun tiistaiaamun yhteisissä opettajien ja ohjaajien palavereissa keskusteltiin?</a:t>
            </a:r>
          </a:p>
          <a:p>
            <a:pPr lvl="1"/>
            <a:r>
              <a:rPr lang="fi-FI" sz="3400" dirty="0"/>
              <a:t>Luettiin pohjustukseksi 2-sivuinen </a:t>
            </a:r>
            <a:r>
              <a:rPr lang="fi-FI" sz="3400" dirty="0" err="1"/>
              <a:t>Telma</a:t>
            </a:r>
            <a:r>
              <a:rPr lang="fi-FI" sz="3400" dirty="0"/>
              <a:t>-lehden artikkeli 9/2017</a:t>
            </a:r>
          </a:p>
          <a:p>
            <a:pPr lvl="2"/>
            <a:r>
              <a:rPr lang="fi-FI" sz="3100" dirty="0"/>
              <a:t>Maarit Tiililä, sparraa johtajia ja johtoryhmiä organisaatioiden murroksessa</a:t>
            </a:r>
          </a:p>
          <a:p>
            <a:pPr lvl="2"/>
            <a:r>
              <a:rPr lang="fi-FI" sz="3100" b="1" dirty="0"/>
              <a:t>”Työyhteisön kokemat tunteet toimintakulttuurin muutoksessa ja kehittämistyössä”.</a:t>
            </a:r>
          </a:p>
          <a:p>
            <a:endParaRPr lang="fi-FI" sz="3100" dirty="0"/>
          </a:p>
          <a:p>
            <a:r>
              <a:rPr lang="fi-FI" sz="3400" dirty="0"/>
              <a:t>Miksi näin piti toimia?</a:t>
            </a:r>
          </a:p>
          <a:p>
            <a:pPr marL="0" indent="0">
              <a:buNone/>
            </a:pPr>
            <a:endParaRPr lang="fi-FI" sz="3400" dirty="0"/>
          </a:p>
          <a:p>
            <a:r>
              <a:rPr lang="fi-FI" sz="3400" dirty="0"/>
              <a:t>Mitä tästä on seurannut?</a:t>
            </a:r>
          </a:p>
        </p:txBody>
      </p:sp>
    </p:spTree>
    <p:extLst>
      <p:ext uri="{BB962C8B-B14F-4D97-AF65-F5344CB8AC3E}">
        <p14:creationId xmlns:p14="http://schemas.microsoft.com/office/powerpoint/2010/main" val="82503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8407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sz="6500" b="1" u="sng" dirty="0"/>
              <a:t>MUUTOKSEN HERÄTTÄMÄT TUNTEET </a:t>
            </a:r>
          </a:p>
          <a:p>
            <a:pPr marL="0" indent="0">
              <a:buNone/>
            </a:pPr>
            <a:r>
              <a:rPr lang="fi-FI" sz="6500" b="1" u="sng" dirty="0"/>
              <a:t>(ti 21.11.2017, ti 12.12.2017 ja ti 16.1.2018):</a:t>
            </a:r>
            <a:endParaRPr lang="fi-FI" sz="6500" dirty="0"/>
          </a:p>
          <a:p>
            <a:pPr marL="0" indent="0">
              <a:buNone/>
            </a:pPr>
            <a:endParaRPr lang="fi-FI" sz="4000" dirty="0"/>
          </a:p>
          <a:p>
            <a:pPr lvl="0"/>
            <a:r>
              <a:rPr lang="fi-FI" sz="4700" dirty="0"/>
              <a:t>Mitkä ovat olleet päällimmäiset tunteet tänä syksynä?</a:t>
            </a:r>
          </a:p>
          <a:p>
            <a:pPr marL="0" lvl="0" indent="0">
              <a:buNone/>
            </a:pPr>
            <a:endParaRPr lang="fi-FI" sz="4700" dirty="0"/>
          </a:p>
          <a:p>
            <a:pPr lvl="0"/>
            <a:r>
              <a:rPr lang="fi-FI" sz="4700" dirty="0"/>
              <a:t>Mistä ne ovat omasta mielestäsi johtuneet? </a:t>
            </a:r>
          </a:p>
          <a:p>
            <a:pPr marL="0" lvl="0" indent="0">
              <a:buNone/>
            </a:pPr>
            <a:endParaRPr lang="fi-FI" sz="4700" dirty="0"/>
          </a:p>
          <a:p>
            <a:pPr lvl="0"/>
            <a:r>
              <a:rPr lang="fi-FI" sz="4700" dirty="0"/>
              <a:t>Mitä odotat työkavereilta, rehtorilta, johtoryhmän jäseniltä?</a:t>
            </a:r>
          </a:p>
          <a:p>
            <a:pPr marL="0" indent="0">
              <a:buNone/>
            </a:pPr>
            <a:endParaRPr lang="fi-FI" sz="4700" dirty="0"/>
          </a:p>
          <a:p>
            <a:pPr lvl="0"/>
            <a:r>
              <a:rPr lang="fi-FI" sz="4700" dirty="0"/>
              <a:t>Millaisia ja mihin tilanteisiin kaipaat yhteisten pelisääntöjen tarkennusta?</a:t>
            </a:r>
          </a:p>
          <a:p>
            <a:pPr marL="0" indent="0">
              <a:buNone/>
            </a:pPr>
            <a:endParaRPr lang="fi-FI" sz="4700" dirty="0"/>
          </a:p>
          <a:p>
            <a:pPr lvl="0"/>
            <a:r>
              <a:rPr lang="fi-FI" sz="4700" dirty="0"/>
              <a:t>Mistä haluat saada tai antaa palautetta?</a:t>
            </a:r>
          </a:p>
          <a:p>
            <a:pPr marL="0" indent="0">
              <a:buNone/>
            </a:pPr>
            <a:endParaRPr lang="fi-FI" sz="4700" dirty="0"/>
          </a:p>
          <a:p>
            <a:pPr lvl="0"/>
            <a:r>
              <a:rPr lang="fi-FI" sz="4700" dirty="0"/>
              <a:t>Millä keinoin voisimme pienempänä tiiminä ja koko yhteisönä edetä samaan suuntaan?</a:t>
            </a:r>
          </a:p>
          <a:p>
            <a:pPr marL="0" indent="0">
              <a:buNone/>
            </a:pPr>
            <a:endParaRPr lang="fi-FI" sz="4700" dirty="0"/>
          </a:p>
          <a:p>
            <a:pPr lvl="0"/>
            <a:r>
              <a:rPr lang="fi-FI" sz="4700" dirty="0"/>
              <a:t>Millainen jakamisen kulttuuri meillä on? Miten jakamisen kulttuuria pitäisi edistää, mikäli siihen on tarvetta?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01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000" b="1" u="sng" dirty="0"/>
              <a:t>KOHTI KEHITTÄMISEN NÄKÖKULMIA (ti 30.1.2018):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Valitse ainakin yksi alla olevista aihealueista ja kerro siitä ryhmällesi. </a:t>
            </a:r>
          </a:p>
          <a:p>
            <a:pPr marL="0" indent="0">
              <a:buNone/>
            </a:pPr>
            <a:endParaRPr lang="fi-FI" dirty="0"/>
          </a:p>
          <a:p>
            <a:pPr lvl="0"/>
            <a:r>
              <a:rPr lang="fi-FI" dirty="0"/>
              <a:t>Mikä on sinun vahvuutesi nykyisessä työyhteisössämme, entä uudessa koulussa? </a:t>
            </a:r>
          </a:p>
          <a:p>
            <a:pPr marL="0" lvl="0" indent="0">
              <a:buNone/>
            </a:pPr>
            <a:endParaRPr lang="fi-FI" dirty="0"/>
          </a:p>
          <a:p>
            <a:pPr lvl="0"/>
            <a:r>
              <a:rPr lang="fi-FI" dirty="0"/>
              <a:t>Mikä on meidän yhteisön vahvuus?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lvl="0"/>
            <a:r>
              <a:rPr lang="fi-FI" dirty="0"/>
              <a:t>Mistä sinä innostut? 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Mistä työyhteisössämme innostutaan?</a:t>
            </a:r>
          </a:p>
          <a:p>
            <a:endParaRPr lang="fi-FI" dirty="0"/>
          </a:p>
          <a:p>
            <a:pPr lvl="0"/>
            <a:r>
              <a:rPr lang="fi-FI" dirty="0"/>
              <a:t>Mistä onnistumisista olisit halunnut saada / haluaisit saada / haluaisit antaa kannustusta?</a:t>
            </a:r>
          </a:p>
          <a:p>
            <a:pPr marL="0" lvl="0" indent="0">
              <a:buNone/>
            </a:pPr>
            <a:endParaRPr lang="fi-FI" dirty="0"/>
          </a:p>
          <a:p>
            <a:pPr marL="0" lvl="0" indent="0">
              <a:buNone/>
            </a:pPr>
            <a:r>
              <a:rPr lang="fi-FI" dirty="0"/>
              <a:t>Yhteistä keskustelua em. aiheista.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9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i-FI" sz="4400" b="1" dirty="0"/>
              <a:t>OPS / OPPIMISKÄSITYS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6264696"/>
          </a:xfrm>
        </p:spPr>
        <p:txBody>
          <a:bodyPr>
            <a:noAutofit/>
          </a:bodyPr>
          <a:lstStyle/>
          <a:p>
            <a:r>
              <a:rPr lang="fi-FI" sz="2600" dirty="0">
                <a:solidFill>
                  <a:schemeClr val="tx1"/>
                </a:solidFill>
              </a:rPr>
              <a:t>Korostaa oppijan</a:t>
            </a:r>
            <a:r>
              <a:rPr lang="fi-FI" sz="2600" b="1" dirty="0">
                <a:solidFill>
                  <a:schemeClr val="tx1"/>
                </a:solidFill>
              </a:rPr>
              <a:t> aktiivisuutta </a:t>
            </a:r>
            <a:r>
              <a:rPr lang="fi-FI" sz="2600" dirty="0">
                <a:solidFill>
                  <a:schemeClr val="tx1"/>
                </a:solidFill>
              </a:rPr>
              <a:t>ja </a:t>
            </a:r>
            <a:r>
              <a:rPr lang="fi-FI" sz="2600" b="1" dirty="0">
                <a:solidFill>
                  <a:schemeClr val="tx1"/>
                </a:solidFill>
              </a:rPr>
              <a:t>yhteistyötä</a:t>
            </a:r>
            <a:r>
              <a:rPr lang="fi-FI" sz="2600" dirty="0">
                <a:solidFill>
                  <a:schemeClr val="tx1"/>
                </a:solidFill>
              </a:rPr>
              <a:t>. </a:t>
            </a:r>
          </a:p>
          <a:p>
            <a:r>
              <a:rPr lang="fi-FI" sz="2600" dirty="0">
                <a:solidFill>
                  <a:schemeClr val="tx1"/>
                </a:solidFill>
              </a:rPr>
              <a:t>Oppija on </a:t>
            </a:r>
            <a:r>
              <a:rPr lang="fi-FI" sz="2600" b="1" dirty="0">
                <a:solidFill>
                  <a:schemeClr val="tx1"/>
                </a:solidFill>
              </a:rPr>
              <a:t>aktiivinen toimija</a:t>
            </a:r>
            <a:r>
              <a:rPr lang="fi-FI" sz="2600" dirty="0">
                <a:solidFill>
                  <a:schemeClr val="tx1"/>
                </a:solidFill>
              </a:rPr>
              <a:t>, joka </a:t>
            </a:r>
            <a:r>
              <a:rPr lang="fi-FI" sz="2600" b="1" dirty="0">
                <a:solidFill>
                  <a:schemeClr val="tx1"/>
                </a:solidFill>
              </a:rPr>
              <a:t>asettaa tavoitteitaan </a:t>
            </a:r>
            <a:r>
              <a:rPr lang="fi-FI" sz="2600" dirty="0">
                <a:solidFill>
                  <a:schemeClr val="tx1"/>
                </a:solidFill>
              </a:rPr>
              <a:t>ja </a:t>
            </a:r>
            <a:r>
              <a:rPr lang="fi-FI" sz="2600" b="1" dirty="0">
                <a:solidFill>
                  <a:schemeClr val="tx1"/>
                </a:solidFill>
              </a:rPr>
              <a:t>ratkaisee ongelmia </a:t>
            </a:r>
            <a:r>
              <a:rPr lang="fi-FI" sz="2600" dirty="0">
                <a:solidFill>
                  <a:schemeClr val="tx1"/>
                </a:solidFill>
              </a:rPr>
              <a:t>itse ja yhdessä toisten kanssa. </a:t>
            </a:r>
          </a:p>
          <a:p>
            <a:r>
              <a:rPr lang="fi-FI" sz="2600" dirty="0">
                <a:solidFill>
                  <a:schemeClr val="tx1"/>
                </a:solidFill>
              </a:rPr>
              <a:t>Uusien tietojen ja taitojen oppimisen rinnalla </a:t>
            </a:r>
            <a:r>
              <a:rPr lang="fi-FI" sz="2600" b="1" dirty="0">
                <a:solidFill>
                  <a:schemeClr val="tx1"/>
                </a:solidFill>
              </a:rPr>
              <a:t>oppilas oppii reflektoimaan</a:t>
            </a:r>
            <a:r>
              <a:rPr lang="fi-FI" sz="2600" dirty="0">
                <a:solidFill>
                  <a:schemeClr val="tx1"/>
                </a:solidFill>
              </a:rPr>
              <a:t> oppimisprosessejaan, kokemuksiaan ja tunteitaan. </a:t>
            </a:r>
          </a:p>
          <a:p>
            <a:r>
              <a:rPr lang="fi-FI" sz="2600" b="1" dirty="0">
                <a:solidFill>
                  <a:schemeClr val="tx1"/>
                </a:solidFill>
              </a:rPr>
              <a:t>Keskeistä</a:t>
            </a:r>
            <a:r>
              <a:rPr lang="fi-FI" sz="2600" dirty="0">
                <a:solidFill>
                  <a:schemeClr val="tx1"/>
                </a:solidFill>
              </a:rPr>
              <a:t> on enemmänkin </a:t>
            </a:r>
            <a:r>
              <a:rPr lang="fi-FI" sz="2600" b="1" dirty="0">
                <a:solidFill>
                  <a:schemeClr val="tx1"/>
                </a:solidFill>
              </a:rPr>
              <a:t>miten opitaan </a:t>
            </a:r>
            <a:r>
              <a:rPr lang="fi-FI" sz="2600" dirty="0">
                <a:solidFill>
                  <a:schemeClr val="tx1"/>
                </a:solidFill>
              </a:rPr>
              <a:t>kuin mitä opitaan. </a:t>
            </a:r>
          </a:p>
          <a:p>
            <a:r>
              <a:rPr lang="fi-FI" sz="2600" dirty="0">
                <a:solidFill>
                  <a:schemeClr val="tx1"/>
                </a:solidFill>
              </a:rPr>
              <a:t>Oppiminen on </a:t>
            </a:r>
            <a:r>
              <a:rPr lang="fi-FI" sz="2600" b="1" dirty="0">
                <a:solidFill>
                  <a:schemeClr val="tx1"/>
                </a:solidFill>
              </a:rPr>
              <a:t>vuorovaikutusta</a:t>
            </a:r>
            <a:r>
              <a:rPr lang="fi-FI" sz="2600" dirty="0">
                <a:solidFill>
                  <a:schemeClr val="tx1"/>
                </a:solidFill>
              </a:rPr>
              <a:t>. Tieto luodaan entistä vahvemmin yhteistyössä ja eri verkostoissa.</a:t>
            </a:r>
          </a:p>
          <a:p>
            <a:r>
              <a:rPr lang="fi-FI" sz="2600" dirty="0">
                <a:solidFill>
                  <a:schemeClr val="tx1"/>
                </a:solidFill>
              </a:rPr>
              <a:t>Oppimisprosessissa korostuvat </a:t>
            </a:r>
            <a:r>
              <a:rPr lang="fi-FI" sz="2600" b="1" dirty="0">
                <a:solidFill>
                  <a:schemeClr val="tx1"/>
                </a:solidFill>
              </a:rPr>
              <a:t>oppimaan oppimisen taidot</a:t>
            </a:r>
            <a:r>
              <a:rPr lang="fi-FI" sz="2600" dirty="0">
                <a:solidFill>
                  <a:schemeClr val="tx1"/>
                </a:solidFill>
              </a:rPr>
              <a:t>. </a:t>
            </a:r>
          </a:p>
          <a:p>
            <a:r>
              <a:rPr lang="fi-FI" sz="2600" dirty="0">
                <a:solidFill>
                  <a:schemeClr val="tx1"/>
                </a:solidFill>
              </a:rPr>
              <a:t>Perusopetus on </a:t>
            </a:r>
            <a:r>
              <a:rPr lang="fi-FI" sz="2600" b="1" dirty="0">
                <a:solidFill>
                  <a:schemeClr val="tx1"/>
                </a:solidFill>
              </a:rPr>
              <a:t>perusta elinikäiselle oppimiselle</a:t>
            </a:r>
            <a:r>
              <a:rPr lang="fi-FI" sz="2600" dirty="0">
                <a:solidFill>
                  <a:schemeClr val="tx1"/>
                </a:solidFill>
              </a:rPr>
              <a:t>. </a:t>
            </a:r>
          </a:p>
          <a:p>
            <a:r>
              <a:rPr lang="fi-FI" sz="2600" b="1" dirty="0">
                <a:solidFill>
                  <a:schemeClr val="tx1"/>
                </a:solidFill>
              </a:rPr>
              <a:t>Monipuoliset oppimisympäristöt </a:t>
            </a:r>
            <a:r>
              <a:rPr lang="fi-FI" sz="2600" dirty="0">
                <a:solidFill>
                  <a:schemeClr val="tx1"/>
                </a:solidFill>
              </a:rPr>
              <a:t>ja </a:t>
            </a:r>
            <a:r>
              <a:rPr lang="fi-FI" sz="2600" b="1" dirty="0">
                <a:solidFill>
                  <a:schemeClr val="tx1"/>
                </a:solidFill>
              </a:rPr>
              <a:t>työtavat</a:t>
            </a:r>
            <a:r>
              <a:rPr lang="fi-FI" sz="2600" dirty="0">
                <a:solidFill>
                  <a:schemeClr val="tx1"/>
                </a:solidFill>
              </a:rPr>
              <a:t> tukevat monimuotoista oppimista.</a:t>
            </a:r>
          </a:p>
        </p:txBody>
      </p:sp>
    </p:spTree>
    <p:extLst>
      <p:ext uri="{BB962C8B-B14F-4D97-AF65-F5344CB8AC3E}">
        <p14:creationId xmlns:p14="http://schemas.microsoft.com/office/powerpoint/2010/main" val="2907317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066130"/>
          </a:xfrm>
        </p:spPr>
        <p:txBody>
          <a:bodyPr>
            <a:normAutofit fontScale="90000"/>
          </a:bodyPr>
          <a:lstStyle/>
          <a:p>
            <a:r>
              <a:rPr lang="fi-FI" b="1" u="sng" dirty="0"/>
              <a:t/>
            </a:r>
            <a:br>
              <a:rPr lang="fi-FI" b="1" u="sng" dirty="0"/>
            </a:br>
            <a:r>
              <a:rPr lang="fi-FI" sz="4400" b="1" dirty="0"/>
              <a:t>TYÖSKENTELYÄ OPE- JA OHJAAJAKOKOUK-SISSA 2/2018  OPS/OPPIMISKÄSITYS: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/>
          </a:bodyPr>
          <a:lstStyle/>
          <a:p>
            <a:pPr lvl="0"/>
            <a:r>
              <a:rPr lang="fi-FI" sz="2800" dirty="0"/>
              <a:t>Käyttämäsi t</a:t>
            </a:r>
            <a:r>
              <a:rPr lang="fi-FI" sz="2800" dirty="0">
                <a:solidFill>
                  <a:schemeClr val="tx1"/>
                </a:solidFill>
              </a:rPr>
              <a:t>yötavat? Peilaa niitä </a:t>
            </a:r>
            <a:r>
              <a:rPr lang="fi-FI" sz="2800" dirty="0" err="1"/>
              <a:t>OPS</a:t>
            </a:r>
            <a:r>
              <a:rPr lang="fi-FI" sz="2800" dirty="0" err="1">
                <a:solidFill>
                  <a:schemeClr val="tx1"/>
                </a:solidFill>
              </a:rPr>
              <a:t>:n</a:t>
            </a:r>
            <a:r>
              <a:rPr lang="fi-FI" sz="2800" dirty="0">
                <a:solidFill>
                  <a:schemeClr val="tx1"/>
                </a:solidFill>
              </a:rPr>
              <a:t> oppimiskäsitykseen.</a:t>
            </a:r>
          </a:p>
          <a:p>
            <a:pPr marL="0" lv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r>
              <a:rPr lang="fi-FI" sz="2800" dirty="0"/>
              <a:t>M</a:t>
            </a:r>
            <a:r>
              <a:rPr lang="fi-FI" sz="2800" dirty="0">
                <a:solidFill>
                  <a:schemeClr val="tx1"/>
                </a:solidFill>
              </a:rPr>
              <a:t>ikä yksittäinen asia työssäsi kannattaisi kokeilla tehdä uudella tavalla?</a:t>
            </a: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  <a:p>
            <a:r>
              <a:rPr lang="fi-FI" sz="2800" dirty="0"/>
              <a:t>Miten huomioit oppilaiden yksilöllisyyden eri oppiaineissa. </a:t>
            </a:r>
          </a:p>
          <a:p>
            <a:pPr marL="0" lvl="0" indent="0">
              <a:buNone/>
            </a:pPr>
            <a:endParaRPr lang="fi-FI" sz="2800" dirty="0"/>
          </a:p>
          <a:p>
            <a:pPr lvl="0"/>
            <a:r>
              <a:rPr lang="fi-FI" sz="2800" dirty="0"/>
              <a:t>Millä tavalla oppilaasi ovat asettaneet tavoitteita?</a:t>
            </a:r>
          </a:p>
          <a:p>
            <a:pPr lvl="0"/>
            <a:endParaRPr lang="fi-FI" sz="2800" dirty="0"/>
          </a:p>
          <a:p>
            <a:pPr lvl="0"/>
            <a:r>
              <a:rPr lang="fi-FI" sz="2800" dirty="0"/>
              <a:t>Miten ryhmässäsi on toteutettu formatiivista eli jatkuvaa arviointia tämän lukuvuoden aikana?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pPr lvl="0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921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i-FI" sz="4000" b="1" dirty="0"/>
              <a:t/>
            </a:r>
            <a:br>
              <a:rPr lang="fi-FI" sz="4000" b="1" dirty="0"/>
            </a:br>
            <a:r>
              <a:rPr lang="fi-FI" sz="4400" b="1" dirty="0"/>
              <a:t>Toivottiin, että 27.3.-8.5.2018 OPS-kokoontumisissa selviää…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sz="2800" dirty="0">
                <a:solidFill>
                  <a:schemeClr val="tx1"/>
                </a:solidFill>
              </a:rPr>
              <a:t>Mikä osuus oppitunneillanne on itsearvioinnilla ja vertaisarvioinnilla?</a:t>
            </a:r>
          </a:p>
          <a:p>
            <a:r>
              <a:rPr lang="fi-FI" sz="2800" dirty="0">
                <a:solidFill>
                  <a:schemeClr val="tx1"/>
                </a:solidFill>
              </a:rPr>
              <a:t>Miten työssänne on toteutunut vuorovaikutus ja yhteistoiminta niin opettajien, ohjaajien, oppilaiden kuin eri luokkien kesken?</a:t>
            </a:r>
          </a:p>
          <a:p>
            <a:pPr lvl="0"/>
            <a:r>
              <a:rPr lang="fi-FI" sz="2800" dirty="0">
                <a:solidFill>
                  <a:schemeClr val="tx1"/>
                </a:solidFill>
              </a:rPr>
              <a:t>Millaiset ovat </a:t>
            </a:r>
            <a:r>
              <a:rPr lang="fi-FI" sz="2800" dirty="0" err="1">
                <a:solidFill>
                  <a:schemeClr val="tx1"/>
                </a:solidFill>
              </a:rPr>
              <a:t>MOK-kokemukset</a:t>
            </a:r>
            <a:r>
              <a:rPr lang="fi-FI" sz="2800" dirty="0">
                <a:solidFill>
                  <a:schemeClr val="tx1"/>
                </a:solidFill>
              </a:rPr>
              <a:t> tältä lukuvuodelta?</a:t>
            </a:r>
          </a:p>
          <a:p>
            <a:pPr lvl="0"/>
            <a:r>
              <a:rPr lang="fi-FI" sz="2800" dirty="0">
                <a:solidFill>
                  <a:schemeClr val="tx1"/>
                </a:solidFill>
              </a:rPr>
              <a:t>Miten olette huomioineet laaja-alaisen osaamisen eri tasot?</a:t>
            </a:r>
          </a:p>
          <a:p>
            <a:pPr lvl="0"/>
            <a:r>
              <a:rPr lang="fi-FI" sz="2800" dirty="0">
                <a:solidFill>
                  <a:schemeClr val="tx1"/>
                </a:solidFill>
              </a:rPr>
              <a:t>Miten meidän kannattaisi valmistautua </a:t>
            </a:r>
            <a:r>
              <a:rPr lang="fi-FI" sz="2800" dirty="0" err="1">
                <a:solidFill>
                  <a:schemeClr val="tx1"/>
                </a:solidFill>
              </a:rPr>
              <a:t>Art</a:t>
            </a:r>
            <a:r>
              <a:rPr lang="fi-FI" sz="2800" dirty="0">
                <a:solidFill>
                  <a:schemeClr val="tx1"/>
                </a:solidFill>
              </a:rPr>
              <a:t> Housen tuomiin mahdollisuuksiin jo etukäteen?</a:t>
            </a:r>
          </a:p>
          <a:p>
            <a:pPr lvl="0"/>
            <a:r>
              <a:rPr lang="fi-FI" sz="2800" dirty="0">
                <a:solidFill>
                  <a:schemeClr val="tx1"/>
                </a:solidFill>
              </a:rPr>
              <a:t>Miten varmistamme, että olemme valmiita ”Pienten lasten koulun” eli 0-2 luokkien yhteistyöhön ja –toimintaan?</a:t>
            </a:r>
          </a:p>
          <a:p>
            <a:pPr lvl="0"/>
            <a:r>
              <a:rPr lang="fi-FI" sz="2800" dirty="0">
                <a:solidFill>
                  <a:schemeClr val="tx1"/>
                </a:solidFill>
              </a:rPr>
              <a:t>Ulos oppimaan – oppimisympäristöä laajemmaksi!</a:t>
            </a:r>
          </a:p>
          <a:p>
            <a:pPr marL="0" lv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24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fi-FI" sz="4000" b="1" dirty="0"/>
              <a:t>SEURAAVAT OPS-KOKOONTUMISET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tx1"/>
                </a:solidFill>
              </a:rPr>
              <a:t>Esitelkää työpareittain omien opetusryhmienne uuden </a:t>
            </a:r>
            <a:r>
              <a:rPr lang="fi-FI" sz="2400" b="1" dirty="0" err="1">
                <a:solidFill>
                  <a:schemeClr val="tx1"/>
                </a:solidFill>
              </a:rPr>
              <a:t>OPS:n</a:t>
            </a:r>
            <a:r>
              <a:rPr lang="fi-FI" sz="2400" b="1" dirty="0">
                <a:solidFill>
                  <a:schemeClr val="tx1"/>
                </a:solidFill>
              </a:rPr>
              <a:t> mukaista työskentelyä.</a:t>
            </a:r>
          </a:p>
          <a:p>
            <a:pPr marL="0" indent="0">
              <a:buNone/>
            </a:pPr>
            <a:endParaRPr lang="fi-FI" sz="2400" b="1" dirty="0">
              <a:solidFill>
                <a:schemeClr val="tx1"/>
              </a:solidFill>
            </a:endParaRPr>
          </a:p>
          <a:p>
            <a:r>
              <a:rPr lang="fi-FI" sz="2400" b="1" dirty="0">
                <a:solidFill>
                  <a:schemeClr val="tx1"/>
                </a:solidFill>
              </a:rPr>
              <a:t>ti 27.3.2018 	</a:t>
            </a:r>
            <a:r>
              <a:rPr lang="fi-FI" sz="2400" dirty="0">
                <a:solidFill>
                  <a:schemeClr val="tx1"/>
                </a:solidFill>
              </a:rPr>
              <a:t>Pääkoulun yläkerran luokat / OPS</a:t>
            </a:r>
          </a:p>
          <a:p>
            <a:pPr marL="0" indent="0">
              <a:buNone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400" b="1" dirty="0">
              <a:solidFill>
                <a:schemeClr val="tx1"/>
              </a:solidFill>
            </a:endParaRPr>
          </a:p>
          <a:p>
            <a:r>
              <a:rPr lang="fi-FI" sz="2400" b="1" dirty="0">
                <a:solidFill>
                  <a:schemeClr val="tx1"/>
                </a:solidFill>
              </a:rPr>
              <a:t>ti 3.4</a:t>
            </a:r>
            <a:r>
              <a:rPr lang="fi-FI" sz="2400" b="1" dirty="0"/>
              <a:t>.2018  </a:t>
            </a:r>
            <a:r>
              <a:rPr lang="fi-FI" sz="2400" b="1" dirty="0">
                <a:solidFill>
                  <a:schemeClr val="tx1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</a:rPr>
              <a:t>Viipaleen luokat / OPS</a:t>
            </a:r>
          </a:p>
          <a:p>
            <a:pPr marL="0" indent="0">
              <a:buNone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400" b="1" dirty="0">
              <a:solidFill>
                <a:schemeClr val="tx1"/>
              </a:solidFill>
            </a:endParaRPr>
          </a:p>
          <a:p>
            <a:r>
              <a:rPr lang="fi-FI" sz="2400" b="1" dirty="0">
                <a:solidFill>
                  <a:schemeClr val="tx1"/>
                </a:solidFill>
              </a:rPr>
              <a:t>ti 17.4.</a:t>
            </a:r>
            <a:r>
              <a:rPr lang="fi-FI" sz="2400" b="1" dirty="0"/>
              <a:t>2018 </a:t>
            </a:r>
            <a:r>
              <a:rPr lang="fi-FI" sz="2400" b="1" dirty="0">
                <a:solidFill>
                  <a:schemeClr val="tx1"/>
                </a:solidFill>
              </a:rPr>
              <a:t>	</a:t>
            </a:r>
            <a:r>
              <a:rPr lang="fi-FI" sz="2400" dirty="0">
                <a:solidFill>
                  <a:schemeClr val="tx1"/>
                </a:solidFill>
              </a:rPr>
              <a:t>Konttikoulun luokat / OPS</a:t>
            </a:r>
          </a:p>
          <a:p>
            <a:pPr marL="0" indent="0">
              <a:buNone/>
            </a:pPr>
            <a:endParaRPr lang="fi-F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b="1" dirty="0">
                <a:solidFill>
                  <a:schemeClr val="tx1"/>
                </a:solidFill>
              </a:rPr>
              <a:t>		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ti 8.5.</a:t>
            </a:r>
            <a:r>
              <a:rPr lang="fi-FI" sz="2400" b="1" dirty="0"/>
              <a:t>2018 </a:t>
            </a:r>
            <a:r>
              <a:rPr lang="fi-FI" sz="2400" b="1" dirty="0">
                <a:solidFill>
                  <a:schemeClr val="tx1"/>
                </a:solidFill>
              </a:rPr>
              <a:t>	</a:t>
            </a:r>
            <a:r>
              <a:rPr lang="fi-FI" sz="2400" dirty="0" err="1">
                <a:solidFill>
                  <a:schemeClr val="tx1"/>
                </a:solidFill>
              </a:rPr>
              <a:t>Touhulassa</a:t>
            </a:r>
            <a:r>
              <a:rPr lang="fi-FI" sz="2400" dirty="0">
                <a:solidFill>
                  <a:schemeClr val="tx1"/>
                </a:solidFill>
              </a:rPr>
              <a:t> olevat luokat / OPS</a:t>
            </a:r>
            <a:r>
              <a:rPr lang="fi-FI" sz="2400" b="1" dirty="0">
                <a:solidFill>
                  <a:schemeClr val="tx1"/>
                </a:solidFill>
              </a:rPr>
              <a:t>	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5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65126"/>
            <a:ext cx="8640960" cy="1325563"/>
          </a:xfrm>
        </p:spPr>
        <p:txBody>
          <a:bodyPr>
            <a:normAutofit/>
          </a:bodyPr>
          <a:lstStyle/>
          <a:p>
            <a:r>
              <a:rPr lang="fi-FI" sz="4000" b="1" dirty="0"/>
              <a:t>VÄLITEHTÄVÄT OPS-KOKOONTUMISTEN VÄLISSÄ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2816"/>
            <a:ext cx="8579296" cy="4680520"/>
          </a:xfrm>
        </p:spPr>
        <p:txBody>
          <a:bodyPr>
            <a:normAutofit/>
          </a:bodyPr>
          <a:lstStyle/>
          <a:p>
            <a:endParaRPr lang="fi-FI" sz="2600" b="1" dirty="0">
              <a:solidFill>
                <a:schemeClr val="tx1"/>
              </a:solidFill>
            </a:endParaRPr>
          </a:p>
          <a:p>
            <a:r>
              <a:rPr lang="fi-FI" sz="2600" b="1" dirty="0">
                <a:solidFill>
                  <a:schemeClr val="tx1"/>
                </a:solidFill>
              </a:rPr>
              <a:t>ti 27.2.-ti 27.3.2018	</a:t>
            </a:r>
            <a:r>
              <a:rPr lang="fi-FI" sz="2600" dirty="0"/>
              <a:t>F</a:t>
            </a:r>
            <a:r>
              <a:rPr lang="fi-FI" sz="2600" dirty="0">
                <a:solidFill>
                  <a:schemeClr val="tx1"/>
                </a:solidFill>
              </a:rPr>
              <a:t>ormatiivinen arviointi</a:t>
            </a:r>
          </a:p>
          <a:p>
            <a:endParaRPr lang="fi-FI" sz="2600" dirty="0">
              <a:solidFill>
                <a:schemeClr val="tx1"/>
              </a:solidFill>
            </a:endParaRPr>
          </a:p>
          <a:p>
            <a:r>
              <a:rPr lang="fi-FI" sz="2600" b="1" dirty="0">
                <a:solidFill>
                  <a:schemeClr val="tx1"/>
                </a:solidFill>
              </a:rPr>
              <a:t>ti 27.3.-ti 3.4</a:t>
            </a:r>
            <a:r>
              <a:rPr lang="fi-FI" sz="2600" b="1" dirty="0"/>
              <a:t>. 2018</a:t>
            </a:r>
            <a:r>
              <a:rPr lang="fi-FI" sz="2600" b="1" dirty="0">
                <a:solidFill>
                  <a:schemeClr val="tx1"/>
                </a:solidFill>
              </a:rPr>
              <a:t>	</a:t>
            </a:r>
            <a:r>
              <a:rPr lang="fi-FI" sz="2600" dirty="0">
                <a:solidFill>
                  <a:schemeClr val="tx1"/>
                </a:solidFill>
              </a:rPr>
              <a:t>Työtavat ja tavoitteiden 								asettaminen</a:t>
            </a:r>
          </a:p>
          <a:p>
            <a:pPr marL="0" indent="0">
              <a:buNone/>
            </a:pPr>
            <a:endParaRPr lang="fi-FI" sz="2600" dirty="0">
              <a:solidFill>
                <a:schemeClr val="tx1"/>
              </a:solidFill>
            </a:endParaRPr>
          </a:p>
          <a:p>
            <a:r>
              <a:rPr lang="fi-FI" sz="2600" b="1" dirty="0">
                <a:solidFill>
                  <a:schemeClr val="tx1"/>
                </a:solidFill>
              </a:rPr>
              <a:t>ti 3.4.-ti 17.4</a:t>
            </a:r>
            <a:r>
              <a:rPr lang="fi-FI" sz="2600" b="1" dirty="0"/>
              <a:t>. 2018</a:t>
            </a:r>
            <a:r>
              <a:rPr lang="fi-FI" sz="2600" b="1" dirty="0">
                <a:solidFill>
                  <a:schemeClr val="tx1"/>
                </a:solidFill>
              </a:rPr>
              <a:t>	</a:t>
            </a:r>
            <a:r>
              <a:rPr lang="fi-FI" sz="2600" dirty="0">
                <a:solidFill>
                  <a:schemeClr val="tx1"/>
                </a:solidFill>
              </a:rPr>
              <a:t>Työtavat ja tavoitteiden 	</a:t>
            </a:r>
            <a:r>
              <a:rPr lang="fi-FI" sz="2600" dirty="0"/>
              <a:t>							</a:t>
            </a:r>
            <a:r>
              <a:rPr lang="fi-FI" sz="2600" dirty="0">
                <a:solidFill>
                  <a:schemeClr val="tx1"/>
                </a:solidFill>
              </a:rPr>
              <a:t>asettaminen</a:t>
            </a:r>
          </a:p>
          <a:p>
            <a:endParaRPr lang="fi-FI" sz="2600" dirty="0">
              <a:solidFill>
                <a:schemeClr val="tx1"/>
              </a:solidFill>
            </a:endParaRPr>
          </a:p>
          <a:p>
            <a:r>
              <a:rPr lang="fi-FI" sz="2600" b="1" dirty="0">
                <a:solidFill>
                  <a:schemeClr val="tx1"/>
                </a:solidFill>
              </a:rPr>
              <a:t>ti 17.4.-ti 8.5</a:t>
            </a:r>
            <a:r>
              <a:rPr lang="fi-FI" sz="2600" b="1" dirty="0"/>
              <a:t>. 2018</a:t>
            </a:r>
            <a:r>
              <a:rPr lang="fi-FI" sz="2600" b="1" dirty="0">
                <a:solidFill>
                  <a:schemeClr val="tx1"/>
                </a:solidFill>
              </a:rPr>
              <a:t>	</a:t>
            </a:r>
            <a:r>
              <a:rPr lang="fi-FI" sz="2600" dirty="0">
                <a:solidFill>
                  <a:schemeClr val="tx1"/>
                </a:solidFill>
              </a:rPr>
              <a:t>Itsearviointi ja vertaisarviointi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079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9600" b="1" dirty="0"/>
              <a:t>KESÄ</a:t>
            </a:r>
          </a:p>
          <a:p>
            <a:pPr marL="0" indent="0">
              <a:buNone/>
            </a:pPr>
            <a:r>
              <a:rPr lang="fi-FI" sz="96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86638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548680"/>
            <a:ext cx="432048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6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fi-FI" sz="4000" b="1" dirty="0"/>
              <a:t>OPE- JA OHJAAJAPALAVERI 25.10.2018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4200" dirty="0"/>
              <a:t>Ideointi minuuttityöpajassa – miten toteuttaisit käytännössä?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i-FI" sz="30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lasten osallistaminen oppimisprosessissaan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i-FI" sz="30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yksilölliset oppimispolut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i-FI" sz="30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vuosiluokkiin sitomatonta oppimista kouluissa </a:t>
            </a:r>
          </a:p>
          <a:p>
            <a:pPr>
              <a:buFontTx/>
              <a:buChar char="-"/>
            </a:pPr>
            <a:r>
              <a:rPr lang="fi-FI" sz="30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moniammatillinen yhteistyö ja olemassa olevien resurssien uudelleenkohdentaminen</a:t>
            </a:r>
          </a:p>
          <a:p>
            <a:pPr>
              <a:buFontTx/>
              <a:buChar char="-"/>
            </a:pPr>
            <a:r>
              <a:rPr lang="fi-FI" sz="3000" spc="-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itseohjautuvuuden ja taitopedagogiikan mahdollistaminen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060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936104"/>
          </a:xfrm>
        </p:spPr>
        <p:txBody>
          <a:bodyPr>
            <a:noAutofit/>
          </a:bodyPr>
          <a:lstStyle/>
          <a:p>
            <a:r>
              <a:rPr lang="fi-FI" sz="4000" b="1" dirty="0"/>
              <a:t>OPE- JA OHJAAJAPALAVERI 8.11.2018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800" dirty="0"/>
              <a:t>Antti Moilanen: Kuinka itseohjautuvaa oppimista tulee toteuttaa koulussa?</a:t>
            </a:r>
          </a:p>
          <a:p>
            <a:pPr marL="0" indent="0">
              <a:buNone/>
            </a:pPr>
            <a:r>
              <a:rPr lang="fi-FI" sz="1800" dirty="0"/>
              <a:t> </a:t>
            </a:r>
            <a:r>
              <a:rPr lang="fi-FI" sz="2400" dirty="0"/>
              <a:t>(Koulu ja sivistys – blogi)</a:t>
            </a:r>
            <a:endParaRPr lang="fi-FI" sz="1800" dirty="0"/>
          </a:p>
          <a:p>
            <a:pPr marL="0" indent="0">
              <a:buNone/>
            </a:pPr>
            <a:r>
              <a:rPr lang="fi-FI" sz="3600" dirty="0"/>
              <a:t>-&gt; keskustelua artikkelista</a:t>
            </a:r>
          </a:p>
          <a:p>
            <a:pPr marL="0" indent="0">
              <a:buNone/>
            </a:pPr>
            <a:r>
              <a:rPr lang="fi-FI" sz="3600" dirty="0"/>
              <a:t>-&gt; oman koulun mallit esittelyssä</a:t>
            </a:r>
          </a:p>
          <a:p>
            <a:pPr marL="0" indent="0">
              <a:buNone/>
            </a:pPr>
            <a:r>
              <a:rPr lang="fi-FI" sz="3600" dirty="0"/>
              <a:t>Viikkotyöskentely/OTV-malli</a:t>
            </a:r>
            <a:endParaRPr lang="fi-FI" sz="3800" dirty="0"/>
          </a:p>
          <a:p>
            <a:pPr marL="274320" lvl="1" indent="0">
              <a:buNone/>
            </a:pPr>
            <a:endParaRPr lang="fi-FI" sz="5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07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080120"/>
          </a:xfrm>
        </p:spPr>
        <p:txBody>
          <a:bodyPr>
            <a:normAutofit/>
          </a:bodyPr>
          <a:lstStyle/>
          <a:p>
            <a:r>
              <a:rPr lang="fi-FI" sz="4000" b="1" dirty="0"/>
              <a:t>OPE- JA OHJAAJAPALAVERI 15.11.2018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400" dirty="0"/>
              <a:t>Valmistellaan ennen joulua pidettävä yhden viikon kestävä viikkotyöskentelyurakka. </a:t>
            </a:r>
          </a:p>
          <a:p>
            <a:pPr marL="0" indent="0">
              <a:buNone/>
            </a:pPr>
            <a:endParaRPr lang="fi-FI" sz="3400" dirty="0"/>
          </a:p>
          <a:p>
            <a:r>
              <a:rPr lang="fi-FI" sz="3400" dirty="0"/>
              <a:t>Kevätlukukaudella jatketaan viikkotyöskentelyurakointien parissa:</a:t>
            </a:r>
          </a:p>
          <a:p>
            <a:pPr lvl="1"/>
            <a:r>
              <a:rPr lang="fi-FI" sz="3400" dirty="0"/>
              <a:t>tammi-helmikuulle valmistellaan 2 viikon urakka.</a:t>
            </a:r>
          </a:p>
          <a:p>
            <a:pPr lvl="1"/>
            <a:r>
              <a:rPr lang="fi-FI" sz="3400" dirty="0" err="1"/>
              <a:t>maalis</a:t>
            </a:r>
            <a:r>
              <a:rPr lang="fi-FI" sz="3400" dirty="0"/>
              <a:t>-toukokuulle valmistellaan 3 viikon urakka.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04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fi-FI" sz="4000" b="1" dirty="0"/>
              <a:t>OPE- JA OHJAAJAPALAVERI 29.11.2018 -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endParaRPr lang="fi-FI" sz="2800" dirty="0"/>
          </a:p>
          <a:p>
            <a:r>
              <a:rPr lang="fi-FI" sz="3000" dirty="0"/>
              <a:t>Oulun Hiukkavaaratalon ja Kempeleen Linnakangastalon kouluvierailujen dioja</a:t>
            </a:r>
          </a:p>
          <a:p>
            <a:pPr marL="0" indent="0">
              <a:buNone/>
            </a:pPr>
            <a:endParaRPr lang="fi-FI" sz="3000" dirty="0"/>
          </a:p>
          <a:p>
            <a:r>
              <a:rPr lang="fi-FI" sz="3000" dirty="0"/>
              <a:t>Organisaatiomallin hahmottelua</a:t>
            </a:r>
          </a:p>
          <a:p>
            <a:r>
              <a:rPr lang="fi-FI" sz="3000" dirty="0"/>
              <a:t>Työpäivän rakenteen hahmottelua</a:t>
            </a:r>
          </a:p>
          <a:p>
            <a:r>
              <a:rPr lang="fi-FI" sz="3000" dirty="0"/>
              <a:t>Mitkä ryhmät mihinkin oppimisympäristöihin?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3000" dirty="0"/>
              <a:t>Em. malleista järjestetään vapaaehtoisuuteen perustuva keskustelu- ja kuulemistilaisuus ti 29.1.2019 klo 14-15</a:t>
            </a:r>
          </a:p>
          <a:p>
            <a:pPr lvl="1"/>
            <a:endParaRPr lang="fi-FI" sz="2400" dirty="0"/>
          </a:p>
          <a:p>
            <a:pPr marL="0" indent="0">
              <a:buNone/>
            </a:pPr>
            <a:endParaRPr lang="fi-FI" sz="28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656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611980-E2C6-4EC6-B272-69D7B4D1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15" y="417717"/>
            <a:ext cx="6807570" cy="60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5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0"/>
            <a:ext cx="928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i-FI" sz="4400" b="1" dirty="0"/>
              <a:t>2. HETEROGEENISYYS:</a:t>
            </a:r>
            <a:r>
              <a:rPr lang="fi-FI" sz="4000" b="1" dirty="0"/>
              <a:t/>
            </a:r>
            <a:br>
              <a:rPr lang="fi-FI" sz="4000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sz="2800" b="1" dirty="0"/>
              <a:t>- Miten ryhmät pitäisi muodostaa?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Opettajien, ohjaajien ja oppilaiden tulee pystyä työskentelemään erilaisten ihmisten kanssa -periaate.</a:t>
            </a:r>
          </a:p>
          <a:p>
            <a:r>
              <a:rPr lang="fi-FI" dirty="0"/>
              <a:t>Muodostakaa ryhmä, jossa tulee erilaisia vahvuuksia.</a:t>
            </a:r>
          </a:p>
          <a:p>
            <a:pPr lvl="1"/>
            <a:r>
              <a:rPr lang="fi-FI" dirty="0" err="1"/>
              <a:t>Digitaito/tutkin</a:t>
            </a:r>
            <a:r>
              <a:rPr lang="fi-FI" dirty="0"/>
              <a:t> ja toimin, yksilöllinen oppimispolku/ilmaisun monet muodot, OPS ja arviointi/tiiminvetäjä</a:t>
            </a:r>
          </a:p>
          <a:p>
            <a:r>
              <a:rPr lang="fi-FI" dirty="0"/>
              <a:t>Saako huono parivalinta/tiimin jäsenten valinta koitua oppimisen esteeksi?</a:t>
            </a:r>
          </a:p>
          <a:p>
            <a:r>
              <a:rPr lang="fi-FI" dirty="0"/>
              <a:t>Heikommat ryhmän jäsenet hyötyvät heterogeenisistä, mutta miten käy taitavampien?</a:t>
            </a:r>
          </a:p>
          <a:p>
            <a:r>
              <a:rPr lang="fi-FI" dirty="0"/>
              <a:t>Vai riippuuko kaikki kuitenkin annetun tehtävän tasosta?</a:t>
            </a:r>
          </a:p>
          <a:p>
            <a:r>
              <a:rPr lang="fi-FI" dirty="0"/>
              <a:t>Tärkeintä on, että opettajat, ohjaajat ja oppilaat tulee saada: </a:t>
            </a:r>
          </a:p>
          <a:p>
            <a:pPr marL="0" indent="0">
              <a:buNone/>
            </a:pPr>
            <a:r>
              <a:rPr lang="fi-FI" dirty="0"/>
              <a:t>	- keskustelemaan keskenään</a:t>
            </a:r>
          </a:p>
          <a:p>
            <a:pPr marL="0" indent="0">
              <a:buNone/>
            </a:pPr>
            <a:r>
              <a:rPr lang="fi-FI" dirty="0"/>
              <a:t>	- perustelemaan näkemyksiään</a:t>
            </a:r>
          </a:p>
          <a:p>
            <a:pPr marL="0" indent="0">
              <a:buNone/>
            </a:pPr>
            <a:r>
              <a:rPr lang="fi-FI" dirty="0"/>
              <a:t>	- ohjaamaan toisiaan (liian vahva ilmaisu)</a:t>
            </a:r>
          </a:p>
          <a:p>
            <a:pPr marL="0" indent="0">
              <a:buNone/>
            </a:pPr>
            <a:r>
              <a:rPr lang="fi-FI" dirty="0"/>
              <a:t>	- tulla kuulluksi</a:t>
            </a:r>
          </a:p>
          <a:p>
            <a:pPr marL="0" indent="0">
              <a:buNone/>
            </a:pPr>
            <a:r>
              <a:rPr lang="fi-FI" dirty="0"/>
              <a:t>	- Houkutellaan tulemaan merkityksellisiksi toistensa oppimiselle ja 	jakamaan oppimisensa toistensa kanssa.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0219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fi-FI" sz="4000" b="1" dirty="0"/>
              <a:t>OPE- JA OHJAAJAPALAVERI 17.1.2019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dirty="0"/>
              <a:t>Oppilasryhmien muodostaminen ja keskustelu</a:t>
            </a:r>
          </a:p>
          <a:p>
            <a:pPr fontAlgn="base"/>
            <a:r>
              <a:rPr lang="fi-FI" sz="2100" dirty="0"/>
              <a:t>Mitä periaatteita käytitte ryhmäjaon tekemiseen ?</a:t>
            </a:r>
            <a:r>
              <a:rPr lang="en-US" sz="2100" dirty="0"/>
              <a:t>​</a:t>
            </a:r>
          </a:p>
          <a:p>
            <a:pPr fontAlgn="base"/>
            <a:r>
              <a:rPr lang="fi-FI" sz="2100" dirty="0"/>
              <a:t>Ovatko muodostamanne ryhmät homogeenisiä (koostumukseltaan yhtenäisiä) vai heterogeenisiä (koostumukseltaan epäyhtenäisiä)</a:t>
            </a:r>
            <a:r>
              <a:rPr lang="en-US" sz="2100" dirty="0"/>
              <a:t>​</a:t>
            </a:r>
          </a:p>
          <a:p>
            <a:pPr fontAlgn="base"/>
            <a:r>
              <a:rPr lang="fi-FI" sz="2100" dirty="0"/>
              <a:t>Missä arjen tilanteissa tekemänne ryhmät toimisivat hyvin?</a:t>
            </a:r>
            <a:r>
              <a:rPr lang="en-US" sz="2100" dirty="0"/>
              <a:t>​</a:t>
            </a:r>
          </a:p>
          <a:p>
            <a:pPr fontAlgn="base"/>
            <a:r>
              <a:rPr lang="fi-FI" sz="2100" dirty="0"/>
              <a:t>Missä tilanteissa eivät toimisi?</a:t>
            </a:r>
            <a:r>
              <a:rPr lang="en-US" sz="2100" dirty="0"/>
              <a:t>​</a:t>
            </a:r>
          </a:p>
          <a:p>
            <a:pPr fontAlgn="base"/>
            <a:r>
              <a:rPr lang="fi-FI" sz="2100" dirty="0"/>
              <a:t>Miten ryhmien koostumusta pitäisi muuttaa, että niistä saataisiin homogeenisiä/heterogeenisiä?</a:t>
            </a:r>
          </a:p>
          <a:p>
            <a:pPr marL="0" indent="0" fontAlgn="base">
              <a:buNone/>
            </a:pPr>
            <a:r>
              <a:rPr lang="fi-FI" dirty="0"/>
              <a:t>Lopuksi muistiin kirjaten </a:t>
            </a:r>
          </a:p>
          <a:p>
            <a:pPr fontAlgn="base"/>
            <a:r>
              <a:rPr lang="fi-FI" sz="2100" dirty="0"/>
              <a:t>Mitä hyötyä / haittaa homogeenisuudesta on ryhmän toiminnalle ja oppimiselle?</a:t>
            </a:r>
            <a:r>
              <a:rPr lang="en-US" sz="2100" dirty="0"/>
              <a:t>​</a:t>
            </a:r>
            <a:r>
              <a:rPr lang="fi-FI" sz="2100" dirty="0"/>
              <a:t>​</a:t>
            </a:r>
          </a:p>
          <a:p>
            <a:pPr fontAlgn="base"/>
            <a:r>
              <a:rPr lang="fi-FI" sz="2100" dirty="0"/>
              <a:t>Mitä hyötyä / haittaa heterogeenisuudesta on ryhmän toiminnalle ja oppimiselle?</a:t>
            </a:r>
            <a:r>
              <a:rPr lang="en-US" sz="2100" dirty="0"/>
              <a:t>​</a:t>
            </a:r>
          </a:p>
          <a:p>
            <a:pPr fontAlgn="base"/>
            <a:endParaRPr lang="en-US" sz="2000" dirty="0"/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235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21B98AF7-BAB4-4E7D-8487-83A9C69EF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73378"/>
              </p:ext>
            </p:extLst>
          </p:nvPr>
        </p:nvGraphicFramePr>
        <p:xfrm>
          <a:off x="377120" y="332656"/>
          <a:ext cx="8389760" cy="5937523"/>
        </p:xfrm>
        <a:graphic>
          <a:graphicData uri="http://schemas.openxmlformats.org/drawingml/2006/table">
            <a:tbl>
              <a:tblPr firstRow="1" firstCol="1" bandRow="1"/>
              <a:tblGrid>
                <a:gridCol w="2097159">
                  <a:extLst>
                    <a:ext uri="{9D8B030D-6E8A-4147-A177-3AD203B41FA5}">
                      <a16:colId xmlns:a16="http://schemas.microsoft.com/office/drawing/2014/main" val="3241601070"/>
                    </a:ext>
                  </a:extLst>
                </a:gridCol>
                <a:gridCol w="2097721">
                  <a:extLst>
                    <a:ext uri="{9D8B030D-6E8A-4147-A177-3AD203B41FA5}">
                      <a16:colId xmlns:a16="http://schemas.microsoft.com/office/drawing/2014/main" val="3060603759"/>
                    </a:ext>
                  </a:extLst>
                </a:gridCol>
                <a:gridCol w="2097159">
                  <a:extLst>
                    <a:ext uri="{9D8B030D-6E8A-4147-A177-3AD203B41FA5}">
                      <a16:colId xmlns:a16="http://schemas.microsoft.com/office/drawing/2014/main" val="1579487351"/>
                    </a:ext>
                  </a:extLst>
                </a:gridCol>
                <a:gridCol w="2097721">
                  <a:extLst>
                    <a:ext uri="{9D8B030D-6E8A-4147-A177-3AD203B41FA5}">
                      <a16:colId xmlns:a16="http://schemas.microsoft.com/office/drawing/2014/main" val="1193137047"/>
                    </a:ext>
                  </a:extLst>
                </a:gridCol>
              </a:tblGrid>
              <a:tr h="30813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Hyödyt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Haitat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914787"/>
                  </a:ext>
                </a:extLst>
              </a:tr>
              <a:tr h="295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heterogeeninen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homogeeninen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heterogeeninen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homogeeninen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67220"/>
                  </a:ext>
                </a:extLst>
              </a:tr>
              <a:tr h="53334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Ryhmä pysyy rauhallisempana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Työskentely sujuu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Taitavampi pystyy auttamaan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Vertaisoppiminen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Erilaiset työskentelytavat tuovat rikkautta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Erilaisia näkökulmia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Tavallisessa kouluarjessa toimii hyvin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Samalaiset kiinnostuksen kohteet ja samanlaiset toimintatavat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Yksi aikuinen voi keskittyä siihen ryhmään, jossa tarvitaan eniten tukea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Toiminnan suunnittelu siten, mikä ryhmällä toimii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Yksilölliset onnistumisen kokemukset lisääntyvät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Oikean tasoiset haasteet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Motivaatio voi kasvaa sopivankokoisista haasteista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Hölmöilijät eivät hidasta eivätkä estä muiden oppimista, ainoastaan omaansa (vrt. Tasoryhmät)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Dynaaminen prosessi</a:t>
                      </a:r>
                      <a:endParaRPr lang="fi-FI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Tasoerot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Tehokkuus?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Joku voi jäädä ulkopuolelle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Itsenäinen työskentely voi olla haasteellista valvomattomana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Lapsi, jolla on pulmia voi haitata koko ryhmän toimintaa – osaavat eivät saa työrauhaa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Taitavat tekevät ja enemmän ohjausta tarvitsevat oppilaat eivät välttämättä etene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Lisää suunnittelun tarvetta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Erottelevuus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Ei opita toimimaan erilaisten ihmisten kanssa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Samalaiset kiinnostuksen kohteet ja samanlaiset toimintatavat negatiivisessa mielessä sekä kaventaa opittavaa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Opettajalle ja ohjaajalle voi olla motivaatio alentavaa opettaa ryhmää, jolla ei kiinnosta pätkääkään.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Näkökulma suppea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7" marR="58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1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256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sz="4400" b="1" dirty="0"/>
              <a:t/>
            </a:r>
            <a:br>
              <a:rPr lang="fi-FI" sz="4400" b="1" dirty="0"/>
            </a:br>
            <a:r>
              <a:rPr lang="fi-FI" sz="4400" b="1" dirty="0"/>
              <a:t>OPE- JA OHJAAJAPALAVERI 31.1.2019</a:t>
            </a: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5472608"/>
          </a:xfrm>
        </p:spPr>
        <p:txBody>
          <a:bodyPr>
            <a:normAutofit/>
          </a:bodyPr>
          <a:lstStyle/>
          <a:p>
            <a:pPr lvl="1"/>
            <a:r>
              <a:rPr lang="fi-FI" sz="2925" b="1" dirty="0" err="1"/>
              <a:t>Tiimiytymiseen</a:t>
            </a:r>
            <a:r>
              <a:rPr lang="fi-FI" sz="2925" b="1" dirty="0"/>
              <a:t> virittäytymistä aluksi yksin:</a:t>
            </a:r>
          </a:p>
          <a:p>
            <a:pPr lvl="2"/>
            <a:r>
              <a:rPr lang="fi-FI" sz="2300" u="sng" dirty="0"/>
              <a:t>Jos</a:t>
            </a:r>
            <a:r>
              <a:rPr lang="fi-FI" sz="2300" dirty="0"/>
              <a:t> saisit itse toivoa, millä luokkatasolla…, mitä vahvuuksia toisit…, keiden kanssa syntyisi tulosta…? </a:t>
            </a:r>
          </a:p>
          <a:p>
            <a:pPr marL="914400" lvl="2" indent="0">
              <a:buNone/>
            </a:pPr>
            <a:endParaRPr lang="fi-FI" sz="2300" dirty="0"/>
          </a:p>
          <a:p>
            <a:pPr lvl="1"/>
            <a:r>
              <a:rPr lang="fi-FI" sz="2925" b="1" dirty="0"/>
              <a:t>Mitä osaamista uudessa koulussa työskentely vaatii? </a:t>
            </a:r>
            <a:endParaRPr lang="fi-FI" sz="2925" dirty="0"/>
          </a:p>
          <a:p>
            <a:pPr lvl="2"/>
            <a:r>
              <a:rPr lang="fi-FI" sz="2225" dirty="0"/>
              <a:t>Ryhmissä työskentelyä</a:t>
            </a:r>
          </a:p>
          <a:p>
            <a:pPr marL="342900" lvl="1" indent="0">
              <a:buNone/>
            </a:pPr>
            <a:endParaRPr lang="fi-FI" sz="2625" dirty="0"/>
          </a:p>
          <a:p>
            <a:pPr lvl="1"/>
            <a:r>
              <a:rPr lang="fi-FI" sz="2925" b="1" dirty="0"/>
              <a:t>Palautetaan mieleen edellisen kerran ryhmäytymisaiheen asioita. </a:t>
            </a:r>
            <a:r>
              <a:rPr lang="fi-FI" sz="2625" dirty="0"/>
              <a:t>–</a:t>
            </a:r>
          </a:p>
          <a:p>
            <a:pPr lvl="2"/>
            <a:r>
              <a:rPr lang="fi-FI" sz="2225" dirty="0"/>
              <a:t>Esitetään kooste.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948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Flipped</a:t>
            </a:r>
            <a:r>
              <a:rPr lang="fi-FI" dirty="0"/>
              <a:t> Learning -teoriakaavio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3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0634" y="332656"/>
            <a:ext cx="8014716" cy="1868762"/>
          </a:xfrm>
        </p:spPr>
        <p:txBody>
          <a:bodyPr>
            <a:normAutofit/>
          </a:bodyPr>
          <a:lstStyle/>
          <a:p>
            <a:r>
              <a:rPr lang="fi-FI" sz="4000" b="1" dirty="0"/>
              <a:t>MITÄ OSAAMISTA UUSISSA OPPIMISYMPÄRISTÖISSÄ TYÖSKENTELY VAATII?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0634" y="2276872"/>
            <a:ext cx="8014716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3000" dirty="0"/>
          </a:p>
          <a:p>
            <a:pPr marL="0" indent="0">
              <a:buNone/>
            </a:pPr>
            <a:r>
              <a:rPr lang="fi-FI" sz="3000" dirty="0"/>
              <a:t>Ryhmätyöskentely:</a:t>
            </a:r>
          </a:p>
          <a:p>
            <a:pPr marL="0" indent="0">
              <a:buNone/>
            </a:pPr>
            <a:endParaRPr lang="fi-FI" sz="3000" dirty="0"/>
          </a:p>
          <a:p>
            <a:pPr marL="0" indent="0">
              <a:buNone/>
            </a:pPr>
            <a:r>
              <a:rPr lang="fi-FI" sz="3000" dirty="0"/>
              <a:t>Mitä osaamista uusissa oppimisympäristöissä työskentely vaatii opettajalta ja ohjaajalta? </a:t>
            </a:r>
          </a:p>
          <a:p>
            <a:pPr marL="0" indent="0">
              <a:buNone/>
            </a:pPr>
            <a:endParaRPr lang="fi-FI" sz="3000" dirty="0"/>
          </a:p>
          <a:p>
            <a:pPr marL="0" indent="0">
              <a:buNone/>
            </a:pPr>
            <a:r>
              <a:rPr lang="fi-FI" sz="3000" dirty="0"/>
              <a:t>Mitä osaamista uusissa oppimisympäristöissä työskentely vaatii oppilaalta?  </a:t>
            </a:r>
          </a:p>
        </p:txBody>
      </p:sp>
    </p:spTree>
    <p:extLst>
      <p:ext uri="{BB962C8B-B14F-4D97-AF65-F5344CB8AC3E}">
        <p14:creationId xmlns:p14="http://schemas.microsoft.com/office/powerpoint/2010/main" val="1424827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fi-FI" sz="4400" b="1" dirty="0"/>
              <a:t>Mitä osaamista uusissa oppimisympäristöissä työskentely vaatii opettajalta ja ohjaajalta?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988841"/>
            <a:ext cx="7886700" cy="4608512"/>
          </a:xfrm>
        </p:spPr>
        <p:txBody>
          <a:bodyPr>
            <a:normAutofit/>
          </a:bodyPr>
          <a:lstStyle/>
          <a:p>
            <a:r>
              <a:rPr lang="fi-FI" sz="3000" dirty="0"/>
              <a:t>Suunnittelutaitoja</a:t>
            </a:r>
          </a:p>
          <a:p>
            <a:r>
              <a:rPr lang="fi-FI" sz="3000" dirty="0"/>
              <a:t>Organisointikykyä</a:t>
            </a:r>
          </a:p>
          <a:p>
            <a:r>
              <a:rPr lang="fi-FI" sz="3000" dirty="0"/>
              <a:t>Tiimityöskentelyn taitoja</a:t>
            </a:r>
          </a:p>
          <a:p>
            <a:r>
              <a:rPr lang="fi-FI" sz="3000" dirty="0"/>
              <a:t>Uusien työtapojen käyttö</a:t>
            </a:r>
          </a:p>
          <a:p>
            <a:r>
              <a:rPr lang="fi-FI" sz="3000" dirty="0"/>
              <a:t>Isompien ryhmien hallinta</a:t>
            </a:r>
          </a:p>
          <a:p>
            <a:r>
              <a:rPr lang="fi-FI" sz="3000" dirty="0"/>
              <a:t>Yhteistyötaitoja</a:t>
            </a:r>
          </a:p>
          <a:p>
            <a:r>
              <a:rPr lang="fi-FI" sz="3000" dirty="0"/>
              <a:t>Muutoksen/paineen sietämistä</a:t>
            </a:r>
          </a:p>
          <a:p>
            <a:r>
              <a:rPr lang="fi-FI" sz="3000" dirty="0"/>
              <a:t>Henkilökohtainen kehittyminen</a:t>
            </a:r>
          </a:p>
        </p:txBody>
      </p:sp>
    </p:spTree>
    <p:extLst>
      <p:ext uri="{BB962C8B-B14F-4D97-AF65-F5344CB8AC3E}">
        <p14:creationId xmlns:p14="http://schemas.microsoft.com/office/powerpoint/2010/main" val="2784362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008112"/>
          </a:xfrm>
        </p:spPr>
        <p:txBody>
          <a:bodyPr>
            <a:noAutofit/>
          </a:bodyPr>
          <a:lstStyle/>
          <a:p>
            <a:r>
              <a:rPr lang="fi-FI" sz="3200" b="1" dirty="0"/>
              <a:t/>
            </a:r>
            <a:br>
              <a:rPr lang="fi-FI" sz="3200" b="1" dirty="0"/>
            </a:br>
            <a:r>
              <a:rPr lang="fi-FI" sz="4000" b="1" dirty="0"/>
              <a:t>Mitä osaamista uusissa </a:t>
            </a:r>
            <a:r>
              <a:rPr lang="fi-FI" sz="4000" b="1" dirty="0" err="1"/>
              <a:t>oppimis</a:t>
            </a:r>
            <a:r>
              <a:rPr lang="fi-FI" sz="4000" b="1" dirty="0"/>
              <a:t>-ympäristöissä työskentely vaatii oppilaalta?</a:t>
            </a:r>
            <a:r>
              <a:rPr lang="fi-FI" sz="3200" dirty="0"/>
              <a:t/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976664"/>
          </a:xfrm>
        </p:spPr>
        <p:txBody>
          <a:bodyPr>
            <a:noAutofit/>
          </a:bodyPr>
          <a:lstStyle/>
          <a:p>
            <a:r>
              <a:rPr lang="fi-FI" sz="2400" dirty="0"/>
              <a:t>Totuttelua uuteen ympäristöön</a:t>
            </a:r>
          </a:p>
          <a:p>
            <a:r>
              <a:rPr lang="fi-FI" sz="2400" dirty="0"/>
              <a:t>Erilaisuuden sietämistä</a:t>
            </a:r>
          </a:p>
          <a:p>
            <a:r>
              <a:rPr lang="fi-FI" sz="2400" dirty="0"/>
              <a:t>Yhteistyötaitojen harjoittelua</a:t>
            </a:r>
          </a:p>
          <a:p>
            <a:r>
              <a:rPr lang="fi-FI" sz="2400" dirty="0"/>
              <a:t>Omatoimisuutta</a:t>
            </a:r>
          </a:p>
          <a:p>
            <a:r>
              <a:rPr lang="fi-FI" sz="2400" dirty="0"/>
              <a:t>Melun ja hälinän sietämistä</a:t>
            </a:r>
          </a:p>
          <a:p>
            <a:r>
              <a:rPr lang="fi-FI" sz="2400" dirty="0"/>
              <a:t>Rauhoittumisen taitoa</a:t>
            </a:r>
          </a:p>
          <a:p>
            <a:r>
              <a:rPr lang="fi-FI" sz="2400" dirty="0"/>
              <a:t>Yhteisen omaisuuden kunnioittaminen, koska useita käyttäjiä samoilla tiloilla ja tavaroilla</a:t>
            </a:r>
          </a:p>
          <a:p>
            <a:r>
              <a:rPr lang="fi-FI" sz="2400" dirty="0"/>
              <a:t>Vastuunottoa omasta käyttäytymisestä, työskentelystä ja oppimisesta</a:t>
            </a:r>
          </a:p>
          <a:p>
            <a:r>
              <a:rPr lang="fi-FI" sz="2400" dirty="0"/>
              <a:t>Joustavuus</a:t>
            </a:r>
          </a:p>
          <a:p>
            <a:r>
              <a:rPr lang="fi-FI" sz="2400" dirty="0"/>
              <a:t>Oma-aloitteisuus, omantoiminnan ohjaus ja omatoimisuus</a:t>
            </a:r>
          </a:p>
          <a:p>
            <a:r>
              <a:rPr lang="fi-FI" sz="2400" dirty="0"/>
              <a:t>Yhteistyökykyisyys</a:t>
            </a:r>
          </a:p>
        </p:txBody>
      </p:sp>
    </p:spTree>
    <p:extLst>
      <p:ext uri="{BB962C8B-B14F-4D97-AF65-F5344CB8AC3E}">
        <p14:creationId xmlns:p14="http://schemas.microsoft.com/office/powerpoint/2010/main" val="3917735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864096"/>
          </a:xfrm>
        </p:spPr>
        <p:txBody>
          <a:bodyPr>
            <a:noAutofit/>
          </a:bodyPr>
          <a:lstStyle/>
          <a:p>
            <a:r>
              <a:rPr lang="fi-FI" sz="4000" b="1" dirty="0"/>
              <a:t>OPE- JA OHJAAJAPALAVERI 14.2.2019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124744"/>
            <a:ext cx="8682226" cy="5400600"/>
          </a:xfrm>
        </p:spPr>
        <p:txBody>
          <a:bodyPr>
            <a:normAutofit fontScale="92500" lnSpcReduction="10000"/>
          </a:bodyPr>
          <a:lstStyle/>
          <a:p>
            <a:pPr marL="685800" lvl="2" indent="0">
              <a:buNone/>
            </a:pPr>
            <a:endParaRPr lang="fi-FI" sz="3900" dirty="0"/>
          </a:p>
          <a:p>
            <a:pPr lvl="2">
              <a:buFontTx/>
              <a:buChar char="-"/>
            </a:pPr>
            <a:r>
              <a:rPr lang="fi-FI" sz="3200" dirty="0"/>
              <a:t>Uuden koulun ope- ja ohjaajatiimien esittely </a:t>
            </a:r>
          </a:p>
          <a:p>
            <a:pPr marL="914400" lvl="2" indent="0">
              <a:buNone/>
            </a:pPr>
            <a:endParaRPr lang="fi-FI" sz="3200" dirty="0"/>
          </a:p>
          <a:p>
            <a:pPr marL="914400" lvl="2" indent="0">
              <a:buNone/>
            </a:pPr>
            <a:endParaRPr lang="fi-FI" sz="3200" dirty="0"/>
          </a:p>
          <a:p>
            <a:pPr lvl="2">
              <a:buFontTx/>
              <a:buChar char="-"/>
            </a:pPr>
            <a:r>
              <a:rPr lang="fi-FI" sz="3200" dirty="0"/>
              <a:t>Kohti uuden koulun pedagogiikkaa:</a:t>
            </a:r>
          </a:p>
          <a:p>
            <a:pPr marL="685800" lvl="2" indent="0">
              <a:buNone/>
            </a:pPr>
            <a:endParaRPr lang="fi-FI" sz="32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fi-FI" sz="3200" dirty="0" err="1"/>
              <a:t>Hiltulanlahden</a:t>
            </a:r>
            <a:r>
              <a:rPr lang="fi-FI" sz="3200" dirty="0"/>
              <a:t> uuden koulun pedagogiikan 3-vuotissuunnitelmaluonnoksen esittelyä ja käsittelyä</a:t>
            </a:r>
          </a:p>
          <a:p>
            <a:pPr marL="1028700" lvl="3" indent="0">
              <a:buNone/>
            </a:pPr>
            <a:endParaRPr lang="fi-FI" sz="3200" dirty="0"/>
          </a:p>
          <a:p>
            <a:pPr lvl="5">
              <a:buFont typeface="Wingdings" panose="05000000000000000000" pitchFamily="2" charset="2"/>
              <a:buChar char="q"/>
            </a:pPr>
            <a:r>
              <a:rPr lang="fi-FI" sz="3200" dirty="0"/>
              <a:t>Suunnitelmasta järjestetään vapaaehtoisuuteen perustuva keskustelu- ja kuulemistilaisuus ti 26.2.2019 klo 14-15</a:t>
            </a:r>
          </a:p>
          <a:p>
            <a:pPr lvl="2">
              <a:buFontTx/>
              <a:buChar char="-"/>
            </a:pPr>
            <a:endParaRPr lang="fi-FI" sz="2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518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584176"/>
          </a:xfrm>
        </p:spPr>
        <p:txBody>
          <a:bodyPr>
            <a:noAutofit/>
          </a:bodyPr>
          <a:lstStyle/>
          <a:p>
            <a:r>
              <a:rPr lang="fi-FI" sz="4000" b="1" dirty="0"/>
              <a:t>HILTULANLAHDEN UUDEN KOULUN PEDAGOGIIKAN</a:t>
            </a:r>
            <a:br>
              <a:rPr lang="fi-FI" sz="4000" b="1" dirty="0"/>
            </a:br>
            <a:r>
              <a:rPr lang="fi-FI" sz="4000" b="1" dirty="0"/>
              <a:t>3-VUOTISSUUNNITELMAN AIHEET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204" y="148478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/>
              <a:t>1. Tiimi- ja yhteisopettajuus </a:t>
            </a:r>
          </a:p>
          <a:p>
            <a:pPr marL="0" indent="0">
              <a:buNone/>
            </a:pPr>
            <a:r>
              <a:rPr lang="fi-FI" sz="4000" dirty="0"/>
              <a:t>2. Oppimisen arviointi</a:t>
            </a:r>
          </a:p>
          <a:p>
            <a:pPr marL="0" indent="0">
              <a:buNone/>
            </a:pPr>
            <a:r>
              <a:rPr lang="fi-FI" sz="4000" dirty="0"/>
              <a:t>3. OPS </a:t>
            </a:r>
            <a:r>
              <a:rPr lang="fi-FI" sz="3000" dirty="0"/>
              <a:t>(</a:t>
            </a:r>
            <a:r>
              <a:rPr lang="fi-FI" sz="3000" dirty="0" err="1"/>
              <a:t>MOK:t</a:t>
            </a:r>
            <a:r>
              <a:rPr lang="fi-FI" sz="3000" dirty="0"/>
              <a:t>, L1-L7, Kaveri- ja polkuluokka)</a:t>
            </a:r>
          </a:p>
          <a:p>
            <a:pPr marL="0" indent="0">
              <a:buNone/>
            </a:pPr>
            <a:r>
              <a:rPr lang="fi-FI" sz="4000" dirty="0"/>
              <a:t>4. Digitaito –suunnitelma/kalenteri</a:t>
            </a:r>
          </a:p>
          <a:p>
            <a:pPr marL="0" indent="0">
              <a:buNone/>
            </a:pPr>
            <a:r>
              <a:rPr lang="fi-FI" sz="4000" dirty="0"/>
              <a:t>5. Yhteistoiminta</a:t>
            </a:r>
          </a:p>
          <a:p>
            <a:pPr marL="0" indent="0">
              <a:buNone/>
            </a:pPr>
            <a:r>
              <a:rPr lang="fi-FI" sz="4000" dirty="0"/>
              <a:t>6. Oppimisen tuki</a:t>
            </a:r>
          </a:p>
          <a:p>
            <a:pPr marL="0" indent="0">
              <a:buNone/>
            </a:pPr>
            <a:r>
              <a:rPr lang="fi-FI" sz="4000" dirty="0"/>
              <a:t>7. Työtavat</a:t>
            </a:r>
          </a:p>
          <a:p>
            <a:pPr marL="0" indent="0">
              <a:buNone/>
            </a:pPr>
            <a:r>
              <a:rPr lang="fi-FI" sz="4000" dirty="0"/>
              <a:t>8. Yksilöllisyyden huomioiminen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512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Autofit/>
          </a:bodyPr>
          <a:lstStyle/>
          <a:p>
            <a:r>
              <a:rPr lang="fi-FI" sz="4000" b="1" dirty="0"/>
              <a:t>3-VUOTISSUUNNITELMASTA ESIMERKKI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56371"/>
              </p:ext>
            </p:extLst>
          </p:nvPr>
        </p:nvGraphicFramePr>
        <p:xfrm>
          <a:off x="107504" y="908720"/>
          <a:ext cx="8928992" cy="5773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376">
                  <a:extLst>
                    <a:ext uri="{9D8B030D-6E8A-4147-A177-3AD203B41FA5}">
                      <a16:colId xmlns:a16="http://schemas.microsoft.com/office/drawing/2014/main" val="856747475"/>
                    </a:ext>
                  </a:extLst>
                </a:gridCol>
                <a:gridCol w="3055069">
                  <a:extLst>
                    <a:ext uri="{9D8B030D-6E8A-4147-A177-3AD203B41FA5}">
                      <a16:colId xmlns:a16="http://schemas.microsoft.com/office/drawing/2014/main" val="2395152452"/>
                    </a:ext>
                  </a:extLst>
                </a:gridCol>
                <a:gridCol w="2936547">
                  <a:extLst>
                    <a:ext uri="{9D8B030D-6E8A-4147-A177-3AD203B41FA5}">
                      <a16:colId xmlns:a16="http://schemas.microsoft.com/office/drawing/2014/main" val="347422809"/>
                    </a:ext>
                  </a:extLst>
                </a:gridCol>
              </a:tblGrid>
              <a:tr h="453419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i-FI" sz="2500" u="sng" dirty="0">
                          <a:effectLst/>
                        </a:rPr>
                        <a:t>Tiimi- ja yhteisopettajuus (luokanopettajat, ohjaajat ja ELA-opet)</a:t>
                      </a:r>
                      <a:endParaRPr lang="fi-FI" sz="2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500" u="sng" dirty="0">
                          <a:effectLst/>
                        </a:rPr>
                        <a:t>Rinnakkaisopetus</a:t>
                      </a:r>
                      <a:endParaRPr lang="fi-FI" sz="2500" dirty="0">
                        <a:effectLst/>
                      </a:endParaRP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Opettajilla omat oppilasryhmät luokassa</a:t>
                      </a: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Opetus on rinnakkaista, työasemat, pysäkit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500" u="sng" dirty="0">
                          <a:effectLst/>
                        </a:rPr>
                        <a:t>Täydentävä opetus</a:t>
                      </a:r>
                      <a:endParaRPr lang="fi-FI" sz="2500" dirty="0">
                        <a:effectLst/>
                      </a:endParaRP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Opetus on jaettu opettajien kesken – Opetus on peräkkäistä.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2500" u="sng" dirty="0">
                          <a:effectLst/>
                        </a:rPr>
                        <a:t>Tiimiopetus</a:t>
                      </a:r>
                      <a:endParaRPr lang="fi-FI" sz="2500" dirty="0">
                        <a:effectLst/>
                      </a:endParaRP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Opettavat puhuvat vapaasti vuorotellen</a:t>
                      </a: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Opetus on peräkkäistä, nopeasti limittyvää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74510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>
                          <a:effectLst/>
                        </a:rPr>
                        <a:t>LV. 2019-2020</a:t>
                      </a:r>
                      <a:endParaRPr lang="fi-FI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>
                          <a:effectLst/>
                        </a:rPr>
                        <a:t>LV. 2020-2021</a:t>
                      </a:r>
                      <a:endParaRPr lang="fi-FI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>
                          <a:effectLst/>
                        </a:rPr>
                        <a:t>LV. 2021-2022</a:t>
                      </a:r>
                      <a:endParaRPr lang="fi-FI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009002"/>
                  </a:ext>
                </a:extLst>
              </a:tr>
              <a:tr h="802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Käytössä vähintään yksi.</a:t>
                      </a:r>
                      <a:endParaRPr lang="fi-FI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Käytössä vähintään kaksi.</a:t>
                      </a:r>
                      <a:endParaRPr lang="fi-FI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2500" dirty="0">
                          <a:effectLst/>
                        </a:rPr>
                        <a:t>Käytössä kaikki em. muodot.</a:t>
                      </a:r>
                      <a:endParaRPr lang="fi-FI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49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458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418422"/>
              </p:ext>
            </p:extLst>
          </p:nvPr>
        </p:nvGraphicFramePr>
        <p:xfrm>
          <a:off x="457200" y="29988"/>
          <a:ext cx="8579295" cy="6750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336">
                  <a:extLst>
                    <a:ext uri="{9D8B030D-6E8A-4147-A177-3AD203B41FA5}">
                      <a16:colId xmlns:a16="http://schemas.microsoft.com/office/drawing/2014/main" val="813199952"/>
                    </a:ext>
                  </a:extLst>
                </a:gridCol>
                <a:gridCol w="2935420">
                  <a:extLst>
                    <a:ext uri="{9D8B030D-6E8A-4147-A177-3AD203B41FA5}">
                      <a16:colId xmlns:a16="http://schemas.microsoft.com/office/drawing/2014/main" val="433132020"/>
                    </a:ext>
                  </a:extLst>
                </a:gridCol>
                <a:gridCol w="2821539">
                  <a:extLst>
                    <a:ext uri="{9D8B030D-6E8A-4147-A177-3AD203B41FA5}">
                      <a16:colId xmlns:a16="http://schemas.microsoft.com/office/drawing/2014/main" val="1161836268"/>
                    </a:ext>
                  </a:extLst>
                </a:gridCol>
              </a:tblGrid>
              <a:tr h="285100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i-FI" sz="1800" u="none" dirty="0" smtClean="0">
                          <a:effectLst/>
                        </a:rPr>
                        <a:t>2.   </a:t>
                      </a:r>
                      <a:r>
                        <a:rPr lang="fi-FI" sz="1800" u="sng" dirty="0" smtClean="0">
                          <a:effectLst/>
                        </a:rPr>
                        <a:t>Oppimisen </a:t>
                      </a:r>
                      <a:r>
                        <a:rPr lang="fi-FI" sz="1800" u="sng" dirty="0">
                          <a:effectLst/>
                        </a:rPr>
                        <a:t>arviointi:</a:t>
                      </a:r>
                      <a:endParaRPr lang="fi-FI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800" dirty="0">
                          <a:effectLst/>
                        </a:rPr>
                        <a:t>Formatiivinen arviointi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800" dirty="0">
                          <a:effectLst/>
                        </a:rPr>
                        <a:t>Itsearviointi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800" dirty="0">
                          <a:effectLst/>
                        </a:rPr>
                        <a:t>Vertaisarviointi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800" dirty="0">
                          <a:effectLst/>
                        </a:rPr>
                        <a:t>Oppimiskeskustelut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800" dirty="0">
                          <a:effectLst/>
                        </a:rPr>
                        <a:t>Lukuvuosiarviointi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800" dirty="0">
                          <a:effectLst/>
                        </a:rPr>
                        <a:t>0-2 luokkien ”Tornimalli”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i-FI" sz="1800" dirty="0">
                          <a:effectLst/>
                        </a:rPr>
                        <a:t>3-6 luokkien ”Puijon portaat” –malli</a:t>
                      </a:r>
                    </a:p>
                    <a:p>
                      <a:pPr marL="685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6" marR="5911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670917"/>
                  </a:ext>
                </a:extLst>
              </a:tr>
              <a:tr h="277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LV. 2019-2020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6" marR="59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LV. 2020-2021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6" marR="59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LV. 2021-2022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6" marR="59116" marT="0" marB="0"/>
                </a:tc>
                <a:extLst>
                  <a:ext uri="{0D108BD9-81ED-4DB2-BD59-A6C34878D82A}">
                    <a16:rowId xmlns:a16="http://schemas.microsoft.com/office/drawing/2014/main" val="2708788903"/>
                  </a:ext>
                </a:extLst>
              </a:tr>
              <a:tr h="3423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Lukuvuosiarviointi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Itsearviointi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Vertaisarviointi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Oppimiskeskustelut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u="none" strike="noStrike">
                          <a:effectLst/>
                        </a:rPr>
                        <a:t> </a:t>
                      </a:r>
                      <a:endParaRPr lang="fi-FI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u="sng">
                          <a:effectLst/>
                        </a:rPr>
                        <a:t>Formatiivinen arviointi: </a:t>
                      </a:r>
                      <a:endParaRPr lang="fi-FI" sz="1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-1-2 luokkien ”Tornimalli”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-3-6 luokkien ”Puijon portaat” –malli vähintään 1 oppiaineessa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 </a:t>
                      </a:r>
                      <a:endParaRPr lang="fi-F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6" marR="59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Lukuvuosiarviointi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Itsearviointi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Vertaisarviointi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Oppimiskeskustelut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u="none" strike="noStrike" dirty="0">
                          <a:effectLst/>
                        </a:rPr>
                        <a:t> </a:t>
                      </a:r>
                      <a:endParaRPr lang="fi-FI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u="sng" dirty="0">
                          <a:effectLst/>
                        </a:rPr>
                        <a:t>Formatiivinen arviointi: </a:t>
                      </a:r>
                      <a:endParaRPr lang="fi-FI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-0-2 luokkien ”Tornimalli”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-3-6 luokkien ”Puijon portaat” –malli vähintään 2 oppiaineessa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6" marR="59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Lukuvuosiarviointi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Itsearviointi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Vertaisarviointi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Oppimiskeskustelut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u="sng" dirty="0">
                          <a:effectLst/>
                        </a:rPr>
                        <a:t>Formatiivinen arviointi: </a:t>
                      </a:r>
                      <a:endParaRPr lang="fi-FI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-0-2 luokkien ”Tornimalli”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-3-6 luokkien ”Puijon portaat” -malli vähintään 3-4 oppiaineessa</a:t>
                      </a:r>
                      <a:endParaRPr lang="fi-F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16" marR="59116" marT="0" marB="0"/>
                </a:tc>
                <a:extLst>
                  <a:ext uri="{0D108BD9-81ED-4DB2-BD59-A6C34878D82A}">
                    <a16:rowId xmlns:a16="http://schemas.microsoft.com/office/drawing/2014/main" val="388693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286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706090"/>
          </a:xfrm>
        </p:spPr>
        <p:txBody>
          <a:bodyPr>
            <a:normAutofit/>
          </a:bodyPr>
          <a:lstStyle/>
          <a:p>
            <a:r>
              <a:rPr lang="fi-FI" sz="4000" b="1" dirty="0"/>
              <a:t>SEURAAVAT KOKOONTUMISET JA AIHEET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112568"/>
          </a:xfrm>
        </p:spPr>
        <p:txBody>
          <a:bodyPr>
            <a:normAutofit fontScale="32500" lnSpcReduction="20000"/>
          </a:bodyPr>
          <a:lstStyle/>
          <a:p>
            <a:pPr marL="914400" lvl="2" indent="0">
              <a:buNone/>
            </a:pPr>
            <a:endParaRPr lang="fi-FI" sz="6300" dirty="0"/>
          </a:p>
          <a:p>
            <a:pPr lvl="2">
              <a:buFontTx/>
              <a:buChar char="-"/>
            </a:pPr>
            <a:r>
              <a:rPr lang="fi-FI" sz="9200" dirty="0"/>
              <a:t>Seuraavat kokoontumiset ja aiheet: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fi-FI" sz="9200" b="1" dirty="0"/>
              <a:t>to 28.2. </a:t>
            </a:r>
            <a:r>
              <a:rPr lang="fi-FI" sz="9200" dirty="0"/>
              <a:t>	</a:t>
            </a:r>
            <a:r>
              <a:rPr lang="fi-FI" sz="9200" b="1" dirty="0"/>
              <a:t>	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fi-FI" sz="9200" b="1" dirty="0"/>
              <a:t>to 14.3. 	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fi-FI" sz="9200" b="1" dirty="0"/>
              <a:t>to 28.3.</a:t>
            </a:r>
          </a:p>
          <a:p>
            <a:pPr marL="1371600" lvl="4" indent="0">
              <a:buNone/>
            </a:pPr>
            <a:r>
              <a:rPr lang="fi-FI" sz="9200" b="1" dirty="0"/>
              <a:t> 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fi-FI" sz="9200" dirty="0"/>
              <a:t>kokoonnutaan tiimeittäin / 1-2, 3-4 ja 5-6 tiimi</a:t>
            </a:r>
          </a:p>
          <a:p>
            <a:pPr marL="1714500" lvl="5" indent="0">
              <a:buNone/>
            </a:pPr>
            <a:endParaRPr lang="fi-FI" sz="9200" b="1" dirty="0"/>
          </a:p>
          <a:p>
            <a:pPr lvl="6">
              <a:buFont typeface="Wingdings" panose="05000000000000000000" pitchFamily="2" charset="2"/>
              <a:buChar char="q"/>
            </a:pPr>
            <a:r>
              <a:rPr lang="fi-FI" sz="9200" dirty="0"/>
              <a:t>1-2 luokkien oppimateriaalit ja oppilaan tarvikkeet </a:t>
            </a:r>
          </a:p>
          <a:p>
            <a:pPr lvl="6">
              <a:buFont typeface="Wingdings" panose="05000000000000000000" pitchFamily="2" charset="2"/>
              <a:buChar char="q"/>
            </a:pPr>
            <a:r>
              <a:rPr lang="fi-FI" sz="9200" dirty="0"/>
              <a:t>3-6 luokkien oppimateriaalit ja oppilaan tarvikkeet</a:t>
            </a:r>
          </a:p>
        </p:txBody>
      </p:sp>
    </p:spTree>
    <p:extLst>
      <p:ext uri="{BB962C8B-B14F-4D97-AF65-F5344CB8AC3E}">
        <p14:creationId xmlns:p14="http://schemas.microsoft.com/office/powerpoint/2010/main" val="2406155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008113"/>
          </a:xfrm>
        </p:spPr>
        <p:txBody>
          <a:bodyPr>
            <a:noAutofit/>
          </a:bodyPr>
          <a:lstStyle/>
          <a:p>
            <a:r>
              <a:rPr lang="fi-FI" sz="4000" b="1" dirty="0"/>
              <a:t>3. OPPIMISEN OIKEA-AIKAINEN TUKEMINEN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600" b="1" dirty="0"/>
              <a:t>Työyhteisön näkökulma:</a:t>
            </a:r>
          </a:p>
          <a:p>
            <a:r>
              <a:rPr lang="fi-FI" sz="2600" dirty="0"/>
              <a:t>Esimiehen antama ohjaus, lukujärjestys opettajien tekemä/sovitaan reunaehdot</a:t>
            </a:r>
          </a:p>
          <a:p>
            <a:pPr lvl="1"/>
            <a:r>
              <a:rPr lang="fi-FI" sz="2600" dirty="0"/>
              <a:t>Lukujärjestyksen pitää mahdollistaa toiminta</a:t>
            </a:r>
          </a:p>
          <a:p>
            <a:pPr lvl="1"/>
            <a:r>
              <a:rPr lang="fi-FI" sz="2600" dirty="0"/>
              <a:t>Tiimien muodostamiset ja toiminta</a:t>
            </a:r>
          </a:p>
          <a:p>
            <a:pPr lvl="1"/>
            <a:r>
              <a:rPr lang="fi-FI" sz="2600" dirty="0"/>
              <a:t>Mikä on uuden koulun kantava periaate?</a:t>
            </a:r>
          </a:p>
          <a:p>
            <a:r>
              <a:rPr lang="fi-FI" sz="2600" dirty="0"/>
              <a:t>Opettaja- ja ohjaajatyökaverien toisilleen antama ohjaus, </a:t>
            </a:r>
          </a:p>
          <a:p>
            <a:r>
              <a:rPr lang="fi-FI" sz="2600" dirty="0"/>
              <a:t>Opettajan ja ohjaajan oma itsensä ohjaaminen</a:t>
            </a:r>
          </a:p>
          <a:p>
            <a:pPr marL="0" indent="0">
              <a:buNone/>
            </a:pPr>
            <a:endParaRPr lang="fi-FI" sz="2600" b="1" dirty="0"/>
          </a:p>
          <a:p>
            <a:pPr marL="0" indent="0">
              <a:buNone/>
            </a:pPr>
            <a:r>
              <a:rPr lang="fi-FI" sz="2600" b="1" dirty="0"/>
              <a:t>Oppilasyhteisön näkökulma:</a:t>
            </a:r>
          </a:p>
          <a:p>
            <a:r>
              <a:rPr lang="fi-FI" sz="2600" dirty="0"/>
              <a:t>Opettajan antama ohjaus</a:t>
            </a:r>
          </a:p>
          <a:p>
            <a:r>
              <a:rPr lang="fi-FI" sz="2600" dirty="0"/>
              <a:t>Luokkatoverien toisilleen antama ohjaus</a:t>
            </a:r>
          </a:p>
          <a:p>
            <a:r>
              <a:rPr lang="fi-FI" sz="2600" dirty="0"/>
              <a:t>Oppilaan oma itsensä ohjaaminen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833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964488" cy="648072"/>
          </a:xfrm>
        </p:spPr>
        <p:txBody>
          <a:bodyPr>
            <a:noAutofit/>
          </a:bodyPr>
          <a:lstStyle/>
          <a:p>
            <a:r>
              <a:rPr lang="fi-FI" sz="4000" b="1" dirty="0"/>
              <a:t>4. IDENTITEETTI JA AKTIIVINEN OPPIMINEN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61248"/>
          </a:xfrm>
        </p:spPr>
        <p:txBody>
          <a:bodyPr>
            <a:noAutofit/>
          </a:bodyPr>
          <a:lstStyle/>
          <a:p>
            <a:r>
              <a:rPr lang="fi-FI" sz="2200" dirty="0"/>
              <a:t>Kyse opettajan, ohjaajan ja oppilaan identiteetistä:</a:t>
            </a:r>
          </a:p>
          <a:p>
            <a:pPr lvl="1"/>
            <a:r>
              <a:rPr lang="fi-FI" sz="2200" dirty="0"/>
              <a:t>Yksilön käsitys omasta itsestään</a:t>
            </a:r>
          </a:p>
          <a:p>
            <a:pPr lvl="1"/>
            <a:r>
              <a:rPr lang="fi-FI" sz="2200" dirty="0"/>
              <a:t>Identiteetin kehittyminen jatkuva prosessi</a:t>
            </a:r>
          </a:p>
          <a:p>
            <a:pPr lvl="1"/>
            <a:r>
              <a:rPr lang="fi-FI" sz="2200" dirty="0"/>
              <a:t>Aikuisen tehtävä on tukea oppilaan identiteetin kehitystä. Keinoja?</a:t>
            </a:r>
          </a:p>
          <a:p>
            <a:pPr marL="457200" lvl="1" indent="0">
              <a:buNone/>
            </a:pPr>
            <a:endParaRPr lang="fi-FI" sz="2200" dirty="0"/>
          </a:p>
          <a:p>
            <a:r>
              <a:rPr lang="fi-FI" sz="2200" dirty="0"/>
              <a:t>Aktiivinen tapa puhua ja toimia -&gt; käyttää tasonsa mukaista kieltä.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 Oppimisen taso näyttäytyy käsitteinä ja yhteistyön tasoina.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Aina epätäydellistä, kokeilevaa, perustuu suhteessa ajatuksiin, asenteisiin, käsityksiin, tunteisiin ja uskomuksiin.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Turvallisuus ja lempeys ovat pohja myönteisen oppimisen rakentamisessa.</a:t>
            </a:r>
          </a:p>
          <a:p>
            <a:pPr marL="0" indent="0">
              <a:buNone/>
            </a:pPr>
            <a:endParaRPr lang="fi-FI" sz="2200" dirty="0"/>
          </a:p>
          <a:p>
            <a:r>
              <a:rPr lang="fi-FI" sz="2200" dirty="0"/>
              <a:t>Perustuu omiin vahvuuksiin -&gt; asiantuntijuus</a:t>
            </a:r>
          </a:p>
        </p:txBody>
      </p:sp>
    </p:spTree>
    <p:extLst>
      <p:ext uri="{BB962C8B-B14F-4D97-AF65-F5344CB8AC3E}">
        <p14:creationId xmlns:p14="http://schemas.microsoft.com/office/powerpoint/2010/main" val="3042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4082"/>
          </a:xfrm>
        </p:spPr>
        <p:txBody>
          <a:bodyPr>
            <a:noAutofit/>
          </a:bodyPr>
          <a:lstStyle/>
          <a:p>
            <a:r>
              <a:rPr lang="fi-FI" sz="4000" b="1" dirty="0"/>
              <a:t>KOHTI UUTTA OPPIMISYMPÄRISTÖÄ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MILLAISIN AJATUKSIN ON LÄHDETTY LIIKKEELLE?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b="1" dirty="0"/>
              <a:t>Uuden koulun muuntuva ja toiminnallinen  oppimisympäristö edellyttää uutta  pedagogista ajattelua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r>
              <a:rPr lang="fi-FI" b="1" dirty="0"/>
              <a:t>Sitten kun meillä on yhteinen käsitys oppimisesta </a:t>
            </a:r>
          </a:p>
          <a:p>
            <a:pPr marL="0" indent="0">
              <a:buNone/>
            </a:pPr>
            <a:r>
              <a:rPr lang="fi-FI" dirty="0"/>
              <a:t>	- ”Unelmien koulu” </a:t>
            </a:r>
          </a:p>
          <a:p>
            <a:pPr marL="0" indent="0">
              <a:buNone/>
            </a:pPr>
            <a:endParaRPr lang="fi-FI" i="1" dirty="0"/>
          </a:p>
          <a:p>
            <a:r>
              <a:rPr lang="fi-FI" b="1" dirty="0"/>
              <a:t>Toimintakulttuurin muutokseen valmistautuminen</a:t>
            </a:r>
          </a:p>
          <a:p>
            <a:pPr marL="0" indent="0">
              <a:buNone/>
            </a:pPr>
            <a:r>
              <a:rPr lang="fi-FI" dirty="0"/>
              <a:t>	</a:t>
            </a:r>
            <a:endParaRPr lang="fi-FI" b="1" dirty="0"/>
          </a:p>
          <a:p>
            <a:r>
              <a:rPr lang="fi-FI" b="1" dirty="0"/>
              <a:t>Koko yhteisön voimavarat käyttöön.</a:t>
            </a:r>
          </a:p>
          <a:p>
            <a:pPr marL="0" indent="0">
              <a:buNone/>
            </a:pPr>
            <a:r>
              <a:rPr lang="fi-FI" dirty="0"/>
              <a:t>	- Hlökunnan yhteistoiminta esimerkkinä oppilaiden 	yhteistoiminnalle.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2216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648072"/>
          </a:xfrm>
        </p:spPr>
        <p:txBody>
          <a:bodyPr>
            <a:normAutofit fontScale="90000"/>
          </a:bodyPr>
          <a:lstStyle/>
          <a:p>
            <a:r>
              <a:rPr lang="fi-FI" sz="4000" b="1" dirty="0"/>
              <a:t/>
            </a:r>
            <a:br>
              <a:rPr lang="fi-FI" sz="4000" b="1" dirty="0"/>
            </a:br>
            <a:r>
              <a:rPr lang="fi-FI" sz="4400" b="1" dirty="0"/>
              <a:t>5. MOTIVOINTI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/>
              <a:t>Tavoitteena ottaa motivointinäkökohta huomioon keskeisenä tekijänä prosessin kaikissa vaiheessa.</a:t>
            </a:r>
          </a:p>
          <a:p>
            <a:r>
              <a:rPr lang="fi-FI" sz="2600" dirty="0"/>
              <a:t>Koulutus</a:t>
            </a:r>
          </a:p>
          <a:p>
            <a:r>
              <a:rPr lang="fi-FI" sz="2600" dirty="0"/>
              <a:t>Omakohtaisuus</a:t>
            </a:r>
          </a:p>
          <a:p>
            <a:r>
              <a:rPr lang="fi-FI" sz="2600" dirty="0"/>
              <a:t>Raha tai muu hyöty</a:t>
            </a:r>
          </a:p>
          <a:p>
            <a:r>
              <a:rPr lang="fi-FI" sz="2600" dirty="0"/>
              <a:t>Vaikuttaminen</a:t>
            </a:r>
          </a:p>
          <a:p>
            <a:r>
              <a:rPr lang="fi-FI" sz="2600" dirty="0"/>
              <a:t>Ulkoinen motivaatio: Vierailut, reunaehdot, kuitenkin pedagoginen vapaus säilyy, </a:t>
            </a:r>
          </a:p>
          <a:p>
            <a:r>
              <a:rPr lang="fi-FI" sz="2600" dirty="0"/>
              <a:t>Sisäinen motivaatio: Mikä tuottaa sisäistä motivaatiota:</a:t>
            </a:r>
          </a:p>
          <a:p>
            <a:pPr lvl="1"/>
            <a:r>
              <a:rPr lang="fi-FI" sz="2200" dirty="0"/>
              <a:t>Kokee autonomiaa, mitä tekee. Minun taidot ja vahvuudet pääsee esille ja saa vahvistusta. Huomaa oppivansa eli olevansa tarpeellinen. Kuluu ryhmään –tunne, osallisuus ja psykologinen turvallisuus. Erehtymisen ja oivaltamisen vapaus. </a:t>
            </a:r>
          </a:p>
          <a:p>
            <a:pPr lvl="1"/>
            <a:r>
              <a:rPr lang="fi-FI" sz="2200" dirty="0"/>
              <a:t>Vastuuttaminen, itsenäisyys ja luottamus.</a:t>
            </a:r>
          </a:p>
        </p:txBody>
      </p:sp>
    </p:spTree>
    <p:extLst>
      <p:ext uri="{BB962C8B-B14F-4D97-AF65-F5344CB8AC3E}">
        <p14:creationId xmlns:p14="http://schemas.microsoft.com/office/powerpoint/2010/main" val="93026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1. FYYSINEN YMPÄRISTÖ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fi-FI" sz="3400" dirty="0"/>
              <a:t> 2(3)-sarjainen 2-kerroksinen alakoulu </a:t>
            </a:r>
          </a:p>
          <a:p>
            <a:r>
              <a:rPr lang="fi-FI" sz="3400" dirty="0"/>
              <a:t> Luokkien 0-6 tilat toisessa kerroksessa</a:t>
            </a:r>
          </a:p>
          <a:p>
            <a:r>
              <a:rPr lang="fi-FI" sz="3400" dirty="0"/>
              <a:t>Rakennetaan kahdessa vaiheessa:</a:t>
            </a:r>
          </a:p>
          <a:p>
            <a:pPr lvl="1"/>
            <a:r>
              <a:rPr lang="fi-FI" sz="3400" dirty="0"/>
              <a:t>Koulu aloittaa 2-sarjaisena elokuussa 2019, lisätilan rakentamisaikataulu määräytyy oppilasmäärän kasvun mukaan</a:t>
            </a:r>
          </a:p>
          <a:p>
            <a:pPr lvl="1"/>
            <a:r>
              <a:rPr lang="fi-FI" sz="3400" dirty="0"/>
              <a:t>Yhteiset tilat, kuten ruokala, sali, </a:t>
            </a:r>
            <a:r>
              <a:rPr lang="fi-FI" sz="3400" dirty="0" err="1"/>
              <a:t>sos.tilat</a:t>
            </a:r>
            <a:r>
              <a:rPr lang="fi-FI" sz="3400" dirty="0"/>
              <a:t> yms. rakennetaan alusta alkaen 3-sarjaisen (450 oppilaan) koulun tarpeiden mukaan.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09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65127"/>
            <a:ext cx="8191822" cy="687609"/>
          </a:xfrm>
        </p:spPr>
        <p:txBody>
          <a:bodyPr>
            <a:normAutofit/>
          </a:bodyPr>
          <a:lstStyle/>
          <a:p>
            <a:r>
              <a:rPr lang="fi-FI" sz="4000" b="1" dirty="0"/>
              <a:t>Oppimisympäristöt / 1. krs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556792"/>
            <a:ext cx="8856984" cy="5112568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3200" dirty="0"/>
              <a:t>3-lohkoinen liikuntasali, yht. 600 m</a:t>
            </a:r>
            <a:r>
              <a:rPr lang="fi-FI" sz="3200" baseline="30000" dirty="0"/>
              <a:t>2</a:t>
            </a:r>
            <a:r>
              <a:rPr lang="fi-FI" sz="3200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3200" dirty="0"/>
              <a:t>Näyttämötila n. 70 m</a:t>
            </a:r>
            <a:r>
              <a:rPr lang="fi-FI" sz="3200" baseline="30000" dirty="0"/>
              <a:t>2</a:t>
            </a:r>
            <a:r>
              <a:rPr lang="fi-FI" sz="3200" dirty="0"/>
              <a:t> + näyttämön varasto 23 m</a:t>
            </a:r>
            <a:r>
              <a:rPr lang="fi-FI" sz="3200" baseline="30000" dirty="0"/>
              <a:t>2</a:t>
            </a:r>
            <a:r>
              <a:rPr lang="fi-FI" sz="3200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3200" dirty="0"/>
              <a:t>Näyttämön viereinen MU-luokka 95m</a:t>
            </a:r>
            <a:r>
              <a:rPr lang="fi-FI" sz="3200" baseline="30000" dirty="0"/>
              <a:t>2</a:t>
            </a:r>
            <a:r>
              <a:rPr lang="fi-FI" sz="3200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3200" b="1" dirty="0"/>
              <a:t>”</a:t>
            </a:r>
            <a:r>
              <a:rPr lang="fi-FI" sz="3200" b="1" dirty="0" err="1"/>
              <a:t>Arthouse</a:t>
            </a:r>
            <a:r>
              <a:rPr lang="fi-FI" sz="3200" b="1" dirty="0"/>
              <a:t>” eli käsityö- ja kuvataidetilat n. 340 m</a:t>
            </a:r>
            <a:r>
              <a:rPr lang="fi-FI" sz="3200" b="1" baseline="30000" dirty="0"/>
              <a:t>2</a:t>
            </a:r>
            <a:r>
              <a:rPr lang="fi-FI" sz="3200" b="1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3200" b="1" dirty="0"/>
              <a:t>Monitoimitila eli pikku sali 78 m</a:t>
            </a:r>
            <a:r>
              <a:rPr lang="fi-FI" sz="3200" b="1" baseline="30000" dirty="0"/>
              <a:t>2</a:t>
            </a:r>
            <a:r>
              <a:rPr lang="fi-FI" sz="3200" b="1" dirty="0"/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3200" dirty="0"/>
              <a:t>Pieni keittiö ruokala-aulan yhteydessä mm. 5-6 luokkien valinnaisten kokkikerhokäyttöön.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3200" dirty="0"/>
              <a:t>L-mallinen ruokasalitila n. 260 m</a:t>
            </a:r>
            <a:r>
              <a:rPr lang="fi-FI" sz="3200" baseline="30000" dirty="0"/>
              <a:t>2</a:t>
            </a:r>
            <a:r>
              <a:rPr lang="fi-FI" sz="3200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182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fi-FI" sz="4000" b="1" dirty="0"/>
              <a:t>Oppimisympäristöt / 2. krs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1124745"/>
            <a:ext cx="8640960" cy="5688631"/>
          </a:xfrm>
        </p:spPr>
        <p:txBody>
          <a:bodyPr>
            <a:normAutofit fontScale="62500" lnSpcReduction="20000"/>
          </a:bodyPr>
          <a:lstStyle/>
          <a:p>
            <a:r>
              <a:rPr lang="fi-FI" sz="3900" dirty="0"/>
              <a:t>Pedagogisena ratkaisuna toiminnallinen ja muuntuva oppimisympäristö:</a:t>
            </a:r>
            <a:endParaRPr lang="fi-FI" sz="3900" b="1" dirty="0"/>
          </a:p>
          <a:p>
            <a:pPr lvl="1"/>
            <a:r>
              <a:rPr lang="fi-FI" sz="3900" b="1" dirty="0"/>
              <a:t>4 (6) kpl 3-ryhmäisiä 200 m</a:t>
            </a:r>
            <a:r>
              <a:rPr lang="fi-FI" sz="3900" b="1" baseline="30000" dirty="0"/>
              <a:t>2</a:t>
            </a:r>
            <a:r>
              <a:rPr lang="fi-FI" sz="3900" b="1" dirty="0"/>
              <a:t> oppimisympäristöjä </a:t>
            </a:r>
          </a:p>
          <a:p>
            <a:pPr lvl="2"/>
            <a:r>
              <a:rPr lang="fi-FI" sz="3900" dirty="0"/>
              <a:t>Jokaisessa oppimisympäristössä on osittain kiinteäseinäinen/osittain siirto-ovella avattava n. 60-70 m</a:t>
            </a:r>
            <a:r>
              <a:rPr lang="fi-FI" sz="3900" baseline="30000" dirty="0"/>
              <a:t>2  </a:t>
            </a:r>
            <a:r>
              <a:rPr lang="fi-FI" sz="3900" dirty="0"/>
              <a:t>opetustila ja 100-110 m</a:t>
            </a:r>
            <a:r>
              <a:rPr lang="fi-FI" sz="3900" baseline="30000" dirty="0"/>
              <a:t>2</a:t>
            </a:r>
            <a:r>
              <a:rPr lang="fi-FI" sz="3900" dirty="0"/>
              <a:t> iso opetustila.</a:t>
            </a:r>
          </a:p>
          <a:p>
            <a:pPr lvl="2"/>
            <a:r>
              <a:rPr lang="fi-FI" sz="3900" dirty="0"/>
              <a:t>Jokaiseen oppimisympäristöön liittyy lisäksi desibeliseinällä isommasta oppimisympäristöstä erotettu n. 30 m</a:t>
            </a:r>
            <a:r>
              <a:rPr lang="fi-FI" sz="3900" baseline="30000" dirty="0"/>
              <a:t>2</a:t>
            </a:r>
            <a:r>
              <a:rPr lang="fi-FI" sz="3900" dirty="0"/>
              <a:t> jakotila, joka vielä jaettavissa paljeovella kahteen 15 m</a:t>
            </a:r>
            <a:r>
              <a:rPr lang="fi-FI" sz="3900" baseline="30000" dirty="0"/>
              <a:t>2</a:t>
            </a:r>
            <a:r>
              <a:rPr lang="fi-FI" sz="3900" dirty="0"/>
              <a:t>:n osaan.</a:t>
            </a:r>
          </a:p>
          <a:p>
            <a:pPr lvl="1"/>
            <a:r>
              <a:rPr lang="fi-FI" sz="3900" b="1" dirty="0"/>
              <a:t>Lisäksi koko koulua kohden erityisopettajien ja mahdollisten pienryhmien käytössä 1 x 30 m</a:t>
            </a:r>
            <a:r>
              <a:rPr lang="fi-FI" sz="3900" b="1" baseline="30000" dirty="0"/>
              <a:t>2 </a:t>
            </a:r>
            <a:r>
              <a:rPr lang="fi-FI" sz="3900" b="1" dirty="0"/>
              <a:t>ja 2 x 15 m</a:t>
            </a:r>
            <a:r>
              <a:rPr lang="fi-FI" sz="3900" b="1" baseline="30000" dirty="0"/>
              <a:t>2</a:t>
            </a:r>
            <a:r>
              <a:rPr lang="fi-FI" sz="3900" b="1" dirty="0"/>
              <a:t> tilat.</a:t>
            </a:r>
          </a:p>
          <a:p>
            <a:pPr lvl="2"/>
            <a:r>
              <a:rPr lang="fi-FI" sz="3900" dirty="0"/>
              <a:t>2 x 15 m</a:t>
            </a:r>
            <a:r>
              <a:rPr lang="fi-FI" sz="3900" baseline="30000" dirty="0"/>
              <a:t>2  </a:t>
            </a:r>
            <a:r>
              <a:rPr lang="fi-FI" sz="3900" dirty="0"/>
              <a:t>tilojen välissä desibeliväliseinä normaalilla väliovella </a:t>
            </a:r>
          </a:p>
          <a:p>
            <a:pPr lvl="2"/>
            <a:r>
              <a:rPr lang="fi-FI" sz="3900" dirty="0"/>
              <a:t>Toinen tiloista 30 m</a:t>
            </a:r>
            <a:r>
              <a:rPr lang="fi-FI" sz="3900" baseline="30000" dirty="0"/>
              <a:t>2</a:t>
            </a:r>
            <a:r>
              <a:rPr lang="fi-FI" sz="3900" dirty="0"/>
              <a:t> yhteinen tila, mahdollinen pienryhmätila</a:t>
            </a:r>
            <a:endParaRPr lang="fi-FI" sz="3900" baseline="30000" dirty="0"/>
          </a:p>
          <a:p>
            <a:pPr lvl="1"/>
            <a:r>
              <a:rPr lang="fi-FI" sz="3900" b="1" dirty="0"/>
              <a:t>Oppimisympäristöjen ja oppilasaulojen/kahden porraskatsomon välillä desibeliseinät.</a:t>
            </a:r>
          </a:p>
          <a:p>
            <a:pPr lvl="1"/>
            <a:r>
              <a:rPr lang="fi-FI" sz="3900" dirty="0"/>
              <a:t>Ympäristöopin </a:t>
            </a:r>
            <a:r>
              <a:rPr lang="fi-FI" sz="3900" dirty="0" err="1"/>
              <a:t>tila+varasto</a:t>
            </a:r>
            <a:r>
              <a:rPr lang="fi-FI" sz="3900" dirty="0"/>
              <a:t> yhteensä n. 80 m</a:t>
            </a:r>
            <a:r>
              <a:rPr lang="fi-FI" sz="3900" baseline="30000" dirty="0"/>
              <a:t>2</a:t>
            </a:r>
            <a:endParaRPr lang="fi-FI" sz="3900" dirty="0"/>
          </a:p>
          <a:p>
            <a:pPr marL="457200" lvl="1" indent="0">
              <a:buNone/>
            </a:pPr>
            <a:endParaRPr lang="fi-FI" baseline="30000" dirty="0"/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391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LAAJENNETTU OPPIMISYMPÄRISTÖ UUDESSA KOULUYMPÄRISTÖSSÄ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sz="3000" dirty="0"/>
              <a:t>Oppimisympäristöjen välittömässä läheisyydessä olevat oppimisaulat aktiivisessa käytössä.</a:t>
            </a:r>
          </a:p>
          <a:p>
            <a:pPr marL="800100" lvl="2" indent="-457200"/>
            <a:r>
              <a:rPr lang="fi-FI" sz="2700" dirty="0"/>
              <a:t>Oppimisaulojen portaikkokatsomot (2 kpl)</a:t>
            </a:r>
            <a:endParaRPr lang="fi-FI" sz="30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sz="3000" b="1" dirty="0"/>
              <a:t>Välituntipiha</a:t>
            </a:r>
            <a:r>
              <a:rPr lang="fi-FI" sz="3000" dirty="0"/>
              <a:t> ja rakennuksen päätykatokset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sz="3000" b="1" dirty="0"/>
              <a:t>Korttelileikkipuisto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sz="3000" dirty="0"/>
              <a:t>Oppimispolku koulun välittömässä läheisyydessä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sz="3000" b="1" dirty="0"/>
              <a:t>Lähiliikuntapaikka</a:t>
            </a:r>
            <a:r>
              <a:rPr lang="fi-FI" sz="3000" dirty="0"/>
              <a:t> osana koulun välitunti- /oppimisaluetta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fi-FI" sz="3000" dirty="0"/>
              <a:t>Ulkoiluverkoston ja muun lähiympäristön hyödyntäminen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78695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76" y="-27384"/>
            <a:ext cx="7848872" cy="7560840"/>
          </a:xfrm>
        </p:spPr>
      </p:pic>
    </p:spTree>
    <p:extLst>
      <p:ext uri="{BB962C8B-B14F-4D97-AF65-F5344CB8AC3E}">
        <p14:creationId xmlns:p14="http://schemas.microsoft.com/office/powerpoint/2010/main" val="1810739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1557</Words>
  <Application>Microsoft Office PowerPoint</Application>
  <PresentationFormat>Näytössä katseltava diaesitys (4:3)</PresentationFormat>
  <Paragraphs>407</Paragraphs>
  <Slides>40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Century Schoolbook</vt:lpstr>
      <vt:lpstr>Open Sans</vt:lpstr>
      <vt:lpstr>Symbol</vt:lpstr>
      <vt:lpstr>Times New Roman</vt:lpstr>
      <vt:lpstr>Wingdings</vt:lpstr>
      <vt:lpstr>Office-teema</vt:lpstr>
      <vt:lpstr>YHTEISÖLLINEN OPPIMINEN</vt:lpstr>
      <vt:lpstr>PowerPoint-esitys</vt:lpstr>
      <vt:lpstr>Flipped Learning -teoriakaavio</vt:lpstr>
      <vt:lpstr>KOHTI UUTTA OPPIMISYMPÄRISTÖÄ</vt:lpstr>
      <vt:lpstr>1. FYYSINEN YMPÄRISTÖ</vt:lpstr>
      <vt:lpstr>Oppimisympäristöt / 1. krs</vt:lpstr>
      <vt:lpstr>Oppimisympäristöt / 2. krs</vt:lpstr>
      <vt:lpstr>LAAJENNETTU OPPIMISYMPÄRISTÖ UUDESSA KOULUYMPÄRISTÖSSÄ</vt:lpstr>
      <vt:lpstr>PowerPoint-esitys</vt:lpstr>
      <vt:lpstr>PowerPoint-esitys</vt:lpstr>
      <vt:lpstr>LÄHDETTIIN KOHTI MUUTOSTA – TYÖYHTEISÖN KOKEMAT TUNTEET</vt:lpstr>
      <vt:lpstr>PowerPoint-esitys</vt:lpstr>
      <vt:lpstr>PowerPoint-esitys</vt:lpstr>
      <vt:lpstr>OPS / OPPIMISKÄSITYS</vt:lpstr>
      <vt:lpstr> TYÖSKENTELYÄ OPE- JA OHJAAJAKOKOUK-SISSA 2/2018  OPS/OPPIMISKÄSITYS: </vt:lpstr>
      <vt:lpstr> Toivottiin, että 27.3.-8.5.2018 OPS-kokoontumisissa selviää… </vt:lpstr>
      <vt:lpstr>SEURAAVAT OPS-KOKOONTUMISET </vt:lpstr>
      <vt:lpstr>VÄLITEHTÄVÄT OPS-KOKOONTUMISTEN VÄLISSÄ</vt:lpstr>
      <vt:lpstr>PowerPoint-esitys</vt:lpstr>
      <vt:lpstr>OPE- JA OHJAAJAPALAVERI 25.10.2018</vt:lpstr>
      <vt:lpstr>OPE- JA OHJAAJAPALAVERI 8.11.2018</vt:lpstr>
      <vt:lpstr>OPE- JA OHJAAJAPALAVERI 15.11.2018</vt:lpstr>
      <vt:lpstr>OPE- JA OHJAAJAPALAVERI 29.11.2018 -</vt:lpstr>
      <vt:lpstr>PowerPoint-esitys</vt:lpstr>
      <vt:lpstr>PowerPoint-esitys</vt:lpstr>
      <vt:lpstr>2. HETEROGEENISYYS:  - Miten ryhmät pitäisi muodostaa?</vt:lpstr>
      <vt:lpstr>OPE- JA OHJAAJAPALAVERI 17.1.2019</vt:lpstr>
      <vt:lpstr>PowerPoint-esitys</vt:lpstr>
      <vt:lpstr>   OPE- JA OHJAAJAPALAVERI 31.1.2019   </vt:lpstr>
      <vt:lpstr>MITÄ OSAAMISTA UUSISSA OPPIMISYMPÄRISTÖISSÄ TYÖSKENTELY VAATII? </vt:lpstr>
      <vt:lpstr>Mitä osaamista uusissa oppimisympäristöissä työskentely vaatii opettajalta ja ohjaajalta? </vt:lpstr>
      <vt:lpstr> Mitä osaamista uusissa oppimis-ympäristöissä työskentely vaatii oppilaalta? </vt:lpstr>
      <vt:lpstr>OPE- JA OHJAAJAPALAVERI 14.2.2019</vt:lpstr>
      <vt:lpstr>HILTULANLAHDEN UUDEN KOULUN PEDAGOGIIKAN 3-VUOTISSUUNNITELMAN AIHEET</vt:lpstr>
      <vt:lpstr>3-VUOTISSUUNNITELMASTA ESIMERKKI</vt:lpstr>
      <vt:lpstr>PowerPoint-esitys</vt:lpstr>
      <vt:lpstr>SEURAAVAT KOKOONTUMISET JA AIHEET</vt:lpstr>
      <vt:lpstr>3. OPPIMISEN OIKEA-AIKAINEN TUKEMINEN</vt:lpstr>
      <vt:lpstr>4. IDENTITEETTI JA AKTIIVINEN OPPIMINEN</vt:lpstr>
      <vt:lpstr> 5. MOTIVOINTI 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YHTEISÖLLINEN OPPIMINEN</dc:title>
  <dc:creator>Korteniemi Harri</dc:creator>
  <cp:lastModifiedBy>Korteniemi Harri</cp:lastModifiedBy>
  <cp:revision>110</cp:revision>
  <cp:lastPrinted>2018-02-15T11:22:27Z</cp:lastPrinted>
  <dcterms:created xsi:type="dcterms:W3CDTF">2017-09-18T10:53:58Z</dcterms:created>
  <dcterms:modified xsi:type="dcterms:W3CDTF">2019-02-19T10:53:54Z</dcterms:modified>
</cp:coreProperties>
</file>