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90" r:id="rId2"/>
    <p:sldId id="591" r:id="rId3"/>
    <p:sldId id="579" r:id="rId4"/>
    <p:sldId id="580" r:id="rId5"/>
    <p:sldId id="559" r:id="rId6"/>
    <p:sldId id="421" r:id="rId7"/>
    <p:sldId id="512" r:id="rId8"/>
    <p:sldId id="620" r:id="rId9"/>
    <p:sldId id="550" r:id="rId10"/>
    <p:sldId id="608" r:id="rId11"/>
    <p:sldId id="622" r:id="rId12"/>
    <p:sldId id="621" r:id="rId13"/>
    <p:sldId id="619" r:id="rId14"/>
    <p:sldId id="555" r:id="rId15"/>
    <p:sldId id="558" r:id="rId16"/>
    <p:sldId id="560" r:id="rId17"/>
    <p:sldId id="557" r:id="rId18"/>
    <p:sldId id="418" r:id="rId19"/>
    <p:sldId id="617" r:id="rId20"/>
    <p:sldId id="618" r:id="rId21"/>
    <p:sldId id="543" r:id="rId22"/>
    <p:sldId id="541" r:id="rId23"/>
    <p:sldId id="566" r:id="rId24"/>
    <p:sldId id="479" r:id="rId25"/>
    <p:sldId id="592" r:id="rId26"/>
    <p:sldId id="568" r:id="rId27"/>
    <p:sldId id="601" r:id="rId28"/>
    <p:sldId id="603" r:id="rId29"/>
    <p:sldId id="604" r:id="rId30"/>
    <p:sldId id="605" r:id="rId31"/>
    <p:sldId id="598" r:id="rId3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69" autoAdjust="0"/>
    <p:restoredTop sz="95405" autoAdjust="0"/>
  </p:normalViewPr>
  <p:slideViewPr>
    <p:cSldViewPr snapToGrid="0">
      <p:cViewPr varScale="1">
        <p:scale>
          <a:sx n="87" d="100"/>
          <a:sy n="87"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B816EB79-8CA3-44B5-AD45-0AF60832A2F8}" type="datetimeFigureOut">
              <a:rPr lang="fi-FI" smtClean="0"/>
              <a:t>18.9.2017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6ABB3A7-C13A-46EE-9942-27E2837AD33D}" type="slidenum">
              <a:rPr lang="fi-FI" smtClean="0"/>
              <a:t>‹#›</a:t>
            </a:fld>
            <a:endParaRPr lang="fi-FI"/>
          </a:p>
        </p:txBody>
      </p:sp>
    </p:spTree>
    <p:extLst>
      <p:ext uri="{BB962C8B-B14F-4D97-AF65-F5344CB8AC3E}">
        <p14:creationId xmlns:p14="http://schemas.microsoft.com/office/powerpoint/2010/main" val="30537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B816EB79-8CA3-44B5-AD45-0AF60832A2F8}" type="datetimeFigureOut">
              <a:rPr lang="fi-FI" smtClean="0"/>
              <a:t>18.9.2017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6ABB3A7-C13A-46EE-9942-27E2837AD33D}" type="slidenum">
              <a:rPr lang="fi-FI" smtClean="0"/>
              <a:t>‹#›</a:t>
            </a:fld>
            <a:endParaRPr lang="fi-FI"/>
          </a:p>
        </p:txBody>
      </p:sp>
    </p:spTree>
    <p:extLst>
      <p:ext uri="{BB962C8B-B14F-4D97-AF65-F5344CB8AC3E}">
        <p14:creationId xmlns:p14="http://schemas.microsoft.com/office/powerpoint/2010/main" val="271148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B816EB79-8CA3-44B5-AD45-0AF60832A2F8}" type="datetimeFigureOut">
              <a:rPr lang="fi-FI" smtClean="0"/>
              <a:t>18.9.2017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6ABB3A7-C13A-46EE-9942-27E2837AD33D}" type="slidenum">
              <a:rPr lang="fi-FI" smtClean="0"/>
              <a:t>‹#›</a:t>
            </a:fld>
            <a:endParaRPr lang="fi-FI"/>
          </a:p>
        </p:txBody>
      </p:sp>
    </p:spTree>
    <p:extLst>
      <p:ext uri="{BB962C8B-B14F-4D97-AF65-F5344CB8AC3E}">
        <p14:creationId xmlns:p14="http://schemas.microsoft.com/office/powerpoint/2010/main" val="48871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B816EB79-8CA3-44B5-AD45-0AF60832A2F8}" type="datetimeFigureOut">
              <a:rPr lang="fi-FI" smtClean="0"/>
              <a:t>18.9.2017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6ABB3A7-C13A-46EE-9942-27E2837AD33D}" type="slidenum">
              <a:rPr lang="fi-FI" smtClean="0"/>
              <a:t>‹#›</a:t>
            </a:fld>
            <a:endParaRPr lang="fi-FI"/>
          </a:p>
        </p:txBody>
      </p:sp>
    </p:spTree>
    <p:extLst>
      <p:ext uri="{BB962C8B-B14F-4D97-AF65-F5344CB8AC3E}">
        <p14:creationId xmlns:p14="http://schemas.microsoft.com/office/powerpoint/2010/main" val="489366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i-F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6EB79-8CA3-44B5-AD45-0AF60832A2F8}" type="datetimeFigureOut">
              <a:rPr lang="fi-FI" smtClean="0"/>
              <a:t>18.9.2017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6ABB3A7-C13A-46EE-9942-27E2837AD33D}" type="slidenum">
              <a:rPr lang="fi-FI" smtClean="0"/>
              <a:t>‹#›</a:t>
            </a:fld>
            <a:endParaRPr lang="fi-FI"/>
          </a:p>
        </p:txBody>
      </p:sp>
    </p:spTree>
    <p:extLst>
      <p:ext uri="{BB962C8B-B14F-4D97-AF65-F5344CB8AC3E}">
        <p14:creationId xmlns:p14="http://schemas.microsoft.com/office/powerpoint/2010/main" val="408919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B816EB79-8CA3-44B5-AD45-0AF60832A2F8}" type="datetimeFigureOut">
              <a:rPr lang="fi-FI" smtClean="0"/>
              <a:t>18.9.2017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6ABB3A7-C13A-46EE-9942-27E2837AD33D}" type="slidenum">
              <a:rPr lang="fi-FI" smtClean="0"/>
              <a:t>‹#›</a:t>
            </a:fld>
            <a:endParaRPr lang="fi-FI"/>
          </a:p>
        </p:txBody>
      </p:sp>
    </p:spTree>
    <p:extLst>
      <p:ext uri="{BB962C8B-B14F-4D97-AF65-F5344CB8AC3E}">
        <p14:creationId xmlns:p14="http://schemas.microsoft.com/office/powerpoint/2010/main" val="247472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i-F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B816EB79-8CA3-44B5-AD45-0AF60832A2F8}" type="datetimeFigureOut">
              <a:rPr lang="fi-FI" smtClean="0"/>
              <a:t>18.9.2017</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66ABB3A7-C13A-46EE-9942-27E2837AD33D}" type="slidenum">
              <a:rPr lang="fi-FI" smtClean="0"/>
              <a:t>‹#›</a:t>
            </a:fld>
            <a:endParaRPr lang="fi-FI"/>
          </a:p>
        </p:txBody>
      </p:sp>
    </p:spTree>
    <p:extLst>
      <p:ext uri="{BB962C8B-B14F-4D97-AF65-F5344CB8AC3E}">
        <p14:creationId xmlns:p14="http://schemas.microsoft.com/office/powerpoint/2010/main" val="422437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B816EB79-8CA3-44B5-AD45-0AF60832A2F8}" type="datetimeFigureOut">
              <a:rPr lang="fi-FI" smtClean="0"/>
              <a:t>18.9.2017</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66ABB3A7-C13A-46EE-9942-27E2837AD33D}" type="slidenum">
              <a:rPr lang="fi-FI" smtClean="0"/>
              <a:t>‹#›</a:t>
            </a:fld>
            <a:endParaRPr lang="fi-FI"/>
          </a:p>
        </p:txBody>
      </p:sp>
    </p:spTree>
    <p:extLst>
      <p:ext uri="{BB962C8B-B14F-4D97-AF65-F5344CB8AC3E}">
        <p14:creationId xmlns:p14="http://schemas.microsoft.com/office/powerpoint/2010/main" val="117226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6EB79-8CA3-44B5-AD45-0AF60832A2F8}" type="datetimeFigureOut">
              <a:rPr lang="fi-FI" smtClean="0"/>
              <a:t>18.9.2017</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66ABB3A7-C13A-46EE-9942-27E2837AD33D}" type="slidenum">
              <a:rPr lang="fi-FI" smtClean="0"/>
              <a:t>‹#›</a:t>
            </a:fld>
            <a:endParaRPr lang="fi-FI"/>
          </a:p>
        </p:txBody>
      </p:sp>
    </p:spTree>
    <p:extLst>
      <p:ext uri="{BB962C8B-B14F-4D97-AF65-F5344CB8AC3E}">
        <p14:creationId xmlns:p14="http://schemas.microsoft.com/office/powerpoint/2010/main" val="268885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6EB79-8CA3-44B5-AD45-0AF60832A2F8}" type="datetimeFigureOut">
              <a:rPr lang="fi-FI" smtClean="0"/>
              <a:t>18.9.2017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6ABB3A7-C13A-46EE-9942-27E2837AD33D}" type="slidenum">
              <a:rPr lang="fi-FI" smtClean="0"/>
              <a:t>‹#›</a:t>
            </a:fld>
            <a:endParaRPr lang="fi-FI"/>
          </a:p>
        </p:txBody>
      </p:sp>
    </p:spTree>
    <p:extLst>
      <p:ext uri="{BB962C8B-B14F-4D97-AF65-F5344CB8AC3E}">
        <p14:creationId xmlns:p14="http://schemas.microsoft.com/office/powerpoint/2010/main" val="121706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6EB79-8CA3-44B5-AD45-0AF60832A2F8}" type="datetimeFigureOut">
              <a:rPr lang="fi-FI" smtClean="0"/>
              <a:t>18.9.2017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6ABB3A7-C13A-46EE-9942-27E2837AD33D}" type="slidenum">
              <a:rPr lang="fi-FI" smtClean="0"/>
              <a:t>‹#›</a:t>
            </a:fld>
            <a:endParaRPr lang="fi-FI"/>
          </a:p>
        </p:txBody>
      </p:sp>
    </p:spTree>
    <p:extLst>
      <p:ext uri="{BB962C8B-B14F-4D97-AF65-F5344CB8AC3E}">
        <p14:creationId xmlns:p14="http://schemas.microsoft.com/office/powerpoint/2010/main" val="398181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6EB79-8CA3-44B5-AD45-0AF60832A2F8}" type="datetimeFigureOut">
              <a:rPr lang="fi-FI" smtClean="0"/>
              <a:t>18.9.2017</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BB3A7-C13A-46EE-9942-27E2837AD33D}" type="slidenum">
              <a:rPr lang="fi-FI" smtClean="0"/>
              <a:t>‹#›</a:t>
            </a:fld>
            <a:endParaRPr lang="fi-FI"/>
          </a:p>
        </p:txBody>
      </p:sp>
    </p:spTree>
    <p:extLst>
      <p:ext uri="{BB962C8B-B14F-4D97-AF65-F5344CB8AC3E}">
        <p14:creationId xmlns:p14="http://schemas.microsoft.com/office/powerpoint/2010/main" val="2812345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www.youtube.com/watch?v=zDZFcDGpL4U"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629" y="617307"/>
            <a:ext cx="6607628" cy="5805263"/>
          </a:xfrm>
        </p:spPr>
        <p:txBody>
          <a:bodyPr>
            <a:normAutofit/>
          </a:bodyPr>
          <a:lstStyle/>
          <a:p>
            <a:pPr marL="0" indent="0" algn="ctr">
              <a:buNone/>
            </a:pPr>
            <a:r>
              <a:rPr lang="fi-FI" sz="3200" b="1" dirty="0" smtClean="0">
                <a:latin typeface="Times New Roman" panose="02020603050405020304" pitchFamily="18" charset="0"/>
                <a:cs typeface="Times New Roman" panose="02020603050405020304" pitchFamily="18" charset="0"/>
              </a:rPr>
              <a:t>Arviointi apuna </a:t>
            </a:r>
          </a:p>
          <a:p>
            <a:pPr marL="0" indent="0" algn="ctr">
              <a:buNone/>
            </a:pPr>
            <a:r>
              <a:rPr lang="fi-FI" sz="3200" b="1" dirty="0" smtClean="0">
                <a:latin typeface="Times New Roman" panose="02020603050405020304" pitchFamily="18" charset="0"/>
                <a:cs typeface="Times New Roman" panose="02020603050405020304" pitchFamily="18" charset="0"/>
              </a:rPr>
              <a:t>oppimiskulttuurin rakentamisessa</a:t>
            </a:r>
            <a:r>
              <a:rPr lang="fi-FI" sz="4000" b="1" dirty="0">
                <a:latin typeface="Times New Roman" panose="02020603050405020304" pitchFamily="18" charset="0"/>
                <a:cs typeface="Times New Roman" panose="02020603050405020304" pitchFamily="18" charset="0"/>
              </a:rPr>
              <a:t/>
            </a:r>
            <a:br>
              <a:rPr lang="fi-FI" sz="4000" b="1" dirty="0">
                <a:latin typeface="Times New Roman" panose="02020603050405020304" pitchFamily="18" charset="0"/>
                <a:cs typeface="Times New Roman" panose="02020603050405020304" pitchFamily="18" charset="0"/>
              </a:rPr>
            </a:br>
            <a:r>
              <a:rPr lang="fi-FI" sz="1600" dirty="0">
                <a:latin typeface="Times New Roman" panose="02020603050405020304" pitchFamily="18" charset="0"/>
                <a:cs typeface="Times New Roman" panose="02020603050405020304" pitchFamily="18" charset="0"/>
              </a:rPr>
              <a:t/>
            </a:r>
            <a:br>
              <a:rPr lang="fi-FI" sz="1600" dirty="0">
                <a:latin typeface="Times New Roman" panose="02020603050405020304" pitchFamily="18" charset="0"/>
                <a:cs typeface="Times New Roman" panose="02020603050405020304" pitchFamily="18" charset="0"/>
              </a:rPr>
            </a:br>
            <a:endParaRPr lang="fi-FI" sz="1600" dirty="0" smtClean="0">
              <a:latin typeface="Times New Roman" panose="02020603050405020304" pitchFamily="18" charset="0"/>
              <a:cs typeface="Times New Roman" panose="02020603050405020304" pitchFamily="18" charset="0"/>
            </a:endParaRPr>
          </a:p>
          <a:p>
            <a:pPr marL="0" indent="0" algn="ctr">
              <a:buNone/>
            </a:pPr>
            <a:r>
              <a:rPr lang="fi-FI" sz="2400" dirty="0" smtClean="0">
                <a:latin typeface="Times New Roman" panose="02020603050405020304" pitchFamily="18" charset="0"/>
                <a:cs typeface="Times New Roman" panose="02020603050405020304" pitchFamily="18" charset="0"/>
              </a:rPr>
              <a:t>Osaavat opettajat, onnelliset oppilaat</a:t>
            </a:r>
          </a:p>
          <a:p>
            <a:pPr marL="0" indent="0" algn="ctr">
              <a:buNone/>
            </a:pPr>
            <a:r>
              <a:rPr lang="fi-FI" sz="2400" dirty="0" smtClean="0">
                <a:latin typeface="Times New Roman" panose="02020603050405020304" pitchFamily="18" charset="0"/>
                <a:cs typeface="Times New Roman" panose="02020603050405020304" pitchFamily="18" charset="0"/>
              </a:rPr>
              <a:t>Kuopio, 18.9.2017 </a:t>
            </a:r>
          </a:p>
          <a:p>
            <a:pPr marL="0" indent="0" algn="ctr">
              <a:buNone/>
            </a:pPr>
            <a:endParaRPr lang="fi-FI" sz="1400" dirty="0">
              <a:latin typeface="Times New Roman" panose="02020603050405020304" pitchFamily="18" charset="0"/>
              <a:cs typeface="Times New Roman" panose="02020603050405020304" pitchFamily="18" charset="0"/>
            </a:endParaRPr>
          </a:p>
          <a:p>
            <a:pPr marL="0" indent="0" algn="ctr">
              <a:lnSpc>
                <a:spcPct val="160000"/>
              </a:lnSpc>
              <a:spcBef>
                <a:spcPts val="0"/>
              </a:spcBef>
              <a:buNone/>
            </a:pPr>
            <a:r>
              <a:rPr lang="fi-FI" sz="4400" dirty="0">
                <a:latin typeface="Brush Script MT" panose="03060802040406070304" pitchFamily="66" charset="0"/>
                <a:cs typeface="Times New Roman" panose="02020603050405020304" pitchFamily="18" charset="0"/>
              </a:rPr>
              <a:t>Marika Toivola</a:t>
            </a:r>
          </a:p>
          <a:p>
            <a:pPr marL="0" indent="0" algn="ctr">
              <a:lnSpc>
                <a:spcPct val="160000"/>
              </a:lnSpc>
              <a:spcBef>
                <a:spcPts val="0"/>
              </a:spcBef>
              <a:buNone/>
            </a:pPr>
            <a:r>
              <a:rPr lang="fi-FI" sz="2400" dirty="0">
                <a:latin typeface="Times New Roman" panose="02020603050405020304" pitchFamily="18" charset="0"/>
                <a:cs typeface="Times New Roman" panose="02020603050405020304" pitchFamily="18" charset="0"/>
              </a:rPr>
              <a:t>mrstoivola@gmail.com, </a:t>
            </a:r>
            <a:endParaRPr lang="fi-FI" sz="2400" dirty="0" smtClean="0">
              <a:latin typeface="Times New Roman" panose="02020603050405020304" pitchFamily="18" charset="0"/>
              <a:cs typeface="Times New Roman" panose="02020603050405020304" pitchFamily="18" charset="0"/>
            </a:endParaRPr>
          </a:p>
          <a:p>
            <a:pPr marL="0" indent="0" algn="ctr">
              <a:lnSpc>
                <a:spcPct val="160000"/>
              </a:lnSpc>
              <a:spcBef>
                <a:spcPts val="0"/>
              </a:spcBef>
              <a:buNone/>
            </a:pPr>
            <a:r>
              <a:rPr lang="fi-FI" sz="2400" dirty="0" smtClean="0">
                <a:solidFill>
                  <a:srgbClr val="0070C0"/>
                </a:solidFill>
                <a:latin typeface="Times New Roman" panose="02020603050405020304" pitchFamily="18" charset="0"/>
                <a:cs typeface="Times New Roman" panose="02020603050405020304" pitchFamily="18" charset="0"/>
              </a:rPr>
              <a:t>www.flippedlearning.fi, www.mrstoivola.puheenvuoro.uusisuomi.fi</a:t>
            </a:r>
            <a:endParaRPr lang="fi-FI" sz="2400" dirty="0">
              <a:solidFill>
                <a:srgbClr val="0070C0"/>
              </a:solidFill>
              <a:latin typeface="Times New Roman" panose="02020603050405020304" pitchFamily="18" charset="0"/>
              <a:cs typeface="Times New Roman" panose="02020603050405020304" pitchFamily="18" charset="0"/>
            </a:endParaRPr>
          </a:p>
          <a:p>
            <a:pPr marL="0" indent="0">
              <a:buNone/>
            </a:pPr>
            <a:endParaRPr lang="fi-FI"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7987" t="22511" r="38853" b="17268"/>
          <a:stretch/>
        </p:blipFill>
        <p:spPr>
          <a:xfrm>
            <a:off x="7489371" y="-20143"/>
            <a:ext cx="4702629" cy="6878143"/>
          </a:xfrm>
          <a:prstGeom prst="rect">
            <a:avLst/>
          </a:prstGeom>
        </p:spPr>
      </p:pic>
    </p:spTree>
    <p:extLst>
      <p:ext uri="{BB962C8B-B14F-4D97-AF65-F5344CB8AC3E}">
        <p14:creationId xmlns:p14="http://schemas.microsoft.com/office/powerpoint/2010/main" val="4293334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5187" y="306437"/>
            <a:ext cx="9144000" cy="2387600"/>
          </a:xfrm>
        </p:spPr>
        <p:txBody>
          <a:bodyPr>
            <a:normAutofit/>
          </a:bodyPr>
          <a:lstStyle/>
          <a:p>
            <a:r>
              <a:rPr lang="fi-FI" dirty="0"/>
              <a:t/>
            </a:r>
            <a:br>
              <a:rPr lang="fi-FI" dirty="0"/>
            </a:br>
            <a:endParaRPr lang="fi-FI" dirty="0"/>
          </a:p>
        </p:txBody>
      </p:sp>
      <p:sp>
        <p:nvSpPr>
          <p:cNvPr id="7" name="Subtitle 6"/>
          <p:cNvSpPr>
            <a:spLocks noGrp="1"/>
          </p:cNvSpPr>
          <p:nvPr>
            <p:ph type="subTitle" idx="1"/>
          </p:nvPr>
        </p:nvSpPr>
        <p:spPr>
          <a:xfrm>
            <a:off x="1355187" y="2046457"/>
            <a:ext cx="10094131" cy="1770600"/>
          </a:xfrm>
        </p:spPr>
        <p:txBody>
          <a:bodyPr anchor="ctr">
            <a:noAutofit/>
          </a:bodyPr>
          <a:lstStyle/>
          <a:p>
            <a:pPr algn="l"/>
            <a:endParaRPr lang="fi-FI" sz="3200" dirty="0" smtClean="0">
              <a:latin typeface="Times New Roman" panose="02020603050405020304" pitchFamily="18" charset="0"/>
              <a:cs typeface="Times New Roman" panose="02020603050405020304" pitchFamily="18" charset="0"/>
            </a:endParaRPr>
          </a:p>
          <a:p>
            <a:pPr algn="l"/>
            <a:endParaRPr lang="fi-FI" dirty="0" smtClean="0">
              <a:solidFill>
                <a:srgbClr val="FF0000"/>
              </a:solidFill>
              <a:latin typeface="Times New Roman" panose="02020603050405020304" pitchFamily="18" charset="0"/>
              <a:cs typeface="Times New Roman" panose="02020603050405020304" pitchFamily="18" charset="0"/>
            </a:endParaRPr>
          </a:p>
          <a:p>
            <a:pPr algn="l"/>
            <a:endParaRPr lang="fi-FI" dirty="0">
              <a:latin typeface="Times New Roman" panose="02020603050405020304" pitchFamily="18" charset="0"/>
              <a:cs typeface="Times New Roman" panose="02020603050405020304" pitchFamily="18" charset="0"/>
            </a:endParaRPr>
          </a:p>
        </p:txBody>
      </p:sp>
      <p:sp>
        <p:nvSpPr>
          <p:cNvPr id="3" name="Rectangle 2"/>
          <p:cNvSpPr/>
          <p:nvPr/>
        </p:nvSpPr>
        <p:spPr>
          <a:xfrm>
            <a:off x="966375" y="1318472"/>
            <a:ext cx="10482943" cy="4154984"/>
          </a:xfrm>
          <a:prstGeom prst="rect">
            <a:avLst/>
          </a:prstGeom>
        </p:spPr>
        <p:txBody>
          <a:bodyPr wrap="square">
            <a:spAutoFit/>
          </a:bodyPr>
          <a:lstStyle/>
          <a:p>
            <a:r>
              <a:rPr lang="fi-FI" sz="2400" b="1" dirty="0">
                <a:latin typeface="Times New Roman" panose="02020603050405020304" pitchFamily="18" charset="0"/>
                <a:cs typeface="Times New Roman" panose="02020603050405020304" pitchFamily="18" charset="0"/>
              </a:rPr>
              <a:t>Mitä on itseohjautuminen?</a:t>
            </a:r>
          </a:p>
          <a:p>
            <a:endParaRPr lang="fi-FI" sz="2000" dirty="0" smtClean="0">
              <a:latin typeface="Times New Roman" panose="02020603050405020304" pitchFamily="18" charset="0"/>
              <a:cs typeface="Times New Roman" panose="02020603050405020304" pitchFamily="18" charset="0"/>
            </a:endParaRPr>
          </a:p>
          <a:p>
            <a:r>
              <a:rPr lang="fi-FI" sz="2000" i="1" dirty="0" smtClean="0">
                <a:solidFill>
                  <a:srgbClr val="FF0000"/>
                </a:solidFill>
                <a:latin typeface="Times New Roman" panose="02020603050405020304" pitchFamily="18" charset="0"/>
                <a:cs typeface="Times New Roman" panose="02020603050405020304" pitchFamily="18" charset="0"/>
              </a:rPr>
              <a:t>Itseohjautuvuudella</a:t>
            </a:r>
            <a:r>
              <a:rPr lang="fi-FI" sz="2000" dirty="0" smtClean="0">
                <a:solidFill>
                  <a:srgbClr val="FF0000"/>
                </a:solidFill>
                <a:latin typeface="Times New Roman" panose="02020603050405020304" pitchFamily="18" charset="0"/>
                <a:cs typeface="Times New Roman" panose="02020603050405020304" pitchFamily="18" charset="0"/>
              </a:rPr>
              <a:t> </a:t>
            </a:r>
            <a:r>
              <a:rPr lang="fi-FI" sz="2000" dirty="0">
                <a:solidFill>
                  <a:srgbClr val="FF0000"/>
                </a:solidFill>
                <a:latin typeface="Times New Roman" panose="02020603050405020304" pitchFamily="18" charset="0"/>
                <a:cs typeface="Times New Roman" panose="02020603050405020304" pitchFamily="18" charset="0"/>
              </a:rPr>
              <a:t>tarkoitetaan oppilaan kykyä ohjata </a:t>
            </a:r>
            <a:r>
              <a:rPr lang="fi-FI" sz="2000" dirty="0" smtClean="0">
                <a:solidFill>
                  <a:srgbClr val="FF0000"/>
                </a:solidFill>
                <a:latin typeface="Times New Roman" panose="02020603050405020304" pitchFamily="18" charset="0"/>
                <a:cs typeface="Times New Roman" panose="02020603050405020304" pitchFamily="18" charset="0"/>
              </a:rPr>
              <a:t>ja arvioida omaa </a:t>
            </a:r>
            <a:r>
              <a:rPr lang="fi-FI" sz="2000" dirty="0">
                <a:solidFill>
                  <a:srgbClr val="FF0000"/>
                </a:solidFill>
                <a:latin typeface="Times New Roman" panose="02020603050405020304" pitchFamily="18" charset="0"/>
                <a:cs typeface="Times New Roman" panose="02020603050405020304" pitchFamily="18" charset="0"/>
              </a:rPr>
              <a:t>oppimistaan</a:t>
            </a:r>
            <a:r>
              <a:rPr lang="fi-FI" sz="2000" dirty="0" smtClean="0">
                <a:solidFill>
                  <a:srgbClr val="FF0000"/>
                </a:solidFill>
                <a:latin typeface="Times New Roman" panose="02020603050405020304" pitchFamily="18" charset="0"/>
                <a:cs typeface="Times New Roman" panose="02020603050405020304" pitchFamily="18" charset="0"/>
              </a:rPr>
              <a:t>.  </a:t>
            </a:r>
            <a:r>
              <a:rPr lang="fi-FI" sz="2000" dirty="0">
                <a:latin typeface="Times New Roman" panose="02020603050405020304" pitchFamily="18" charset="0"/>
                <a:cs typeface="Times New Roman" panose="02020603050405020304" pitchFamily="18" charset="0"/>
              </a:rPr>
              <a:t>Itseohjautuvuutta oppimisessa ja sitä kautta sisäistä motivaatiota edistää oppilaan mahdollisuus päättää, milloin tarvitsee ohjausta, kannustava palaute sekä ei-autoritaarinen yhteistyöhenkinen ilmapiiri (Ryan &amp; </a:t>
            </a:r>
            <a:r>
              <a:rPr lang="fi-FI" sz="2000" dirty="0" err="1">
                <a:latin typeface="Times New Roman" panose="02020603050405020304" pitchFamily="18" charset="0"/>
                <a:cs typeface="Times New Roman" panose="02020603050405020304" pitchFamily="18" charset="0"/>
              </a:rPr>
              <a:t>Deci</a:t>
            </a:r>
            <a:r>
              <a:rPr lang="fi-FI" sz="2000" dirty="0">
                <a:latin typeface="Times New Roman" panose="02020603050405020304" pitchFamily="18" charset="0"/>
                <a:cs typeface="Times New Roman" panose="02020603050405020304" pitchFamily="18" charset="0"/>
              </a:rPr>
              <a:t> 2000</a:t>
            </a:r>
            <a:r>
              <a:rPr lang="fi-FI" sz="2000" dirty="0" smtClean="0">
                <a:latin typeface="Times New Roman" panose="02020603050405020304" pitchFamily="18" charset="0"/>
                <a:cs typeface="Times New Roman" panose="02020603050405020304" pitchFamily="18" charset="0"/>
              </a:rPr>
              <a:t>). </a:t>
            </a:r>
            <a:r>
              <a:rPr lang="fi-FI" sz="2000" dirty="0" smtClean="0">
                <a:solidFill>
                  <a:srgbClr val="FF0000"/>
                </a:solidFill>
                <a:latin typeface="Times New Roman" panose="02020603050405020304" pitchFamily="18" charset="0"/>
                <a:cs typeface="Times New Roman" panose="02020603050405020304" pitchFamily="18" charset="0"/>
              </a:rPr>
              <a:t>(ITSEARVIOINTI)</a:t>
            </a:r>
          </a:p>
          <a:p>
            <a:endParaRPr lang="fi-FI"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ea typeface="MS Mincho" panose="02020609040205080304" pitchFamily="49" charset="-128"/>
              </a:rPr>
              <a:t>Itseohjautumisen </a:t>
            </a:r>
            <a:r>
              <a:rPr lang="de-DE" sz="2000" dirty="0" err="1">
                <a:latin typeface="Times New Roman" panose="02020603050405020304" pitchFamily="18" charset="0"/>
                <a:ea typeface="MS Mincho" panose="02020609040205080304" pitchFamily="49" charset="-128"/>
              </a:rPr>
              <a:t>kehitysvaihe</a:t>
            </a:r>
            <a:r>
              <a:rPr lang="de-DE" sz="2000" dirty="0">
                <a:latin typeface="Times New Roman" panose="02020603050405020304" pitchFamily="18" charset="0"/>
                <a:ea typeface="MS Mincho" panose="02020609040205080304" pitchFamily="49" charset="-128"/>
              </a:rPr>
              <a:t> </a:t>
            </a:r>
            <a:r>
              <a:rPr lang="de-DE" sz="2000" dirty="0" err="1">
                <a:latin typeface="Times New Roman" panose="02020603050405020304" pitchFamily="18" charset="0"/>
                <a:ea typeface="MS Mincho" panose="02020609040205080304" pitchFamily="49" charset="-128"/>
              </a:rPr>
              <a:t>tunnetaan</a:t>
            </a:r>
            <a:r>
              <a:rPr lang="de-DE" sz="2000" dirty="0">
                <a:latin typeface="Times New Roman" panose="02020603050405020304" pitchFamily="18" charset="0"/>
                <a:ea typeface="MS Mincho" panose="02020609040205080304" pitchFamily="49" charset="-128"/>
              </a:rPr>
              <a:t> </a:t>
            </a:r>
            <a:r>
              <a:rPr lang="de-DE" sz="2000" dirty="0" err="1">
                <a:latin typeface="Times New Roman" panose="02020603050405020304" pitchFamily="18" charset="0"/>
                <a:ea typeface="MS Mincho" panose="02020609040205080304" pitchFamily="49" charset="-128"/>
              </a:rPr>
              <a:t>nimeltä</a:t>
            </a:r>
            <a:r>
              <a:rPr lang="de-DE" sz="2000" dirty="0">
                <a:latin typeface="Times New Roman" panose="02020603050405020304" pitchFamily="18" charset="0"/>
                <a:ea typeface="MS Mincho" panose="02020609040205080304" pitchFamily="49" charset="-128"/>
              </a:rPr>
              <a:t> </a:t>
            </a:r>
            <a:r>
              <a:rPr lang="de-DE" sz="2000" i="1" dirty="0" err="1">
                <a:latin typeface="Times New Roman" panose="02020603050405020304" pitchFamily="18" charset="0"/>
                <a:ea typeface="MS Mincho" panose="02020609040205080304" pitchFamily="49" charset="-128"/>
              </a:rPr>
              <a:t>yhteisohjautuminen</a:t>
            </a:r>
            <a:r>
              <a:rPr lang="de-DE" sz="2000" dirty="0">
                <a:latin typeface="Times New Roman" panose="02020603050405020304" pitchFamily="18" charset="0"/>
                <a:ea typeface="MS Mincho" panose="02020609040205080304" pitchFamily="49" charset="-128"/>
              </a:rPr>
              <a:t>, </a:t>
            </a:r>
            <a:r>
              <a:rPr lang="de-DE" sz="2000" dirty="0" err="1">
                <a:latin typeface="Times New Roman" panose="02020603050405020304" pitchFamily="18" charset="0"/>
                <a:ea typeface="MS Mincho" panose="02020609040205080304" pitchFamily="49" charset="-128"/>
              </a:rPr>
              <a:t>joka</a:t>
            </a:r>
            <a:r>
              <a:rPr lang="de-DE" sz="2000" dirty="0">
                <a:latin typeface="Times New Roman" panose="02020603050405020304" pitchFamily="18" charset="0"/>
                <a:ea typeface="MS Mincho" panose="02020609040205080304" pitchFamily="49" charset="-128"/>
              </a:rPr>
              <a:t> </a:t>
            </a:r>
            <a:r>
              <a:rPr lang="de-DE" sz="2000" dirty="0" err="1">
                <a:latin typeface="Times New Roman" panose="02020603050405020304" pitchFamily="18" charset="0"/>
                <a:ea typeface="MS Mincho" panose="02020609040205080304" pitchFamily="49" charset="-128"/>
              </a:rPr>
              <a:t>painottaa</a:t>
            </a:r>
            <a:r>
              <a:rPr lang="de-DE" sz="2000" dirty="0">
                <a:latin typeface="Times New Roman" panose="02020603050405020304" pitchFamily="18" charset="0"/>
                <a:ea typeface="MS Mincho" panose="02020609040205080304" pitchFamily="49" charset="-128"/>
              </a:rPr>
              <a:t> </a:t>
            </a:r>
            <a:r>
              <a:rPr lang="de-DE" sz="2000" dirty="0" err="1">
                <a:latin typeface="Times New Roman" panose="02020603050405020304" pitchFamily="18" charset="0"/>
                <a:ea typeface="MS Mincho" panose="02020609040205080304" pitchFamily="49" charset="-128"/>
              </a:rPr>
              <a:t>oppilaan</a:t>
            </a:r>
            <a:r>
              <a:rPr lang="de-DE" sz="2000" dirty="0">
                <a:latin typeface="Times New Roman" panose="02020603050405020304" pitchFamily="18" charset="0"/>
                <a:ea typeface="MS Mincho" panose="02020609040205080304" pitchFamily="49" charset="-128"/>
              </a:rPr>
              <a:t> </a:t>
            </a:r>
            <a:r>
              <a:rPr lang="de-DE" sz="2000" dirty="0" err="1">
                <a:latin typeface="Times New Roman" panose="02020603050405020304" pitchFamily="18" charset="0"/>
                <a:ea typeface="MS Mincho" panose="02020609040205080304" pitchFamily="49" charset="-128"/>
              </a:rPr>
              <a:t>metakognitiivisia</a:t>
            </a:r>
            <a:r>
              <a:rPr lang="de-DE" sz="2000" dirty="0">
                <a:latin typeface="Times New Roman" panose="02020603050405020304" pitchFamily="18" charset="0"/>
                <a:ea typeface="MS Mincho" panose="02020609040205080304" pitchFamily="49" charset="-128"/>
              </a:rPr>
              <a:t> </a:t>
            </a:r>
            <a:r>
              <a:rPr lang="de-DE" sz="2000" dirty="0" err="1">
                <a:latin typeface="Times New Roman" panose="02020603050405020304" pitchFamily="18" charset="0"/>
                <a:ea typeface="MS Mincho" panose="02020609040205080304" pitchFamily="49" charset="-128"/>
              </a:rPr>
              <a:t>sekä</a:t>
            </a:r>
            <a:r>
              <a:rPr lang="de-DE" sz="2000" dirty="0">
                <a:latin typeface="Times New Roman" panose="02020603050405020304" pitchFamily="18" charset="0"/>
                <a:ea typeface="MS Mincho" panose="02020609040205080304" pitchFamily="49" charset="-128"/>
              </a:rPr>
              <a:t> </a:t>
            </a:r>
            <a:r>
              <a:rPr lang="de-DE" sz="2000" dirty="0" err="1">
                <a:latin typeface="Times New Roman" panose="02020603050405020304" pitchFamily="18" charset="0"/>
                <a:ea typeface="MS Mincho" panose="02020609040205080304" pitchFamily="49" charset="-128"/>
              </a:rPr>
              <a:t>ohjatun</a:t>
            </a:r>
            <a:r>
              <a:rPr lang="de-DE" sz="2000" dirty="0">
                <a:latin typeface="Times New Roman" panose="02020603050405020304" pitchFamily="18" charset="0"/>
                <a:ea typeface="MS Mincho" panose="02020609040205080304" pitchFamily="49" charset="-128"/>
              </a:rPr>
              <a:t> </a:t>
            </a:r>
            <a:r>
              <a:rPr lang="de-DE" sz="2000" dirty="0" err="1">
                <a:latin typeface="Times New Roman" panose="02020603050405020304" pitchFamily="18" charset="0"/>
                <a:ea typeface="MS Mincho" panose="02020609040205080304" pitchFamily="49" charset="-128"/>
              </a:rPr>
              <a:t>oppimisen</a:t>
            </a:r>
            <a:r>
              <a:rPr lang="de-DE" sz="2000" dirty="0">
                <a:latin typeface="Times New Roman" panose="02020603050405020304" pitchFamily="18" charset="0"/>
                <a:ea typeface="MS Mincho" panose="02020609040205080304" pitchFamily="49" charset="-128"/>
              </a:rPr>
              <a:t> </a:t>
            </a:r>
            <a:r>
              <a:rPr lang="de-DE" sz="2000" dirty="0" err="1">
                <a:latin typeface="Times New Roman" panose="02020603050405020304" pitchFamily="18" charset="0"/>
                <a:ea typeface="MS Mincho" panose="02020609040205080304" pitchFamily="49" charset="-128"/>
              </a:rPr>
              <a:t>tukemisen</a:t>
            </a:r>
            <a:r>
              <a:rPr lang="de-DE" sz="2000" dirty="0">
                <a:latin typeface="Times New Roman" panose="02020603050405020304" pitchFamily="18" charset="0"/>
                <a:ea typeface="MS Mincho" panose="02020609040205080304" pitchFamily="49" charset="-128"/>
              </a:rPr>
              <a:t> </a:t>
            </a:r>
            <a:r>
              <a:rPr lang="de-DE" sz="2000" dirty="0" err="1">
                <a:latin typeface="Times New Roman" panose="02020603050405020304" pitchFamily="18" charset="0"/>
                <a:ea typeface="MS Mincho" panose="02020609040205080304" pitchFamily="49" charset="-128"/>
              </a:rPr>
              <a:t>kokemuksia</a:t>
            </a:r>
            <a:r>
              <a:rPr lang="de-DE" sz="2000" dirty="0">
                <a:latin typeface="Times New Roman" panose="02020603050405020304" pitchFamily="18" charset="0"/>
                <a:ea typeface="MS Mincho" panose="02020609040205080304" pitchFamily="49" charset="-128"/>
              </a:rPr>
              <a:t> </a:t>
            </a:r>
            <a:r>
              <a:rPr lang="de-DE" sz="2000" dirty="0" err="1">
                <a:latin typeface="Times New Roman" panose="02020603050405020304" pitchFamily="18" charset="0"/>
                <a:ea typeface="MS Mincho" panose="02020609040205080304" pitchFamily="49" charset="-128"/>
              </a:rPr>
              <a:t>sosiaalisessa</a:t>
            </a:r>
            <a:r>
              <a:rPr lang="de-DE" sz="2000" dirty="0">
                <a:latin typeface="Times New Roman" panose="02020603050405020304" pitchFamily="18" charset="0"/>
                <a:ea typeface="MS Mincho" panose="02020609040205080304" pitchFamily="49" charset="-128"/>
              </a:rPr>
              <a:t> </a:t>
            </a:r>
            <a:r>
              <a:rPr lang="de-DE" sz="2000" dirty="0" err="1">
                <a:latin typeface="Times New Roman" panose="02020603050405020304" pitchFamily="18" charset="0"/>
                <a:ea typeface="MS Mincho" panose="02020609040205080304" pitchFamily="49" charset="-128"/>
              </a:rPr>
              <a:t>vuorovaikutuksessa</a:t>
            </a:r>
            <a:r>
              <a:rPr lang="de-DE" sz="2000" dirty="0">
                <a:latin typeface="Times New Roman" panose="02020603050405020304" pitchFamily="18" charset="0"/>
                <a:ea typeface="MS Mincho" panose="02020609040205080304" pitchFamily="49" charset="-128"/>
              </a:rPr>
              <a:t> (</a:t>
            </a:r>
            <a:r>
              <a:rPr lang="de-DE" sz="2000" dirty="0" err="1">
                <a:latin typeface="Times New Roman" panose="02020603050405020304" pitchFamily="18" charset="0"/>
                <a:ea typeface="MS Mincho" panose="02020609040205080304" pitchFamily="49" charset="-128"/>
              </a:rPr>
              <a:t>McCaslin</a:t>
            </a:r>
            <a:r>
              <a:rPr lang="de-DE" sz="2000" dirty="0">
                <a:latin typeface="Times New Roman" panose="02020603050405020304" pitchFamily="18" charset="0"/>
                <a:ea typeface="MS Mincho" panose="02020609040205080304" pitchFamily="49" charset="-128"/>
              </a:rPr>
              <a:t>, 2009; </a:t>
            </a:r>
            <a:r>
              <a:rPr lang="de-DE" sz="2000" dirty="0" err="1">
                <a:latin typeface="Times New Roman" panose="02020603050405020304" pitchFamily="18" charset="0"/>
                <a:ea typeface="MS Mincho" panose="02020609040205080304" pitchFamily="49" charset="-128"/>
              </a:rPr>
              <a:t>Volet</a:t>
            </a:r>
            <a:r>
              <a:rPr lang="de-DE" sz="2000" dirty="0">
                <a:latin typeface="Times New Roman" panose="02020603050405020304" pitchFamily="18" charset="0"/>
                <a:ea typeface="MS Mincho" panose="02020609040205080304" pitchFamily="49" charset="-128"/>
              </a:rPr>
              <a:t>, </a:t>
            </a:r>
            <a:r>
              <a:rPr lang="de-DE" sz="2000" dirty="0" err="1">
                <a:latin typeface="Times New Roman" panose="02020603050405020304" pitchFamily="18" charset="0"/>
                <a:ea typeface="MS Mincho" panose="02020609040205080304" pitchFamily="49" charset="-128"/>
              </a:rPr>
              <a:t>Vauras</a:t>
            </a:r>
            <a:r>
              <a:rPr lang="de-DE" sz="2000" dirty="0">
                <a:latin typeface="Times New Roman" panose="02020603050405020304" pitchFamily="18" charset="0"/>
                <a:ea typeface="MS Mincho" panose="02020609040205080304" pitchFamily="49" charset="-128"/>
              </a:rPr>
              <a:t> &amp; </a:t>
            </a:r>
            <a:r>
              <a:rPr lang="de-DE" sz="2000" dirty="0" err="1">
                <a:latin typeface="Times New Roman" panose="02020603050405020304" pitchFamily="18" charset="0"/>
                <a:ea typeface="MS Mincho" panose="02020609040205080304" pitchFamily="49" charset="-128"/>
              </a:rPr>
              <a:t>Salonen</a:t>
            </a:r>
            <a:r>
              <a:rPr lang="de-DE" sz="2000" dirty="0">
                <a:latin typeface="Times New Roman" panose="02020603050405020304" pitchFamily="18" charset="0"/>
                <a:ea typeface="MS Mincho" panose="02020609040205080304" pitchFamily="49" charset="-128"/>
              </a:rPr>
              <a:t>, 2009). </a:t>
            </a:r>
            <a:r>
              <a:rPr lang="de-DE" sz="2000" dirty="0" smtClean="0">
                <a:solidFill>
                  <a:srgbClr val="FF0000"/>
                </a:solidFill>
                <a:latin typeface="Times New Roman" panose="02020603050405020304" pitchFamily="18" charset="0"/>
                <a:ea typeface="MS Mincho" panose="02020609040205080304" pitchFamily="49" charset="-128"/>
              </a:rPr>
              <a:t>(VERTAISARVIOINTI)</a:t>
            </a:r>
          </a:p>
          <a:p>
            <a:endParaRPr lang="de-DE" sz="2000" dirty="0">
              <a:latin typeface="Times New Roman" panose="02020603050405020304" pitchFamily="18" charset="0"/>
              <a:ea typeface="MS Mincho" panose="02020609040205080304" pitchFamily="49" charset="-128"/>
            </a:endParaRPr>
          </a:p>
          <a:p>
            <a:r>
              <a:rPr lang="fi-FI" sz="2000" dirty="0">
                <a:latin typeface="Times New Roman" panose="02020603050405020304" pitchFamily="18" charset="0"/>
                <a:cs typeface="Times New Roman" panose="02020603050405020304" pitchFamily="18" charset="0"/>
              </a:rPr>
              <a:t>Itseohjautuvuus ei ole taito, jotka oppilaalla joko on tai ei ole. Itseohjautuvuus tulee nähdä </a:t>
            </a:r>
            <a:r>
              <a:rPr lang="fi-FI" sz="2000" dirty="0" smtClean="0">
                <a:latin typeface="Times New Roman" panose="02020603050405020304" pitchFamily="18" charset="0"/>
                <a:cs typeface="Times New Roman" panose="02020603050405020304" pitchFamily="18" charset="0"/>
              </a:rPr>
              <a:t>jatkumona</a:t>
            </a:r>
            <a:r>
              <a:rPr lang="fi-FI" sz="2000" dirty="0">
                <a:latin typeface="Times New Roman" panose="02020603050405020304" pitchFamily="18" charset="0"/>
                <a:cs typeface="Times New Roman" panose="02020603050405020304" pitchFamily="18" charset="0"/>
              </a:rPr>
              <a:t>, jatkuvasti kehitettävissä olevana kyvykkyytenä. </a:t>
            </a:r>
          </a:p>
        </p:txBody>
      </p:sp>
    </p:spTree>
    <p:extLst>
      <p:ext uri="{BB962C8B-B14F-4D97-AF65-F5344CB8AC3E}">
        <p14:creationId xmlns:p14="http://schemas.microsoft.com/office/powerpoint/2010/main" val="420551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012371" y="402773"/>
            <a:ext cx="10559143" cy="5606142"/>
          </a:xfrm>
        </p:spPr>
        <p:txBody>
          <a:bodyPr anchor="ctr">
            <a:normAutofit/>
          </a:bodyPr>
          <a:lstStyle/>
          <a:p>
            <a:pPr algn="l">
              <a:lnSpc>
                <a:spcPct val="110000"/>
              </a:lnSpc>
            </a:pPr>
            <a:r>
              <a:rPr lang="fi-FI" b="1" dirty="0" smtClean="0">
                <a:latin typeface="Times New Roman" panose="02020603050405020304" pitchFamily="18" charset="0"/>
                <a:cs typeface="Times New Roman" panose="02020603050405020304" pitchFamily="18" charset="0"/>
              </a:rPr>
              <a:t>Itsearviointi ja vertaisarviointi apuna itseohjautumisessa</a:t>
            </a:r>
            <a:r>
              <a:rPr lang="fi-FI" sz="2200" dirty="0">
                <a:latin typeface="Times New Roman" panose="02020603050405020304" pitchFamily="18" charset="0"/>
                <a:cs typeface="Times New Roman" panose="02020603050405020304" pitchFamily="18" charset="0"/>
              </a:rPr>
              <a:t> </a:t>
            </a:r>
            <a:endParaRPr lang="fi-FI" sz="2200" dirty="0" smtClean="0">
              <a:latin typeface="Times New Roman" panose="02020603050405020304" pitchFamily="18" charset="0"/>
              <a:cs typeface="Times New Roman" panose="02020603050405020304" pitchFamily="18" charset="0"/>
            </a:endParaRPr>
          </a:p>
          <a:p>
            <a:pPr algn="l">
              <a:lnSpc>
                <a:spcPct val="110000"/>
              </a:lnSpc>
            </a:pPr>
            <a:endParaRPr lang="fi-FI" sz="2600" dirty="0" smtClean="0">
              <a:latin typeface="Times New Roman" panose="02020603050405020304" pitchFamily="18" charset="0"/>
              <a:cs typeface="Times New Roman" panose="02020603050405020304" pitchFamily="18" charset="0"/>
            </a:endParaRPr>
          </a:p>
          <a:p>
            <a:pPr algn="l">
              <a:lnSpc>
                <a:spcPct val="100000"/>
              </a:lnSpc>
            </a:pPr>
            <a:endParaRPr lang="fi-FI" dirty="0">
              <a:latin typeface="Times New Roman" panose="02020603050405020304" pitchFamily="18" charset="0"/>
              <a:cs typeface="Times New Roman" panose="02020603050405020304" pitchFamily="18" charset="0"/>
            </a:endParaRPr>
          </a:p>
          <a:p>
            <a:pPr algn="l">
              <a:lnSpc>
                <a:spcPct val="100000"/>
              </a:lnSpc>
            </a:pPr>
            <a:endParaRPr lang="en-US" dirty="0" smtClean="0">
              <a:latin typeface="Times New Roman" panose="02020603050405020304" pitchFamily="18" charset="0"/>
              <a:cs typeface="Times New Roman" panose="02020603050405020304" pitchFamily="18" charset="0"/>
            </a:endParaRPr>
          </a:p>
          <a:p>
            <a:pPr algn="l">
              <a:lnSpc>
                <a:spcPct val="100000"/>
              </a:lnSpc>
            </a:pPr>
            <a:endParaRPr lang="en-US" dirty="0">
              <a:latin typeface="Times New Roman" panose="02020603050405020304" pitchFamily="18" charset="0"/>
              <a:cs typeface="Times New Roman" panose="02020603050405020304" pitchFamily="18" charset="0"/>
            </a:endParaRPr>
          </a:p>
          <a:p>
            <a:pPr marL="457200" indent="-457200" algn="l">
              <a:lnSpc>
                <a:spcPct val="110000"/>
              </a:lnSpc>
              <a:buFont typeface="Arial" panose="020B0604020202020204" pitchFamily="34" charset="0"/>
              <a:buChar char="•"/>
            </a:pPr>
            <a:r>
              <a:rPr lang="fi-FI" sz="2000" dirty="0">
                <a:latin typeface="Times New Roman" panose="02020603050405020304" pitchFamily="18" charset="0"/>
                <a:cs typeface="Times New Roman" panose="02020603050405020304" pitchFamily="18" charset="0"/>
              </a:rPr>
              <a:t>Itsearvioinnissa on kyse oman oppimisprosessin valvomisesta ja oppimisen tukemisesta. Se </a:t>
            </a:r>
            <a:r>
              <a:rPr lang="fi-FI" sz="2000" dirty="0" smtClean="0">
                <a:latin typeface="Times New Roman" panose="02020603050405020304" pitchFamily="18" charset="0"/>
                <a:cs typeface="Times New Roman" panose="02020603050405020304" pitchFamily="18" charset="0"/>
              </a:rPr>
              <a:t>pohjautuu </a:t>
            </a:r>
            <a:r>
              <a:rPr lang="fi-FI" sz="2000" dirty="0">
                <a:latin typeface="Times New Roman" panose="02020603050405020304" pitchFamily="18" charset="0"/>
                <a:cs typeface="Times New Roman" panose="02020603050405020304" pitchFamily="18" charset="0"/>
              </a:rPr>
              <a:t>oppilaiden asettamiin tavoitteisiin </a:t>
            </a:r>
            <a:r>
              <a:rPr lang="fi-FI" sz="2000" dirty="0" smtClean="0">
                <a:latin typeface="Times New Roman" panose="02020603050405020304" pitchFamily="18" charset="0"/>
                <a:cs typeface="Times New Roman" panose="02020603050405020304" pitchFamily="18" charset="0"/>
              </a:rPr>
              <a:t>(kriteeriperustaisuus) ja </a:t>
            </a:r>
            <a:r>
              <a:rPr lang="fi-FI" sz="2000" dirty="0">
                <a:latin typeface="Times New Roman" panose="02020603050405020304" pitchFamily="18" charset="0"/>
                <a:cs typeface="Times New Roman" panose="02020603050405020304" pitchFamily="18" charset="0"/>
              </a:rPr>
              <a:t>valintoihin.</a:t>
            </a:r>
          </a:p>
          <a:p>
            <a:pPr marL="457200" indent="-457200" algn="l">
              <a:lnSpc>
                <a:spcPct val="110000"/>
              </a:lnSpc>
              <a:buFont typeface="Arial" panose="020B0604020202020204" pitchFamily="34" charset="0"/>
              <a:buChar char="•"/>
            </a:pPr>
            <a:r>
              <a:rPr lang="fi-FI" sz="2000" dirty="0">
                <a:latin typeface="Times New Roman" panose="02020603050405020304" pitchFamily="18" charset="0"/>
                <a:ea typeface="Calibri" panose="020F0502020204030204" pitchFamily="34" charset="0"/>
                <a:cs typeface="Times New Roman" panose="02020603050405020304" pitchFamily="18" charset="0"/>
              </a:rPr>
              <a:t>Vertaisarvioinnissa on kyse toisten oppimisen tukemisesta. </a:t>
            </a:r>
            <a:r>
              <a:rPr lang="fi-FI" sz="2000" dirty="0">
                <a:latin typeface="Times New Roman" panose="02020603050405020304" pitchFamily="18" charset="0"/>
                <a:cs typeface="Times New Roman" panose="02020603050405020304" pitchFamily="18" charset="0"/>
              </a:rPr>
              <a:t>Siinä oppilaat oppivat olemaan kriittisiä ja tekemään johtopäätöksiä sen perusteella, mitä toiset pitävät hyvänä tai huonona. </a:t>
            </a:r>
            <a:endParaRPr lang="de-DE" sz="2000" dirty="0">
              <a:latin typeface="Times New Roman" panose="02020603050405020304" pitchFamily="18" charset="0"/>
              <a:cs typeface="Times New Roman" panose="02020603050405020304" pitchFamily="18" charset="0"/>
            </a:endParaRPr>
          </a:p>
        </p:txBody>
      </p:sp>
      <p:pic>
        <p:nvPicPr>
          <p:cNvPr id="1026" name="Picture 2" descr="https://3.bp.blogspot.com/-emYfyaJuHhQ/V911tV5hyXI/AAAAAAAAAZY/0tMI9qlcmfUIHqB5llI6CZs0Su9CVLC7gCLcB/s1600/Arvos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008" y="1971973"/>
            <a:ext cx="6408511" cy="1397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93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5187" y="306437"/>
            <a:ext cx="9144000" cy="2387600"/>
          </a:xfrm>
        </p:spPr>
        <p:txBody>
          <a:bodyPr>
            <a:normAutofit/>
          </a:bodyPr>
          <a:lstStyle/>
          <a:p>
            <a:r>
              <a:rPr lang="fi-FI" dirty="0"/>
              <a:t/>
            </a:r>
            <a:br>
              <a:rPr lang="fi-FI" dirty="0"/>
            </a:br>
            <a:endParaRPr lang="fi-FI" dirty="0"/>
          </a:p>
        </p:txBody>
      </p:sp>
      <p:sp>
        <p:nvSpPr>
          <p:cNvPr id="7" name="Subtitle 6"/>
          <p:cNvSpPr>
            <a:spLocks noGrp="1"/>
          </p:cNvSpPr>
          <p:nvPr>
            <p:ph type="subTitle" idx="1"/>
          </p:nvPr>
        </p:nvSpPr>
        <p:spPr>
          <a:xfrm>
            <a:off x="1355187" y="2046457"/>
            <a:ext cx="10094131" cy="1770600"/>
          </a:xfrm>
        </p:spPr>
        <p:txBody>
          <a:bodyPr anchor="ctr">
            <a:noAutofit/>
          </a:bodyPr>
          <a:lstStyle/>
          <a:p>
            <a:pPr algn="l"/>
            <a:endParaRPr lang="fi-FI" sz="3200" dirty="0" smtClean="0">
              <a:latin typeface="Times New Roman" panose="02020603050405020304" pitchFamily="18" charset="0"/>
              <a:cs typeface="Times New Roman" panose="02020603050405020304" pitchFamily="18" charset="0"/>
            </a:endParaRPr>
          </a:p>
          <a:p>
            <a:pPr algn="l"/>
            <a:endParaRPr lang="fi-FI" dirty="0" smtClean="0">
              <a:solidFill>
                <a:srgbClr val="FF0000"/>
              </a:solidFill>
              <a:latin typeface="Times New Roman" panose="02020603050405020304" pitchFamily="18" charset="0"/>
              <a:cs typeface="Times New Roman" panose="02020603050405020304" pitchFamily="18" charset="0"/>
            </a:endParaRPr>
          </a:p>
          <a:p>
            <a:pPr algn="l"/>
            <a:endParaRPr lang="fi-FI" dirty="0">
              <a:latin typeface="Times New Roman" panose="02020603050405020304" pitchFamily="18" charset="0"/>
              <a:cs typeface="Times New Roman" panose="02020603050405020304" pitchFamily="18" charset="0"/>
            </a:endParaRPr>
          </a:p>
        </p:txBody>
      </p:sp>
      <p:grpSp>
        <p:nvGrpSpPr>
          <p:cNvPr id="20" name="Group 19"/>
          <p:cNvGrpSpPr/>
          <p:nvPr/>
        </p:nvGrpSpPr>
        <p:grpSpPr>
          <a:xfrm>
            <a:off x="2873713" y="779073"/>
            <a:ext cx="6717042" cy="4575802"/>
            <a:chOff x="2960916" y="1529156"/>
            <a:chExt cx="6717042" cy="4575802"/>
          </a:xfrm>
        </p:grpSpPr>
        <p:pic>
          <p:nvPicPr>
            <p:cNvPr id="4" name="Picture 3"/>
            <p:cNvPicPr>
              <a:picLocks noChangeAspect="1"/>
            </p:cNvPicPr>
            <p:nvPr/>
          </p:nvPicPr>
          <p:blipFill>
            <a:blip r:embed="rId2"/>
            <a:stretch>
              <a:fillRect/>
            </a:stretch>
          </p:blipFill>
          <p:spPr>
            <a:xfrm>
              <a:off x="2960916" y="1529156"/>
              <a:ext cx="6717042" cy="4575802"/>
            </a:xfrm>
            <a:prstGeom prst="rect">
              <a:avLst/>
            </a:prstGeom>
          </p:spPr>
        </p:pic>
        <p:sp>
          <p:nvSpPr>
            <p:cNvPr id="3" name="TextBox 2"/>
            <p:cNvSpPr txBox="1"/>
            <p:nvPr/>
          </p:nvSpPr>
          <p:spPr>
            <a:xfrm>
              <a:off x="5476966" y="1985459"/>
              <a:ext cx="1850571" cy="369332"/>
            </a:xfrm>
            <a:prstGeom prst="rect">
              <a:avLst/>
            </a:prstGeom>
            <a:noFill/>
          </p:spPr>
          <p:txBody>
            <a:bodyPr wrap="square" rtlCol="0">
              <a:spAutoFit/>
            </a:bodyPr>
            <a:lstStyle/>
            <a:p>
              <a:r>
                <a:rPr lang="fi-FI" dirty="0" smtClean="0"/>
                <a:t>Luominen</a:t>
              </a:r>
              <a:endParaRPr lang="fi-FI" dirty="0"/>
            </a:p>
          </p:txBody>
        </p:sp>
        <p:sp>
          <p:nvSpPr>
            <p:cNvPr id="5" name="TextBox 4"/>
            <p:cNvSpPr txBox="1"/>
            <p:nvPr/>
          </p:nvSpPr>
          <p:spPr>
            <a:xfrm>
              <a:off x="5400765" y="2678994"/>
              <a:ext cx="2002971" cy="369332"/>
            </a:xfrm>
            <a:prstGeom prst="rect">
              <a:avLst/>
            </a:prstGeom>
            <a:noFill/>
          </p:spPr>
          <p:txBody>
            <a:bodyPr wrap="square" rtlCol="0">
              <a:spAutoFit/>
            </a:bodyPr>
            <a:lstStyle/>
            <a:p>
              <a:r>
                <a:rPr lang="fi-FI" dirty="0" smtClean="0"/>
                <a:t>Arvioiminen</a:t>
              </a:r>
              <a:endParaRPr lang="fi-FI" dirty="0"/>
            </a:p>
          </p:txBody>
        </p:sp>
        <p:sp>
          <p:nvSpPr>
            <p:cNvPr id="6" name="TextBox 5"/>
            <p:cNvSpPr txBox="1"/>
            <p:nvPr/>
          </p:nvSpPr>
          <p:spPr>
            <a:xfrm>
              <a:off x="5279571" y="3248025"/>
              <a:ext cx="3026229" cy="369332"/>
            </a:xfrm>
            <a:prstGeom prst="rect">
              <a:avLst/>
            </a:prstGeom>
            <a:noFill/>
          </p:spPr>
          <p:txBody>
            <a:bodyPr wrap="square" rtlCol="0">
              <a:spAutoFit/>
            </a:bodyPr>
            <a:lstStyle/>
            <a:p>
              <a:r>
                <a:rPr lang="fi-FI" dirty="0" smtClean="0"/>
                <a:t>Analysoiminen</a:t>
              </a:r>
              <a:endParaRPr lang="fi-FI" dirty="0"/>
            </a:p>
          </p:txBody>
        </p:sp>
        <p:sp>
          <p:nvSpPr>
            <p:cNvPr id="8" name="TextBox 7"/>
            <p:cNvSpPr txBox="1"/>
            <p:nvPr/>
          </p:nvSpPr>
          <p:spPr>
            <a:xfrm>
              <a:off x="5279571" y="3901713"/>
              <a:ext cx="3265714" cy="369332"/>
            </a:xfrm>
            <a:prstGeom prst="rect">
              <a:avLst/>
            </a:prstGeom>
            <a:noFill/>
          </p:spPr>
          <p:txBody>
            <a:bodyPr wrap="square" rtlCol="0">
              <a:spAutoFit/>
            </a:bodyPr>
            <a:lstStyle/>
            <a:p>
              <a:r>
                <a:rPr lang="fi-FI" dirty="0" smtClean="0"/>
                <a:t>Soveltaminen</a:t>
              </a:r>
              <a:endParaRPr lang="fi-FI" dirty="0"/>
            </a:p>
          </p:txBody>
        </p:sp>
        <p:sp>
          <p:nvSpPr>
            <p:cNvPr id="9" name="TextBox 8"/>
            <p:cNvSpPr txBox="1"/>
            <p:nvPr/>
          </p:nvSpPr>
          <p:spPr>
            <a:xfrm>
              <a:off x="5192485" y="4549347"/>
              <a:ext cx="3004457" cy="369332"/>
            </a:xfrm>
            <a:prstGeom prst="rect">
              <a:avLst/>
            </a:prstGeom>
            <a:noFill/>
          </p:spPr>
          <p:txBody>
            <a:bodyPr wrap="square" rtlCol="0">
              <a:spAutoFit/>
            </a:bodyPr>
            <a:lstStyle/>
            <a:p>
              <a:r>
                <a:rPr lang="fi-FI" dirty="0" smtClean="0"/>
                <a:t>Ymmärtäminen</a:t>
              </a:r>
              <a:endParaRPr lang="fi-FI" dirty="0"/>
            </a:p>
          </p:txBody>
        </p:sp>
        <p:sp>
          <p:nvSpPr>
            <p:cNvPr id="10" name="TextBox 9"/>
            <p:cNvSpPr txBox="1"/>
            <p:nvPr/>
          </p:nvSpPr>
          <p:spPr>
            <a:xfrm>
              <a:off x="5373466" y="5178547"/>
              <a:ext cx="1709057" cy="369332"/>
            </a:xfrm>
            <a:prstGeom prst="rect">
              <a:avLst/>
            </a:prstGeom>
            <a:noFill/>
          </p:spPr>
          <p:txBody>
            <a:bodyPr wrap="square" rtlCol="0">
              <a:spAutoFit/>
            </a:bodyPr>
            <a:lstStyle/>
            <a:p>
              <a:r>
                <a:rPr lang="fi-FI" dirty="0" smtClean="0"/>
                <a:t>Muistaminen</a:t>
              </a:r>
              <a:endParaRPr lang="fi-FI" dirty="0"/>
            </a:p>
          </p:txBody>
        </p:sp>
      </p:grpSp>
      <p:sp>
        <p:nvSpPr>
          <p:cNvPr id="11" name="TextBox 10"/>
          <p:cNvSpPr txBox="1"/>
          <p:nvPr/>
        </p:nvSpPr>
        <p:spPr>
          <a:xfrm>
            <a:off x="2572103" y="186274"/>
            <a:ext cx="7737486" cy="461665"/>
          </a:xfrm>
          <a:prstGeom prst="rect">
            <a:avLst/>
          </a:prstGeom>
          <a:noFill/>
        </p:spPr>
        <p:txBody>
          <a:bodyPr wrap="square" rtlCol="0">
            <a:spAutoFit/>
          </a:bodyPr>
          <a:lstStyle/>
          <a:p>
            <a:r>
              <a:rPr lang="fi-FI" sz="2400" b="1" dirty="0" err="1" smtClean="0">
                <a:latin typeface="Times New Roman" panose="02020603050405020304" pitchFamily="18" charset="0"/>
                <a:cs typeface="Times New Roman" panose="02020603050405020304" pitchFamily="18" charset="0"/>
              </a:rPr>
              <a:t>Bloomin</a:t>
            </a:r>
            <a:r>
              <a:rPr lang="fi-FI" sz="2400" b="1" dirty="0" smtClean="0">
                <a:latin typeface="Times New Roman" panose="02020603050405020304" pitchFamily="18" charset="0"/>
                <a:cs typeface="Times New Roman" panose="02020603050405020304" pitchFamily="18" charset="0"/>
              </a:rPr>
              <a:t> taksonomia käänteisen oppimisen taustalla </a:t>
            </a:r>
            <a:endParaRPr lang="fi-FI" sz="2400" b="1"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flipV="1">
            <a:off x="2903185" y="1206734"/>
            <a:ext cx="32657" cy="36249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6148" y="1086512"/>
            <a:ext cx="2492829" cy="707886"/>
          </a:xfrm>
          <a:prstGeom prst="rect">
            <a:avLst/>
          </a:prstGeom>
          <a:noFill/>
        </p:spPr>
        <p:txBody>
          <a:bodyPr wrap="square" rtlCol="0">
            <a:spAutoFit/>
          </a:bodyPr>
          <a:lstStyle/>
          <a:p>
            <a:pPr algn="r"/>
            <a:r>
              <a:rPr lang="fi-FI" sz="2000" dirty="0" smtClean="0">
                <a:latin typeface="Times New Roman" panose="02020603050405020304" pitchFamily="18" charset="0"/>
                <a:cs typeface="Times New Roman" panose="02020603050405020304" pitchFamily="18" charset="0"/>
              </a:rPr>
              <a:t>Korkeamman tason ajattelutaidot</a:t>
            </a:r>
            <a:endParaRPr lang="fi-FI" sz="2000" dirty="0">
              <a:latin typeface="Times New Roman" panose="02020603050405020304" pitchFamily="18" charset="0"/>
              <a:cs typeface="Times New Roman" panose="02020603050405020304" pitchFamily="18" charset="0"/>
            </a:endParaRPr>
          </a:p>
        </p:txBody>
      </p:sp>
      <p:sp>
        <p:nvSpPr>
          <p:cNvPr id="12" name="Rectangle 11"/>
          <p:cNvSpPr/>
          <p:nvPr/>
        </p:nvSpPr>
        <p:spPr>
          <a:xfrm>
            <a:off x="227865" y="5519644"/>
            <a:ext cx="11825852" cy="707886"/>
          </a:xfrm>
          <a:prstGeom prst="rect">
            <a:avLst/>
          </a:prstGeom>
        </p:spPr>
        <p:txBody>
          <a:bodyPr wrap="square">
            <a:spAutoFit/>
          </a:bodyPr>
          <a:lstStyle/>
          <a:p>
            <a:r>
              <a:rPr lang="fi-FI" sz="2000" dirty="0" smtClean="0">
                <a:solidFill>
                  <a:srgbClr val="00B050"/>
                </a:solidFill>
                <a:latin typeface="Times New Roman" panose="02020603050405020304" pitchFamily="18" charset="0"/>
                <a:cs typeface="Times New Roman" panose="02020603050405020304" pitchFamily="18" charset="0"/>
              </a:rPr>
              <a:t>Itseohjautuvuuden </a:t>
            </a:r>
            <a:r>
              <a:rPr lang="fi-FI" sz="2000" dirty="0">
                <a:solidFill>
                  <a:srgbClr val="00B050"/>
                </a:solidFill>
                <a:latin typeface="Times New Roman" panose="02020603050405020304" pitchFamily="18" charset="0"/>
                <a:cs typeface="Times New Roman" panose="02020603050405020304" pitchFamily="18" charset="0"/>
              </a:rPr>
              <a:t>kannalta keskeisiä tunteita ovat uteliaisuus, arvoituksellisuus, hämmennys, turhautuminen, ilo, riemu, tyytyväisyys, </a:t>
            </a:r>
            <a:r>
              <a:rPr lang="fi-FI" sz="2000" dirty="0" smtClean="0">
                <a:solidFill>
                  <a:srgbClr val="00B050"/>
                </a:solidFill>
                <a:latin typeface="Times New Roman" panose="02020603050405020304" pitchFamily="18" charset="0"/>
                <a:cs typeface="Times New Roman" panose="02020603050405020304" pitchFamily="18" charset="0"/>
              </a:rPr>
              <a:t>ahdistus </a:t>
            </a:r>
            <a:r>
              <a:rPr lang="fi-FI" sz="2000" dirty="0">
                <a:solidFill>
                  <a:srgbClr val="00B050"/>
                </a:solidFill>
                <a:latin typeface="Times New Roman" panose="02020603050405020304" pitchFamily="18" charset="0"/>
                <a:cs typeface="Times New Roman" panose="02020603050405020304" pitchFamily="18" charset="0"/>
              </a:rPr>
              <a:t>sekä </a:t>
            </a:r>
            <a:r>
              <a:rPr lang="fi-FI" sz="2000" dirty="0" smtClean="0">
                <a:solidFill>
                  <a:srgbClr val="00B050"/>
                </a:solidFill>
                <a:latin typeface="Times New Roman" panose="02020603050405020304" pitchFamily="18" charset="0"/>
                <a:cs typeface="Times New Roman" panose="02020603050405020304" pitchFamily="18" charset="0"/>
              </a:rPr>
              <a:t>epätoivo </a:t>
            </a:r>
            <a:r>
              <a:rPr lang="fi-FI" sz="2000" dirty="0">
                <a:solidFill>
                  <a:srgbClr val="00B050"/>
                </a:solidFill>
                <a:latin typeface="Times New Roman" panose="02020603050405020304" pitchFamily="18" charset="0"/>
                <a:cs typeface="Times New Roman" panose="02020603050405020304" pitchFamily="18" charset="0"/>
              </a:rPr>
              <a:t>(Hannula, 2014). </a:t>
            </a:r>
          </a:p>
        </p:txBody>
      </p:sp>
      <p:sp>
        <p:nvSpPr>
          <p:cNvPr id="17" name="TextBox 16"/>
          <p:cNvSpPr txBox="1"/>
          <p:nvPr/>
        </p:nvSpPr>
        <p:spPr>
          <a:xfrm>
            <a:off x="8496710" y="931178"/>
            <a:ext cx="2612571" cy="1015663"/>
          </a:xfrm>
          <a:prstGeom prst="rect">
            <a:avLst/>
          </a:prstGeom>
          <a:noFill/>
        </p:spPr>
        <p:txBody>
          <a:bodyPr wrap="square" rtlCol="0">
            <a:spAutoFit/>
          </a:bodyPr>
          <a:lstStyle/>
          <a:p>
            <a:r>
              <a:rPr lang="fi-FI" sz="2000" dirty="0" smtClean="0">
                <a:solidFill>
                  <a:srgbClr val="7030A0"/>
                </a:solidFill>
                <a:latin typeface="Times New Roman" panose="02020603050405020304" pitchFamily="18" charset="0"/>
                <a:cs typeface="Times New Roman" panose="02020603050405020304" pitchFamily="18" charset="0"/>
              </a:rPr>
              <a:t>Positiiviset tunteet edesauttavat luovia prosesseja.</a:t>
            </a:r>
            <a:endParaRPr lang="fi-FI" sz="2000" dirty="0">
              <a:solidFill>
                <a:srgbClr val="7030A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8555452" y="3123059"/>
            <a:ext cx="2941627" cy="1631216"/>
          </a:xfrm>
          <a:prstGeom prst="rect">
            <a:avLst/>
          </a:prstGeom>
          <a:noFill/>
        </p:spPr>
        <p:txBody>
          <a:bodyPr wrap="square" rtlCol="0">
            <a:spAutoFit/>
          </a:bodyPr>
          <a:lstStyle/>
          <a:p>
            <a:r>
              <a:rPr lang="fi-FI" sz="2000" dirty="0" smtClean="0">
                <a:solidFill>
                  <a:srgbClr val="FF0000"/>
                </a:solidFill>
                <a:latin typeface="Times New Roman" panose="02020603050405020304" pitchFamily="18" charset="0"/>
                <a:cs typeface="Times New Roman" panose="02020603050405020304" pitchFamily="18" charset="0"/>
              </a:rPr>
              <a:t>Negatiiviset tunteet on yhdistettävissä pyrkimykseen muistaa asioita ja omaksua rutiineja.</a:t>
            </a:r>
            <a:endParaRPr lang="fi-FI"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09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8000" y="1057552"/>
            <a:ext cx="9144000" cy="2387600"/>
          </a:xfrm>
        </p:spPr>
        <p:txBody>
          <a:bodyPr>
            <a:normAutofit/>
          </a:bodyPr>
          <a:lstStyle/>
          <a:p>
            <a:r>
              <a:rPr lang="fi-FI" dirty="0"/>
              <a:t/>
            </a:r>
            <a:br>
              <a:rPr lang="fi-FI" dirty="0"/>
            </a:br>
            <a:endParaRPr lang="fi-FI" dirty="0"/>
          </a:p>
        </p:txBody>
      </p:sp>
      <p:sp>
        <p:nvSpPr>
          <p:cNvPr id="7" name="Subtitle 6"/>
          <p:cNvSpPr>
            <a:spLocks noGrp="1"/>
          </p:cNvSpPr>
          <p:nvPr>
            <p:ph type="subTitle" idx="1"/>
          </p:nvPr>
        </p:nvSpPr>
        <p:spPr>
          <a:xfrm>
            <a:off x="826673" y="2922436"/>
            <a:ext cx="5176241" cy="1700011"/>
          </a:xfrm>
        </p:spPr>
        <p:txBody>
          <a:bodyPr anchor="ctr">
            <a:noAutofit/>
          </a:bodyPr>
          <a:lstStyle/>
          <a:p>
            <a:pPr algn="l"/>
            <a:endParaRPr lang="fi-FI" sz="3200" dirty="0" smtClean="0">
              <a:latin typeface="Times New Roman" panose="02020603050405020304" pitchFamily="18" charset="0"/>
              <a:cs typeface="Times New Roman" panose="02020603050405020304" pitchFamily="18" charset="0"/>
            </a:endParaRPr>
          </a:p>
          <a:p>
            <a:pPr algn="l"/>
            <a:r>
              <a:rPr lang="fi-FI" sz="2000" b="1" dirty="0">
                <a:latin typeface="Times New Roman" panose="02020603050405020304" pitchFamily="18" charset="0"/>
                <a:cs typeface="Times New Roman" panose="02020603050405020304" pitchFamily="18" charset="0"/>
              </a:rPr>
              <a:t>Käänteinen oppiminen ja oppimisen aikainen arviointi matematiikassa</a:t>
            </a:r>
          </a:p>
          <a:p>
            <a:pPr algn="l"/>
            <a:endParaRPr lang="fi-FI" sz="2000" dirty="0" smtClean="0">
              <a:latin typeface="Times New Roman" panose="02020603050405020304" pitchFamily="18" charset="0"/>
              <a:cs typeface="Times New Roman" panose="02020603050405020304" pitchFamily="18" charset="0"/>
            </a:endParaRPr>
          </a:p>
          <a:p>
            <a:pPr algn="l"/>
            <a:r>
              <a:rPr lang="fi-FI" sz="2000" dirty="0" smtClean="0">
                <a:latin typeface="Times New Roman" panose="02020603050405020304" pitchFamily="18" charset="0"/>
                <a:cs typeface="Times New Roman" panose="02020603050405020304" pitchFamily="18" charset="0"/>
              </a:rPr>
              <a:t>Koska </a:t>
            </a:r>
            <a:r>
              <a:rPr lang="fi-FI" sz="2000" dirty="0">
                <a:latin typeface="Times New Roman" panose="02020603050405020304" pitchFamily="18" charset="0"/>
                <a:cs typeface="Times New Roman" panose="02020603050405020304" pitchFamily="18" charset="0"/>
              </a:rPr>
              <a:t>arviointi ohjaa vahvasti oppilaiden oppimista, tulee se nähdä yhtenä tärkeimmistä opettajan työkaluista oppimiskulttuurin rakentamisessa. </a:t>
            </a:r>
            <a:r>
              <a:rPr lang="fi-FI" sz="2000" dirty="0" smtClean="0">
                <a:latin typeface="Times New Roman" panose="02020603050405020304" pitchFamily="18" charset="0"/>
                <a:cs typeface="Times New Roman" panose="02020603050405020304" pitchFamily="18" charset="0"/>
              </a:rPr>
              <a:t>Sosiokonstruktiivista </a:t>
            </a:r>
            <a:r>
              <a:rPr lang="fi-FI" sz="2000" dirty="0">
                <a:latin typeface="Times New Roman" panose="02020603050405020304" pitchFamily="18" charset="0"/>
                <a:cs typeface="Times New Roman" panose="02020603050405020304" pitchFamily="18" charset="0"/>
              </a:rPr>
              <a:t>oppimiskulttuuria ei tueta tukeutumalla behavioristisiin oletuksiin oppimisesta ja </a:t>
            </a:r>
            <a:r>
              <a:rPr lang="fi-FI" sz="2000" dirty="0" smtClean="0">
                <a:latin typeface="Times New Roman" panose="02020603050405020304" pitchFamily="18" charset="0"/>
                <a:cs typeface="Times New Roman" panose="02020603050405020304" pitchFamily="18" charset="0"/>
              </a:rPr>
              <a:t>arvioinnista. </a:t>
            </a:r>
            <a:r>
              <a:rPr lang="fi-FI" sz="2000" dirty="0">
                <a:latin typeface="Times New Roman" panose="02020603050405020304" pitchFamily="18" charset="0"/>
                <a:cs typeface="Times New Roman" panose="02020603050405020304" pitchFamily="18" charset="0"/>
              </a:rPr>
              <a:t>Behavioristisen </a:t>
            </a:r>
            <a:r>
              <a:rPr lang="fi-FI" sz="2000" dirty="0" err="1">
                <a:latin typeface="Times New Roman" panose="02020603050405020304" pitchFamily="18" charset="0"/>
                <a:cs typeface="Times New Roman" panose="02020603050405020304" pitchFamily="18" charset="0"/>
              </a:rPr>
              <a:t>oppimis</a:t>
            </a:r>
            <a:r>
              <a:rPr lang="fi-FI" sz="2000" dirty="0">
                <a:latin typeface="Times New Roman" panose="02020603050405020304" pitchFamily="18" charset="0"/>
                <a:cs typeface="Times New Roman" panose="02020603050405020304" pitchFamily="18" charset="0"/>
              </a:rPr>
              <a:t>- ja arviointinäkemyksen suosioon opettajien keskuudessa on vaikuttanut niiden selkeys ja helppo sovellettavuus sekä mielikuva arvioinnin reiluudesta ja objektiivisuudesta</a:t>
            </a:r>
            <a:r>
              <a:rPr lang="fi-FI" sz="2000" dirty="0" smtClean="0">
                <a:latin typeface="Times New Roman" panose="02020603050405020304" pitchFamily="18" charset="0"/>
                <a:cs typeface="Times New Roman" panose="02020603050405020304" pitchFamily="18" charset="0"/>
              </a:rPr>
              <a:t>.</a:t>
            </a:r>
          </a:p>
          <a:p>
            <a:pPr algn="l"/>
            <a:endParaRPr lang="fi-FI" sz="2000" dirty="0" smtClean="0">
              <a:latin typeface="Times New Roman" panose="02020603050405020304" pitchFamily="18" charset="0"/>
              <a:cs typeface="Times New Roman" panose="02020603050405020304" pitchFamily="18" charset="0"/>
            </a:endParaRPr>
          </a:p>
          <a:p>
            <a:pPr algn="l"/>
            <a:endParaRPr lang="en-GB" dirty="0" smtClean="0">
              <a:latin typeface="Times New Roman" panose="02020603050405020304" pitchFamily="18" charset="0"/>
              <a:cs typeface="Times New Roman" panose="02020603050405020304" pitchFamily="18" charset="0"/>
            </a:endParaRPr>
          </a:p>
          <a:p>
            <a:pPr marL="1080000" indent="-571500" algn="l">
              <a:buFont typeface="Wingdings" panose="05000000000000000000" pitchFamily="2" charset="2"/>
              <a:buChar char="Ø"/>
            </a:pPr>
            <a:endParaRPr lang="en-GB" dirty="0" smtClean="0">
              <a:latin typeface="Times New Roman" panose="02020603050405020304" pitchFamily="18" charset="0"/>
              <a:cs typeface="Times New Roman" panose="02020603050405020304" pitchFamily="18" charset="0"/>
            </a:endParaRPr>
          </a:p>
          <a:p>
            <a:pPr marL="737100" lvl="1" algn="l"/>
            <a:endParaRPr lang="en-US" sz="18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6797" t="23665" r="37879" b="16306"/>
          <a:stretch/>
        </p:blipFill>
        <p:spPr>
          <a:xfrm>
            <a:off x="6487884" y="0"/>
            <a:ext cx="5181601" cy="6908804"/>
          </a:xfrm>
          <a:prstGeom prst="rect">
            <a:avLst/>
          </a:prstGeom>
        </p:spPr>
      </p:pic>
    </p:spTree>
    <p:extLst>
      <p:ext uri="{BB962C8B-B14F-4D97-AF65-F5344CB8AC3E}">
        <p14:creationId xmlns:p14="http://schemas.microsoft.com/office/powerpoint/2010/main" val="3043828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5187" y="306437"/>
            <a:ext cx="9144000" cy="2387600"/>
          </a:xfrm>
        </p:spPr>
        <p:txBody>
          <a:bodyPr>
            <a:normAutofit/>
          </a:bodyPr>
          <a:lstStyle/>
          <a:p>
            <a:r>
              <a:rPr lang="fi-FI" dirty="0"/>
              <a:t/>
            </a:r>
            <a:br>
              <a:rPr lang="fi-FI" dirty="0"/>
            </a:br>
            <a:endParaRPr lang="fi-FI" dirty="0"/>
          </a:p>
        </p:txBody>
      </p:sp>
      <p:pic>
        <p:nvPicPr>
          <p:cNvPr id="3" name="Kuva 2"/>
          <p:cNvPicPr>
            <a:picLocks noChangeAspect="1"/>
          </p:cNvPicPr>
          <p:nvPr/>
        </p:nvPicPr>
        <p:blipFill rotWithShape="1">
          <a:blip r:embed="rId2">
            <a:extLst>
              <a:ext uri="{28A0092B-C50C-407E-A947-70E740481C1C}">
                <a14:useLocalDpi xmlns:a14="http://schemas.microsoft.com/office/drawing/2010/main" val="0"/>
              </a:ext>
            </a:extLst>
          </a:blip>
          <a:srcRect t="1" b="26351"/>
          <a:stretch/>
        </p:blipFill>
        <p:spPr>
          <a:xfrm>
            <a:off x="0" y="0"/>
            <a:ext cx="12192000" cy="6705601"/>
          </a:xfrm>
          <a:prstGeom prst="rect">
            <a:avLst/>
          </a:prstGeom>
        </p:spPr>
      </p:pic>
      <p:sp>
        <p:nvSpPr>
          <p:cNvPr id="8" name="Suorakulmio 7"/>
          <p:cNvSpPr/>
          <p:nvPr/>
        </p:nvSpPr>
        <p:spPr>
          <a:xfrm>
            <a:off x="155993" y="6188801"/>
            <a:ext cx="2317622" cy="461665"/>
          </a:xfrm>
          <a:prstGeom prst="rect">
            <a:avLst/>
          </a:prstGeom>
        </p:spPr>
        <p:txBody>
          <a:bodyPr wrap="none">
            <a:spAutoFit/>
          </a:bodyPr>
          <a:lstStyle/>
          <a:p>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MarikaToivola</a:t>
            </a:r>
            <a:endParaRPr lang="en-US" sz="24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741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213" y="370831"/>
            <a:ext cx="9144000" cy="2387600"/>
          </a:xfrm>
        </p:spPr>
        <p:txBody>
          <a:bodyPr>
            <a:normAutofit/>
          </a:bodyPr>
          <a:lstStyle/>
          <a:p>
            <a:r>
              <a:rPr lang="fi-FI" dirty="0"/>
              <a:t/>
            </a:r>
            <a:br>
              <a:rPr lang="fi-FI" dirty="0"/>
            </a:br>
            <a:endParaRPr lang="fi-FI" dirty="0"/>
          </a:p>
        </p:txBody>
      </p:sp>
      <p:pic>
        <p:nvPicPr>
          <p:cNvPr id="3" name="Picture 2"/>
          <p:cNvPicPr>
            <a:picLocks noChangeAspect="1"/>
          </p:cNvPicPr>
          <p:nvPr/>
        </p:nvPicPr>
        <p:blipFill>
          <a:blip r:embed="rId2"/>
          <a:stretch>
            <a:fillRect/>
          </a:stretch>
        </p:blipFill>
        <p:spPr>
          <a:xfrm>
            <a:off x="0" y="0"/>
            <a:ext cx="12095238" cy="5895238"/>
          </a:xfrm>
          <a:prstGeom prst="rect">
            <a:avLst/>
          </a:prstGeom>
        </p:spPr>
      </p:pic>
      <p:sp>
        <p:nvSpPr>
          <p:cNvPr id="4" name="TextBox 3"/>
          <p:cNvSpPr txBox="1"/>
          <p:nvPr/>
        </p:nvSpPr>
        <p:spPr>
          <a:xfrm>
            <a:off x="4811486" y="4636762"/>
            <a:ext cx="7380514" cy="1938992"/>
          </a:xfrm>
          <a:prstGeom prst="rect">
            <a:avLst/>
          </a:prstGeom>
          <a:solidFill>
            <a:srgbClr val="0070C0"/>
          </a:solidFill>
          <a:ln>
            <a:solidFill>
              <a:schemeClr val="tx1"/>
            </a:solidFill>
          </a:ln>
        </p:spPr>
        <p:txBody>
          <a:bodyPr wrap="square" rtlCol="0">
            <a:spAutoFit/>
          </a:bodyPr>
          <a:lstStyle/>
          <a:p>
            <a:r>
              <a:rPr lang="fi-FI" sz="2000" dirty="0" smtClean="0">
                <a:solidFill>
                  <a:schemeClr val="bg1"/>
                </a:solidFill>
                <a:latin typeface="Times New Roman" panose="02020603050405020304" pitchFamily="18" charset="0"/>
                <a:cs typeface="Times New Roman" panose="02020603050405020304" pitchFamily="18" charset="0"/>
              </a:rPr>
              <a:t>Oppimateriaalin on oltava voimakkaasti ylöspäin eriytetty, jotta voit hyödyntää matemaattisesti innostuneita oppilaita oppimiskulttuurin kehittämisessä. </a:t>
            </a:r>
          </a:p>
          <a:p>
            <a:endParaRPr lang="fi-FI" sz="2000" dirty="0">
              <a:solidFill>
                <a:schemeClr val="bg1"/>
              </a:solidFill>
              <a:latin typeface="Times New Roman" panose="02020603050405020304" pitchFamily="18" charset="0"/>
              <a:cs typeface="Times New Roman" panose="02020603050405020304" pitchFamily="18" charset="0"/>
            </a:endParaRPr>
          </a:p>
          <a:p>
            <a:r>
              <a:rPr lang="fi-FI" sz="2000" dirty="0">
                <a:solidFill>
                  <a:schemeClr val="bg1"/>
                </a:solidFill>
                <a:latin typeface="Times New Roman" panose="02020603050405020304" pitchFamily="18" charset="0"/>
                <a:cs typeface="Times New Roman" panose="02020603050405020304" pitchFamily="18" charset="0"/>
              </a:rPr>
              <a:t>Itseohjautuva oppija on parhaimmillaan korvaamaton oppimisresurssi muille yhteisössä oppijoille. </a:t>
            </a:r>
          </a:p>
        </p:txBody>
      </p:sp>
    </p:spTree>
    <p:extLst>
      <p:ext uri="{BB962C8B-B14F-4D97-AF65-F5344CB8AC3E}">
        <p14:creationId xmlns:p14="http://schemas.microsoft.com/office/powerpoint/2010/main" val="241435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213" y="370831"/>
            <a:ext cx="9144000" cy="2387600"/>
          </a:xfrm>
        </p:spPr>
        <p:txBody>
          <a:bodyPr>
            <a:normAutofit/>
          </a:bodyPr>
          <a:lstStyle/>
          <a:p>
            <a:r>
              <a:rPr lang="fi-FI" dirty="0"/>
              <a:t/>
            </a:r>
            <a:br>
              <a:rPr lang="fi-FI" dirty="0"/>
            </a:br>
            <a:endParaRPr lang="fi-FI" dirty="0"/>
          </a:p>
        </p:txBody>
      </p:sp>
      <p:pic>
        <p:nvPicPr>
          <p:cNvPr id="4" name="Picture 3"/>
          <p:cNvPicPr>
            <a:picLocks noChangeAspect="1"/>
          </p:cNvPicPr>
          <p:nvPr/>
        </p:nvPicPr>
        <p:blipFill>
          <a:blip r:embed="rId2"/>
          <a:stretch>
            <a:fillRect/>
          </a:stretch>
        </p:blipFill>
        <p:spPr>
          <a:xfrm>
            <a:off x="562666" y="362333"/>
            <a:ext cx="11066667" cy="6133333"/>
          </a:xfrm>
          <a:prstGeom prst="rect">
            <a:avLst/>
          </a:prstGeom>
        </p:spPr>
      </p:pic>
    </p:spTree>
    <p:extLst>
      <p:ext uri="{BB962C8B-B14F-4D97-AF65-F5344CB8AC3E}">
        <p14:creationId xmlns:p14="http://schemas.microsoft.com/office/powerpoint/2010/main" val="2241785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5187" y="306437"/>
            <a:ext cx="9144000" cy="2387600"/>
          </a:xfrm>
        </p:spPr>
        <p:txBody>
          <a:bodyPr>
            <a:normAutofit/>
          </a:bodyPr>
          <a:lstStyle/>
          <a:p>
            <a:r>
              <a:rPr lang="fi-FI" dirty="0"/>
              <a:t/>
            </a:r>
            <a:br>
              <a:rPr lang="fi-FI" dirty="0"/>
            </a:br>
            <a:endParaRPr lang="fi-FI" dirty="0"/>
          </a:p>
        </p:txBody>
      </p:sp>
      <p:pic>
        <p:nvPicPr>
          <p:cNvPr id="4" name="Kuva 3"/>
          <p:cNvPicPr>
            <a:picLocks noChangeAspect="1"/>
          </p:cNvPicPr>
          <p:nvPr/>
        </p:nvPicPr>
        <p:blipFill rotWithShape="1">
          <a:blip r:embed="rId2">
            <a:extLst>
              <a:ext uri="{28A0092B-C50C-407E-A947-70E740481C1C}">
                <a14:useLocalDpi xmlns:a14="http://schemas.microsoft.com/office/drawing/2010/main" val="0"/>
              </a:ext>
            </a:extLst>
          </a:blip>
          <a:srcRect b="26411"/>
          <a:stretch/>
        </p:blipFill>
        <p:spPr>
          <a:xfrm>
            <a:off x="-12000" y="-1346"/>
            <a:ext cx="12204000" cy="6706714"/>
          </a:xfrm>
          <a:prstGeom prst="rect">
            <a:avLst/>
          </a:prstGeom>
        </p:spPr>
      </p:pic>
      <p:sp>
        <p:nvSpPr>
          <p:cNvPr id="7" name="Suorakulmio 6"/>
          <p:cNvSpPr/>
          <p:nvPr/>
        </p:nvSpPr>
        <p:spPr>
          <a:xfrm>
            <a:off x="155993" y="6188801"/>
            <a:ext cx="2388987" cy="461665"/>
          </a:xfrm>
          <a:prstGeom prst="rect">
            <a:avLst/>
          </a:prstGeom>
        </p:spPr>
        <p:txBody>
          <a:bodyPr wrap="none">
            <a:spAutoFit/>
          </a:bodyPr>
          <a:lstStyle/>
          <a:p>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Marika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Toivola</a:t>
            </a:r>
            <a:endParaRPr lang="en-US" sz="2400" i="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321628" y="115760"/>
            <a:ext cx="7870372" cy="1631216"/>
          </a:xfrm>
          <a:prstGeom prst="rect">
            <a:avLst/>
          </a:prstGeom>
          <a:solidFill>
            <a:srgbClr val="0070C0"/>
          </a:solidFill>
          <a:ln>
            <a:solidFill>
              <a:schemeClr val="tx1"/>
            </a:solidFill>
          </a:ln>
        </p:spPr>
        <p:txBody>
          <a:bodyPr wrap="square">
            <a:spAutoFit/>
          </a:bodyPr>
          <a:lstStyle/>
          <a:p>
            <a:r>
              <a:rPr lang="fi-FI" sz="2000" i="1" dirty="0">
                <a:solidFill>
                  <a:schemeClr val="bg1"/>
                </a:solidFill>
                <a:latin typeface="Times New Roman" panose="02020603050405020304" pitchFamily="18" charset="0"/>
                <a:cs typeface="Times New Roman" panose="02020603050405020304" pitchFamily="18" charset="0"/>
              </a:rPr>
              <a:t>"Opiskelijoiden näkökulmasta opettajan omat videot tuovat varmuutta opiskeluun. Muiden videoista saattaa oppia ”vääriä asioita” tai jotain, joka menee kurssin alueen ulkopuolelle. Lisäksi ne lisäävät turvallisuuden tunnetta: videoilla opettaa sama opettaja kuin luokkahuoneessa</a:t>
            </a:r>
            <a:r>
              <a:rPr lang="fi-FI" sz="2000" i="1" dirty="0" smtClean="0">
                <a:solidFill>
                  <a:schemeClr val="bg1"/>
                </a:solidFill>
                <a:latin typeface="Times New Roman" panose="02020603050405020304" pitchFamily="18" charset="0"/>
                <a:cs typeface="Times New Roman" panose="02020603050405020304" pitchFamily="18" charset="0"/>
              </a:rPr>
              <a:t>.” </a:t>
            </a:r>
            <a:r>
              <a:rPr lang="fi-FI" sz="2000" dirty="0" smtClean="0">
                <a:solidFill>
                  <a:schemeClr val="bg1"/>
                </a:solidFill>
                <a:latin typeface="Times New Roman" panose="02020603050405020304" pitchFamily="18" charset="0"/>
                <a:cs typeface="Times New Roman" panose="02020603050405020304" pitchFamily="18" charset="0"/>
              </a:rPr>
              <a:t>(Mehtälä, 2016)</a:t>
            </a:r>
            <a:endParaRPr lang="fi-FI"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41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2104" y="764330"/>
            <a:ext cx="9144000" cy="2387600"/>
          </a:xfrm>
        </p:spPr>
        <p:txBody>
          <a:bodyPr>
            <a:normAutofit/>
          </a:bodyPr>
          <a:lstStyle/>
          <a:p>
            <a:r>
              <a:rPr lang="fi-FI" dirty="0"/>
              <a:t/>
            </a:r>
            <a:br>
              <a:rPr lang="fi-FI" dirty="0"/>
            </a:br>
            <a:endParaRPr lang="fi-FI" dirty="0"/>
          </a:p>
        </p:txBody>
      </p:sp>
      <p:sp>
        <p:nvSpPr>
          <p:cNvPr id="7" name="Subtitle 6"/>
          <p:cNvSpPr>
            <a:spLocks noGrp="1"/>
          </p:cNvSpPr>
          <p:nvPr>
            <p:ph type="subTitle" idx="1"/>
          </p:nvPr>
        </p:nvSpPr>
        <p:spPr>
          <a:xfrm>
            <a:off x="1202816" y="1550416"/>
            <a:ext cx="9774367" cy="2510118"/>
          </a:xfrm>
        </p:spPr>
        <p:txBody>
          <a:bodyPr anchor="ctr">
            <a:normAutofit/>
          </a:bodyPr>
          <a:lstStyle/>
          <a:p>
            <a:pPr algn="l"/>
            <a:endParaRPr lang="en-US" sz="3600" dirty="0" smtClean="0">
              <a:latin typeface="Brush Script MT" panose="03060802040406070304" pitchFamily="66" charset="0"/>
              <a:cs typeface="Times New Roman" panose="02020603050405020304" pitchFamily="18" charset="0"/>
            </a:endParaRPr>
          </a:p>
          <a:p>
            <a:pPr algn="l"/>
            <a:endParaRPr lang="en-US" sz="3400" dirty="0">
              <a:latin typeface="Times New Roman" panose="02020603050405020304" pitchFamily="18" charset="0"/>
              <a:cs typeface="Times New Roman" panose="02020603050405020304" pitchFamily="18" charset="0"/>
            </a:endParaRPr>
          </a:p>
          <a:p>
            <a:pPr algn="l"/>
            <a:endParaRPr lang="en-US" sz="3100" dirty="0" smtClean="0">
              <a:latin typeface="Times New Roman" panose="02020603050405020304" pitchFamily="18" charset="0"/>
              <a:cs typeface="Times New Roman" panose="02020603050405020304" pitchFamily="18" charset="0"/>
            </a:endParaRPr>
          </a:p>
          <a:p>
            <a:pPr algn="l">
              <a:lnSpc>
                <a:spcPct val="110000"/>
              </a:lnSpc>
            </a:pPr>
            <a:endParaRPr lang="en-US" sz="3200" dirty="0">
              <a:latin typeface="Times New Roman" panose="02020603050405020304" pitchFamily="18" charset="0"/>
              <a:cs typeface="Times New Roman" panose="02020603050405020304" pitchFamily="18" charset="0"/>
            </a:endParaRPr>
          </a:p>
          <a:p>
            <a:pPr algn="l">
              <a:lnSpc>
                <a:spcPct val="110000"/>
              </a:lnSpc>
            </a:pPr>
            <a:endParaRPr lang="fi-FI" dirty="0">
              <a:latin typeface="Times New Roman" panose="02020603050405020304" pitchFamily="18" charset="0"/>
              <a:cs typeface="Times New Roman" panose="02020603050405020304" pitchFamily="18" charset="0"/>
            </a:endParaRPr>
          </a:p>
          <a:p>
            <a:pPr algn="l"/>
            <a:endParaRPr lang="fi-FI" dirty="0"/>
          </a:p>
        </p:txBody>
      </p:sp>
      <p:sp>
        <p:nvSpPr>
          <p:cNvPr id="3" name="Tekstiruutu 2"/>
          <p:cNvSpPr txBox="1"/>
          <p:nvPr/>
        </p:nvSpPr>
        <p:spPr>
          <a:xfrm>
            <a:off x="1202816" y="3432402"/>
            <a:ext cx="8382000" cy="1717393"/>
          </a:xfrm>
          <a:prstGeom prst="rect">
            <a:avLst/>
          </a:prstGeom>
          <a:noFill/>
        </p:spPr>
        <p:txBody>
          <a:bodyPr wrap="square" rtlCol="0">
            <a:spAutoFit/>
          </a:bodyPr>
          <a:lstStyle/>
          <a:p>
            <a:pPr>
              <a:lnSpc>
                <a:spcPct val="110000"/>
              </a:lnSpc>
            </a:pPr>
            <a:endParaRPr lang="fi-FI" sz="3200" dirty="0">
              <a:latin typeface="Brush Script MT" panose="03060802040406070304" pitchFamily="66" charset="0"/>
            </a:endParaRPr>
          </a:p>
          <a:p>
            <a:pPr>
              <a:lnSpc>
                <a:spcPct val="110000"/>
              </a:lnSpc>
            </a:pPr>
            <a:endParaRPr lang="fi-FI" sz="3200" dirty="0">
              <a:latin typeface="Times New Roman" panose="02020603050405020304" pitchFamily="18" charset="0"/>
              <a:cs typeface="Times New Roman" panose="02020603050405020304" pitchFamily="18" charset="0"/>
            </a:endParaRPr>
          </a:p>
          <a:p>
            <a:pPr>
              <a:lnSpc>
                <a:spcPct val="110000"/>
              </a:lnSpc>
            </a:pPr>
            <a:endParaRPr lang="fi-FI" sz="3200" dirty="0">
              <a:solidFill>
                <a:srgbClr val="FF0000"/>
              </a:solidFill>
              <a:latin typeface="Brush Script MT" panose="03060802040406070304" pitchFamily="66"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190" t="10638" r="44690" b="4407"/>
          <a:stretch/>
        </p:blipFill>
        <p:spPr>
          <a:xfrm>
            <a:off x="491737" y="0"/>
            <a:ext cx="5887292" cy="6841987"/>
          </a:xfrm>
          <a:prstGeom prst="rect">
            <a:avLst/>
          </a:prstGeom>
        </p:spPr>
      </p:pic>
      <p:sp>
        <p:nvSpPr>
          <p:cNvPr id="6" name="Rectangle 5"/>
          <p:cNvSpPr/>
          <p:nvPr/>
        </p:nvSpPr>
        <p:spPr>
          <a:xfrm>
            <a:off x="6912428" y="2093574"/>
            <a:ext cx="4593771" cy="2677656"/>
          </a:xfrm>
          <a:prstGeom prst="rect">
            <a:avLst/>
          </a:prstGeom>
          <a:solidFill>
            <a:srgbClr val="0070C0"/>
          </a:solidFill>
        </p:spPr>
        <p:txBody>
          <a:bodyPr wrap="square">
            <a:spAutoFit/>
          </a:bodyPr>
          <a:lstStyle/>
          <a:p>
            <a:endParaRPr lang="fi-FI" sz="2400" dirty="0" smtClean="0">
              <a:solidFill>
                <a:schemeClr val="bg1"/>
              </a:solidFill>
              <a:latin typeface="Times New Roman" panose="02020603050405020304" pitchFamily="18" charset="0"/>
              <a:ea typeface="Calibri" panose="020F0502020204030204" pitchFamily="34" charset="0"/>
            </a:endParaRPr>
          </a:p>
          <a:p>
            <a:r>
              <a:rPr lang="fi-FI" sz="2000" dirty="0" smtClean="0">
                <a:solidFill>
                  <a:schemeClr val="bg1"/>
                </a:solidFill>
                <a:latin typeface="Times New Roman" panose="02020603050405020304" pitchFamily="18" charset="0"/>
                <a:cs typeface="Times New Roman" panose="02020603050405020304" pitchFamily="18" charset="0"/>
              </a:rPr>
              <a:t>Jotta pääsisin eroon muistamisen ongelmasta, sovin oppilaiden kanssa, että kokeisiin ei saa lukea.</a:t>
            </a:r>
          </a:p>
          <a:p>
            <a:endParaRPr lang="fi-FI" sz="2000" dirty="0">
              <a:solidFill>
                <a:schemeClr val="bg1"/>
              </a:solidFill>
              <a:latin typeface="Times New Roman" panose="02020603050405020304" pitchFamily="18" charset="0"/>
              <a:cs typeface="Times New Roman" panose="02020603050405020304" pitchFamily="18" charset="0"/>
            </a:endParaRPr>
          </a:p>
          <a:p>
            <a:r>
              <a:rPr lang="fi-FI" sz="2000" dirty="0" smtClean="0">
                <a:solidFill>
                  <a:schemeClr val="bg1"/>
                </a:solidFill>
                <a:latin typeface="Times New Roman" panose="02020603050405020304" pitchFamily="18" charset="0"/>
                <a:cs typeface="Times New Roman" panose="02020603050405020304" pitchFamily="18" charset="0"/>
              </a:rPr>
              <a:t>Tämä osaltaan auttoi oppilaita luottamaan siihen, että en rankaise heitä virheistä.</a:t>
            </a:r>
          </a:p>
          <a:p>
            <a:r>
              <a:rPr lang="fi-FI" sz="2400" dirty="0" smtClean="0">
                <a:latin typeface="Times New Roman" panose="02020603050405020304" pitchFamily="18" charset="0"/>
                <a:cs typeface="Times New Roman" panose="02020603050405020304" pitchFamily="18" charset="0"/>
              </a:rPr>
              <a:t> </a:t>
            </a:r>
            <a:endParaRPr lang="fi-FI" sz="2400" dirty="0">
              <a:solidFill>
                <a:schemeClr val="bg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7151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5187" y="306437"/>
            <a:ext cx="9144000" cy="2387600"/>
          </a:xfrm>
        </p:spPr>
        <p:txBody>
          <a:bodyPr>
            <a:normAutofit/>
          </a:bodyPr>
          <a:lstStyle/>
          <a:p>
            <a:r>
              <a:rPr lang="fi-FI" dirty="0"/>
              <a:t/>
            </a:r>
            <a:br>
              <a:rPr lang="fi-FI" dirty="0"/>
            </a:br>
            <a:endParaRPr lang="fi-FI" dirty="0"/>
          </a:p>
        </p:txBody>
      </p:sp>
      <p:sp>
        <p:nvSpPr>
          <p:cNvPr id="7" name="Subtitle 6"/>
          <p:cNvSpPr>
            <a:spLocks noGrp="1"/>
          </p:cNvSpPr>
          <p:nvPr>
            <p:ph type="subTitle" idx="1"/>
          </p:nvPr>
        </p:nvSpPr>
        <p:spPr>
          <a:xfrm>
            <a:off x="1355187" y="2046457"/>
            <a:ext cx="10094131" cy="1770600"/>
          </a:xfrm>
        </p:spPr>
        <p:txBody>
          <a:bodyPr anchor="ctr">
            <a:noAutofit/>
          </a:bodyPr>
          <a:lstStyle/>
          <a:p>
            <a:pPr algn="l"/>
            <a:endParaRPr lang="fi-FI" sz="3200" dirty="0" smtClean="0">
              <a:latin typeface="Times New Roman" panose="02020603050405020304" pitchFamily="18" charset="0"/>
              <a:cs typeface="Times New Roman" panose="02020603050405020304" pitchFamily="18" charset="0"/>
            </a:endParaRPr>
          </a:p>
          <a:p>
            <a:pPr algn="l"/>
            <a:endParaRPr lang="fi-FI" dirty="0" smtClean="0">
              <a:solidFill>
                <a:srgbClr val="FF0000"/>
              </a:solidFill>
              <a:latin typeface="Times New Roman" panose="02020603050405020304" pitchFamily="18" charset="0"/>
              <a:cs typeface="Times New Roman" panose="02020603050405020304" pitchFamily="18" charset="0"/>
            </a:endParaRPr>
          </a:p>
          <a:p>
            <a:pPr algn="l"/>
            <a:endParaRPr lang="fi-FI" dirty="0">
              <a:latin typeface="Times New Roman" panose="02020603050405020304" pitchFamily="18" charset="0"/>
              <a:cs typeface="Times New Roman" panose="02020603050405020304" pitchFamily="18" charset="0"/>
            </a:endParaRPr>
          </a:p>
        </p:txBody>
      </p:sp>
      <p:sp>
        <p:nvSpPr>
          <p:cNvPr id="3" name="Rectangle 2"/>
          <p:cNvSpPr/>
          <p:nvPr/>
        </p:nvSpPr>
        <p:spPr>
          <a:xfrm>
            <a:off x="903740" y="556474"/>
            <a:ext cx="10997024" cy="4216539"/>
          </a:xfrm>
          <a:prstGeom prst="rect">
            <a:avLst/>
          </a:prstGeom>
        </p:spPr>
        <p:txBody>
          <a:bodyPr wrap="square">
            <a:spAutoFit/>
          </a:bodyPr>
          <a:lstStyle/>
          <a:p>
            <a:r>
              <a:rPr lang="fi-FI" sz="2400" b="1" dirty="0" smtClean="0">
                <a:latin typeface="Times New Roman" panose="02020603050405020304" pitchFamily="18" charset="0"/>
                <a:ea typeface="Calibri" panose="020F0502020204030204" pitchFamily="34" charset="0"/>
              </a:rPr>
              <a:t>Mitä arvioinnilta </a:t>
            </a:r>
            <a:r>
              <a:rPr lang="fi-FI" sz="2400" b="1" dirty="0">
                <a:latin typeface="Times New Roman" panose="02020603050405020304" pitchFamily="18" charset="0"/>
                <a:ea typeface="Calibri" panose="020F0502020204030204" pitchFamily="34" charset="0"/>
              </a:rPr>
              <a:t>y</a:t>
            </a:r>
            <a:r>
              <a:rPr lang="fi-FI" sz="2400" b="1" dirty="0" smtClean="0">
                <a:latin typeface="Times New Roman" panose="02020603050405020304" pitchFamily="18" charset="0"/>
                <a:ea typeface="Calibri" panose="020F0502020204030204" pitchFamily="34" charset="0"/>
              </a:rPr>
              <a:t>leensä odotetaan?</a:t>
            </a:r>
          </a:p>
          <a:p>
            <a:endParaRPr lang="fi-FI" sz="2400" dirty="0" smtClean="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fi-FI" sz="2000" dirty="0" smtClean="0">
                <a:latin typeface="Times New Roman" panose="02020603050405020304" pitchFamily="18" charset="0"/>
                <a:ea typeface="Calibri" panose="020F0502020204030204" pitchFamily="34" charset="0"/>
              </a:rPr>
              <a:t>On reilua kysyä ainoastaan niitä asioita, joita on opetettu. </a:t>
            </a:r>
          </a:p>
          <a:p>
            <a:pPr marL="342900" indent="-342900">
              <a:buFont typeface="Times New Roman" panose="02020603050405020304" pitchFamily="18" charset="0"/>
              <a:buChar char="→"/>
            </a:pPr>
            <a:r>
              <a:rPr lang="fi-FI" sz="2000" dirty="0" smtClean="0">
                <a:latin typeface="Times New Roman" panose="02020603050405020304" pitchFamily="18" charset="0"/>
                <a:cs typeface="Times New Roman" panose="02020603050405020304" pitchFamily="18" charset="0"/>
              </a:rPr>
              <a:t>Seurauksena </a:t>
            </a:r>
            <a:r>
              <a:rPr lang="fi-FI" sz="2000" dirty="0">
                <a:latin typeface="Times New Roman" panose="02020603050405020304" pitchFamily="18" charset="0"/>
                <a:cs typeface="Times New Roman" panose="02020603050405020304" pitchFamily="18" charset="0"/>
              </a:rPr>
              <a:t>saattaa olla mielikuvan muodostuminen, että matemaattinen osaaminen </a:t>
            </a:r>
            <a:r>
              <a:rPr lang="fi-FI" sz="2000" dirty="0" smtClean="0">
                <a:latin typeface="Times New Roman" panose="02020603050405020304" pitchFamily="18" charset="0"/>
                <a:cs typeface="Times New Roman" panose="02020603050405020304" pitchFamily="18" charset="0"/>
              </a:rPr>
              <a:t>tarkoittaa </a:t>
            </a:r>
            <a:r>
              <a:rPr lang="fi-FI" sz="2000" dirty="0">
                <a:latin typeface="Times New Roman" panose="02020603050405020304" pitchFamily="18" charset="0"/>
                <a:cs typeface="Times New Roman" panose="02020603050405020304" pitchFamily="18" charset="0"/>
              </a:rPr>
              <a:t>muistamista, miten kussakin tilanteessa tulee </a:t>
            </a:r>
            <a:r>
              <a:rPr lang="fi-FI" sz="2000" dirty="0" smtClean="0">
                <a:latin typeface="Times New Roman" panose="02020603050405020304" pitchFamily="18" charset="0"/>
                <a:cs typeface="Times New Roman" panose="02020603050405020304" pitchFamily="18" charset="0"/>
              </a:rPr>
              <a:t>toimia.</a:t>
            </a:r>
          </a:p>
          <a:p>
            <a:pPr marL="342900" indent="-342900">
              <a:buFont typeface="Times New Roman" panose="02020603050405020304" pitchFamily="18" charset="0"/>
              <a:buChar char="→"/>
            </a:pPr>
            <a:r>
              <a:rPr lang="fi-FI" sz="2000" dirty="0">
                <a:latin typeface="Times New Roman" panose="02020603050405020304" pitchFamily="18" charset="0"/>
                <a:cs typeface="Times New Roman" panose="02020603050405020304" pitchFamily="18" charset="0"/>
              </a:rPr>
              <a:t>Tuttuihin opettajan toimintatapoihin pohjautuvat </a:t>
            </a:r>
            <a:r>
              <a:rPr lang="fi-FI" sz="2000" dirty="0" err="1">
                <a:latin typeface="Times New Roman" panose="02020603050405020304" pitchFamily="18" charset="0"/>
                <a:cs typeface="Times New Roman" panose="02020603050405020304" pitchFamily="18" charset="0"/>
              </a:rPr>
              <a:t>M</a:t>
            </a:r>
            <a:r>
              <a:rPr lang="fi-FI" sz="2000" dirty="0" err="1" smtClean="0">
                <a:latin typeface="Times New Roman" panose="02020603050405020304" pitchFamily="18" charset="0"/>
                <a:cs typeface="Times New Roman" panose="02020603050405020304" pitchFamily="18" charset="0"/>
              </a:rPr>
              <a:t>astery</a:t>
            </a:r>
            <a:r>
              <a:rPr lang="fi-FI" sz="2000" dirty="0" smtClean="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learning</a:t>
            </a:r>
            <a:r>
              <a:rPr lang="fi-FI" sz="2000" dirty="0">
                <a:latin typeface="Times New Roman" panose="02020603050405020304" pitchFamily="18" charset="0"/>
                <a:cs typeface="Times New Roman" panose="02020603050405020304" pitchFamily="18" charset="0"/>
              </a:rPr>
              <a:t> </a:t>
            </a:r>
            <a:r>
              <a:rPr lang="fi-FI" sz="2000" dirty="0" smtClean="0">
                <a:latin typeface="Times New Roman" panose="02020603050405020304" pitchFamily="18" charset="0"/>
                <a:cs typeface="Times New Roman" panose="02020603050405020304" pitchFamily="18" charset="0"/>
              </a:rPr>
              <a:t>-tyyppiset </a:t>
            </a:r>
            <a:r>
              <a:rPr lang="fi-FI" sz="2000" dirty="0">
                <a:latin typeface="Times New Roman" panose="02020603050405020304" pitchFamily="18" charset="0"/>
                <a:cs typeface="Times New Roman" panose="02020603050405020304" pitchFamily="18" charset="0"/>
              </a:rPr>
              <a:t>kokeet eivät tue sellaista matemaattista osaamista, joka on oppilaiden itsensä kehitettävissä ja siirrettävissä uusiin yhteyksiin (</a:t>
            </a:r>
            <a:r>
              <a:rPr lang="fi-FI" sz="2000" dirty="0" err="1">
                <a:latin typeface="Times New Roman" panose="02020603050405020304" pitchFamily="18" charset="0"/>
                <a:cs typeface="Times New Roman" panose="02020603050405020304" pitchFamily="18" charset="0"/>
              </a:rPr>
              <a:t>Kilpatrick</a:t>
            </a:r>
            <a:r>
              <a:rPr lang="fi-FI" sz="2000" dirty="0">
                <a:latin typeface="Times New Roman" panose="02020603050405020304" pitchFamily="18" charset="0"/>
                <a:cs typeface="Times New Roman" panose="02020603050405020304" pitchFamily="18" charset="0"/>
              </a:rPr>
              <a:t>, 2014; </a:t>
            </a:r>
            <a:r>
              <a:rPr lang="fi-FI" sz="2000" dirty="0" err="1">
                <a:latin typeface="Times New Roman" panose="02020603050405020304" pitchFamily="18" charset="0"/>
                <a:cs typeface="Times New Roman" panose="02020603050405020304" pitchFamily="18" charset="0"/>
              </a:rPr>
              <a:t>Niss</a:t>
            </a:r>
            <a:r>
              <a:rPr lang="fi-FI" sz="2000" dirty="0">
                <a:latin typeface="Times New Roman" panose="02020603050405020304" pitchFamily="18" charset="0"/>
                <a:cs typeface="Times New Roman" panose="02020603050405020304" pitchFamily="18" charset="0"/>
              </a:rPr>
              <a:t> &amp; </a:t>
            </a:r>
            <a:r>
              <a:rPr lang="fi-FI" sz="2000" dirty="0" err="1">
                <a:latin typeface="Times New Roman" panose="02020603050405020304" pitchFamily="18" charset="0"/>
                <a:cs typeface="Times New Roman" panose="02020603050405020304" pitchFamily="18" charset="0"/>
              </a:rPr>
              <a:t>Jablonka</a:t>
            </a:r>
            <a:r>
              <a:rPr lang="fi-FI" sz="2000" dirty="0">
                <a:latin typeface="Times New Roman" panose="02020603050405020304" pitchFamily="18" charset="0"/>
                <a:cs typeface="Times New Roman" panose="02020603050405020304" pitchFamily="18" charset="0"/>
              </a:rPr>
              <a:t>, 2014; </a:t>
            </a:r>
            <a:r>
              <a:rPr lang="fi-FI" sz="2000" dirty="0" err="1">
                <a:latin typeface="Times New Roman" panose="02020603050405020304" pitchFamily="18" charset="0"/>
                <a:cs typeface="Times New Roman" panose="02020603050405020304" pitchFamily="18" charset="0"/>
              </a:rPr>
              <a:t>Shepard</a:t>
            </a:r>
            <a:r>
              <a:rPr lang="fi-FI" sz="2000" dirty="0">
                <a:latin typeface="Times New Roman" panose="02020603050405020304" pitchFamily="18" charset="0"/>
                <a:cs typeface="Times New Roman" panose="02020603050405020304" pitchFamily="18" charset="0"/>
              </a:rPr>
              <a:t>, 2005). </a:t>
            </a:r>
            <a:endParaRPr lang="fi-FI" sz="2000" dirty="0" smtClean="0">
              <a:latin typeface="Times New Roman" panose="02020603050405020304" pitchFamily="18" charset="0"/>
              <a:cs typeface="Times New Roman" panose="02020603050405020304" pitchFamily="18" charset="0"/>
            </a:endParaRPr>
          </a:p>
          <a:p>
            <a:pPr marL="342900" indent="-342900">
              <a:buFont typeface="Times New Roman" panose="02020603050405020304" pitchFamily="18" charset="0"/>
              <a:buChar char="→"/>
            </a:pPr>
            <a:r>
              <a:rPr lang="fi-FI" sz="2000" dirty="0">
                <a:latin typeface="Times New Roman" panose="02020603050405020304" pitchFamily="18" charset="0"/>
                <a:cs typeface="Times New Roman" panose="02020603050405020304" pitchFamily="18" charset="0"/>
              </a:rPr>
              <a:t>Tosielämän ja koulumaailman matemaattiset ongelmat eivät kohtaa. Tosielämässä ongelmiin on usein olemassa toivottu ratkaisu, johon matematiikan avulla etsitään useita vaihtoehtoisia reittejä ja pohditaan näiden käyttökelpoisuutta. Kouluongelmissa puolestaan oppilaille annetaan valmiina matemaattisen ajattelun malli tai matemaattinen kaava, jonka käyttöä harjoitellaan opettajan toimintaa seuraamalla. </a:t>
            </a:r>
          </a:p>
        </p:txBody>
      </p:sp>
    </p:spTree>
    <p:extLst>
      <p:ext uri="{BB962C8B-B14F-4D97-AF65-F5344CB8AC3E}">
        <p14:creationId xmlns:p14="http://schemas.microsoft.com/office/powerpoint/2010/main" val="357777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5187" y="306437"/>
            <a:ext cx="9144000" cy="2387600"/>
          </a:xfrm>
        </p:spPr>
        <p:txBody>
          <a:bodyPr>
            <a:normAutofit/>
          </a:bodyPr>
          <a:lstStyle/>
          <a:p>
            <a:r>
              <a:rPr lang="fi-FI" dirty="0"/>
              <a:t/>
            </a:r>
            <a:br>
              <a:rPr lang="fi-FI" dirty="0"/>
            </a:br>
            <a:endParaRPr lang="fi-FI" dirty="0"/>
          </a:p>
        </p:txBody>
      </p:sp>
      <p:sp>
        <p:nvSpPr>
          <p:cNvPr id="7" name="Subtitle 6"/>
          <p:cNvSpPr>
            <a:spLocks noGrp="1"/>
          </p:cNvSpPr>
          <p:nvPr>
            <p:ph type="subTitle" idx="1"/>
          </p:nvPr>
        </p:nvSpPr>
        <p:spPr>
          <a:xfrm>
            <a:off x="1355187" y="2046457"/>
            <a:ext cx="10094131" cy="1770600"/>
          </a:xfrm>
        </p:spPr>
        <p:txBody>
          <a:bodyPr anchor="ctr">
            <a:noAutofit/>
          </a:bodyPr>
          <a:lstStyle/>
          <a:p>
            <a:pPr algn="l"/>
            <a:endParaRPr lang="fi-FI" sz="3200" dirty="0" smtClean="0">
              <a:latin typeface="Times New Roman" panose="02020603050405020304" pitchFamily="18" charset="0"/>
              <a:cs typeface="Times New Roman" panose="02020603050405020304" pitchFamily="18" charset="0"/>
            </a:endParaRPr>
          </a:p>
          <a:p>
            <a:pPr algn="l"/>
            <a:endParaRPr lang="fi-FI" dirty="0" smtClean="0">
              <a:solidFill>
                <a:srgbClr val="FF0000"/>
              </a:solidFill>
              <a:latin typeface="Times New Roman" panose="02020603050405020304" pitchFamily="18" charset="0"/>
              <a:cs typeface="Times New Roman" panose="02020603050405020304" pitchFamily="18" charset="0"/>
            </a:endParaRPr>
          </a:p>
          <a:p>
            <a:pPr algn="l"/>
            <a:endParaRPr lang="fi-FI"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364" t="10005" r="37771" b="5146"/>
          <a:stretch/>
        </p:blipFill>
        <p:spPr>
          <a:xfrm>
            <a:off x="0" y="0"/>
            <a:ext cx="7308980" cy="6858000"/>
          </a:xfrm>
          <a:prstGeom prst="rect">
            <a:avLst/>
          </a:prstGeom>
        </p:spPr>
      </p:pic>
      <p:grpSp>
        <p:nvGrpSpPr>
          <p:cNvPr id="11" name="Group 10"/>
          <p:cNvGrpSpPr/>
          <p:nvPr/>
        </p:nvGrpSpPr>
        <p:grpSpPr>
          <a:xfrm>
            <a:off x="3311158" y="27037"/>
            <a:ext cx="8880842" cy="6858000"/>
            <a:chOff x="3311158" y="27037"/>
            <a:chExt cx="8880842" cy="685800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8443" r="20791"/>
            <a:stretch/>
          </p:blipFill>
          <p:spPr>
            <a:xfrm>
              <a:off x="3311158" y="27037"/>
              <a:ext cx="8880842" cy="6858000"/>
            </a:xfrm>
            <a:prstGeom prst="rect">
              <a:avLst/>
            </a:prstGeom>
          </p:spPr>
        </p:pic>
        <p:sp>
          <p:nvSpPr>
            <p:cNvPr id="10" name="Rectangle 9"/>
            <p:cNvSpPr/>
            <p:nvPr/>
          </p:nvSpPr>
          <p:spPr>
            <a:xfrm>
              <a:off x="3578290" y="6344558"/>
              <a:ext cx="8537510" cy="400110"/>
            </a:xfrm>
            <a:prstGeom prst="rect">
              <a:avLst/>
            </a:prstGeom>
          </p:spPr>
          <p:txBody>
            <a:bodyPr wrap="square">
              <a:spAutoFit/>
            </a:bodyPr>
            <a:lstStyle/>
            <a:p>
              <a:r>
                <a:rPr lang="fi-FI" sz="2000" dirty="0" smtClean="0">
                  <a:solidFill>
                    <a:srgbClr val="1D93D2"/>
                  </a:solidFill>
                  <a:latin typeface="Times New Roman" panose="02020603050405020304" pitchFamily="18" charset="0"/>
                  <a:cs typeface="Times New Roman" panose="02020603050405020304" pitchFamily="18" charset="0"/>
                </a:rPr>
                <a:t>Jari Metsämuuronen, Matematiikan pitkittäisarvioinnin julkistamistilaisuus</a:t>
              </a:r>
              <a:endParaRPr lang="fi-FI" sz="2000" i="0" dirty="0">
                <a:solidFill>
                  <a:srgbClr val="1D93D2"/>
                </a:solidFill>
                <a:effectLst/>
                <a:latin typeface="Times New Roman" panose="02020603050405020304" pitchFamily="18" charset="0"/>
                <a:cs typeface="Times New Roman" panose="02020603050405020304" pitchFamily="18" charset="0"/>
              </a:endParaRPr>
            </a:p>
          </p:txBody>
        </p:sp>
      </p:grpSp>
      <p:sp>
        <p:nvSpPr>
          <p:cNvPr id="3" name="TextBox 2"/>
          <p:cNvSpPr txBox="1"/>
          <p:nvPr/>
        </p:nvSpPr>
        <p:spPr>
          <a:xfrm>
            <a:off x="1827368" y="3137290"/>
            <a:ext cx="7551781" cy="1077218"/>
          </a:xfrm>
          <a:prstGeom prst="rect">
            <a:avLst/>
          </a:prstGeom>
          <a:solidFill>
            <a:schemeClr val="bg1"/>
          </a:solidFill>
          <a:ln>
            <a:solidFill>
              <a:schemeClr val="tx1"/>
            </a:solidFill>
          </a:ln>
        </p:spPr>
        <p:txBody>
          <a:bodyPr wrap="square" rtlCol="0">
            <a:spAutoFit/>
          </a:bodyPr>
          <a:lstStyle/>
          <a:p>
            <a:r>
              <a:rPr lang="fi-FI" sz="3200" dirty="0" smtClean="0">
                <a:solidFill>
                  <a:srgbClr val="FF0000"/>
                </a:solidFill>
                <a:latin typeface="Times New Roman" panose="02020603050405020304" pitchFamily="18" charset="0"/>
                <a:cs typeface="Times New Roman" panose="02020603050405020304" pitchFamily="18" charset="0"/>
              </a:rPr>
              <a:t>Riittävätkö nämä perusteluksi sille, että on lupa ajatella oppimista ja arviointia uusiksi?</a:t>
            </a:r>
            <a:endParaRPr lang="fi-FI"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29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5187" y="306437"/>
            <a:ext cx="9144000" cy="2387600"/>
          </a:xfrm>
        </p:spPr>
        <p:txBody>
          <a:bodyPr>
            <a:normAutofit/>
          </a:bodyPr>
          <a:lstStyle/>
          <a:p>
            <a:r>
              <a:rPr lang="fi-FI" dirty="0"/>
              <a:t/>
            </a:r>
            <a:br>
              <a:rPr lang="fi-FI" dirty="0"/>
            </a:br>
            <a:endParaRPr lang="fi-FI" dirty="0"/>
          </a:p>
        </p:txBody>
      </p:sp>
      <p:sp>
        <p:nvSpPr>
          <p:cNvPr id="7" name="Subtitle 6"/>
          <p:cNvSpPr>
            <a:spLocks noGrp="1"/>
          </p:cNvSpPr>
          <p:nvPr>
            <p:ph type="subTitle" idx="1"/>
          </p:nvPr>
        </p:nvSpPr>
        <p:spPr>
          <a:xfrm>
            <a:off x="1355187" y="2046457"/>
            <a:ext cx="10094131" cy="1770600"/>
          </a:xfrm>
        </p:spPr>
        <p:txBody>
          <a:bodyPr anchor="ctr">
            <a:noAutofit/>
          </a:bodyPr>
          <a:lstStyle/>
          <a:p>
            <a:pPr algn="l"/>
            <a:endParaRPr lang="fi-FI" sz="3200" dirty="0" smtClean="0">
              <a:latin typeface="Times New Roman" panose="02020603050405020304" pitchFamily="18" charset="0"/>
              <a:cs typeface="Times New Roman" panose="02020603050405020304" pitchFamily="18" charset="0"/>
            </a:endParaRPr>
          </a:p>
          <a:p>
            <a:pPr algn="l"/>
            <a:endParaRPr lang="fi-FI" dirty="0" smtClean="0">
              <a:solidFill>
                <a:srgbClr val="FF0000"/>
              </a:solidFill>
              <a:latin typeface="Times New Roman" panose="02020603050405020304" pitchFamily="18" charset="0"/>
              <a:cs typeface="Times New Roman" panose="02020603050405020304" pitchFamily="18" charset="0"/>
            </a:endParaRPr>
          </a:p>
          <a:p>
            <a:pPr algn="l"/>
            <a:endParaRPr lang="fi-FI" dirty="0">
              <a:latin typeface="Times New Roman" panose="02020603050405020304" pitchFamily="18" charset="0"/>
              <a:cs typeface="Times New Roman" panose="02020603050405020304" pitchFamily="18" charset="0"/>
            </a:endParaRPr>
          </a:p>
        </p:txBody>
      </p:sp>
      <p:sp>
        <p:nvSpPr>
          <p:cNvPr id="3" name="Rectangle 2"/>
          <p:cNvSpPr/>
          <p:nvPr/>
        </p:nvSpPr>
        <p:spPr>
          <a:xfrm>
            <a:off x="903740" y="556474"/>
            <a:ext cx="10997024" cy="1754326"/>
          </a:xfrm>
          <a:prstGeom prst="rect">
            <a:avLst/>
          </a:prstGeom>
        </p:spPr>
        <p:txBody>
          <a:bodyPr wrap="square">
            <a:spAutoFit/>
          </a:bodyPr>
          <a:lstStyle/>
          <a:p>
            <a:r>
              <a:rPr lang="fi-FI" sz="2400" b="1" dirty="0" smtClean="0">
                <a:latin typeface="Times New Roman" panose="02020603050405020304" pitchFamily="18" charset="0"/>
                <a:ea typeface="Calibri" panose="020F0502020204030204" pitchFamily="34" charset="0"/>
              </a:rPr>
              <a:t>Mitä arvioinnilta </a:t>
            </a:r>
            <a:r>
              <a:rPr lang="fi-FI" sz="2400" b="1" dirty="0">
                <a:latin typeface="Times New Roman" panose="02020603050405020304" pitchFamily="18" charset="0"/>
                <a:ea typeface="Calibri" panose="020F0502020204030204" pitchFamily="34" charset="0"/>
              </a:rPr>
              <a:t>y</a:t>
            </a:r>
            <a:r>
              <a:rPr lang="fi-FI" sz="2400" b="1" dirty="0" smtClean="0">
                <a:latin typeface="Times New Roman" panose="02020603050405020304" pitchFamily="18" charset="0"/>
                <a:ea typeface="Calibri" panose="020F0502020204030204" pitchFamily="34" charset="0"/>
              </a:rPr>
              <a:t>leensä odotetaan?</a:t>
            </a:r>
          </a:p>
          <a:p>
            <a:endParaRPr lang="fi-FI" sz="2400" dirty="0" smtClean="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fi-FI" sz="2000" dirty="0" smtClean="0">
                <a:latin typeface="Times New Roman" panose="02020603050405020304" pitchFamily="18" charset="0"/>
                <a:ea typeface="Calibri" panose="020F0502020204030204" pitchFamily="34" charset="0"/>
              </a:rPr>
              <a:t>Arvioinnissa pitää pyrkiä objektiivisuuteen.</a:t>
            </a:r>
          </a:p>
          <a:p>
            <a:pPr marL="342900" indent="-342900">
              <a:buFont typeface="Times New Roman" panose="02020603050405020304" pitchFamily="18" charset="0"/>
              <a:buChar char="→"/>
            </a:pPr>
            <a:r>
              <a:rPr lang="fi-FI" sz="2000" dirty="0" smtClean="0">
                <a:latin typeface="Times New Roman" panose="02020603050405020304" pitchFamily="18" charset="0"/>
                <a:cs typeface="Times New Roman" panose="02020603050405020304" pitchFamily="18" charset="0"/>
              </a:rPr>
              <a:t>Ainoastaan </a:t>
            </a:r>
            <a:r>
              <a:rPr lang="fi-FI" sz="2000" dirty="0" err="1" smtClean="0">
                <a:latin typeface="Times New Roman" panose="02020603050405020304" pitchFamily="18" charset="0"/>
                <a:cs typeface="Times New Roman" panose="02020603050405020304" pitchFamily="18" charset="0"/>
              </a:rPr>
              <a:t>Bloomin</a:t>
            </a:r>
            <a:r>
              <a:rPr lang="fi-FI" sz="2000" dirty="0" smtClean="0">
                <a:latin typeface="Times New Roman" panose="02020603050405020304" pitchFamily="18" charset="0"/>
                <a:cs typeface="Times New Roman" panose="02020603050405020304" pitchFamily="18" charset="0"/>
              </a:rPr>
              <a:t> taksonomian alimman </a:t>
            </a:r>
            <a:r>
              <a:rPr lang="fi-FI" sz="2000" dirty="0">
                <a:latin typeface="Times New Roman" panose="02020603050405020304" pitchFamily="18" charset="0"/>
                <a:cs typeface="Times New Roman" panose="02020603050405020304" pitchFamily="18" charset="0"/>
              </a:rPr>
              <a:t>tason taitoja voidaan arvioida objektiivisesti</a:t>
            </a:r>
            <a:r>
              <a:rPr lang="fi-FI" sz="2000" dirty="0" smtClean="0">
                <a:latin typeface="Times New Roman" panose="02020603050405020304" pitchFamily="18" charset="0"/>
                <a:cs typeface="Times New Roman" panose="02020603050405020304" pitchFamily="18" charset="0"/>
              </a:rPr>
              <a:t>.</a:t>
            </a:r>
          </a:p>
          <a:p>
            <a:r>
              <a:rPr lang="fi-FI" sz="2000" i="1" dirty="0">
                <a:latin typeface="Times New Roman" panose="02020603050405020304" pitchFamily="18" charset="0"/>
                <a:cs typeface="Times New Roman" panose="02020603050405020304" pitchFamily="18" charset="0"/>
              </a:rPr>
              <a:t>	</a:t>
            </a:r>
            <a:endParaRPr lang="fi-FI" sz="2000" dirty="0" smtClean="0">
              <a:latin typeface="Times New Roman" panose="02020603050405020304" pitchFamily="18" charset="0"/>
              <a:ea typeface="Calibri" panose="020F0502020204030204" pitchFamily="34" charset="0"/>
            </a:endParaRPr>
          </a:p>
        </p:txBody>
      </p:sp>
      <p:pic>
        <p:nvPicPr>
          <p:cNvPr id="5" name="Picture 4" descr="Kuvahaun tulos haulle eric maz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2321666"/>
            <a:ext cx="3766457" cy="42922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2252" y="4708924"/>
            <a:ext cx="1905000" cy="1905000"/>
          </a:xfrm>
          <a:prstGeom prst="rect">
            <a:avLst/>
          </a:prstGeom>
        </p:spPr>
      </p:pic>
      <p:sp>
        <p:nvSpPr>
          <p:cNvPr id="14" name="Rectangle 13"/>
          <p:cNvSpPr/>
          <p:nvPr/>
        </p:nvSpPr>
        <p:spPr>
          <a:xfrm>
            <a:off x="903740" y="3800783"/>
            <a:ext cx="5839419" cy="1015663"/>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Assessment: The Silent Killer of Learning</a:t>
            </a:r>
            <a:r>
              <a:rPr lang="en-US" sz="2000" dirty="0" smtClean="0">
                <a:latin typeface="Times New Roman" panose="02020603050405020304" pitchFamily="18" charset="0"/>
                <a:cs typeface="Times New Roman" panose="02020603050405020304" pitchFamily="18" charset="0"/>
              </a:rPr>
              <a:t>” </a:t>
            </a:r>
          </a:p>
          <a:p>
            <a:r>
              <a:rPr lang="fi-FI" sz="2000" dirty="0" smtClean="0">
                <a:latin typeface="Times New Roman" panose="02020603050405020304" pitchFamily="18" charset="0"/>
                <a:cs typeface="Times New Roman" panose="02020603050405020304" pitchFamily="18" charset="0"/>
              </a:rPr>
              <a:t>- Eric </a:t>
            </a:r>
            <a:r>
              <a:rPr lang="fi-FI" sz="2000" dirty="0" err="1" smtClean="0">
                <a:latin typeface="Times New Roman" panose="02020603050405020304" pitchFamily="18" charset="0"/>
                <a:cs typeface="Times New Roman" panose="02020603050405020304" pitchFamily="18" charset="0"/>
              </a:rPr>
              <a:t>Mazur</a:t>
            </a:r>
            <a:r>
              <a:rPr lang="fi-FI" sz="2000" dirty="0" smtClean="0">
                <a:latin typeface="Times New Roman" panose="02020603050405020304" pitchFamily="18" charset="0"/>
                <a:cs typeface="Times New Roman" panose="02020603050405020304" pitchFamily="18" charset="0"/>
              </a:rPr>
              <a:t>, Harvardin yliopiston fysiikan professori, </a:t>
            </a:r>
          </a:p>
          <a:p>
            <a:r>
              <a:rPr lang="fi-FI" sz="2000" dirty="0" err="1" smtClean="0">
                <a:latin typeface="Times New Roman" panose="02020603050405020304" pitchFamily="18" charset="0"/>
                <a:cs typeface="Times New Roman" panose="02020603050405020304" pitchFamily="18" charset="0"/>
              </a:rPr>
              <a:t>flipped</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learning</a:t>
            </a:r>
            <a:r>
              <a:rPr lang="fi-FI" sz="2000" dirty="0" smtClean="0">
                <a:latin typeface="Times New Roman" panose="02020603050405020304" pitchFamily="18" charset="0"/>
                <a:cs typeface="Times New Roman" panose="02020603050405020304" pitchFamily="18" charset="0"/>
              </a:rPr>
              <a:t> oppimiskulttuurin esi-isä</a:t>
            </a:r>
            <a:endParaRPr lang="fi-FI"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345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5187" y="306437"/>
            <a:ext cx="9144000" cy="2387600"/>
          </a:xfrm>
        </p:spPr>
        <p:txBody>
          <a:bodyPr>
            <a:normAutofit/>
          </a:bodyPr>
          <a:lstStyle/>
          <a:p>
            <a:r>
              <a:rPr lang="fi-FI" dirty="0"/>
              <a:t/>
            </a:r>
            <a:br>
              <a:rPr lang="fi-FI" dirty="0"/>
            </a:br>
            <a:endParaRPr lang="fi-FI" dirty="0"/>
          </a:p>
        </p:txBody>
      </p:sp>
      <p:sp>
        <p:nvSpPr>
          <p:cNvPr id="7" name="Subtitle 6"/>
          <p:cNvSpPr>
            <a:spLocks noGrp="1"/>
          </p:cNvSpPr>
          <p:nvPr>
            <p:ph type="subTitle" idx="1"/>
          </p:nvPr>
        </p:nvSpPr>
        <p:spPr>
          <a:xfrm>
            <a:off x="1355187" y="2046457"/>
            <a:ext cx="10094131" cy="1770600"/>
          </a:xfrm>
        </p:spPr>
        <p:txBody>
          <a:bodyPr anchor="ctr">
            <a:noAutofit/>
          </a:bodyPr>
          <a:lstStyle/>
          <a:p>
            <a:pPr algn="l"/>
            <a:endParaRPr lang="fi-FI" sz="3200" dirty="0" smtClean="0">
              <a:latin typeface="Times New Roman" panose="02020603050405020304" pitchFamily="18" charset="0"/>
              <a:cs typeface="Times New Roman" panose="02020603050405020304" pitchFamily="18" charset="0"/>
            </a:endParaRPr>
          </a:p>
          <a:p>
            <a:pPr algn="l"/>
            <a:endParaRPr lang="fi-FI" dirty="0" smtClean="0">
              <a:solidFill>
                <a:srgbClr val="FF0000"/>
              </a:solidFill>
              <a:latin typeface="Times New Roman" panose="02020603050405020304" pitchFamily="18" charset="0"/>
              <a:cs typeface="Times New Roman" panose="02020603050405020304" pitchFamily="18" charset="0"/>
            </a:endParaRPr>
          </a:p>
          <a:p>
            <a:pPr algn="l"/>
            <a:endParaRPr lang="fi-FI" dirty="0">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3156715" y="1598209"/>
            <a:ext cx="5540944" cy="4244127"/>
            <a:chOff x="-2261357" y="1500237"/>
            <a:chExt cx="5540944" cy="4244127"/>
          </a:xfrm>
        </p:grpSpPr>
        <p:pic>
          <p:nvPicPr>
            <p:cNvPr id="20" name="Picture 19"/>
            <p:cNvPicPr>
              <a:picLocks noChangeAspect="1"/>
            </p:cNvPicPr>
            <p:nvPr/>
          </p:nvPicPr>
          <p:blipFill>
            <a:blip r:embed="rId2"/>
            <a:stretch>
              <a:fillRect/>
            </a:stretch>
          </p:blipFill>
          <p:spPr>
            <a:xfrm>
              <a:off x="-2261357" y="1500237"/>
              <a:ext cx="5540944" cy="4244127"/>
            </a:xfrm>
            <a:prstGeom prst="rect">
              <a:avLst/>
            </a:prstGeom>
          </p:spPr>
        </p:pic>
        <p:sp>
          <p:nvSpPr>
            <p:cNvPr id="21" name="TextBox 20"/>
            <p:cNvSpPr txBox="1"/>
            <p:nvPr/>
          </p:nvSpPr>
          <p:spPr>
            <a:xfrm>
              <a:off x="-185696" y="5129704"/>
              <a:ext cx="1709057" cy="369332"/>
            </a:xfrm>
            <a:prstGeom prst="rect">
              <a:avLst/>
            </a:prstGeom>
            <a:noFill/>
          </p:spPr>
          <p:txBody>
            <a:bodyPr wrap="square" rtlCol="0">
              <a:spAutoFit/>
            </a:bodyPr>
            <a:lstStyle/>
            <a:p>
              <a:r>
                <a:rPr lang="fi-FI" dirty="0" smtClean="0"/>
                <a:t>Muistaminen</a:t>
              </a:r>
              <a:endParaRPr lang="fi-FI" dirty="0"/>
            </a:p>
          </p:txBody>
        </p:sp>
        <p:sp>
          <p:nvSpPr>
            <p:cNvPr id="22" name="TextBox 21"/>
            <p:cNvSpPr txBox="1"/>
            <p:nvPr/>
          </p:nvSpPr>
          <p:spPr>
            <a:xfrm>
              <a:off x="-291647" y="4419598"/>
              <a:ext cx="3004457" cy="369332"/>
            </a:xfrm>
            <a:prstGeom prst="rect">
              <a:avLst/>
            </a:prstGeom>
            <a:noFill/>
          </p:spPr>
          <p:txBody>
            <a:bodyPr wrap="square" rtlCol="0">
              <a:spAutoFit/>
            </a:bodyPr>
            <a:lstStyle/>
            <a:p>
              <a:r>
                <a:rPr lang="fi-FI" dirty="0" smtClean="0"/>
                <a:t>Ymmärtäminen</a:t>
              </a:r>
              <a:endParaRPr lang="fi-FI" dirty="0"/>
            </a:p>
          </p:txBody>
        </p:sp>
        <p:sp>
          <p:nvSpPr>
            <p:cNvPr id="23" name="TextBox 22"/>
            <p:cNvSpPr txBox="1"/>
            <p:nvPr/>
          </p:nvSpPr>
          <p:spPr>
            <a:xfrm>
              <a:off x="-260857" y="3796195"/>
              <a:ext cx="3265714" cy="369332"/>
            </a:xfrm>
            <a:prstGeom prst="rect">
              <a:avLst/>
            </a:prstGeom>
            <a:noFill/>
          </p:spPr>
          <p:txBody>
            <a:bodyPr wrap="square" rtlCol="0">
              <a:spAutoFit/>
            </a:bodyPr>
            <a:lstStyle/>
            <a:p>
              <a:r>
                <a:rPr lang="fi-FI" dirty="0" smtClean="0"/>
                <a:t>Soveltaminen</a:t>
              </a:r>
              <a:endParaRPr lang="fi-FI" dirty="0"/>
            </a:p>
          </p:txBody>
        </p:sp>
        <p:sp>
          <p:nvSpPr>
            <p:cNvPr id="24" name="TextBox 23"/>
            <p:cNvSpPr txBox="1"/>
            <p:nvPr/>
          </p:nvSpPr>
          <p:spPr>
            <a:xfrm>
              <a:off x="-313419" y="3204346"/>
              <a:ext cx="3026229" cy="369332"/>
            </a:xfrm>
            <a:prstGeom prst="rect">
              <a:avLst/>
            </a:prstGeom>
            <a:noFill/>
          </p:spPr>
          <p:txBody>
            <a:bodyPr wrap="square" rtlCol="0">
              <a:spAutoFit/>
            </a:bodyPr>
            <a:lstStyle/>
            <a:p>
              <a:r>
                <a:rPr lang="fi-FI" dirty="0" smtClean="0"/>
                <a:t>Analysoiminen</a:t>
              </a:r>
              <a:endParaRPr lang="fi-FI" dirty="0"/>
            </a:p>
          </p:txBody>
        </p:sp>
        <p:sp>
          <p:nvSpPr>
            <p:cNvPr id="25" name="TextBox 24"/>
            <p:cNvSpPr txBox="1"/>
            <p:nvPr/>
          </p:nvSpPr>
          <p:spPr>
            <a:xfrm>
              <a:off x="-134756" y="2570409"/>
              <a:ext cx="2002971" cy="369332"/>
            </a:xfrm>
            <a:prstGeom prst="rect">
              <a:avLst/>
            </a:prstGeom>
            <a:noFill/>
          </p:spPr>
          <p:txBody>
            <a:bodyPr wrap="square" rtlCol="0">
              <a:spAutoFit/>
            </a:bodyPr>
            <a:lstStyle/>
            <a:p>
              <a:r>
                <a:rPr lang="fi-FI" dirty="0" smtClean="0"/>
                <a:t>Arvioiminen</a:t>
              </a:r>
              <a:endParaRPr lang="fi-FI" dirty="0"/>
            </a:p>
          </p:txBody>
        </p:sp>
        <p:sp>
          <p:nvSpPr>
            <p:cNvPr id="26" name="TextBox 25"/>
            <p:cNvSpPr txBox="1"/>
            <p:nvPr/>
          </p:nvSpPr>
          <p:spPr>
            <a:xfrm>
              <a:off x="-96020" y="1936472"/>
              <a:ext cx="1850571" cy="369332"/>
            </a:xfrm>
            <a:prstGeom prst="rect">
              <a:avLst/>
            </a:prstGeom>
            <a:noFill/>
          </p:spPr>
          <p:txBody>
            <a:bodyPr wrap="square" rtlCol="0">
              <a:spAutoFit/>
            </a:bodyPr>
            <a:lstStyle/>
            <a:p>
              <a:r>
                <a:rPr lang="fi-FI" dirty="0" smtClean="0"/>
                <a:t>Luominen</a:t>
              </a:r>
              <a:endParaRPr lang="fi-FI" dirty="0"/>
            </a:p>
          </p:txBody>
        </p:sp>
      </p:grpSp>
      <p:sp>
        <p:nvSpPr>
          <p:cNvPr id="3" name="TextBox 2"/>
          <p:cNvSpPr txBox="1"/>
          <p:nvPr/>
        </p:nvSpPr>
        <p:spPr>
          <a:xfrm>
            <a:off x="1117789" y="853190"/>
            <a:ext cx="10259096" cy="769441"/>
          </a:xfrm>
          <a:prstGeom prst="rect">
            <a:avLst/>
          </a:prstGeom>
          <a:noFill/>
        </p:spPr>
        <p:txBody>
          <a:bodyPr wrap="square" rtlCol="0">
            <a:spAutoFit/>
          </a:bodyPr>
          <a:lstStyle/>
          <a:p>
            <a:r>
              <a:rPr lang="fi-FI" sz="2000" dirty="0" smtClean="0">
                <a:latin typeface="Times New Roman" panose="02020603050405020304" pitchFamily="18" charset="0"/>
                <a:cs typeface="Times New Roman" panose="02020603050405020304" pitchFamily="18" charset="0"/>
              </a:rPr>
              <a:t>Miksi me yritetään kokeella mitata sitä, mitä todellinen oppiminen ei ole?</a:t>
            </a:r>
          </a:p>
          <a:p>
            <a:endParaRPr lang="fi-FI"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0673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5187" y="306437"/>
            <a:ext cx="9144000" cy="2387600"/>
          </a:xfrm>
        </p:spPr>
        <p:txBody>
          <a:bodyPr>
            <a:normAutofit/>
          </a:bodyPr>
          <a:lstStyle/>
          <a:p>
            <a:r>
              <a:rPr lang="fi-FI" dirty="0"/>
              <a:t/>
            </a:r>
            <a:br>
              <a:rPr lang="fi-FI" dirty="0"/>
            </a:br>
            <a:endParaRPr lang="fi-FI" dirty="0"/>
          </a:p>
        </p:txBody>
      </p:sp>
      <p:sp>
        <p:nvSpPr>
          <p:cNvPr id="7" name="Subtitle 6"/>
          <p:cNvSpPr>
            <a:spLocks noGrp="1"/>
          </p:cNvSpPr>
          <p:nvPr>
            <p:ph type="subTitle" idx="1"/>
          </p:nvPr>
        </p:nvSpPr>
        <p:spPr>
          <a:xfrm>
            <a:off x="1355187" y="2046457"/>
            <a:ext cx="10094131" cy="1770600"/>
          </a:xfrm>
        </p:spPr>
        <p:txBody>
          <a:bodyPr anchor="ctr">
            <a:noAutofit/>
          </a:bodyPr>
          <a:lstStyle/>
          <a:p>
            <a:pPr algn="l"/>
            <a:endParaRPr lang="fi-FI" sz="3200" dirty="0" smtClean="0">
              <a:latin typeface="Times New Roman" panose="02020603050405020304" pitchFamily="18" charset="0"/>
              <a:cs typeface="Times New Roman" panose="02020603050405020304" pitchFamily="18" charset="0"/>
            </a:endParaRPr>
          </a:p>
          <a:p>
            <a:pPr algn="l"/>
            <a:endParaRPr lang="fi-FI" dirty="0" smtClean="0">
              <a:solidFill>
                <a:srgbClr val="FF0000"/>
              </a:solidFill>
              <a:latin typeface="Times New Roman" panose="02020603050405020304" pitchFamily="18" charset="0"/>
              <a:cs typeface="Times New Roman" panose="02020603050405020304" pitchFamily="18" charset="0"/>
            </a:endParaRPr>
          </a:p>
          <a:p>
            <a:pPr algn="l"/>
            <a:endParaRPr lang="fi-FI"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1784887" y="1458701"/>
            <a:ext cx="5347977" cy="4319520"/>
            <a:chOff x="-2014227" y="1529156"/>
            <a:chExt cx="5347977" cy="4319520"/>
          </a:xfrm>
        </p:grpSpPr>
        <p:pic>
          <p:nvPicPr>
            <p:cNvPr id="12" name="Picture 11"/>
            <p:cNvPicPr>
              <a:picLocks noChangeAspect="1"/>
            </p:cNvPicPr>
            <p:nvPr/>
          </p:nvPicPr>
          <p:blipFill>
            <a:blip r:embed="rId2"/>
            <a:stretch>
              <a:fillRect/>
            </a:stretch>
          </p:blipFill>
          <p:spPr>
            <a:xfrm>
              <a:off x="-2014227" y="1529156"/>
              <a:ext cx="5347977" cy="4319520"/>
            </a:xfrm>
            <a:prstGeom prst="rect">
              <a:avLst/>
            </a:prstGeom>
          </p:spPr>
        </p:pic>
        <p:sp>
          <p:nvSpPr>
            <p:cNvPr id="13" name="TextBox 12"/>
            <p:cNvSpPr txBox="1"/>
            <p:nvPr/>
          </p:nvSpPr>
          <p:spPr>
            <a:xfrm>
              <a:off x="38737" y="2007173"/>
              <a:ext cx="1850571" cy="369332"/>
            </a:xfrm>
            <a:prstGeom prst="rect">
              <a:avLst/>
            </a:prstGeom>
            <a:noFill/>
          </p:spPr>
          <p:txBody>
            <a:bodyPr wrap="square" rtlCol="0">
              <a:spAutoFit/>
            </a:bodyPr>
            <a:lstStyle/>
            <a:p>
              <a:r>
                <a:rPr lang="fi-FI" dirty="0" smtClean="0"/>
                <a:t>Luominen</a:t>
              </a:r>
              <a:endParaRPr lang="fi-FI" dirty="0"/>
            </a:p>
          </p:txBody>
        </p:sp>
        <p:sp>
          <p:nvSpPr>
            <p:cNvPr id="14" name="TextBox 13"/>
            <p:cNvSpPr txBox="1"/>
            <p:nvPr/>
          </p:nvSpPr>
          <p:spPr>
            <a:xfrm>
              <a:off x="-37464" y="2660751"/>
              <a:ext cx="2002971" cy="369332"/>
            </a:xfrm>
            <a:prstGeom prst="rect">
              <a:avLst/>
            </a:prstGeom>
            <a:noFill/>
          </p:spPr>
          <p:txBody>
            <a:bodyPr wrap="square" rtlCol="0">
              <a:spAutoFit/>
            </a:bodyPr>
            <a:lstStyle/>
            <a:p>
              <a:r>
                <a:rPr lang="fi-FI" dirty="0" smtClean="0"/>
                <a:t>Arvioiminen</a:t>
              </a:r>
              <a:endParaRPr lang="fi-FI" dirty="0"/>
            </a:p>
          </p:txBody>
        </p:sp>
        <p:sp>
          <p:nvSpPr>
            <p:cNvPr id="15" name="TextBox 14"/>
            <p:cNvSpPr txBox="1"/>
            <p:nvPr/>
          </p:nvSpPr>
          <p:spPr>
            <a:xfrm>
              <a:off x="-133985" y="3263405"/>
              <a:ext cx="3026229" cy="369332"/>
            </a:xfrm>
            <a:prstGeom prst="rect">
              <a:avLst/>
            </a:prstGeom>
            <a:noFill/>
          </p:spPr>
          <p:txBody>
            <a:bodyPr wrap="square" rtlCol="0">
              <a:spAutoFit/>
            </a:bodyPr>
            <a:lstStyle/>
            <a:p>
              <a:r>
                <a:rPr lang="fi-FI" dirty="0" smtClean="0"/>
                <a:t>Analysoiminen</a:t>
              </a:r>
              <a:endParaRPr lang="fi-FI" dirty="0"/>
            </a:p>
          </p:txBody>
        </p:sp>
        <p:sp>
          <p:nvSpPr>
            <p:cNvPr id="16" name="TextBox 15"/>
            <p:cNvSpPr txBox="1"/>
            <p:nvPr/>
          </p:nvSpPr>
          <p:spPr>
            <a:xfrm>
              <a:off x="-37464" y="3901713"/>
              <a:ext cx="3265714" cy="369332"/>
            </a:xfrm>
            <a:prstGeom prst="rect">
              <a:avLst/>
            </a:prstGeom>
            <a:noFill/>
          </p:spPr>
          <p:txBody>
            <a:bodyPr wrap="square" rtlCol="0">
              <a:spAutoFit/>
            </a:bodyPr>
            <a:lstStyle/>
            <a:p>
              <a:r>
                <a:rPr lang="fi-FI" dirty="0" smtClean="0"/>
                <a:t>Soveltaminen</a:t>
              </a:r>
              <a:endParaRPr lang="fi-FI" dirty="0"/>
            </a:p>
          </p:txBody>
        </p:sp>
        <p:sp>
          <p:nvSpPr>
            <p:cNvPr id="17" name="TextBox 16"/>
            <p:cNvSpPr txBox="1"/>
            <p:nvPr/>
          </p:nvSpPr>
          <p:spPr>
            <a:xfrm>
              <a:off x="-123100" y="4515475"/>
              <a:ext cx="3004457" cy="369332"/>
            </a:xfrm>
            <a:prstGeom prst="rect">
              <a:avLst/>
            </a:prstGeom>
            <a:noFill/>
          </p:spPr>
          <p:txBody>
            <a:bodyPr wrap="square" rtlCol="0">
              <a:spAutoFit/>
            </a:bodyPr>
            <a:lstStyle/>
            <a:p>
              <a:r>
                <a:rPr lang="fi-FI" dirty="0" smtClean="0"/>
                <a:t>Ymmärtäminen</a:t>
              </a:r>
              <a:endParaRPr lang="fi-FI" dirty="0"/>
            </a:p>
          </p:txBody>
        </p:sp>
        <p:sp>
          <p:nvSpPr>
            <p:cNvPr id="18" name="TextBox 17"/>
            <p:cNvSpPr txBox="1"/>
            <p:nvPr/>
          </p:nvSpPr>
          <p:spPr>
            <a:xfrm>
              <a:off x="-103731" y="5158623"/>
              <a:ext cx="1709057" cy="369332"/>
            </a:xfrm>
            <a:prstGeom prst="rect">
              <a:avLst/>
            </a:prstGeom>
            <a:noFill/>
          </p:spPr>
          <p:txBody>
            <a:bodyPr wrap="square" rtlCol="0">
              <a:spAutoFit/>
            </a:bodyPr>
            <a:lstStyle/>
            <a:p>
              <a:r>
                <a:rPr lang="fi-FI" dirty="0" smtClean="0"/>
                <a:t>Muistaminen</a:t>
              </a:r>
              <a:endParaRPr lang="fi-FI" dirty="0"/>
            </a:p>
          </p:txBody>
        </p:sp>
      </p:grpSp>
      <p:sp>
        <p:nvSpPr>
          <p:cNvPr id="4" name="Right Brace 3"/>
          <p:cNvSpPr/>
          <p:nvPr/>
        </p:nvSpPr>
        <p:spPr>
          <a:xfrm>
            <a:off x="7148413" y="1362721"/>
            <a:ext cx="364036" cy="349630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3" name="TextBox 2"/>
          <p:cNvSpPr txBox="1"/>
          <p:nvPr/>
        </p:nvSpPr>
        <p:spPr>
          <a:xfrm>
            <a:off x="7711000" y="900014"/>
            <a:ext cx="4374415" cy="5324535"/>
          </a:xfrm>
          <a:prstGeom prst="rect">
            <a:avLst/>
          </a:prstGeom>
          <a:noFill/>
        </p:spPr>
        <p:txBody>
          <a:bodyPr wrap="square" rtlCol="0">
            <a:spAutoFit/>
          </a:bodyPr>
          <a:lstStyle/>
          <a:p>
            <a:r>
              <a:rPr lang="fi-FI" sz="2000" dirty="0" smtClean="0">
                <a:latin typeface="Times New Roman" panose="02020603050405020304" pitchFamily="18" charset="0"/>
                <a:cs typeface="Times New Roman" panose="02020603050405020304" pitchFamily="18" charset="0"/>
              </a:rPr>
              <a:t>Formatiivinen arviointi on joustava prosessi. Sen ei ole tarkoitus olla työkalu, joka tuottaa arvosanan. </a:t>
            </a:r>
          </a:p>
          <a:p>
            <a:r>
              <a:rPr lang="fi-FI" sz="2000" dirty="0" smtClean="0">
                <a:latin typeface="Times New Roman" panose="02020603050405020304" pitchFamily="18" charset="0"/>
                <a:cs typeface="Times New Roman" panose="02020603050405020304" pitchFamily="18" charset="0"/>
              </a:rPr>
              <a:t> </a:t>
            </a:r>
          </a:p>
          <a:p>
            <a:r>
              <a:rPr lang="fi-FI" sz="2000" dirty="0">
                <a:latin typeface="Times New Roman" panose="02020603050405020304" pitchFamily="18" charset="0"/>
                <a:cs typeface="Times New Roman" panose="02020603050405020304" pitchFamily="18" charset="0"/>
              </a:rPr>
              <a:t>Oppimisympäristön tulee olla sellainen, joka antaa oppilaalle tilaa toimia saamansa palautteen </a:t>
            </a:r>
            <a:r>
              <a:rPr lang="fi-FI" sz="2000" dirty="0" smtClean="0">
                <a:latin typeface="Times New Roman" panose="02020603050405020304" pitchFamily="18" charset="0"/>
                <a:cs typeface="Times New Roman" panose="02020603050405020304" pitchFamily="18" charset="0"/>
              </a:rPr>
              <a:t>pohjalta. </a:t>
            </a:r>
            <a:r>
              <a:rPr lang="fi-FI" sz="2000" dirty="0">
                <a:latin typeface="Times New Roman" panose="02020603050405020304" pitchFamily="18" charset="0"/>
                <a:cs typeface="Times New Roman" panose="02020603050405020304" pitchFamily="18" charset="0"/>
              </a:rPr>
              <a:t>Luovuus tuskin kulkee ennalta suunniteltua reittiä ja vaatii siten monipuolisia arviointikäytänteitä. Lisäksi, jos arviointi on ainoastaan opettajalähtöistä, on vaikea havainnoida oppilaiden voimaantumista ja itseohjautumisen taitojen </a:t>
            </a:r>
            <a:r>
              <a:rPr lang="fi-FI" sz="2000" dirty="0" smtClean="0">
                <a:latin typeface="Times New Roman" panose="02020603050405020304" pitchFamily="18" charset="0"/>
                <a:cs typeface="Times New Roman" panose="02020603050405020304" pitchFamily="18" charset="0"/>
              </a:rPr>
              <a:t>kehittymistä.</a:t>
            </a:r>
            <a:endParaRPr lang="fi-FI" sz="2000" dirty="0">
              <a:latin typeface="Times New Roman" panose="02020603050405020304" pitchFamily="18" charset="0"/>
              <a:cs typeface="Times New Roman" panose="02020603050405020304" pitchFamily="18" charset="0"/>
            </a:endParaRPr>
          </a:p>
          <a:p>
            <a:endParaRPr lang="fi-FI" sz="2000" dirty="0" smtClean="0">
              <a:latin typeface="Times New Roman" panose="02020603050405020304" pitchFamily="18" charset="0"/>
              <a:cs typeface="Times New Roman" panose="02020603050405020304" pitchFamily="18" charset="0"/>
            </a:endParaRPr>
          </a:p>
          <a:p>
            <a:endParaRPr lang="fi-FI" sz="2000" dirty="0" smtClean="0">
              <a:latin typeface="Times New Roman" panose="02020603050405020304" pitchFamily="18" charset="0"/>
              <a:cs typeface="Times New Roman" panose="02020603050405020304" pitchFamily="18" charset="0"/>
            </a:endParaRPr>
          </a:p>
          <a:p>
            <a:endParaRPr lang="fi-FI" sz="2000"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1036863" y="5953968"/>
            <a:ext cx="10676165" cy="369332"/>
          </a:xfrm>
          <a:prstGeom prst="rect">
            <a:avLst/>
          </a:prstGeom>
        </p:spPr>
        <p:txBody>
          <a:bodyPr wrap="square">
            <a:spAutoFit/>
          </a:bodyPr>
          <a:lstStyle/>
          <a:p>
            <a:r>
              <a:rPr lang="fi-FI" dirty="0">
                <a:solidFill>
                  <a:srgbClr val="FF0000"/>
                </a:solidFill>
                <a:latin typeface="Times New Roman" panose="02020603050405020304" pitchFamily="18" charset="0"/>
                <a:cs typeface="Times New Roman" panose="02020603050405020304" pitchFamily="18" charset="0"/>
              </a:rPr>
              <a:t>Opettajan kannalta arvioinnin tärkein tehtävä on tukea sitä oppimiskulttuuria, jonka opettaja haluaa saavuttaa. </a:t>
            </a:r>
          </a:p>
        </p:txBody>
      </p:sp>
    </p:spTree>
    <p:extLst>
      <p:ext uri="{BB962C8B-B14F-4D97-AF65-F5344CB8AC3E}">
        <p14:creationId xmlns:p14="http://schemas.microsoft.com/office/powerpoint/2010/main" val="81647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5187" y="306437"/>
            <a:ext cx="9144000" cy="2387600"/>
          </a:xfrm>
        </p:spPr>
        <p:txBody>
          <a:bodyPr>
            <a:normAutofit/>
          </a:bodyPr>
          <a:lstStyle/>
          <a:p>
            <a:r>
              <a:rPr lang="fi-FI" dirty="0"/>
              <a:t/>
            </a:r>
            <a:br>
              <a:rPr lang="fi-FI" dirty="0"/>
            </a:br>
            <a:endParaRPr lang="fi-FI"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770" t="13661" r="16991" b="4570"/>
          <a:stretch/>
        </p:blipFill>
        <p:spPr>
          <a:xfrm>
            <a:off x="0" y="0"/>
            <a:ext cx="10472571" cy="6858000"/>
          </a:xfrm>
          <a:prstGeom prst="rect">
            <a:avLst/>
          </a:prstGeom>
        </p:spPr>
      </p:pic>
      <p:sp>
        <p:nvSpPr>
          <p:cNvPr id="5" name="Rectangle 4"/>
          <p:cNvSpPr/>
          <p:nvPr/>
        </p:nvSpPr>
        <p:spPr>
          <a:xfrm>
            <a:off x="5056154" y="0"/>
            <a:ext cx="7135846" cy="2862322"/>
          </a:xfrm>
          <a:prstGeom prst="rect">
            <a:avLst/>
          </a:prstGeom>
          <a:solidFill>
            <a:schemeClr val="bg1"/>
          </a:solidFill>
          <a:ln>
            <a:solidFill>
              <a:schemeClr val="tx1"/>
            </a:solidFill>
          </a:ln>
        </p:spPr>
        <p:txBody>
          <a:bodyPr wrap="square">
            <a:spAutoFit/>
          </a:bodyPr>
          <a:lstStyle/>
          <a:p>
            <a:pPr fontAlgn="base">
              <a:spcBef>
                <a:spcPts val="1200"/>
              </a:spcBef>
              <a:spcAft>
                <a:spcPts val="1200"/>
              </a:spcAft>
            </a:pPr>
            <a:r>
              <a:rPr lang="fi-FI" sz="2000" dirty="0">
                <a:solidFill>
                  <a:srgbClr val="111111"/>
                </a:solidFill>
                <a:latin typeface="Times New Roman" panose="02020603050405020304" pitchFamily="18" charset="0"/>
                <a:ea typeface="Times New Roman" panose="02020603050405020304" pitchFamily="18" charset="0"/>
              </a:rPr>
              <a:t>Holmström puhuu lämmöllä amerikkalaisesta professoristaan, jota Helsingin sanomat siteeraa seuraavasti: </a:t>
            </a:r>
            <a:r>
              <a:rPr lang="fi-FI" sz="2000" i="1" dirty="0">
                <a:solidFill>
                  <a:srgbClr val="111111"/>
                </a:solidFill>
                <a:latin typeface="Times New Roman" panose="02020603050405020304" pitchFamily="18" charset="0"/>
                <a:ea typeface="Times New Roman" panose="02020603050405020304" pitchFamily="18" charset="0"/>
              </a:rPr>
              <a:t>”Oli ollut vaikea tentti. Holmström oli yrittänyt todistaa matemaattisesti jotain, mutta pitkä polku oli lopulta johtanut umpikujaan. Hän kirjoitti tenttipaperiin, että ei, tämä ei nyt tainnut mennä näin. Kun tenttivastaukset palautettiin, Holmströmin paperissa luki: Jos Jumala olisi ollut ollenkaan oikeudenmukainen, argumentointisi olisi pitänyt toimia. Tärkeintä oli sittenkin ollut matka, ei perille pääseminen. Tästä matkasta professori oli antanut opiskelijalleen täydet pisteet.”</a:t>
            </a:r>
            <a:endParaRPr lang="fi-FI" sz="2000" i="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5056154" y="2936412"/>
            <a:ext cx="7135846" cy="2246769"/>
          </a:xfrm>
          <a:prstGeom prst="rect">
            <a:avLst/>
          </a:prstGeom>
          <a:solidFill>
            <a:schemeClr val="bg1"/>
          </a:solidFill>
          <a:ln>
            <a:solidFill>
              <a:schemeClr val="tx1"/>
            </a:solidFill>
          </a:ln>
        </p:spPr>
        <p:txBody>
          <a:bodyPr wrap="square">
            <a:spAutoFit/>
          </a:bodyPr>
          <a:lstStyle/>
          <a:p>
            <a:pPr fontAlgn="base">
              <a:spcAft>
                <a:spcPts val="1020"/>
              </a:spcAft>
            </a:pPr>
            <a:r>
              <a:rPr lang="fi-FI" sz="2000" dirty="0">
                <a:solidFill>
                  <a:srgbClr val="000000"/>
                </a:solidFill>
                <a:latin typeface="Times New Roman" panose="02020603050405020304" pitchFamily="18" charset="0"/>
                <a:ea typeface="Times New Roman" panose="02020603050405020304" pitchFamily="18" charset="0"/>
              </a:rPr>
              <a:t>Holmström intoutuu muistelemaan opettajaansa </a:t>
            </a:r>
            <a:r>
              <a:rPr lang="fi-FI" sz="2000" dirty="0" err="1">
                <a:solidFill>
                  <a:srgbClr val="000000"/>
                </a:solidFill>
                <a:latin typeface="Times New Roman" panose="02020603050405020304" pitchFamily="18" charset="0"/>
                <a:ea typeface="Times New Roman" panose="02020603050405020304" pitchFamily="18" charset="0"/>
              </a:rPr>
              <a:t>DeLeeuwia</a:t>
            </a:r>
            <a:r>
              <a:rPr lang="fi-FI" sz="2000" dirty="0">
                <a:solidFill>
                  <a:srgbClr val="000000"/>
                </a:solidFill>
                <a:latin typeface="Times New Roman" panose="02020603050405020304" pitchFamily="18" charset="0"/>
                <a:ea typeface="Times New Roman" panose="02020603050405020304" pitchFamily="18" charset="0"/>
              </a:rPr>
              <a:t>, joka ensimmäisenä päivänä antoi opiskelijoille luettavaksi matematiikan kirjan, jonka pohjalta oli tarkoitus aloittaa keskustelu reaalianalyysistä. Persoonallista oli myös antaa oppilaiden tehdä töitä väärän olettamuksen eteen nauttien oikeana olemisen illuusiosta kunnes päätyivät umpikujaan. </a:t>
            </a:r>
            <a:r>
              <a:rPr lang="fi-FI" sz="2000" dirty="0" err="1">
                <a:solidFill>
                  <a:srgbClr val="000000"/>
                </a:solidFill>
                <a:latin typeface="Times New Roman" panose="02020603050405020304" pitchFamily="18" charset="0"/>
                <a:ea typeface="Times New Roman" panose="02020603050405020304" pitchFamily="18" charset="0"/>
              </a:rPr>
              <a:t>DeLeeuwin</a:t>
            </a:r>
            <a:r>
              <a:rPr lang="fi-FI" sz="2000" dirty="0">
                <a:solidFill>
                  <a:srgbClr val="000000"/>
                </a:solidFill>
                <a:latin typeface="Times New Roman" panose="02020603050405020304" pitchFamily="18" charset="0"/>
                <a:ea typeface="Times New Roman" panose="02020603050405020304" pitchFamily="18" charset="0"/>
              </a:rPr>
              <a:t> opetusmetodi oli Holmströmin mielestä briljantti. </a:t>
            </a:r>
            <a:endParaRPr lang="fi-FI" sz="20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056154" y="5288340"/>
            <a:ext cx="7135846" cy="1015663"/>
          </a:xfrm>
          <a:prstGeom prst="rect">
            <a:avLst/>
          </a:prstGeom>
          <a:solidFill>
            <a:srgbClr val="0070C0"/>
          </a:solidFill>
          <a:ln>
            <a:solidFill>
              <a:schemeClr val="tx1"/>
            </a:solidFill>
          </a:ln>
        </p:spPr>
        <p:txBody>
          <a:bodyPr wrap="square">
            <a:spAutoFit/>
          </a:bodyPr>
          <a:lstStyle/>
          <a:p>
            <a:r>
              <a:rPr lang="fi-FI" sz="2000" dirty="0" err="1" smtClean="0">
                <a:solidFill>
                  <a:schemeClr val="bg1"/>
                </a:solidFill>
                <a:latin typeface="Times New Roman" panose="02020603050405020304" pitchFamily="18" charset="0"/>
                <a:ea typeface="Times New Roman" panose="02020603050405020304" pitchFamily="18" charset="0"/>
              </a:rPr>
              <a:t>DeLeeuwin</a:t>
            </a:r>
            <a:r>
              <a:rPr lang="fi-FI" sz="2000" dirty="0" smtClean="0">
                <a:solidFill>
                  <a:schemeClr val="bg1"/>
                </a:solidFill>
                <a:latin typeface="Times New Roman" panose="02020603050405020304" pitchFamily="18" charset="0"/>
                <a:ea typeface="Times New Roman" panose="02020603050405020304" pitchFamily="18" charset="0"/>
              </a:rPr>
              <a:t> opetusmetodi tavoittaa </a:t>
            </a:r>
            <a:r>
              <a:rPr lang="fi-FI" sz="2000" dirty="0" err="1">
                <a:solidFill>
                  <a:schemeClr val="bg1"/>
                </a:solidFill>
                <a:latin typeface="Times New Roman" panose="02020603050405020304" pitchFamily="18" charset="0"/>
                <a:ea typeface="Times New Roman" panose="02020603050405020304" pitchFamily="18" charset="0"/>
              </a:rPr>
              <a:t>OPS:n</a:t>
            </a:r>
            <a:r>
              <a:rPr lang="fi-FI" sz="2000" dirty="0">
                <a:solidFill>
                  <a:schemeClr val="bg1"/>
                </a:solidFill>
                <a:latin typeface="Times New Roman" panose="02020603050405020304" pitchFamily="18" charset="0"/>
                <a:ea typeface="Times New Roman" panose="02020603050405020304" pitchFamily="18" charset="0"/>
              </a:rPr>
              <a:t> syvimmän olemuksen. Oppimisen kannalta keskeisiä ovat oppilaan ajattelun aktiivisuus, oppimisprosessin itseohjautuvuus sekä oppimisen vapaus. </a:t>
            </a:r>
            <a:endParaRPr lang="fi-FI" sz="2000" dirty="0">
              <a:solidFill>
                <a:schemeClr val="bg1"/>
              </a:solidFill>
            </a:endParaRPr>
          </a:p>
        </p:txBody>
      </p:sp>
    </p:spTree>
    <p:extLst>
      <p:ext uri="{BB962C8B-B14F-4D97-AF65-F5344CB8AC3E}">
        <p14:creationId xmlns:p14="http://schemas.microsoft.com/office/powerpoint/2010/main" val="11490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2104" y="764330"/>
            <a:ext cx="9144000" cy="2387600"/>
          </a:xfrm>
        </p:spPr>
        <p:txBody>
          <a:bodyPr>
            <a:normAutofit/>
          </a:bodyPr>
          <a:lstStyle/>
          <a:p>
            <a:r>
              <a:rPr lang="fi-FI" dirty="0"/>
              <a:t/>
            </a:r>
            <a:br>
              <a:rPr lang="fi-FI" dirty="0"/>
            </a:br>
            <a:endParaRPr lang="fi-FI" dirty="0"/>
          </a:p>
        </p:txBody>
      </p:sp>
      <p:sp>
        <p:nvSpPr>
          <p:cNvPr id="7" name="Subtitle 6"/>
          <p:cNvSpPr>
            <a:spLocks noGrp="1"/>
          </p:cNvSpPr>
          <p:nvPr>
            <p:ph type="subTitle" idx="1"/>
          </p:nvPr>
        </p:nvSpPr>
        <p:spPr>
          <a:xfrm>
            <a:off x="625873" y="1440734"/>
            <a:ext cx="10738813" cy="3422392"/>
          </a:xfrm>
        </p:spPr>
        <p:txBody>
          <a:bodyPr anchor="ctr">
            <a:normAutofit/>
          </a:bodyPr>
          <a:lstStyle/>
          <a:p>
            <a:pPr algn="l"/>
            <a:endParaRPr lang="en-US" sz="3600" dirty="0" smtClean="0">
              <a:latin typeface="Brush Script MT" panose="03060802040406070304" pitchFamily="66" charset="0"/>
              <a:cs typeface="Times New Roman" panose="02020603050405020304" pitchFamily="18" charset="0"/>
            </a:endParaRPr>
          </a:p>
          <a:p>
            <a:pPr algn="l"/>
            <a:endParaRPr lang="en-US" sz="2800" dirty="0" smtClean="0">
              <a:latin typeface="Times New Roman" panose="02020603050405020304" pitchFamily="18" charset="0"/>
              <a:cs typeface="Times New Roman" panose="02020603050405020304" pitchFamily="18" charset="0"/>
            </a:endParaRPr>
          </a:p>
          <a:p>
            <a:pPr algn="l">
              <a:lnSpc>
                <a:spcPct val="110000"/>
              </a:lnSpc>
            </a:pPr>
            <a:endParaRPr lang="fi-FI" dirty="0" smtClean="0">
              <a:latin typeface="Times New Roman" panose="02020603050405020304" pitchFamily="18" charset="0"/>
              <a:cs typeface="Times New Roman" panose="02020603050405020304" pitchFamily="18" charset="0"/>
            </a:endParaRPr>
          </a:p>
          <a:p>
            <a:pPr algn="l"/>
            <a:endParaRPr lang="fi-FI" dirty="0"/>
          </a:p>
        </p:txBody>
      </p:sp>
      <p:sp>
        <p:nvSpPr>
          <p:cNvPr id="3" name="Rectangle 2"/>
          <p:cNvSpPr/>
          <p:nvPr/>
        </p:nvSpPr>
        <p:spPr>
          <a:xfrm>
            <a:off x="1191549" y="1958130"/>
            <a:ext cx="10722428" cy="3016210"/>
          </a:xfrm>
          <a:prstGeom prst="rect">
            <a:avLst/>
          </a:prstGeom>
        </p:spPr>
        <p:txBody>
          <a:bodyPr wrap="square">
            <a:spAutoFit/>
          </a:bodyPr>
          <a:lstStyle/>
          <a:p>
            <a:pPr>
              <a:spcAft>
                <a:spcPts val="1000"/>
              </a:spcAft>
            </a:pPr>
            <a:r>
              <a:rPr lang="fi-FI" sz="2000" dirty="0" smtClean="0">
                <a:latin typeface="Times New Roman" panose="02020603050405020304" pitchFamily="18" charset="0"/>
                <a:ea typeface="Calibri" panose="020F0502020204030204" pitchFamily="34" charset="0"/>
                <a:cs typeface="Times New Roman" panose="02020603050405020304" pitchFamily="18" charset="0"/>
              </a:rPr>
              <a:t>Arvioin,</a:t>
            </a:r>
          </a:p>
          <a:p>
            <a:pPr marL="342900" indent="-342900">
              <a:spcAft>
                <a:spcPts val="1000"/>
              </a:spcAft>
              <a:buFont typeface="Arial" panose="020B0604020202020204" pitchFamily="34" charset="0"/>
              <a:buChar char="•"/>
            </a:pPr>
            <a:r>
              <a:rPr lang="fi-FI" sz="2000" dirty="0">
                <a:latin typeface="Times New Roman" panose="02020603050405020304" pitchFamily="18" charset="0"/>
                <a:ea typeface="Calibri" panose="020F0502020204030204" pitchFamily="34" charset="0"/>
                <a:cs typeface="Times New Roman" panose="02020603050405020304" pitchFamily="18" charset="0"/>
              </a:rPr>
              <a:t>koska haluan saavuttaa oppilaiden ja heidän vanhempiensa luottamuksen.</a:t>
            </a:r>
          </a:p>
          <a:p>
            <a:pPr marL="342900" indent="-342900">
              <a:spcAft>
                <a:spcPts val="1000"/>
              </a:spcAft>
              <a:buFont typeface="Arial" panose="020B0604020202020204" pitchFamily="34" charset="0"/>
              <a:buChar char="•"/>
            </a:pPr>
            <a:r>
              <a:rPr lang="fi-FI" sz="2000" dirty="0" smtClean="0">
                <a:latin typeface="Times New Roman" panose="02020603050405020304" pitchFamily="18" charset="0"/>
                <a:ea typeface="Calibri" panose="020F0502020204030204" pitchFamily="34" charset="0"/>
                <a:cs typeface="Times New Roman" panose="02020603050405020304" pitchFamily="18" charset="0"/>
              </a:rPr>
              <a:t>koska haluan auttaa oppilasta saavuttamaan tavoitteensa.</a:t>
            </a:r>
          </a:p>
          <a:p>
            <a:pPr marL="342900" indent="-342900">
              <a:spcAft>
                <a:spcPts val="1000"/>
              </a:spcAft>
              <a:buFont typeface="Arial" panose="020B0604020202020204" pitchFamily="34" charset="0"/>
              <a:buChar char="•"/>
            </a:pPr>
            <a:r>
              <a:rPr lang="fi-FI" sz="2000" dirty="0">
                <a:latin typeface="Times New Roman" panose="02020603050405020304" pitchFamily="18" charset="0"/>
                <a:ea typeface="Calibri" panose="020F0502020204030204" pitchFamily="34" charset="0"/>
                <a:cs typeface="Times New Roman" panose="02020603050405020304" pitchFamily="18" charset="0"/>
              </a:rPr>
              <a:t>k</a:t>
            </a:r>
            <a:r>
              <a:rPr lang="fi-FI" sz="2000" dirty="0" smtClean="0">
                <a:latin typeface="Times New Roman" panose="02020603050405020304" pitchFamily="18" charset="0"/>
                <a:ea typeface="Calibri" panose="020F0502020204030204" pitchFamily="34" charset="0"/>
                <a:cs typeface="Times New Roman" panose="02020603050405020304" pitchFamily="18" charset="0"/>
              </a:rPr>
              <a:t>oska haluan </a:t>
            </a:r>
            <a:r>
              <a:rPr lang="fi-FI" sz="2000" dirty="0">
                <a:latin typeface="Times New Roman" panose="02020603050405020304" pitchFamily="18" charset="0"/>
                <a:ea typeface="Calibri" panose="020F0502020204030204" pitchFamily="34" charset="0"/>
                <a:cs typeface="Times New Roman" panose="02020603050405020304" pitchFamily="18" charset="0"/>
              </a:rPr>
              <a:t>auttaa oppilasta </a:t>
            </a:r>
            <a:r>
              <a:rPr lang="fi-FI" sz="2000" dirty="0" smtClean="0">
                <a:latin typeface="Times New Roman" panose="02020603050405020304" pitchFamily="18" charset="0"/>
                <a:ea typeface="Calibri" panose="020F0502020204030204" pitchFamily="34" charset="0"/>
                <a:cs typeface="Times New Roman" panose="02020603050405020304" pitchFamily="18" charset="0"/>
              </a:rPr>
              <a:t>ottamaan vastuuta oppimisestaan.</a:t>
            </a:r>
          </a:p>
          <a:p>
            <a:pPr marL="342900" indent="-342900">
              <a:spcAft>
                <a:spcPts val="1000"/>
              </a:spcAft>
              <a:buFont typeface="Arial" panose="020B0604020202020204" pitchFamily="34" charset="0"/>
              <a:buChar char="•"/>
            </a:pPr>
            <a:r>
              <a:rPr lang="fi-FI" sz="2000" dirty="0">
                <a:latin typeface="Times New Roman" panose="02020603050405020304" pitchFamily="18" charset="0"/>
                <a:ea typeface="Calibri" panose="020F0502020204030204" pitchFamily="34" charset="0"/>
                <a:cs typeface="Times New Roman" panose="02020603050405020304" pitchFamily="18" charset="0"/>
              </a:rPr>
              <a:t>k</a:t>
            </a:r>
            <a:r>
              <a:rPr lang="fi-FI" sz="2000" dirty="0" smtClean="0">
                <a:latin typeface="Times New Roman" panose="02020603050405020304" pitchFamily="18" charset="0"/>
                <a:ea typeface="Calibri" panose="020F0502020204030204" pitchFamily="34" charset="0"/>
                <a:cs typeface="Times New Roman" panose="02020603050405020304" pitchFamily="18" charset="0"/>
              </a:rPr>
              <a:t>oska haluan </a:t>
            </a:r>
            <a:r>
              <a:rPr lang="fi-FI" sz="2000" dirty="0">
                <a:latin typeface="Times New Roman" panose="02020603050405020304" pitchFamily="18" charset="0"/>
                <a:ea typeface="Calibri" panose="020F0502020204030204" pitchFamily="34" charset="0"/>
                <a:cs typeface="Times New Roman" panose="02020603050405020304" pitchFamily="18" charset="0"/>
              </a:rPr>
              <a:t>auttaa oppilasta </a:t>
            </a:r>
            <a:r>
              <a:rPr lang="fi-FI" sz="2000" dirty="0" smtClean="0">
                <a:latin typeface="Times New Roman" panose="02020603050405020304" pitchFamily="18" charset="0"/>
                <a:ea typeface="Calibri" panose="020F0502020204030204" pitchFamily="34" charset="0"/>
                <a:cs typeface="Times New Roman" panose="02020603050405020304" pitchFamily="18" charset="0"/>
              </a:rPr>
              <a:t>itseohjautumaan.</a:t>
            </a:r>
          </a:p>
          <a:p>
            <a:pPr marL="342900" indent="-342900">
              <a:spcAft>
                <a:spcPts val="1000"/>
              </a:spcAft>
              <a:buFont typeface="Arial" panose="020B0604020202020204" pitchFamily="34" charset="0"/>
              <a:buChar char="•"/>
            </a:pPr>
            <a:r>
              <a:rPr lang="fi-FI" sz="2000" dirty="0">
                <a:latin typeface="Times New Roman" panose="02020603050405020304" pitchFamily="18" charset="0"/>
                <a:ea typeface="Calibri" panose="020F0502020204030204" pitchFamily="34" charset="0"/>
                <a:cs typeface="Times New Roman" panose="02020603050405020304" pitchFamily="18" charset="0"/>
              </a:rPr>
              <a:t>k</a:t>
            </a:r>
            <a:r>
              <a:rPr lang="fi-FI" sz="2000" dirty="0" smtClean="0">
                <a:latin typeface="Times New Roman" panose="02020603050405020304" pitchFamily="18" charset="0"/>
                <a:ea typeface="Calibri" panose="020F0502020204030204" pitchFamily="34" charset="0"/>
                <a:cs typeface="Times New Roman" panose="02020603050405020304" pitchFamily="18" charset="0"/>
              </a:rPr>
              <a:t>oska haluan </a:t>
            </a:r>
            <a:r>
              <a:rPr lang="fi-FI" sz="2000" dirty="0">
                <a:latin typeface="Times New Roman" panose="02020603050405020304" pitchFamily="18" charset="0"/>
                <a:ea typeface="Calibri" panose="020F0502020204030204" pitchFamily="34" charset="0"/>
                <a:cs typeface="Times New Roman" panose="02020603050405020304" pitchFamily="18" charset="0"/>
              </a:rPr>
              <a:t>auttaa oppilasta </a:t>
            </a:r>
            <a:r>
              <a:rPr lang="fi-FI" sz="2000" dirty="0" smtClean="0">
                <a:latin typeface="Times New Roman" panose="02020603050405020304" pitchFamily="18" charset="0"/>
                <a:ea typeface="Calibri" panose="020F0502020204030204" pitchFamily="34" charset="0"/>
                <a:cs typeface="Times New Roman" panose="02020603050405020304" pitchFamily="18" charset="0"/>
              </a:rPr>
              <a:t>näkemään luokkatoverit oman oppimisensa voimavarana.</a:t>
            </a:r>
          </a:p>
          <a:p>
            <a:pPr algn="just">
              <a:spcAft>
                <a:spcPts val="1000"/>
              </a:spcAft>
            </a:pPr>
            <a:endParaRPr lang="fi-FI" sz="2000"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622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V="1">
            <a:off x="7663545" y="5758542"/>
            <a:ext cx="0" cy="685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63545" y="5758542"/>
            <a:ext cx="13062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969830" y="5072742"/>
            <a:ext cx="0" cy="685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969830" y="5072742"/>
            <a:ext cx="13062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265229" y="4386942"/>
            <a:ext cx="13062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276115" y="4386942"/>
            <a:ext cx="0" cy="685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164286" y="5305259"/>
            <a:ext cx="903515" cy="461665"/>
          </a:xfrm>
          <a:prstGeom prst="rect">
            <a:avLst/>
          </a:prstGeom>
          <a:noFill/>
        </p:spPr>
        <p:txBody>
          <a:bodyPr wrap="square" rtlCol="0">
            <a:spAutoFit/>
          </a:bodyPr>
          <a:lstStyle/>
          <a:p>
            <a:r>
              <a:rPr lang="fi-FI" sz="2400" dirty="0" smtClean="0">
                <a:latin typeface="Times New Roman" panose="02020603050405020304" pitchFamily="18" charset="0"/>
                <a:cs typeface="Times New Roman" panose="02020603050405020304" pitchFamily="18" charset="0"/>
              </a:rPr>
              <a:t>7</a:t>
            </a:r>
            <a:endParaRPr lang="fi-FI" sz="24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9274628" y="4611767"/>
            <a:ext cx="1306286" cy="461665"/>
          </a:xfrm>
          <a:prstGeom prst="rect">
            <a:avLst/>
          </a:prstGeom>
          <a:noFill/>
        </p:spPr>
        <p:txBody>
          <a:bodyPr wrap="square" rtlCol="0">
            <a:spAutoFit/>
          </a:bodyPr>
          <a:lstStyle/>
          <a:p>
            <a:r>
              <a:rPr lang="fi-FI" sz="2400" dirty="0" smtClean="0">
                <a:latin typeface="Times New Roman" panose="02020603050405020304" pitchFamily="18" charset="0"/>
                <a:cs typeface="Times New Roman" panose="02020603050405020304" pitchFamily="18" charset="0"/>
              </a:rPr>
              <a:t>8 - 9</a:t>
            </a:r>
            <a:endParaRPr lang="fi-FI" sz="24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0580914" y="3944607"/>
            <a:ext cx="1676400" cy="461665"/>
          </a:xfrm>
          <a:prstGeom prst="rect">
            <a:avLst/>
          </a:prstGeom>
          <a:noFill/>
        </p:spPr>
        <p:txBody>
          <a:bodyPr wrap="square" rtlCol="0">
            <a:spAutoFit/>
          </a:bodyPr>
          <a:lstStyle/>
          <a:p>
            <a:r>
              <a:rPr lang="fi-FI" sz="2400" dirty="0" smtClean="0">
                <a:latin typeface="Times New Roman" panose="02020603050405020304" pitchFamily="18" charset="0"/>
                <a:cs typeface="Times New Roman" panose="02020603050405020304" pitchFamily="18" charset="0"/>
              </a:rPr>
              <a:t>10</a:t>
            </a:r>
            <a:endParaRPr lang="fi-FI" sz="2400" dirty="0">
              <a:latin typeface="Times New Roman" panose="02020603050405020304" pitchFamily="18" charset="0"/>
              <a:cs typeface="Times New Roman" panose="02020603050405020304" pitchFamily="18" charset="0"/>
            </a:endParaRPr>
          </a:p>
        </p:txBody>
      </p:sp>
      <p:sp>
        <p:nvSpPr>
          <p:cNvPr id="26" name="Subtitle 6"/>
          <p:cNvSpPr>
            <a:spLocks noGrp="1"/>
          </p:cNvSpPr>
          <p:nvPr>
            <p:ph type="subTitle" idx="1"/>
          </p:nvPr>
        </p:nvSpPr>
        <p:spPr>
          <a:xfrm>
            <a:off x="985677" y="3070534"/>
            <a:ext cx="8365153" cy="1700011"/>
          </a:xfrm>
        </p:spPr>
        <p:txBody>
          <a:bodyPr anchor="ctr">
            <a:noAutofit/>
          </a:bodyPr>
          <a:lstStyle/>
          <a:p>
            <a:pPr algn="l">
              <a:lnSpc>
                <a:spcPct val="100000"/>
              </a:lnSpc>
            </a:pPr>
            <a:endParaRPr lang="fi-FI" dirty="0">
              <a:latin typeface="Times New Roman" panose="02020603050405020304" pitchFamily="18" charset="0"/>
              <a:ea typeface="Calibri" panose="020F0502020204030204" pitchFamily="34" charset="0"/>
            </a:endParaRPr>
          </a:p>
          <a:p>
            <a:pPr algn="l">
              <a:lnSpc>
                <a:spcPct val="100000"/>
              </a:lnSpc>
            </a:pPr>
            <a:endParaRPr lang="fi-FI" dirty="0" smtClean="0">
              <a:latin typeface="Times New Roman" panose="02020603050405020304" pitchFamily="18" charset="0"/>
              <a:ea typeface="Calibri" panose="020F0502020204030204" pitchFamily="34" charset="0"/>
            </a:endParaRPr>
          </a:p>
          <a:p>
            <a:pPr algn="l">
              <a:lnSpc>
                <a:spcPct val="100000"/>
              </a:lnSpc>
            </a:pPr>
            <a:endParaRPr lang="fi-FI" dirty="0" smtClean="0">
              <a:latin typeface="Times New Roman" panose="02020603050405020304" pitchFamily="18" charset="0"/>
              <a:ea typeface="Calibri" panose="020F0502020204030204" pitchFamily="34" charset="0"/>
            </a:endParaRPr>
          </a:p>
          <a:p>
            <a:pPr algn="l">
              <a:lnSpc>
                <a:spcPct val="100000"/>
              </a:lnSpc>
            </a:pPr>
            <a:endParaRPr lang="de-DE" dirty="0" smtClean="0">
              <a:latin typeface="Times New Roman" panose="02020603050405020304" pitchFamily="18" charset="0"/>
              <a:cs typeface="Times New Roman" panose="02020603050405020304" pitchFamily="18" charset="0"/>
            </a:endParaRPr>
          </a:p>
          <a:p>
            <a:pPr algn="l">
              <a:lnSpc>
                <a:spcPct val="100000"/>
              </a:lnSpc>
            </a:pPr>
            <a:endParaRPr lang="de-DE" dirty="0" smtClean="0">
              <a:latin typeface="Times New Roman" panose="02020603050405020304" pitchFamily="18" charset="0"/>
              <a:cs typeface="Times New Roman" panose="02020603050405020304" pitchFamily="18" charset="0"/>
            </a:endParaRPr>
          </a:p>
        </p:txBody>
      </p:sp>
      <p:sp>
        <p:nvSpPr>
          <p:cNvPr id="3" name="Rectangle 2"/>
          <p:cNvSpPr/>
          <p:nvPr/>
        </p:nvSpPr>
        <p:spPr>
          <a:xfrm>
            <a:off x="985678" y="1177116"/>
            <a:ext cx="9932694" cy="2682786"/>
          </a:xfrm>
          <a:prstGeom prst="rect">
            <a:avLst/>
          </a:prstGeom>
        </p:spPr>
        <p:txBody>
          <a:bodyPr wrap="square">
            <a:spAutoFit/>
          </a:bodyPr>
          <a:lstStyle/>
          <a:p>
            <a:r>
              <a:rPr lang="fi-FI" sz="2000" dirty="0" smtClean="0">
                <a:latin typeface="Times New Roman" panose="02020603050405020304" pitchFamily="18" charset="0"/>
                <a:cs typeface="Times New Roman" panose="02020603050405020304" pitchFamily="18" charset="0"/>
              </a:rPr>
              <a:t>Kun tarkoitus on auttaa eikä arvostella,</a:t>
            </a:r>
          </a:p>
          <a:p>
            <a:endParaRPr lang="fi-FI" sz="2000" dirty="0">
              <a:latin typeface="Times New Roman" panose="02020603050405020304" pitchFamily="18" charset="0"/>
              <a:cs typeface="Times New Roman" panose="02020603050405020304" pitchFamily="18" charset="0"/>
            </a:endParaRPr>
          </a:p>
          <a:p>
            <a:pPr marL="457200" indent="-457200">
              <a:spcAft>
                <a:spcPts val="1000"/>
              </a:spcAft>
              <a:buFont typeface="Arial" panose="020B0604020202020204" pitchFamily="34" charset="0"/>
              <a:buChar char="•"/>
            </a:pPr>
            <a:r>
              <a:rPr lang="fi-FI" sz="2000" i="1" dirty="0">
                <a:latin typeface="Times New Roman" panose="02020603050405020304" pitchFamily="18" charset="0"/>
                <a:cs typeface="Times New Roman" panose="02020603050405020304" pitchFamily="18" charset="0"/>
              </a:rPr>
              <a:t>a</a:t>
            </a:r>
            <a:r>
              <a:rPr lang="fi-FI" sz="2000" i="1" dirty="0" smtClean="0">
                <a:latin typeface="Times New Roman" panose="02020603050405020304" pitchFamily="18" charset="0"/>
                <a:cs typeface="Times New Roman" panose="02020603050405020304" pitchFamily="18" charset="0"/>
              </a:rPr>
              <a:t>rvioinnissa </a:t>
            </a:r>
            <a:r>
              <a:rPr lang="fi-FI" sz="2000" i="1" dirty="0">
                <a:latin typeface="Times New Roman" panose="02020603050405020304" pitchFamily="18" charset="0"/>
                <a:cs typeface="Times New Roman" panose="02020603050405020304" pitchFamily="18" charset="0"/>
              </a:rPr>
              <a:t>ei ensisijaisesti </a:t>
            </a:r>
            <a:r>
              <a:rPr lang="fi-FI" sz="2000" i="1" dirty="0" smtClean="0">
                <a:latin typeface="Times New Roman" panose="02020603050405020304" pitchFamily="18" charset="0"/>
                <a:cs typeface="Times New Roman" panose="02020603050405020304" pitchFamily="18" charset="0"/>
              </a:rPr>
              <a:t>tule pyrkiä </a:t>
            </a:r>
            <a:r>
              <a:rPr lang="fi-FI" sz="2000" i="1" dirty="0">
                <a:latin typeface="Times New Roman" panose="02020603050405020304" pitchFamily="18" charset="0"/>
                <a:cs typeface="Times New Roman" panose="02020603050405020304" pitchFamily="18" charset="0"/>
              </a:rPr>
              <a:t>objektiivisuuteen.</a:t>
            </a:r>
            <a:r>
              <a:rPr lang="fi-FI" sz="2000" dirty="0">
                <a:latin typeface="Times New Roman" panose="02020603050405020304" pitchFamily="18" charset="0"/>
                <a:cs typeface="Times New Roman" panose="02020603050405020304" pitchFamily="18" charset="0"/>
              </a:rPr>
              <a:t> </a:t>
            </a:r>
            <a:r>
              <a:rPr lang="fi-FI" sz="2000" dirty="0" smtClean="0">
                <a:latin typeface="Times New Roman" panose="02020603050405020304" pitchFamily="18" charset="0"/>
                <a:cs typeface="Times New Roman" panose="02020603050405020304" pitchFamily="18" charset="0"/>
              </a:rPr>
              <a:t>Kaikkien osaamista ei tarvitse mitata samoilla mittareilla eikä samojen suoritteiden kautta. </a:t>
            </a:r>
            <a:r>
              <a:rPr lang="fi-FI" sz="2000" dirty="0">
                <a:latin typeface="Times New Roman" panose="02020603050405020304" pitchFamily="18" charset="0"/>
                <a:cs typeface="Times New Roman" panose="02020603050405020304" pitchFamily="18" charset="0"/>
              </a:rPr>
              <a:t>Opettaja saattaa toisinaan myös olla kanssaoppija oppilaan rinnalla, mikä parhaimmillaan avartaa opettajan näkemystä myös arvioinnin mahdollisuuksista</a:t>
            </a:r>
            <a:r>
              <a:rPr lang="fi-FI" sz="2000" dirty="0" smtClean="0">
                <a:latin typeface="Times New Roman" panose="02020603050405020304" pitchFamily="18" charset="0"/>
                <a:cs typeface="Times New Roman" panose="02020603050405020304" pitchFamily="18" charset="0"/>
              </a:rPr>
              <a:t>. Numeroarvosanat </a:t>
            </a:r>
            <a:r>
              <a:rPr lang="fi-FI" sz="2000" dirty="0">
                <a:latin typeface="Times New Roman" panose="02020603050405020304" pitchFamily="18" charset="0"/>
                <a:cs typeface="Times New Roman" panose="02020603050405020304" pitchFamily="18" charset="0"/>
              </a:rPr>
              <a:t>sopivat huonosti laadulliseen arviointiin. </a:t>
            </a:r>
          </a:p>
          <a:p>
            <a:pPr marL="457200" indent="-457200">
              <a:buFont typeface="Arial" panose="020B0604020202020204" pitchFamily="34" charset="0"/>
              <a:buChar char="•"/>
            </a:pPr>
            <a:r>
              <a:rPr lang="fi-FI" sz="2000" i="1" dirty="0">
                <a:latin typeface="Times New Roman" panose="02020603050405020304" pitchFamily="18" charset="0"/>
                <a:cs typeface="Times New Roman" panose="02020603050405020304" pitchFamily="18" charset="0"/>
              </a:rPr>
              <a:t>a</a:t>
            </a:r>
            <a:r>
              <a:rPr lang="fi-FI" sz="2000" i="1" dirty="0" smtClean="0">
                <a:latin typeface="Times New Roman" panose="02020603050405020304" pitchFamily="18" charset="0"/>
                <a:cs typeface="Times New Roman" panose="02020603050405020304" pitchFamily="18" charset="0"/>
              </a:rPr>
              <a:t>rvioinnin reiluus tulee siitä, että kaikki oppilaat haastetaan tasollaan. </a:t>
            </a:r>
            <a:endParaRPr lang="en-US" sz="2000" i="1" dirty="0">
              <a:latin typeface="Times New Roman" panose="02020603050405020304" pitchFamily="18" charset="0"/>
              <a:cs typeface="Times New Roman" panose="02020603050405020304" pitchFamily="18" charset="0"/>
            </a:endParaRPr>
          </a:p>
        </p:txBody>
      </p:sp>
      <p:sp>
        <p:nvSpPr>
          <p:cNvPr id="4" name="Rectangle 3"/>
          <p:cNvSpPr/>
          <p:nvPr/>
        </p:nvSpPr>
        <p:spPr>
          <a:xfrm>
            <a:off x="920364" y="4376056"/>
            <a:ext cx="7374553" cy="1015663"/>
          </a:xfrm>
          <a:prstGeom prst="rect">
            <a:avLst/>
          </a:prstGeom>
        </p:spPr>
        <p:txBody>
          <a:bodyPr wrap="square">
            <a:spAutoFit/>
          </a:bodyPr>
          <a:lstStyle/>
          <a:p>
            <a:r>
              <a:rPr lang="fi-FI" sz="2000" dirty="0" smtClean="0">
                <a:solidFill>
                  <a:srgbClr val="FF0000"/>
                </a:solidFill>
                <a:latin typeface="Times New Roman" panose="02020603050405020304" pitchFamily="18" charset="0"/>
                <a:cs typeface="Times New Roman" panose="02020603050405020304" pitchFamily="18" charset="0"/>
              </a:rPr>
              <a:t>Matemaattisesti </a:t>
            </a:r>
            <a:r>
              <a:rPr lang="fi-FI" sz="2000" dirty="0">
                <a:solidFill>
                  <a:srgbClr val="FF0000"/>
                </a:solidFill>
                <a:latin typeface="Times New Roman" panose="02020603050405020304" pitchFamily="18" charset="0"/>
                <a:cs typeface="Times New Roman" panose="02020603050405020304" pitchFamily="18" charset="0"/>
              </a:rPr>
              <a:t>taitavat oppilaat </a:t>
            </a:r>
            <a:r>
              <a:rPr lang="fi-FI" sz="2000" dirty="0" smtClean="0">
                <a:solidFill>
                  <a:srgbClr val="FF0000"/>
                </a:solidFill>
                <a:latin typeface="Times New Roman" panose="02020603050405020304" pitchFamily="18" charset="0"/>
                <a:cs typeface="Times New Roman" panose="02020603050405020304" pitchFamily="18" charset="0"/>
              </a:rPr>
              <a:t>osoittavat esimerkillään, mitä on matemaattinen </a:t>
            </a:r>
            <a:r>
              <a:rPr lang="fi-FI" sz="2000" dirty="0">
                <a:solidFill>
                  <a:srgbClr val="FF0000"/>
                </a:solidFill>
                <a:latin typeface="Times New Roman" panose="02020603050405020304" pitchFamily="18" charset="0"/>
                <a:cs typeface="Times New Roman" panose="02020603050405020304" pitchFamily="18" charset="0"/>
              </a:rPr>
              <a:t>osaaminen. Se on kykyä haastaa itseään, tehdä virheitä, kysyä, sekä kykyä olla vuorovaikutuksessa muiden kanssa. </a:t>
            </a:r>
          </a:p>
        </p:txBody>
      </p:sp>
      <p:sp>
        <p:nvSpPr>
          <p:cNvPr id="6" name="Oval 5"/>
          <p:cNvSpPr/>
          <p:nvPr/>
        </p:nvSpPr>
        <p:spPr>
          <a:xfrm>
            <a:off x="10395857" y="3766457"/>
            <a:ext cx="881746" cy="845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 name="Straight Arrow Connector 7"/>
          <p:cNvCxnSpPr/>
          <p:nvPr/>
        </p:nvCxnSpPr>
        <p:spPr>
          <a:xfrm flipV="1">
            <a:off x="7990629" y="4175439"/>
            <a:ext cx="2296373" cy="4171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98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5187" y="306437"/>
            <a:ext cx="9144000" cy="2387600"/>
          </a:xfrm>
        </p:spPr>
        <p:txBody>
          <a:bodyPr>
            <a:normAutofit/>
          </a:bodyPr>
          <a:lstStyle/>
          <a:p>
            <a:r>
              <a:rPr lang="fi-FI" dirty="0"/>
              <a:t/>
            </a:r>
            <a:br>
              <a:rPr lang="fi-FI" dirty="0"/>
            </a:br>
            <a:endParaRPr lang="fi-FI" dirty="0"/>
          </a:p>
        </p:txBody>
      </p:sp>
      <p:sp>
        <p:nvSpPr>
          <p:cNvPr id="7" name="Subtitle 6"/>
          <p:cNvSpPr>
            <a:spLocks noGrp="1"/>
          </p:cNvSpPr>
          <p:nvPr>
            <p:ph type="subTitle" idx="1"/>
          </p:nvPr>
        </p:nvSpPr>
        <p:spPr>
          <a:xfrm>
            <a:off x="1355187" y="2046457"/>
            <a:ext cx="10094131" cy="1770600"/>
          </a:xfrm>
        </p:spPr>
        <p:txBody>
          <a:bodyPr anchor="ctr">
            <a:noAutofit/>
          </a:bodyPr>
          <a:lstStyle/>
          <a:p>
            <a:pPr algn="l"/>
            <a:endParaRPr lang="fi-FI" sz="3200" dirty="0" smtClean="0">
              <a:latin typeface="Times New Roman" panose="02020603050405020304" pitchFamily="18" charset="0"/>
              <a:cs typeface="Times New Roman" panose="02020603050405020304" pitchFamily="18" charset="0"/>
            </a:endParaRPr>
          </a:p>
          <a:p>
            <a:pPr algn="l"/>
            <a:endParaRPr lang="fi-FI" dirty="0" smtClean="0">
              <a:solidFill>
                <a:srgbClr val="FF0000"/>
              </a:solidFill>
              <a:latin typeface="Times New Roman" panose="02020603050405020304" pitchFamily="18" charset="0"/>
              <a:cs typeface="Times New Roman" panose="02020603050405020304" pitchFamily="18" charset="0"/>
            </a:endParaRPr>
          </a:p>
          <a:p>
            <a:pPr algn="l"/>
            <a:endParaRPr lang="fi-FI" dirty="0">
              <a:latin typeface="Times New Roman" panose="02020603050405020304" pitchFamily="18" charset="0"/>
              <a:cs typeface="Times New Roman" panose="02020603050405020304" pitchFamily="18" charset="0"/>
            </a:endParaRPr>
          </a:p>
        </p:txBody>
      </p:sp>
      <p:sp>
        <p:nvSpPr>
          <p:cNvPr id="3" name="Rectangle 2"/>
          <p:cNvSpPr/>
          <p:nvPr/>
        </p:nvSpPr>
        <p:spPr>
          <a:xfrm>
            <a:off x="1292946" y="2539784"/>
            <a:ext cx="10156372" cy="2554545"/>
          </a:xfrm>
          <a:prstGeom prst="rect">
            <a:avLst/>
          </a:prstGeom>
        </p:spPr>
        <p:txBody>
          <a:bodyPr wrap="square">
            <a:spAutoFit/>
          </a:bodyPr>
          <a:lstStyle/>
          <a:p>
            <a:r>
              <a:rPr lang="fi-FI" sz="2000" dirty="0" smtClean="0">
                <a:solidFill>
                  <a:srgbClr val="000000"/>
                </a:solidFill>
                <a:latin typeface="Times New Roman" panose="02020603050405020304" pitchFamily="18" charset="0"/>
                <a:cs typeface="Times New Roman" panose="02020603050405020304" pitchFamily="18" charset="0"/>
              </a:rPr>
              <a:t>Käänteisessä oppimisessa ja sitä tukevassa arviointikulttuurissa on kyse pitkäjänteisestä oppilaskeskeisen oppimiskulttuurin rakentamisesta, joka edellyttää opettajan ja oppilaan välistä kunnioitusta ja luottamusta.</a:t>
            </a:r>
          </a:p>
          <a:p>
            <a:endParaRPr lang="fi-FI" sz="2000" dirty="0">
              <a:solidFill>
                <a:srgbClr val="000000"/>
              </a:solidFill>
              <a:latin typeface="Times New Roman" panose="02020603050405020304" pitchFamily="18" charset="0"/>
              <a:cs typeface="Times New Roman" panose="02020603050405020304" pitchFamily="18" charset="0"/>
            </a:endParaRPr>
          </a:p>
          <a:p>
            <a:endParaRPr lang="fi-FI" sz="2000" dirty="0" smtClean="0">
              <a:solidFill>
                <a:srgbClr val="000000"/>
              </a:solidFill>
              <a:latin typeface="Times New Roman" panose="02020603050405020304" pitchFamily="18" charset="0"/>
              <a:cs typeface="Times New Roman" panose="02020603050405020304" pitchFamily="18" charset="0"/>
            </a:endParaRPr>
          </a:p>
          <a:p>
            <a:endParaRPr lang="fi-FI" sz="2000" dirty="0">
              <a:solidFill>
                <a:srgbClr val="000000"/>
              </a:solidFill>
              <a:latin typeface="Times New Roman" panose="02020603050405020304" pitchFamily="18" charset="0"/>
              <a:cs typeface="Times New Roman" panose="02020603050405020304" pitchFamily="18" charset="0"/>
            </a:endParaRPr>
          </a:p>
          <a:p>
            <a:r>
              <a:rPr lang="fi-FI" sz="2000" dirty="0" smtClean="0"/>
              <a:t/>
            </a:r>
            <a:br>
              <a:rPr lang="fi-FI" sz="2000" dirty="0" smtClean="0"/>
            </a:br>
            <a:endParaRPr lang="fi-FI" sz="2000" dirty="0"/>
          </a:p>
        </p:txBody>
      </p:sp>
    </p:spTree>
    <p:extLst>
      <p:ext uri="{BB962C8B-B14F-4D97-AF65-F5344CB8AC3E}">
        <p14:creationId xmlns:p14="http://schemas.microsoft.com/office/powerpoint/2010/main" val="2352661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5187" y="306437"/>
            <a:ext cx="9144000" cy="2387600"/>
          </a:xfrm>
        </p:spPr>
        <p:txBody>
          <a:bodyPr>
            <a:normAutofit/>
          </a:bodyPr>
          <a:lstStyle/>
          <a:p>
            <a:r>
              <a:rPr lang="fi-FI" dirty="0"/>
              <a:t/>
            </a:r>
            <a:br>
              <a:rPr lang="fi-FI" dirty="0"/>
            </a:br>
            <a:endParaRPr lang="fi-FI" dirty="0"/>
          </a:p>
        </p:txBody>
      </p:sp>
      <p:sp>
        <p:nvSpPr>
          <p:cNvPr id="7" name="Subtitle 6"/>
          <p:cNvSpPr>
            <a:spLocks noGrp="1"/>
          </p:cNvSpPr>
          <p:nvPr>
            <p:ph type="subTitle" idx="1"/>
          </p:nvPr>
        </p:nvSpPr>
        <p:spPr>
          <a:xfrm>
            <a:off x="1355187" y="2046457"/>
            <a:ext cx="10094131" cy="1770600"/>
          </a:xfrm>
        </p:spPr>
        <p:txBody>
          <a:bodyPr anchor="ctr">
            <a:noAutofit/>
          </a:bodyPr>
          <a:lstStyle/>
          <a:p>
            <a:pPr algn="l"/>
            <a:endParaRPr lang="fi-FI" sz="3200" dirty="0" smtClean="0">
              <a:latin typeface="Times New Roman" panose="02020603050405020304" pitchFamily="18" charset="0"/>
              <a:cs typeface="Times New Roman" panose="02020603050405020304" pitchFamily="18" charset="0"/>
            </a:endParaRPr>
          </a:p>
          <a:p>
            <a:pPr algn="l"/>
            <a:endParaRPr lang="fi-FI" dirty="0" smtClean="0">
              <a:solidFill>
                <a:srgbClr val="FF0000"/>
              </a:solidFill>
              <a:latin typeface="Times New Roman" panose="02020603050405020304" pitchFamily="18" charset="0"/>
              <a:cs typeface="Times New Roman" panose="02020603050405020304" pitchFamily="18" charset="0"/>
            </a:endParaRPr>
          </a:p>
          <a:p>
            <a:pPr algn="l"/>
            <a:endParaRPr lang="fi-FI"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19843" y="1677035"/>
            <a:ext cx="6128657" cy="2646878"/>
          </a:xfrm>
          <a:prstGeom prst="rect">
            <a:avLst/>
          </a:prstGeom>
          <a:noFill/>
        </p:spPr>
        <p:txBody>
          <a:bodyPr wrap="square" rtlCol="0">
            <a:spAutoFit/>
          </a:bodyPr>
          <a:lstStyle/>
          <a:p>
            <a:r>
              <a:rPr lang="fi-FI" sz="2400" b="1" dirty="0" smtClean="0">
                <a:latin typeface="Times New Roman" panose="02020603050405020304" pitchFamily="18" charset="0"/>
                <a:cs typeface="Times New Roman" panose="02020603050405020304" pitchFamily="18" charset="0"/>
              </a:rPr>
              <a:t>Kasvatuskumppanuus</a:t>
            </a:r>
          </a:p>
          <a:p>
            <a:endParaRPr lang="fi-FI"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i-FI" sz="2000" dirty="0" smtClean="0">
                <a:latin typeface="Times New Roman" panose="02020603050405020304" pitchFamily="18" charset="0"/>
                <a:cs typeface="Times New Roman" panose="02020603050405020304" pitchFamily="18" charset="0"/>
              </a:rPr>
              <a:t>Jos </a:t>
            </a:r>
            <a:r>
              <a:rPr lang="fi-FI" sz="2000" dirty="0" err="1" smtClean="0">
                <a:latin typeface="Times New Roman" panose="02020603050405020304" pitchFamily="18" charset="0"/>
                <a:cs typeface="Times New Roman" panose="02020603050405020304" pitchFamily="18" charset="0"/>
              </a:rPr>
              <a:t>flippaat</a:t>
            </a:r>
            <a:r>
              <a:rPr lang="fi-FI" sz="2000" dirty="0" smtClean="0">
                <a:latin typeface="Times New Roman" panose="02020603050405020304" pitchFamily="18" charset="0"/>
                <a:cs typeface="Times New Roman" panose="02020603050405020304" pitchFamily="18" charset="0"/>
              </a:rPr>
              <a:t>, </a:t>
            </a:r>
            <a:r>
              <a:rPr lang="fi-FI" sz="2000" dirty="0">
                <a:latin typeface="Times New Roman" panose="02020603050405020304" pitchFamily="18" charset="0"/>
                <a:cs typeface="Times New Roman" panose="02020603050405020304" pitchFamily="18" charset="0"/>
              </a:rPr>
              <a:t>t</a:t>
            </a:r>
            <a:r>
              <a:rPr lang="fi-FI" sz="2000" dirty="0" smtClean="0">
                <a:latin typeface="Times New Roman" panose="02020603050405020304" pitchFamily="18" charset="0"/>
                <a:cs typeface="Times New Roman" panose="02020603050405020304" pitchFamily="18" charset="0"/>
              </a:rPr>
              <a:t>ietäähän vanhemmat, mitä teet ja miksi?</a:t>
            </a:r>
          </a:p>
          <a:p>
            <a:pPr marL="342900" indent="-342900">
              <a:buFont typeface="Arial" panose="020B0604020202020204" pitchFamily="34" charset="0"/>
              <a:buChar char="•"/>
            </a:pPr>
            <a:r>
              <a:rPr lang="fi-FI" sz="2000" dirty="0" smtClean="0">
                <a:latin typeface="Times New Roman" panose="02020603050405020304" pitchFamily="18" charset="0"/>
                <a:cs typeface="Times New Roman" panose="02020603050405020304" pitchFamily="18" charset="0"/>
              </a:rPr>
              <a:t>Jokainen </a:t>
            </a:r>
            <a:r>
              <a:rPr lang="fi-FI" sz="2000" dirty="0">
                <a:latin typeface="Times New Roman" panose="02020603050405020304" pitchFamily="18" charset="0"/>
                <a:cs typeface="Times New Roman" panose="02020603050405020304" pitchFamily="18" charset="0"/>
              </a:rPr>
              <a:t>vanhempi haluaa, että hänen lapsensa nähdään yksilönä ja hänen erinomaisuutensa </a:t>
            </a:r>
            <a:r>
              <a:rPr lang="fi-FI" sz="2000" dirty="0" smtClean="0">
                <a:latin typeface="Times New Roman" panose="02020603050405020304" pitchFamily="18" charset="0"/>
                <a:cs typeface="Times New Roman" panose="02020603050405020304" pitchFamily="18" charset="0"/>
              </a:rPr>
              <a:t>huomataan.</a:t>
            </a:r>
          </a:p>
          <a:p>
            <a:pPr marL="342900" indent="-342900">
              <a:buFont typeface="Arial" panose="020B0604020202020204" pitchFamily="34" charset="0"/>
              <a:buChar char="•"/>
            </a:pPr>
            <a:r>
              <a:rPr lang="fi-FI" sz="2000" dirty="0" smtClean="0">
                <a:latin typeface="Times New Roman" panose="02020603050405020304" pitchFamily="18" charset="0"/>
                <a:cs typeface="Times New Roman" panose="02020603050405020304" pitchFamily="18" charset="0"/>
              </a:rPr>
              <a:t>Äitinä ihastuin Englantilaiseen koulusysteemiin. </a:t>
            </a:r>
            <a:endParaRPr lang="fi-FI"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fi-FI"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500" y="0"/>
            <a:ext cx="5143500" cy="6858000"/>
          </a:xfrm>
          <a:prstGeom prst="rect">
            <a:avLst/>
          </a:prstGeom>
        </p:spPr>
      </p:pic>
    </p:spTree>
    <p:extLst>
      <p:ext uri="{BB962C8B-B14F-4D97-AF65-F5344CB8AC3E}">
        <p14:creationId xmlns:p14="http://schemas.microsoft.com/office/powerpoint/2010/main" val="41604830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5187" y="306437"/>
            <a:ext cx="9144000" cy="2387600"/>
          </a:xfrm>
        </p:spPr>
        <p:txBody>
          <a:bodyPr>
            <a:normAutofit/>
          </a:bodyPr>
          <a:lstStyle/>
          <a:p>
            <a:r>
              <a:rPr lang="fi-FI" dirty="0"/>
              <a:t/>
            </a:r>
            <a:br>
              <a:rPr lang="fi-FI" dirty="0"/>
            </a:br>
            <a:endParaRPr lang="fi-FI" dirty="0"/>
          </a:p>
        </p:txBody>
      </p:sp>
      <p:sp>
        <p:nvSpPr>
          <p:cNvPr id="7" name="Subtitle 6"/>
          <p:cNvSpPr>
            <a:spLocks noGrp="1"/>
          </p:cNvSpPr>
          <p:nvPr>
            <p:ph type="subTitle" idx="1"/>
          </p:nvPr>
        </p:nvSpPr>
        <p:spPr>
          <a:xfrm>
            <a:off x="1355187" y="2046457"/>
            <a:ext cx="10094131" cy="1770600"/>
          </a:xfrm>
        </p:spPr>
        <p:txBody>
          <a:bodyPr anchor="ctr">
            <a:noAutofit/>
          </a:bodyPr>
          <a:lstStyle/>
          <a:p>
            <a:pPr algn="l"/>
            <a:endParaRPr lang="fi-FI" sz="3200" dirty="0" smtClean="0">
              <a:latin typeface="Times New Roman" panose="02020603050405020304" pitchFamily="18" charset="0"/>
              <a:cs typeface="Times New Roman" panose="02020603050405020304" pitchFamily="18" charset="0"/>
            </a:endParaRPr>
          </a:p>
          <a:p>
            <a:pPr algn="l"/>
            <a:endParaRPr lang="fi-FI" dirty="0" smtClean="0">
              <a:solidFill>
                <a:srgbClr val="FF0000"/>
              </a:solidFill>
              <a:latin typeface="Times New Roman" panose="02020603050405020304" pitchFamily="18" charset="0"/>
              <a:cs typeface="Times New Roman" panose="02020603050405020304" pitchFamily="18" charset="0"/>
            </a:endParaRPr>
          </a:p>
          <a:p>
            <a:pPr algn="l"/>
            <a:endParaRPr lang="fi-FI"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499" y="0"/>
            <a:ext cx="10043001" cy="6858000"/>
          </a:xfrm>
          <a:prstGeom prst="rect">
            <a:avLst/>
          </a:prstGeom>
        </p:spPr>
      </p:pic>
    </p:spTree>
    <p:extLst>
      <p:ext uri="{BB962C8B-B14F-4D97-AF65-F5344CB8AC3E}">
        <p14:creationId xmlns:p14="http://schemas.microsoft.com/office/powerpoint/2010/main" val="2394743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6085" y="1118303"/>
            <a:ext cx="9171172" cy="2121077"/>
          </a:xfrm>
        </p:spPr>
        <p:txBody>
          <a:bodyPr>
            <a:normAutofit fontScale="90000"/>
          </a:bodyPr>
          <a:lstStyle/>
          <a:p>
            <a:pPr algn="l"/>
            <a:r>
              <a:rPr lang="fi-FI" sz="2700" b="1" dirty="0">
                <a:latin typeface="Times New Roman" panose="02020603050405020304" pitchFamily="18" charset="0"/>
                <a:cs typeface="Times New Roman" panose="02020603050405020304" pitchFamily="18" charset="0"/>
              </a:rPr>
              <a:t>Positiivisuus on valtava voimavara </a:t>
            </a:r>
            <a:r>
              <a:rPr lang="fi-FI" sz="2700" b="1" dirty="0" smtClean="0">
                <a:latin typeface="Times New Roman" panose="02020603050405020304" pitchFamily="18" charset="0"/>
                <a:cs typeface="Times New Roman" panose="02020603050405020304" pitchFamily="18" charset="0"/>
              </a:rPr>
              <a:t>oppilaan oppimiselle sekä </a:t>
            </a:r>
            <a:r>
              <a:rPr lang="fi-FI" sz="2700" b="1" dirty="0">
                <a:latin typeface="Times New Roman" panose="02020603050405020304" pitchFamily="18" charset="0"/>
                <a:cs typeface="Times New Roman" panose="02020603050405020304" pitchFamily="18" charset="0"/>
              </a:rPr>
              <a:t>opettajan työssä jaksamiselle</a:t>
            </a:r>
            <a:r>
              <a:rPr lang="fi-FI" sz="5400" b="1" dirty="0">
                <a:latin typeface="Times New Roman" panose="02020603050405020304" pitchFamily="18" charset="0"/>
                <a:cs typeface="Times New Roman" panose="02020603050405020304" pitchFamily="18" charset="0"/>
              </a:rPr>
              <a:t/>
            </a:r>
            <a:br>
              <a:rPr lang="fi-FI" sz="5400" b="1" dirty="0">
                <a:latin typeface="Times New Roman" panose="02020603050405020304" pitchFamily="18" charset="0"/>
                <a:cs typeface="Times New Roman" panose="02020603050405020304" pitchFamily="18" charset="0"/>
              </a:rPr>
            </a:br>
            <a:r>
              <a:rPr lang="fi-FI" dirty="0"/>
              <a:t/>
            </a:r>
            <a:br>
              <a:rPr lang="fi-FI" dirty="0"/>
            </a:br>
            <a:endParaRPr lang="fi-FI" dirty="0"/>
          </a:p>
        </p:txBody>
      </p:sp>
      <p:sp>
        <p:nvSpPr>
          <p:cNvPr id="7" name="Subtitle 6"/>
          <p:cNvSpPr>
            <a:spLocks noGrp="1"/>
          </p:cNvSpPr>
          <p:nvPr>
            <p:ph type="subTitle" idx="1"/>
          </p:nvPr>
        </p:nvSpPr>
        <p:spPr>
          <a:xfrm>
            <a:off x="1355187" y="2046457"/>
            <a:ext cx="10094131" cy="1770600"/>
          </a:xfrm>
        </p:spPr>
        <p:txBody>
          <a:bodyPr anchor="ctr">
            <a:noAutofit/>
          </a:bodyPr>
          <a:lstStyle/>
          <a:p>
            <a:pPr algn="l"/>
            <a:endParaRPr lang="fi-FI" sz="3200" dirty="0" smtClean="0">
              <a:latin typeface="Times New Roman" panose="02020603050405020304" pitchFamily="18" charset="0"/>
              <a:cs typeface="Times New Roman" panose="02020603050405020304" pitchFamily="18" charset="0"/>
            </a:endParaRPr>
          </a:p>
          <a:p>
            <a:pPr algn="l"/>
            <a:endParaRPr lang="fi-FI" dirty="0" smtClean="0">
              <a:solidFill>
                <a:srgbClr val="FF0000"/>
              </a:solidFill>
              <a:latin typeface="Times New Roman" panose="02020603050405020304" pitchFamily="18" charset="0"/>
              <a:cs typeface="Times New Roman" panose="02020603050405020304" pitchFamily="18" charset="0"/>
            </a:endParaRPr>
          </a:p>
          <a:p>
            <a:pPr algn="l"/>
            <a:endParaRPr lang="fi-FI"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077643" y="1894055"/>
            <a:ext cx="7768495" cy="2954655"/>
          </a:xfrm>
          <a:prstGeom prst="rect">
            <a:avLst/>
          </a:prstGeom>
          <a:noFill/>
        </p:spPr>
        <p:txBody>
          <a:bodyPr wrap="square" rtlCol="0">
            <a:spAutoFit/>
          </a:bodyPr>
          <a:lstStyle/>
          <a:p>
            <a:endParaRPr lang="fi-FI"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i-FI" sz="2000" dirty="0" smtClean="0">
                <a:latin typeface="Times New Roman" panose="02020603050405020304" pitchFamily="18" charset="0"/>
                <a:cs typeface="Times New Roman" panose="02020603050405020304" pitchFamily="18" charset="0"/>
              </a:rPr>
              <a:t>Englannissa opettajat tietoisesti pyrkivät olemaan antamatta negatiivista palautetta. </a:t>
            </a:r>
            <a:endParaRPr lang="fi-FI"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i-FI" sz="2000" dirty="0" smtClean="0">
                <a:latin typeface="Times New Roman" panose="02020603050405020304" pitchFamily="18" charset="0"/>
                <a:cs typeface="Times New Roman" panose="02020603050405020304" pitchFamily="18" charset="0"/>
              </a:rPr>
              <a:t>Jos opettaja ei lukukauden aikana pysty sanomaan jokaisesta oppilaasta jotain positiivista, lienee syytä tutustua oppilaisiinsa paremmin. </a:t>
            </a:r>
          </a:p>
          <a:p>
            <a:pPr marL="285750" indent="-285750">
              <a:buFont typeface="Arial" panose="020B0604020202020204" pitchFamily="34" charset="0"/>
              <a:buChar char="•"/>
            </a:pPr>
            <a:endParaRPr lang="fi-FI" sz="2400" dirty="0" smtClean="0"/>
          </a:p>
          <a:p>
            <a:pPr marL="285750" indent="-285750">
              <a:buFont typeface="Arial" panose="020B0604020202020204" pitchFamily="34" charset="0"/>
              <a:buChar char="•"/>
            </a:pPr>
            <a:endParaRPr lang="fi-FI" sz="2400" dirty="0"/>
          </a:p>
          <a:p>
            <a:pPr marL="285750" indent="-285750">
              <a:buFont typeface="Arial" panose="020B0604020202020204" pitchFamily="34" charset="0"/>
              <a:buChar char="•"/>
            </a:pPr>
            <a:endParaRPr lang="fi-FI" dirty="0"/>
          </a:p>
        </p:txBody>
      </p:sp>
      <p:grpSp>
        <p:nvGrpSpPr>
          <p:cNvPr id="5" name="Group 4"/>
          <p:cNvGrpSpPr/>
          <p:nvPr/>
        </p:nvGrpSpPr>
        <p:grpSpPr>
          <a:xfrm>
            <a:off x="8343941" y="3391782"/>
            <a:ext cx="3252375" cy="2777850"/>
            <a:chOff x="8196943" y="1500237"/>
            <a:chExt cx="3252375" cy="277785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581" t="7981" r="4761" b="6450"/>
            <a:stretch/>
          </p:blipFill>
          <p:spPr>
            <a:xfrm>
              <a:off x="8196943" y="1610908"/>
              <a:ext cx="2982686" cy="2166257"/>
            </a:xfrm>
            <a:prstGeom prst="rect">
              <a:avLst/>
            </a:prstGeom>
          </p:spPr>
        </p:pic>
        <p:cxnSp>
          <p:nvCxnSpPr>
            <p:cNvPr id="6" name="Straight Connector 5"/>
            <p:cNvCxnSpPr/>
            <p:nvPr/>
          </p:nvCxnSpPr>
          <p:spPr>
            <a:xfrm>
              <a:off x="8196943" y="1676400"/>
              <a:ext cx="3252375" cy="24492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382000" y="1500237"/>
              <a:ext cx="2879187" cy="27778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908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4904" y="1224369"/>
            <a:ext cx="9144000" cy="2387600"/>
          </a:xfrm>
        </p:spPr>
        <p:txBody>
          <a:bodyPr>
            <a:normAutofit/>
          </a:bodyPr>
          <a:lstStyle/>
          <a:p>
            <a:r>
              <a:rPr lang="fi-FI" dirty="0"/>
              <a:t/>
            </a:r>
            <a:br>
              <a:rPr lang="fi-FI" dirty="0"/>
            </a:br>
            <a:endParaRPr lang="fi-FI" dirty="0"/>
          </a:p>
        </p:txBody>
      </p:sp>
      <p:grpSp>
        <p:nvGrpSpPr>
          <p:cNvPr id="5" name="Group 4"/>
          <p:cNvGrpSpPr/>
          <p:nvPr/>
        </p:nvGrpSpPr>
        <p:grpSpPr>
          <a:xfrm>
            <a:off x="821816" y="3611969"/>
            <a:ext cx="10368698" cy="1437696"/>
            <a:chOff x="876244" y="4361834"/>
            <a:chExt cx="10368698" cy="1437696"/>
          </a:xfrm>
        </p:grpSpPr>
        <p:cxnSp>
          <p:nvCxnSpPr>
            <p:cNvPr id="11" name="Straight Arrow Connector 10"/>
            <p:cNvCxnSpPr/>
            <p:nvPr/>
          </p:nvCxnSpPr>
          <p:spPr>
            <a:xfrm flipV="1">
              <a:off x="1611961" y="4964398"/>
              <a:ext cx="8489982" cy="2721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2100944" y="4361834"/>
              <a:ext cx="3222171" cy="1437696"/>
              <a:chOff x="2035629" y="2821172"/>
              <a:chExt cx="3222171" cy="785226"/>
            </a:xfrm>
          </p:grpSpPr>
          <p:sp>
            <p:nvSpPr>
              <p:cNvPr id="15" name="Rectangle 14"/>
              <p:cNvSpPr/>
              <p:nvPr/>
            </p:nvSpPr>
            <p:spPr>
              <a:xfrm>
                <a:off x="2035629" y="2821172"/>
                <a:ext cx="3222171" cy="6213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xtBox 2"/>
              <p:cNvSpPr txBox="1"/>
              <p:nvPr/>
            </p:nvSpPr>
            <p:spPr>
              <a:xfrm>
                <a:off x="2253343" y="2883576"/>
                <a:ext cx="3004457" cy="722822"/>
              </a:xfrm>
              <a:prstGeom prst="rect">
                <a:avLst/>
              </a:prstGeom>
              <a:noFill/>
            </p:spPr>
            <p:txBody>
              <a:bodyPr wrap="square" rtlCol="0">
                <a:spAutoFit/>
              </a:bodyPr>
              <a:lstStyle/>
              <a:p>
                <a:r>
                  <a:rPr lang="fi-FI" sz="2000" b="1" i="1" dirty="0" smtClean="0">
                    <a:solidFill>
                      <a:schemeClr val="bg1"/>
                    </a:solidFill>
                    <a:latin typeface="Times New Roman" panose="02020603050405020304" pitchFamily="18" charset="0"/>
                    <a:cs typeface="Times New Roman" panose="02020603050405020304" pitchFamily="18" charset="0"/>
                  </a:rPr>
                  <a:t>Formatiivinen arviointi</a:t>
                </a:r>
                <a:r>
                  <a:rPr lang="fi-FI" sz="2000" b="1" dirty="0">
                    <a:solidFill>
                      <a:schemeClr val="bg1"/>
                    </a:solidFill>
                    <a:latin typeface="Times New Roman" panose="02020603050405020304" pitchFamily="18" charset="0"/>
                    <a:cs typeface="Times New Roman" panose="02020603050405020304" pitchFamily="18" charset="0"/>
                  </a:rPr>
                  <a:t> </a:t>
                </a:r>
                <a:r>
                  <a:rPr lang="fi-FI" sz="2000" dirty="0">
                    <a:solidFill>
                      <a:schemeClr val="bg1"/>
                    </a:solidFill>
                    <a:latin typeface="Times New Roman" panose="02020603050405020304" pitchFamily="18" charset="0"/>
                    <a:cs typeface="Times New Roman" panose="02020603050405020304" pitchFamily="18" charset="0"/>
                  </a:rPr>
                  <a:t>(oppimista edistävä ja ohjaava </a:t>
                </a:r>
                <a:r>
                  <a:rPr lang="fi-FI" sz="2000" dirty="0" smtClean="0">
                    <a:solidFill>
                      <a:schemeClr val="bg1"/>
                    </a:solidFill>
                    <a:latin typeface="Times New Roman" panose="02020603050405020304" pitchFamily="18" charset="0"/>
                    <a:cs typeface="Times New Roman" panose="02020603050405020304" pitchFamily="18" charset="0"/>
                  </a:rPr>
                  <a:t>tehtävä) </a:t>
                </a:r>
                <a:endParaRPr lang="fi-FI" sz="2000" dirty="0">
                  <a:solidFill>
                    <a:schemeClr val="bg1"/>
                  </a:solidFill>
                </a:endParaRPr>
              </a:p>
              <a:p>
                <a:endParaRPr lang="fi-FI" sz="2000" i="1" dirty="0">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6466114" y="4361834"/>
              <a:ext cx="3222171" cy="1137697"/>
              <a:chOff x="6433457" y="2821171"/>
              <a:chExt cx="3222171" cy="621375"/>
            </a:xfrm>
            <a:solidFill>
              <a:srgbClr val="0070C0"/>
            </a:solidFill>
          </p:grpSpPr>
          <p:sp>
            <p:nvSpPr>
              <p:cNvPr id="16" name="Rectangle 15"/>
              <p:cNvSpPr/>
              <p:nvPr/>
            </p:nvSpPr>
            <p:spPr>
              <a:xfrm>
                <a:off x="6433457" y="2821171"/>
                <a:ext cx="3222171" cy="62137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xtBox 5"/>
              <p:cNvSpPr txBox="1"/>
              <p:nvPr/>
            </p:nvSpPr>
            <p:spPr>
              <a:xfrm>
                <a:off x="6651171" y="2871898"/>
                <a:ext cx="3004457" cy="554724"/>
              </a:xfrm>
              <a:prstGeom prst="rect">
                <a:avLst/>
              </a:prstGeom>
              <a:grpFill/>
              <a:ln>
                <a:solidFill>
                  <a:srgbClr val="0070C0"/>
                </a:solidFill>
              </a:ln>
            </p:spPr>
            <p:txBody>
              <a:bodyPr wrap="square" rtlCol="0">
                <a:spAutoFit/>
              </a:bodyPr>
              <a:lstStyle/>
              <a:p>
                <a:r>
                  <a:rPr lang="fi-FI" sz="2000" b="1" i="1" dirty="0" smtClean="0">
                    <a:solidFill>
                      <a:schemeClr val="bg1"/>
                    </a:solidFill>
                    <a:latin typeface="Times New Roman" panose="02020603050405020304" pitchFamily="18" charset="0"/>
                    <a:cs typeface="Times New Roman" panose="02020603050405020304" pitchFamily="18" charset="0"/>
                  </a:rPr>
                  <a:t>Summatiivinen arviointi </a:t>
                </a:r>
                <a:r>
                  <a:rPr lang="fi-FI" sz="2000" dirty="0">
                    <a:solidFill>
                      <a:schemeClr val="bg1"/>
                    </a:solidFill>
                    <a:latin typeface="Times New Roman" panose="02020603050405020304" pitchFamily="18" charset="0"/>
                    <a:cs typeface="Times New Roman" panose="02020603050405020304" pitchFamily="18" charset="0"/>
                  </a:rPr>
                  <a:t>(oppimisen </a:t>
                </a:r>
                <a:r>
                  <a:rPr lang="fi-FI" sz="2000" dirty="0" smtClean="0">
                    <a:solidFill>
                      <a:schemeClr val="bg1"/>
                    </a:solidFill>
                    <a:latin typeface="Times New Roman" panose="02020603050405020304" pitchFamily="18" charset="0"/>
                    <a:cs typeface="Times New Roman" panose="02020603050405020304" pitchFamily="18" charset="0"/>
                  </a:rPr>
                  <a:t>todentaminen)</a:t>
                </a:r>
                <a:endParaRPr lang="fi-FI" sz="2000" dirty="0">
                  <a:solidFill>
                    <a:schemeClr val="bg1"/>
                  </a:solidFill>
                </a:endParaRPr>
              </a:p>
              <a:p>
                <a:endParaRPr lang="fi-FI" sz="2000" i="1" dirty="0">
                  <a:latin typeface="Times New Roman" panose="02020603050405020304" pitchFamily="18" charset="0"/>
                  <a:cs typeface="Times New Roman" panose="02020603050405020304" pitchFamily="18" charset="0"/>
                </a:endParaRPr>
              </a:p>
            </p:txBody>
          </p:sp>
        </p:grpSp>
        <p:sp>
          <p:nvSpPr>
            <p:cNvPr id="12" name="TextBox 11"/>
            <p:cNvSpPr txBox="1"/>
            <p:nvPr/>
          </p:nvSpPr>
          <p:spPr>
            <a:xfrm>
              <a:off x="876244" y="4776204"/>
              <a:ext cx="1132114" cy="400110"/>
            </a:xfrm>
            <a:prstGeom prst="rect">
              <a:avLst/>
            </a:prstGeom>
            <a:noFill/>
          </p:spPr>
          <p:txBody>
            <a:bodyPr wrap="square" rtlCol="0">
              <a:spAutoFit/>
            </a:bodyPr>
            <a:lstStyle/>
            <a:p>
              <a:r>
                <a:rPr lang="fi-FI" sz="2000" dirty="0" smtClean="0">
                  <a:latin typeface="Times New Roman" panose="02020603050405020304" pitchFamily="18" charset="0"/>
                  <a:cs typeface="Times New Roman" panose="02020603050405020304" pitchFamily="18" charset="0"/>
                </a:rPr>
                <a:t>Hyvä</a:t>
              </a:r>
              <a:endParaRPr lang="fi-FI" sz="2000" dirty="0">
                <a:latin typeface="Times New Roman" panose="02020603050405020304" pitchFamily="18" charset="0"/>
                <a:cs typeface="Times New Roman" panose="02020603050405020304" pitchFamily="18" charset="0"/>
              </a:endParaRPr>
            </a:p>
          </p:txBody>
        </p:sp>
        <p:grpSp>
          <p:nvGrpSpPr>
            <p:cNvPr id="9" name="Group 8"/>
            <p:cNvGrpSpPr/>
            <p:nvPr/>
          </p:nvGrpSpPr>
          <p:grpSpPr>
            <a:xfrm>
              <a:off x="10112828" y="4631698"/>
              <a:ext cx="1132114" cy="665399"/>
              <a:chOff x="10080172" y="4361834"/>
              <a:chExt cx="1132114" cy="665399"/>
            </a:xfrm>
          </p:grpSpPr>
          <p:sp>
            <p:nvSpPr>
              <p:cNvPr id="17" name="TextBox 16"/>
              <p:cNvSpPr txBox="1"/>
              <p:nvPr/>
            </p:nvSpPr>
            <p:spPr>
              <a:xfrm>
                <a:off x="10080172" y="4482334"/>
                <a:ext cx="1132114" cy="400110"/>
              </a:xfrm>
              <a:prstGeom prst="rect">
                <a:avLst/>
              </a:prstGeom>
              <a:noFill/>
            </p:spPr>
            <p:txBody>
              <a:bodyPr wrap="square" rtlCol="0">
                <a:spAutoFit/>
              </a:bodyPr>
              <a:lstStyle/>
              <a:p>
                <a:r>
                  <a:rPr lang="fi-FI" sz="2000" dirty="0" smtClean="0">
                    <a:latin typeface="Times New Roman" panose="02020603050405020304" pitchFamily="18" charset="0"/>
                    <a:cs typeface="Times New Roman" panose="02020603050405020304" pitchFamily="18" charset="0"/>
                  </a:rPr>
                  <a:t>Huono</a:t>
                </a:r>
                <a:endParaRPr lang="fi-FI" sz="2000" dirty="0">
                  <a:latin typeface="Times New Roman" panose="02020603050405020304" pitchFamily="18" charset="0"/>
                  <a:cs typeface="Times New Roman" panose="02020603050405020304" pitchFamily="18" charset="0"/>
                </a:endParaRPr>
              </a:p>
            </p:txBody>
          </p:sp>
          <p:cxnSp>
            <p:nvCxnSpPr>
              <p:cNvPr id="26" name="Straight Connector 25"/>
              <p:cNvCxnSpPr/>
              <p:nvPr/>
            </p:nvCxnSpPr>
            <p:spPr>
              <a:xfrm>
                <a:off x="10080172" y="4361834"/>
                <a:ext cx="805542" cy="6213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0101943" y="4361834"/>
                <a:ext cx="735717" cy="6653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 name="Rectangle 3"/>
          <p:cNvSpPr/>
          <p:nvPr/>
        </p:nvSpPr>
        <p:spPr>
          <a:xfrm>
            <a:off x="647644" y="1072373"/>
            <a:ext cx="11239555" cy="2246769"/>
          </a:xfrm>
          <a:prstGeom prst="rect">
            <a:avLst/>
          </a:prstGeom>
        </p:spPr>
        <p:txBody>
          <a:bodyPr wrap="square">
            <a:spAutoFit/>
          </a:bodyPr>
          <a:lstStyle/>
          <a:p>
            <a:r>
              <a:rPr lang="fi-FI" sz="2000" i="1" dirty="0" smtClean="0">
                <a:latin typeface="Times New Roman" panose="02020603050405020304" pitchFamily="18" charset="0"/>
                <a:cs typeface="Times New Roman" panose="02020603050405020304" pitchFamily="18" charset="0"/>
              </a:rPr>
              <a:t>”Oppilaan </a:t>
            </a:r>
            <a:r>
              <a:rPr lang="fi-FI" sz="2000" i="1" dirty="0">
                <a:solidFill>
                  <a:srgbClr val="FF0000"/>
                </a:solidFill>
                <a:latin typeface="Times New Roman" panose="02020603050405020304" pitchFamily="18" charset="0"/>
                <a:cs typeface="Times New Roman" panose="02020603050405020304" pitchFamily="18" charset="0"/>
              </a:rPr>
              <a:t>arvioinnilla</a:t>
            </a:r>
            <a:r>
              <a:rPr lang="fi-FI" sz="2000" i="1" dirty="0">
                <a:latin typeface="Times New Roman" panose="02020603050405020304" pitchFamily="18" charset="0"/>
                <a:cs typeface="Times New Roman" panose="02020603050405020304" pitchFamily="18" charset="0"/>
              </a:rPr>
              <a:t> pyritään ohjaamaan ja kannustamaan opiskelua sekä kehittämään oppilaan edellytyksiä itsearviointiin. Oppilaan oppimista, työskentelyä ja käyttäytymistä tulee arvioida </a:t>
            </a:r>
            <a:r>
              <a:rPr lang="fi-FI" sz="2000" i="1" dirty="0" smtClean="0">
                <a:latin typeface="Times New Roman" panose="02020603050405020304" pitchFamily="18" charset="0"/>
                <a:cs typeface="Times New Roman" panose="02020603050405020304" pitchFamily="18" charset="0"/>
              </a:rPr>
              <a:t>monipuolisesti.” (Perusopetuslaki 22 §)</a:t>
            </a:r>
          </a:p>
          <a:p>
            <a:endParaRPr lang="fi-FI" sz="2000" b="0" i="0" dirty="0" smtClean="0">
              <a:solidFill>
                <a:srgbClr val="222222"/>
              </a:solidFill>
              <a:effectLst/>
              <a:latin typeface="Times New Roman" panose="02020603050405020304" pitchFamily="18" charset="0"/>
              <a:cs typeface="Times New Roman" panose="02020603050405020304" pitchFamily="18" charset="0"/>
            </a:endParaRPr>
          </a:p>
          <a:p>
            <a:r>
              <a:rPr lang="fi-FI" sz="2000" dirty="0" smtClean="0">
                <a:solidFill>
                  <a:srgbClr val="222222"/>
                </a:solidFill>
                <a:latin typeface="Times New Roman" panose="02020603050405020304" pitchFamily="18" charset="0"/>
                <a:cs typeface="Times New Roman" panose="02020603050405020304" pitchFamily="18" charset="0"/>
              </a:rPr>
              <a:t>Ylioppilastutkintolautakunnan tehtävä on </a:t>
            </a:r>
            <a:r>
              <a:rPr lang="fi-FI" sz="2000" dirty="0" smtClean="0">
                <a:solidFill>
                  <a:srgbClr val="FF0000"/>
                </a:solidFill>
                <a:latin typeface="Times New Roman" panose="02020603050405020304" pitchFamily="18" charset="0"/>
                <a:cs typeface="Times New Roman" panose="02020603050405020304" pitchFamily="18" charset="0"/>
              </a:rPr>
              <a:t>arvostella </a:t>
            </a:r>
            <a:r>
              <a:rPr lang="fi-FI" sz="2000" dirty="0" smtClean="0">
                <a:latin typeface="Times New Roman" panose="02020603050405020304" pitchFamily="18" charset="0"/>
                <a:cs typeface="Times New Roman" panose="02020603050405020304" pitchFamily="18" charset="0"/>
              </a:rPr>
              <a:t>eli mitata </a:t>
            </a:r>
            <a:r>
              <a:rPr lang="fi-FI" sz="2000" dirty="0" smtClean="0">
                <a:solidFill>
                  <a:srgbClr val="222222"/>
                </a:solidFill>
                <a:latin typeface="Times New Roman" panose="02020603050405020304" pitchFamily="18" charset="0"/>
                <a:cs typeface="Times New Roman" panose="02020603050405020304" pitchFamily="18" charset="0"/>
              </a:rPr>
              <a:t>oppimista! </a:t>
            </a:r>
          </a:p>
          <a:p>
            <a:endParaRPr lang="fi-FI" sz="2000" dirty="0" smtClean="0">
              <a:solidFill>
                <a:srgbClr val="222222"/>
              </a:solidFill>
              <a:latin typeface="Times New Roman" panose="02020603050405020304" pitchFamily="18" charset="0"/>
              <a:cs typeface="Times New Roman" panose="02020603050405020304" pitchFamily="18" charset="0"/>
            </a:endParaRPr>
          </a:p>
          <a:p>
            <a:r>
              <a:rPr lang="fi-FI" sz="2000" b="1" i="1" dirty="0">
                <a:solidFill>
                  <a:srgbClr val="0070C0"/>
                </a:solidFill>
                <a:latin typeface="Times New Roman" panose="02020603050405020304" pitchFamily="18" charset="0"/>
                <a:cs typeface="Times New Roman" panose="02020603050405020304" pitchFamily="18" charset="0"/>
              </a:rPr>
              <a:t>Arvioinnilla on kaksi toisiaan täydentävää </a:t>
            </a:r>
            <a:r>
              <a:rPr lang="fi-FI" sz="2000" b="1" i="1" dirty="0" smtClean="0">
                <a:solidFill>
                  <a:srgbClr val="0070C0"/>
                </a:solidFill>
                <a:latin typeface="Times New Roman" panose="02020603050405020304" pitchFamily="18" charset="0"/>
                <a:cs typeface="Times New Roman" panose="02020603050405020304" pitchFamily="18" charset="0"/>
              </a:rPr>
              <a:t>tehtävää:</a:t>
            </a:r>
            <a:endParaRPr lang="fi-FI" sz="2000" b="0" i="1" dirty="0">
              <a:solidFill>
                <a:srgbClr val="0070C0"/>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647644" y="5464035"/>
            <a:ext cx="11628504" cy="400110"/>
          </a:xfrm>
          <a:prstGeom prst="rect">
            <a:avLst/>
          </a:prstGeom>
        </p:spPr>
        <p:txBody>
          <a:bodyPr wrap="none">
            <a:spAutoFit/>
          </a:bodyPr>
          <a:lstStyle/>
          <a:p>
            <a:r>
              <a:rPr lang="fi-FI" sz="2000" dirty="0" smtClean="0">
                <a:latin typeface="Times New Roman" panose="02020603050405020304" pitchFamily="18" charset="0"/>
                <a:cs typeface="Times New Roman" panose="02020603050405020304" pitchFamily="18" charset="0"/>
              </a:rPr>
              <a:t>Mieti formatiivisen arvioinnin näkyväksi tekemistä. Sen ei ole tarkoitus muuttua summatiiviseksi arvioinniksi.  </a:t>
            </a:r>
            <a:endParaRPr lang="fi-FI" sz="2000" dirty="0"/>
          </a:p>
        </p:txBody>
      </p:sp>
    </p:spTree>
    <p:extLst>
      <p:ext uri="{BB962C8B-B14F-4D97-AF65-F5344CB8AC3E}">
        <p14:creationId xmlns:p14="http://schemas.microsoft.com/office/powerpoint/2010/main" val="325982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79029" y="306437"/>
            <a:ext cx="4120158" cy="2387600"/>
          </a:xfrm>
        </p:spPr>
        <p:txBody>
          <a:bodyPr>
            <a:normAutofit/>
          </a:bodyPr>
          <a:lstStyle/>
          <a:p>
            <a:r>
              <a:rPr lang="fi-FI" dirty="0"/>
              <a:t/>
            </a:r>
            <a:br>
              <a:rPr lang="fi-FI" dirty="0"/>
            </a:br>
            <a:endParaRPr lang="fi-FI" dirty="0"/>
          </a:p>
        </p:txBody>
      </p:sp>
      <p:sp>
        <p:nvSpPr>
          <p:cNvPr id="7" name="Subtitle 6"/>
          <p:cNvSpPr>
            <a:spLocks noGrp="1"/>
          </p:cNvSpPr>
          <p:nvPr>
            <p:ph type="subTitle" idx="1"/>
          </p:nvPr>
        </p:nvSpPr>
        <p:spPr>
          <a:xfrm>
            <a:off x="1355187" y="2046457"/>
            <a:ext cx="10094131" cy="1770600"/>
          </a:xfrm>
        </p:spPr>
        <p:txBody>
          <a:bodyPr anchor="ctr">
            <a:noAutofit/>
          </a:bodyPr>
          <a:lstStyle/>
          <a:p>
            <a:pPr algn="l"/>
            <a:endParaRPr lang="fi-FI" sz="3200" dirty="0" smtClean="0">
              <a:latin typeface="Times New Roman" panose="02020603050405020304" pitchFamily="18" charset="0"/>
              <a:cs typeface="Times New Roman" panose="02020603050405020304" pitchFamily="18" charset="0"/>
            </a:endParaRPr>
          </a:p>
          <a:p>
            <a:pPr algn="l"/>
            <a:endParaRPr lang="fi-FI" dirty="0" smtClean="0">
              <a:solidFill>
                <a:srgbClr val="FF0000"/>
              </a:solidFill>
              <a:latin typeface="Times New Roman" panose="02020603050405020304" pitchFamily="18" charset="0"/>
              <a:cs typeface="Times New Roman" panose="02020603050405020304" pitchFamily="18" charset="0"/>
            </a:endParaRPr>
          </a:p>
          <a:p>
            <a:pPr algn="l"/>
            <a:endParaRPr lang="fi-FI" dirty="0">
              <a:latin typeface="Times New Roman" panose="02020603050405020304" pitchFamily="18" charset="0"/>
              <a:cs typeface="Times New Roman" panose="02020603050405020304" pitchFamily="18" charset="0"/>
            </a:endParaRPr>
          </a:p>
        </p:txBody>
      </p:sp>
      <p:pic>
        <p:nvPicPr>
          <p:cNvPr id="2050" name="Picture 2" descr="Kuvahaun tulos haulle ihmeellinen mie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56948" cy="6781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95259" y="1177294"/>
            <a:ext cx="5965370" cy="5016758"/>
          </a:xfrm>
          <a:prstGeom prst="rect">
            <a:avLst/>
          </a:prstGeom>
          <a:noFill/>
        </p:spPr>
        <p:txBody>
          <a:bodyPr wrap="square" rtlCol="0">
            <a:spAutoFit/>
          </a:bodyPr>
          <a:lstStyle/>
          <a:p>
            <a:r>
              <a:rPr lang="fi-FI" sz="2000" i="1" dirty="0" smtClean="0">
                <a:latin typeface="Times New Roman" panose="02020603050405020304" pitchFamily="18" charset="0"/>
                <a:cs typeface="Times New Roman" panose="02020603050405020304" pitchFamily="18" charset="0"/>
              </a:rPr>
              <a:t>”Kristine </a:t>
            </a:r>
            <a:r>
              <a:rPr lang="fi-FI" sz="2000" i="1" dirty="0" err="1">
                <a:latin typeface="Times New Roman" panose="02020603050405020304" pitchFamily="18" charset="0"/>
                <a:cs typeface="Times New Roman" panose="02020603050405020304" pitchFamily="18" charset="0"/>
              </a:rPr>
              <a:t>Barnettin</a:t>
            </a:r>
            <a:r>
              <a:rPr lang="fi-FI" sz="2000" i="1" dirty="0">
                <a:latin typeface="Times New Roman" panose="02020603050405020304" pitchFamily="18" charset="0"/>
                <a:cs typeface="Times New Roman" panose="02020603050405020304" pitchFamily="18" charset="0"/>
              </a:rPr>
              <a:t> pojalla on valokuvamuisti ja korkeampi älykkyysosamäärä kuin Einsteinilla, ja hän on matemaattisesti poikkeuksellisen lahjakas. Kun Jacobin autismi todettiin hänen ollessaan kaksivuotias, äidille sanottiin, ettei poika koskaan opi solmimaan kengännauhojaan. Yhdeksänvuotiaana Jacob alkoi kehittää astrofysiikan teoriaa, josta hänelle povataan Nobelin palkintoa, ja 12-vuotiaana hän alkoi saada palkkaa kvanttifysiikan tutkijana. Tämä on ollut mahdollista, koska äiti uhmasi puolisoaan ja asiantuntijoita ja uskoi pojan erityislahjoihin</a:t>
            </a:r>
            <a:r>
              <a:rPr lang="fi-FI" sz="2000" i="1" dirty="0" smtClean="0">
                <a:latin typeface="Times New Roman" panose="02020603050405020304" pitchFamily="18" charset="0"/>
                <a:cs typeface="Times New Roman" panose="02020603050405020304" pitchFamily="18" charset="0"/>
              </a:rPr>
              <a:t>.”</a:t>
            </a:r>
          </a:p>
          <a:p>
            <a:endParaRPr lang="fi-FI" sz="2000" dirty="0" smtClean="0">
              <a:latin typeface="Times New Roman" panose="02020603050405020304" pitchFamily="18" charset="0"/>
              <a:cs typeface="Times New Roman" panose="02020603050405020304" pitchFamily="18" charset="0"/>
            </a:endParaRPr>
          </a:p>
          <a:p>
            <a:r>
              <a:rPr lang="fi-FI" sz="2000" dirty="0" smtClean="0">
                <a:latin typeface="Times New Roman" panose="02020603050405020304" pitchFamily="18" charset="0"/>
                <a:cs typeface="Times New Roman" panose="02020603050405020304" pitchFamily="18" charset="0"/>
              </a:rPr>
              <a:t>- Eija Tervonen</a:t>
            </a:r>
          </a:p>
          <a:p>
            <a:endParaRPr lang="fi-FI" sz="2000" dirty="0">
              <a:latin typeface="Times New Roman" panose="02020603050405020304" pitchFamily="18" charset="0"/>
              <a:cs typeface="Times New Roman" panose="02020603050405020304" pitchFamily="18" charset="0"/>
            </a:endParaRPr>
          </a:p>
          <a:p>
            <a:r>
              <a:rPr lang="fi-FI" sz="2000" dirty="0" smtClean="0">
                <a:solidFill>
                  <a:srgbClr val="0070C0"/>
                </a:solidFill>
                <a:latin typeface="Times New Roman" panose="02020603050405020304" pitchFamily="18" charset="0"/>
                <a:cs typeface="Times New Roman" panose="02020603050405020304" pitchFamily="18" charset="0"/>
              </a:rPr>
              <a:t>Jacob </a:t>
            </a:r>
            <a:r>
              <a:rPr lang="fi-FI" sz="2000" dirty="0" err="1" smtClean="0">
                <a:solidFill>
                  <a:srgbClr val="0070C0"/>
                </a:solidFill>
                <a:latin typeface="Times New Roman" panose="02020603050405020304" pitchFamily="18" charset="0"/>
                <a:cs typeface="Times New Roman" panose="02020603050405020304" pitchFamily="18" charset="0"/>
              </a:rPr>
              <a:t>Barnett</a:t>
            </a:r>
            <a:r>
              <a:rPr lang="fi-FI" sz="2000" dirty="0" smtClean="0">
                <a:solidFill>
                  <a:srgbClr val="0070C0"/>
                </a:solidFill>
                <a:latin typeface="Times New Roman" panose="02020603050405020304" pitchFamily="18" charset="0"/>
                <a:cs typeface="Times New Roman" panose="02020603050405020304" pitchFamily="18" charset="0"/>
              </a:rPr>
              <a:t> on nykyisin 18 vuotias.</a:t>
            </a:r>
          </a:p>
          <a:p>
            <a:endParaRPr lang="fi-FI" sz="2000" dirty="0"/>
          </a:p>
        </p:txBody>
      </p:sp>
    </p:spTree>
    <p:extLst>
      <p:ext uri="{BB962C8B-B14F-4D97-AF65-F5344CB8AC3E}">
        <p14:creationId xmlns:p14="http://schemas.microsoft.com/office/powerpoint/2010/main" val="30411714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5187" y="306437"/>
            <a:ext cx="9144000" cy="2387600"/>
          </a:xfrm>
        </p:spPr>
        <p:txBody>
          <a:bodyPr>
            <a:normAutofit/>
          </a:bodyPr>
          <a:lstStyle/>
          <a:p>
            <a:r>
              <a:rPr lang="fi-FI" dirty="0"/>
              <a:t/>
            </a:r>
            <a:br>
              <a:rPr lang="fi-FI" dirty="0"/>
            </a:br>
            <a:endParaRPr lang="fi-FI" dirty="0"/>
          </a:p>
        </p:txBody>
      </p:sp>
      <p:sp>
        <p:nvSpPr>
          <p:cNvPr id="4" name="Tekstiruutu 3"/>
          <p:cNvSpPr txBox="1"/>
          <p:nvPr/>
        </p:nvSpPr>
        <p:spPr>
          <a:xfrm>
            <a:off x="6057816" y="2077180"/>
            <a:ext cx="5159830" cy="2431435"/>
          </a:xfrm>
          <a:prstGeom prst="rect">
            <a:avLst/>
          </a:prstGeom>
          <a:solidFill>
            <a:schemeClr val="bg1"/>
          </a:solidFill>
        </p:spPr>
        <p:txBody>
          <a:bodyPr wrap="square" rtlCol="0">
            <a:spAutoFit/>
          </a:bodyPr>
          <a:lstStyle/>
          <a:p>
            <a:r>
              <a:rPr lang="fi-FI" sz="3200" dirty="0" smtClean="0">
                <a:latin typeface="Times New Roman" panose="02020603050405020304" pitchFamily="18" charset="0"/>
                <a:cs typeface="Times New Roman" panose="02020603050405020304" pitchFamily="18" charset="0"/>
              </a:rPr>
              <a:t>Kiitos mielenkiinnostanne!</a:t>
            </a:r>
          </a:p>
          <a:p>
            <a:endParaRPr lang="fi-FI" sz="3200" dirty="0" smtClean="0">
              <a:latin typeface="Times New Roman" panose="02020603050405020304" pitchFamily="18" charset="0"/>
              <a:cs typeface="Times New Roman" panose="02020603050405020304" pitchFamily="18" charset="0"/>
            </a:endParaRPr>
          </a:p>
          <a:p>
            <a:endParaRPr lang="fi-FI" sz="3200" dirty="0" smtClean="0">
              <a:latin typeface="Times New Roman" panose="02020603050405020304" pitchFamily="18" charset="0"/>
              <a:cs typeface="Times New Roman" panose="02020603050405020304" pitchFamily="18" charset="0"/>
            </a:endParaRPr>
          </a:p>
          <a:p>
            <a:r>
              <a:rPr lang="fi-FI" sz="2400" dirty="0" smtClean="0">
                <a:latin typeface="Times New Roman" panose="02020603050405020304" pitchFamily="18" charset="0"/>
                <a:cs typeface="Times New Roman" panose="02020603050405020304" pitchFamily="18" charset="0"/>
              </a:rPr>
              <a:t>Lisätietoa osoitteesta </a:t>
            </a:r>
          </a:p>
          <a:p>
            <a:r>
              <a:rPr lang="fi-FI" sz="3200" dirty="0" smtClean="0">
                <a:solidFill>
                  <a:srgbClr val="0070C0"/>
                </a:solidFill>
                <a:latin typeface="Times New Roman" panose="02020603050405020304" pitchFamily="18" charset="0"/>
                <a:cs typeface="Times New Roman" panose="02020603050405020304" pitchFamily="18" charset="0"/>
              </a:rPr>
              <a:t>www.flippedlearning.fi</a:t>
            </a:r>
            <a:endParaRPr lang="fi-FI" sz="32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7987" t="22511" r="38853" b="17268"/>
          <a:stretch/>
        </p:blipFill>
        <p:spPr>
          <a:xfrm>
            <a:off x="0" y="0"/>
            <a:ext cx="4702629" cy="6878143"/>
          </a:xfrm>
          <a:prstGeom prst="rect">
            <a:avLst/>
          </a:prstGeom>
        </p:spPr>
      </p:pic>
    </p:spTree>
    <p:extLst>
      <p:ext uri="{BB962C8B-B14F-4D97-AF65-F5344CB8AC3E}">
        <p14:creationId xmlns:p14="http://schemas.microsoft.com/office/powerpoint/2010/main" val="1034251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8000" y="1057552"/>
            <a:ext cx="9144000" cy="2387600"/>
          </a:xfrm>
        </p:spPr>
        <p:txBody>
          <a:bodyPr>
            <a:normAutofit/>
          </a:bodyPr>
          <a:lstStyle/>
          <a:p>
            <a:r>
              <a:rPr lang="fi-FI" dirty="0"/>
              <a:t/>
            </a:r>
            <a:br>
              <a:rPr lang="fi-FI" dirty="0"/>
            </a:br>
            <a:endParaRPr lang="fi-FI" dirty="0"/>
          </a:p>
        </p:txBody>
      </p:sp>
      <p:sp>
        <p:nvSpPr>
          <p:cNvPr id="7" name="Subtitle 6"/>
          <p:cNvSpPr>
            <a:spLocks noGrp="1"/>
          </p:cNvSpPr>
          <p:nvPr>
            <p:ph type="subTitle" idx="1"/>
          </p:nvPr>
        </p:nvSpPr>
        <p:spPr>
          <a:xfrm>
            <a:off x="1289872" y="3024236"/>
            <a:ext cx="10094131" cy="1700011"/>
          </a:xfrm>
        </p:spPr>
        <p:txBody>
          <a:bodyPr anchor="ctr">
            <a:noAutofit/>
          </a:bodyPr>
          <a:lstStyle/>
          <a:p>
            <a:pPr algn="l"/>
            <a:endParaRPr lang="fi-FI" sz="3200" dirty="0" smtClean="0">
              <a:latin typeface="Times New Roman" panose="02020603050405020304" pitchFamily="18" charset="0"/>
              <a:cs typeface="Times New Roman" panose="02020603050405020304" pitchFamily="18" charset="0"/>
            </a:endParaRPr>
          </a:p>
          <a:p>
            <a:pPr algn="l"/>
            <a:r>
              <a:rPr lang="fi-FI" dirty="0" smtClean="0">
                <a:latin typeface="Times New Roman" panose="02020603050405020304" pitchFamily="18" charset="0"/>
                <a:cs typeface="Times New Roman" panose="02020603050405020304" pitchFamily="18" charset="0"/>
              </a:rPr>
              <a:t>Summatiivinen ja formatiivinen arviointi</a:t>
            </a:r>
            <a:endParaRPr lang="fi-FI" sz="2000" dirty="0" smtClean="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fi-FI" sz="2000" dirty="0" smtClean="0">
                <a:latin typeface="Times New Roman" panose="02020603050405020304" pitchFamily="18" charset="0"/>
                <a:cs typeface="Times New Roman" panose="02020603050405020304" pitchFamily="18" charset="0"/>
              </a:rPr>
              <a:t>Oppimisen todentaminen tehdään suhteessa </a:t>
            </a:r>
            <a:r>
              <a:rPr lang="fi-FI" sz="2000" dirty="0" err="1" smtClean="0">
                <a:latin typeface="Times New Roman" panose="02020603050405020304" pitchFamily="18" charset="0"/>
                <a:cs typeface="Times New Roman" panose="02020603050405020304" pitchFamily="18" charset="0"/>
              </a:rPr>
              <a:t>OPS:n</a:t>
            </a:r>
            <a:r>
              <a:rPr lang="fi-FI" sz="2000" dirty="0" smtClean="0">
                <a:latin typeface="Times New Roman" panose="02020603050405020304" pitchFamily="18" charset="0"/>
                <a:cs typeface="Times New Roman" panose="02020603050405020304" pitchFamily="18" charset="0"/>
              </a:rPr>
              <a:t> antamiin kriteereihin, jotka on konkretisoitava oppilaille. Vaikka kriteerit ovat kaikille samat, mittareiden ei tarvitse olla kaikille samoja.  </a:t>
            </a:r>
          </a:p>
          <a:p>
            <a:pPr marL="342900" indent="-342900" algn="l">
              <a:buFont typeface="Wingdings" panose="05000000000000000000" pitchFamily="2" charset="2"/>
              <a:buChar char="Ø"/>
            </a:pPr>
            <a:r>
              <a:rPr lang="fi-FI" sz="2000" dirty="0" smtClean="0">
                <a:latin typeface="Times New Roman" panose="02020603050405020304" pitchFamily="18" charset="0"/>
                <a:cs typeface="Times New Roman" panose="02020603050405020304" pitchFamily="18" charset="0"/>
              </a:rPr>
              <a:t>Opettajan kannalta formatiivisen arvioinnin tärkein tehtävä on </a:t>
            </a:r>
            <a:r>
              <a:rPr lang="fi-FI" sz="2000" dirty="0" smtClean="0">
                <a:solidFill>
                  <a:srgbClr val="FF0000"/>
                </a:solidFill>
                <a:latin typeface="Times New Roman" panose="02020603050405020304" pitchFamily="18" charset="0"/>
                <a:cs typeface="Times New Roman" panose="02020603050405020304" pitchFamily="18" charset="0"/>
              </a:rPr>
              <a:t>tukea sitä oppimiskulttuuria joka luokassa pyritään saavuttamaan. </a:t>
            </a:r>
            <a:r>
              <a:rPr lang="fi-FI" sz="2000" dirty="0" smtClean="0">
                <a:latin typeface="Times New Roman" panose="02020603050405020304" pitchFamily="18" charset="0"/>
                <a:cs typeface="Times New Roman" panose="02020603050405020304" pitchFamily="18" charset="0"/>
              </a:rPr>
              <a:t>Arviointi on myös erinomainen työkalu eriyttämiseen, tuen tunnistamiseen sekä opettajan oman työn reflektointiin. </a:t>
            </a:r>
          </a:p>
          <a:p>
            <a:pPr marL="342900" indent="-342900" algn="l">
              <a:buFont typeface="Wingdings" panose="05000000000000000000" pitchFamily="2" charset="2"/>
              <a:buChar char="Ø"/>
            </a:pPr>
            <a:r>
              <a:rPr lang="fi-FI" sz="2000" dirty="0" smtClean="0">
                <a:latin typeface="Times New Roman" panose="02020603050405020304" pitchFamily="18" charset="0"/>
                <a:cs typeface="Times New Roman" panose="02020603050405020304" pitchFamily="18" charset="0"/>
              </a:rPr>
              <a:t>Oppilaan kannalta formatiivisen arvioinnin tärkeimmäksi anniksi nousee palaute sekä itseohjautumisen tukeminen itsearvioinnilla sekä vertaisarvioinnilla. </a:t>
            </a:r>
          </a:p>
          <a:p>
            <a:pPr algn="l"/>
            <a:r>
              <a:rPr lang="fi-FI" dirty="0" smtClean="0">
                <a:latin typeface="Times New Roman" panose="02020603050405020304" pitchFamily="18" charset="0"/>
                <a:cs typeface="Times New Roman" panose="02020603050405020304" pitchFamily="18" charset="0"/>
              </a:rPr>
              <a:t> </a:t>
            </a:r>
          </a:p>
          <a:p>
            <a:pPr algn="l"/>
            <a:endParaRPr lang="en-GB" dirty="0" smtClean="0">
              <a:latin typeface="Times New Roman" panose="02020603050405020304" pitchFamily="18" charset="0"/>
              <a:cs typeface="Times New Roman" panose="02020603050405020304" pitchFamily="18" charset="0"/>
            </a:endParaRPr>
          </a:p>
          <a:p>
            <a:pPr marL="1080000" indent="-571500" algn="l">
              <a:buFont typeface="Wingdings" panose="05000000000000000000" pitchFamily="2" charset="2"/>
              <a:buChar char="Ø"/>
            </a:pPr>
            <a:endParaRPr lang="en-GB" dirty="0" smtClean="0">
              <a:latin typeface="Times New Roman" panose="02020603050405020304" pitchFamily="18" charset="0"/>
              <a:cs typeface="Times New Roman" panose="02020603050405020304" pitchFamily="18" charset="0"/>
            </a:endParaRPr>
          </a:p>
          <a:p>
            <a:pPr marL="737100" lvl="1" algn="l"/>
            <a:endParaRPr lang="en-US" sz="1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5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5187" y="306437"/>
            <a:ext cx="9144000" cy="2387600"/>
          </a:xfrm>
        </p:spPr>
        <p:txBody>
          <a:bodyPr>
            <a:normAutofit/>
          </a:bodyPr>
          <a:lstStyle/>
          <a:p>
            <a:r>
              <a:rPr lang="fi-FI" dirty="0"/>
              <a:t/>
            </a:r>
            <a:br>
              <a:rPr lang="fi-FI" dirty="0"/>
            </a:br>
            <a:endParaRPr lang="fi-FI" dirty="0"/>
          </a:p>
        </p:txBody>
      </p:sp>
      <p:sp>
        <p:nvSpPr>
          <p:cNvPr id="7" name="Subtitle 6"/>
          <p:cNvSpPr>
            <a:spLocks noGrp="1"/>
          </p:cNvSpPr>
          <p:nvPr>
            <p:ph type="subTitle" idx="1"/>
          </p:nvPr>
        </p:nvSpPr>
        <p:spPr>
          <a:xfrm>
            <a:off x="1355187" y="2046457"/>
            <a:ext cx="10094131" cy="1770600"/>
          </a:xfrm>
        </p:spPr>
        <p:txBody>
          <a:bodyPr anchor="ctr">
            <a:noAutofit/>
          </a:bodyPr>
          <a:lstStyle/>
          <a:p>
            <a:pPr algn="l"/>
            <a:endParaRPr lang="fi-FI" sz="3200" dirty="0" smtClean="0">
              <a:latin typeface="Times New Roman" panose="02020603050405020304" pitchFamily="18" charset="0"/>
              <a:cs typeface="Times New Roman" panose="02020603050405020304" pitchFamily="18" charset="0"/>
            </a:endParaRPr>
          </a:p>
          <a:p>
            <a:pPr algn="l"/>
            <a:endParaRPr lang="fi-FI" dirty="0" smtClean="0">
              <a:solidFill>
                <a:srgbClr val="FF0000"/>
              </a:solidFill>
              <a:latin typeface="Times New Roman" panose="02020603050405020304" pitchFamily="18" charset="0"/>
              <a:cs typeface="Times New Roman" panose="02020603050405020304" pitchFamily="18" charset="0"/>
            </a:endParaRPr>
          </a:p>
          <a:p>
            <a:pPr algn="l"/>
            <a:endParaRPr lang="fi-FI"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173204" y="2164233"/>
            <a:ext cx="10276114" cy="2800767"/>
          </a:xfrm>
          <a:prstGeom prst="rect">
            <a:avLst/>
          </a:prstGeom>
          <a:noFill/>
        </p:spPr>
        <p:txBody>
          <a:bodyPr wrap="square" rtlCol="0">
            <a:spAutoFit/>
          </a:bodyPr>
          <a:lstStyle/>
          <a:p>
            <a:r>
              <a:rPr lang="fi-FI" sz="2000" i="1" dirty="0" smtClean="0">
                <a:latin typeface="Times New Roman" panose="02020603050405020304" pitchFamily="18" charset="0"/>
                <a:cs typeface="Times New Roman" panose="02020603050405020304" pitchFamily="18" charset="0"/>
              </a:rPr>
              <a:t>Käänteisessä oppimisessa </a:t>
            </a:r>
            <a:r>
              <a:rPr lang="fi-FI" sz="2000" dirty="0" smtClean="0">
                <a:latin typeface="Times New Roman" panose="02020603050405020304" pitchFamily="18" charset="0"/>
                <a:cs typeface="Times New Roman" panose="02020603050405020304" pitchFamily="18" charset="0"/>
              </a:rPr>
              <a:t>(</a:t>
            </a:r>
            <a:r>
              <a:rPr lang="fi-FI" sz="2000" i="1" dirty="0" err="1" smtClean="0">
                <a:latin typeface="Times New Roman" panose="02020603050405020304" pitchFamily="18" charset="0"/>
                <a:cs typeface="Times New Roman" panose="02020603050405020304" pitchFamily="18" charset="0"/>
              </a:rPr>
              <a:t>flipped</a:t>
            </a:r>
            <a:r>
              <a:rPr lang="fi-FI" sz="2000" i="1" dirty="0" smtClean="0">
                <a:latin typeface="Times New Roman" panose="02020603050405020304" pitchFamily="18" charset="0"/>
                <a:cs typeface="Times New Roman" panose="02020603050405020304" pitchFamily="18" charset="0"/>
              </a:rPr>
              <a:t> </a:t>
            </a:r>
            <a:r>
              <a:rPr lang="fi-FI" sz="2000" i="1" dirty="0" err="1" smtClean="0">
                <a:latin typeface="Times New Roman" panose="02020603050405020304" pitchFamily="18" charset="0"/>
                <a:cs typeface="Times New Roman" panose="02020603050405020304" pitchFamily="18" charset="0"/>
              </a:rPr>
              <a:t>learning</a:t>
            </a:r>
            <a:r>
              <a:rPr lang="fi-FI" sz="2000" dirty="0" smtClean="0">
                <a:latin typeface="Times New Roman" panose="02020603050405020304" pitchFamily="18" charset="0"/>
                <a:cs typeface="Times New Roman" panose="02020603050405020304" pitchFamily="18" charset="0"/>
              </a:rPr>
              <a:t>) on kyse oppilaskeskeisestä oppimiskulttuurista, jossa oppimista tarkastellaan yksittäisen oppilaan edellytysten kannalta, ei samana kaikille. Opettaja on luokassa oppimisen valmentaja (ja tuomari). </a:t>
            </a:r>
          </a:p>
          <a:p>
            <a:endParaRPr lang="fi-FI" sz="2000" dirty="0">
              <a:latin typeface="Times New Roman" panose="02020603050405020304" pitchFamily="18" charset="0"/>
              <a:cs typeface="Times New Roman" panose="02020603050405020304" pitchFamily="18" charset="0"/>
            </a:endParaRPr>
          </a:p>
          <a:p>
            <a:r>
              <a:rPr lang="fi-FI" sz="2000" i="1" dirty="0">
                <a:latin typeface="Times New Roman" panose="02020603050405020304" pitchFamily="18" charset="0"/>
                <a:cs typeface="Times New Roman" panose="02020603050405020304" pitchFamily="18" charset="0"/>
              </a:rPr>
              <a:t>Perinteisellä opetuksella </a:t>
            </a:r>
            <a:r>
              <a:rPr lang="fi-FI" sz="2000" dirty="0">
                <a:latin typeface="Times New Roman" panose="02020603050405020304" pitchFamily="18" charset="0"/>
                <a:cs typeface="Times New Roman" panose="02020603050405020304" pitchFamily="18" charset="0"/>
              </a:rPr>
              <a:t>tarkoitan </a:t>
            </a:r>
            <a:r>
              <a:rPr lang="fi-FI" sz="2000" dirty="0" smtClean="0">
                <a:latin typeface="Times New Roman" panose="02020603050405020304" pitchFamily="18" charset="0"/>
                <a:cs typeface="Times New Roman" panose="02020603050405020304" pitchFamily="18" charset="0"/>
              </a:rPr>
              <a:t>opettajajohtoista </a:t>
            </a:r>
            <a:r>
              <a:rPr lang="fi-FI" sz="2000" dirty="0">
                <a:latin typeface="Times New Roman" panose="02020603050405020304" pitchFamily="18" charset="0"/>
                <a:cs typeface="Times New Roman" panose="02020603050405020304" pitchFamily="18" charset="0"/>
              </a:rPr>
              <a:t>opetusta, jossa opettaja käy asian koko luokan kanssa yhteisesti ja opetus etenee opettajan määräämässä tahdissa. Perinteinen opetus voi olla hyvinkin oppilaslähtöistä ja oppilaita aktivoivaa. </a:t>
            </a:r>
          </a:p>
          <a:p>
            <a:endParaRPr lang="fi-FI" dirty="0" smtClean="0"/>
          </a:p>
          <a:p>
            <a:endParaRPr lang="fi-FI" dirty="0" smtClean="0"/>
          </a:p>
        </p:txBody>
      </p:sp>
    </p:spTree>
    <p:extLst>
      <p:ext uri="{BB962C8B-B14F-4D97-AF65-F5344CB8AC3E}">
        <p14:creationId xmlns:p14="http://schemas.microsoft.com/office/powerpoint/2010/main" val="355423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509" y="2753060"/>
            <a:ext cx="2421082" cy="8924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Rectangle 18"/>
          <p:cNvSpPr/>
          <p:nvPr/>
        </p:nvSpPr>
        <p:spPr>
          <a:xfrm>
            <a:off x="7744499" y="2729213"/>
            <a:ext cx="2421082" cy="8924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xtBox 3"/>
          <p:cNvSpPr txBox="1"/>
          <p:nvPr/>
        </p:nvSpPr>
        <p:spPr>
          <a:xfrm>
            <a:off x="1641597" y="2917954"/>
            <a:ext cx="2009104" cy="584775"/>
          </a:xfrm>
          <a:prstGeom prst="rect">
            <a:avLst/>
          </a:prstGeom>
          <a:noFill/>
        </p:spPr>
        <p:txBody>
          <a:bodyPr wrap="square" rtlCol="0">
            <a:spAutoFit/>
          </a:bodyPr>
          <a:lstStyle/>
          <a:p>
            <a:r>
              <a:rPr lang="fi-FI" sz="1600" dirty="0" smtClean="0">
                <a:latin typeface="Book Antiqua" panose="02040602050305030304" pitchFamily="18" charset="0"/>
              </a:rPr>
              <a:t>Opettajakeskeinen </a:t>
            </a:r>
          </a:p>
          <a:p>
            <a:r>
              <a:rPr lang="fi-FI" sz="1600" dirty="0" smtClean="0">
                <a:latin typeface="Book Antiqua" panose="02040602050305030304" pitchFamily="18" charset="0"/>
              </a:rPr>
              <a:t>oppimiskulttuuri</a:t>
            </a:r>
            <a:endParaRPr lang="en-US" sz="1600" dirty="0">
              <a:latin typeface="Book Antiqua" panose="02040602050305030304" pitchFamily="18" charset="0"/>
            </a:endParaRPr>
          </a:p>
        </p:txBody>
      </p:sp>
      <p:sp>
        <p:nvSpPr>
          <p:cNvPr id="5" name="TextBox 4"/>
          <p:cNvSpPr txBox="1"/>
          <p:nvPr/>
        </p:nvSpPr>
        <p:spPr>
          <a:xfrm>
            <a:off x="8045514" y="2848326"/>
            <a:ext cx="1827011" cy="584775"/>
          </a:xfrm>
          <a:prstGeom prst="rect">
            <a:avLst/>
          </a:prstGeom>
          <a:noFill/>
        </p:spPr>
        <p:txBody>
          <a:bodyPr wrap="square" rtlCol="0">
            <a:spAutoFit/>
          </a:bodyPr>
          <a:lstStyle/>
          <a:p>
            <a:r>
              <a:rPr lang="fi-FI" sz="1600" dirty="0" smtClean="0">
                <a:latin typeface="Book Antiqua" panose="02040602050305030304" pitchFamily="18" charset="0"/>
              </a:rPr>
              <a:t>Oppilaskeskeinen</a:t>
            </a:r>
          </a:p>
          <a:p>
            <a:r>
              <a:rPr lang="fi-FI" sz="1600" dirty="0" smtClean="0">
                <a:latin typeface="Book Antiqua" panose="02040602050305030304" pitchFamily="18" charset="0"/>
              </a:rPr>
              <a:t>oppimiskulttuuri</a:t>
            </a:r>
            <a:endParaRPr lang="en-US" sz="1600" dirty="0">
              <a:latin typeface="Book Antiqua" panose="02040602050305030304" pitchFamily="18" charset="0"/>
            </a:endParaRPr>
          </a:p>
        </p:txBody>
      </p:sp>
      <p:grpSp>
        <p:nvGrpSpPr>
          <p:cNvPr id="14" name="Group 13"/>
          <p:cNvGrpSpPr/>
          <p:nvPr/>
        </p:nvGrpSpPr>
        <p:grpSpPr>
          <a:xfrm>
            <a:off x="2455722" y="1740210"/>
            <a:ext cx="6310650" cy="768786"/>
            <a:chOff x="2395469" y="3009295"/>
            <a:chExt cx="8564450" cy="768786"/>
          </a:xfrm>
        </p:grpSpPr>
        <p:sp>
          <p:nvSpPr>
            <p:cNvPr id="10" name="Right Arrow 9"/>
            <p:cNvSpPr/>
            <p:nvPr/>
          </p:nvSpPr>
          <p:spPr>
            <a:xfrm flipH="1">
              <a:off x="2395469" y="3009295"/>
              <a:ext cx="8564450" cy="768786"/>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49698" y="3253516"/>
              <a:ext cx="4945488" cy="338554"/>
            </a:xfrm>
            <a:prstGeom prst="rect">
              <a:avLst/>
            </a:prstGeom>
            <a:noFill/>
          </p:spPr>
          <p:txBody>
            <a:bodyPr wrap="square" rtlCol="0">
              <a:spAutoFit/>
            </a:bodyPr>
            <a:lstStyle/>
            <a:p>
              <a:r>
                <a:rPr lang="fi-FI" sz="1600" dirty="0" smtClean="0">
                  <a:latin typeface="Book Antiqua" panose="02040602050305030304" pitchFamily="18" charset="0"/>
                </a:rPr>
                <a:t>Opettajan kontrolli kasvaa</a:t>
              </a:r>
              <a:endParaRPr lang="en-US" sz="1600" dirty="0">
                <a:latin typeface="Book Antiqua" panose="02040602050305030304" pitchFamily="18" charset="0"/>
              </a:endParaRPr>
            </a:p>
          </p:txBody>
        </p:sp>
      </p:grpSp>
      <p:grpSp>
        <p:nvGrpSpPr>
          <p:cNvPr id="40" name="Group 39"/>
          <p:cNvGrpSpPr/>
          <p:nvPr/>
        </p:nvGrpSpPr>
        <p:grpSpPr>
          <a:xfrm>
            <a:off x="3161564" y="1367253"/>
            <a:ext cx="6310650" cy="768786"/>
            <a:chOff x="2774362" y="6111532"/>
            <a:chExt cx="6310650" cy="768786"/>
          </a:xfrm>
          <a:solidFill>
            <a:srgbClr val="00FF00"/>
          </a:solidFill>
        </p:grpSpPr>
        <p:grpSp>
          <p:nvGrpSpPr>
            <p:cNvPr id="36" name="Group 35"/>
            <p:cNvGrpSpPr/>
            <p:nvPr/>
          </p:nvGrpSpPr>
          <p:grpSpPr>
            <a:xfrm flipH="1">
              <a:off x="2774362" y="6111532"/>
              <a:ext cx="6310650" cy="768786"/>
              <a:chOff x="2395469" y="3009295"/>
              <a:chExt cx="8564450" cy="768786"/>
            </a:xfrm>
            <a:grpFill/>
          </p:grpSpPr>
          <p:sp>
            <p:nvSpPr>
              <p:cNvPr id="37" name="Right Arrow 36"/>
              <p:cNvSpPr/>
              <p:nvPr/>
            </p:nvSpPr>
            <p:spPr>
              <a:xfrm flipH="1">
                <a:off x="2395469" y="3009295"/>
                <a:ext cx="8564450" cy="768786"/>
              </a:xfrm>
              <a:prstGeom prst="rightArrow">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357705" y="3221927"/>
                <a:ext cx="4945488" cy="369332"/>
              </a:xfrm>
              <a:prstGeom prst="rect">
                <a:avLst/>
              </a:prstGeom>
              <a:grpFill/>
            </p:spPr>
            <p:txBody>
              <a:bodyPr wrap="square" rtlCol="0">
                <a:spAutoFit/>
              </a:bodyPr>
              <a:lstStyle/>
              <a:p>
                <a:endParaRPr lang="en-US" dirty="0"/>
              </a:p>
            </p:txBody>
          </p:sp>
        </p:grpSp>
        <p:sp>
          <p:nvSpPr>
            <p:cNvPr id="39" name="Rectangle 38"/>
            <p:cNvSpPr/>
            <p:nvPr/>
          </p:nvSpPr>
          <p:spPr>
            <a:xfrm>
              <a:off x="5072535" y="6333766"/>
              <a:ext cx="3350597" cy="338554"/>
            </a:xfrm>
            <a:prstGeom prst="rect">
              <a:avLst/>
            </a:prstGeom>
            <a:grpFill/>
          </p:spPr>
          <p:txBody>
            <a:bodyPr wrap="none">
              <a:spAutoFit/>
            </a:bodyPr>
            <a:lstStyle/>
            <a:p>
              <a:r>
                <a:rPr lang="fi-FI" sz="1600" dirty="0" smtClean="0">
                  <a:latin typeface="Book Antiqua" panose="02040602050305030304" pitchFamily="18" charset="0"/>
                </a:rPr>
                <a:t>Oppilaan itseohjautuminen kasvaa</a:t>
              </a:r>
              <a:endParaRPr lang="en-US" sz="1600" dirty="0">
                <a:latin typeface="Book Antiqua" panose="02040602050305030304" pitchFamily="18" charset="0"/>
              </a:endParaRPr>
            </a:p>
          </p:txBody>
        </p:sp>
      </p:grpSp>
      <p:grpSp>
        <p:nvGrpSpPr>
          <p:cNvPr id="13" name="Group 12"/>
          <p:cNvGrpSpPr/>
          <p:nvPr/>
        </p:nvGrpSpPr>
        <p:grpSpPr>
          <a:xfrm>
            <a:off x="3652124" y="2740264"/>
            <a:ext cx="2469427" cy="940157"/>
            <a:chOff x="3652124" y="2740264"/>
            <a:chExt cx="2469427" cy="940157"/>
          </a:xfrm>
        </p:grpSpPr>
        <p:sp>
          <p:nvSpPr>
            <p:cNvPr id="42" name="Oval 41"/>
            <p:cNvSpPr/>
            <p:nvPr/>
          </p:nvSpPr>
          <p:spPr>
            <a:xfrm>
              <a:off x="3652124" y="2740264"/>
              <a:ext cx="2469427" cy="940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66308" y="2888120"/>
              <a:ext cx="1574033" cy="584775"/>
            </a:xfrm>
            <a:prstGeom prst="rect">
              <a:avLst/>
            </a:prstGeom>
            <a:noFill/>
          </p:spPr>
          <p:txBody>
            <a:bodyPr wrap="square" rtlCol="0">
              <a:spAutoFit/>
            </a:bodyPr>
            <a:lstStyle/>
            <a:p>
              <a:r>
                <a:rPr lang="fi-FI" sz="1600" b="1" dirty="0" smtClean="0">
                  <a:latin typeface="Book Antiqua" panose="02040602050305030304" pitchFamily="18" charset="0"/>
                </a:rPr>
                <a:t>FLIPPED</a:t>
              </a:r>
            </a:p>
            <a:p>
              <a:r>
                <a:rPr lang="fi-FI" sz="1600" b="1" dirty="0" smtClean="0">
                  <a:latin typeface="Book Antiqua" panose="02040602050305030304" pitchFamily="18" charset="0"/>
                </a:rPr>
                <a:t>CLASSROOM</a:t>
              </a:r>
              <a:endParaRPr lang="en-US" sz="1600" b="1" dirty="0">
                <a:latin typeface="Book Antiqua" panose="02040602050305030304" pitchFamily="18" charset="0"/>
              </a:endParaRPr>
            </a:p>
          </p:txBody>
        </p:sp>
      </p:grpSp>
      <p:grpSp>
        <p:nvGrpSpPr>
          <p:cNvPr id="16" name="Group 15"/>
          <p:cNvGrpSpPr/>
          <p:nvPr/>
        </p:nvGrpSpPr>
        <p:grpSpPr>
          <a:xfrm>
            <a:off x="5740341" y="2705368"/>
            <a:ext cx="2305173" cy="940157"/>
            <a:chOff x="5740341" y="2705368"/>
            <a:chExt cx="2305173" cy="940157"/>
          </a:xfrm>
        </p:grpSpPr>
        <p:sp>
          <p:nvSpPr>
            <p:cNvPr id="43" name="Oval 42"/>
            <p:cNvSpPr/>
            <p:nvPr/>
          </p:nvSpPr>
          <p:spPr>
            <a:xfrm>
              <a:off x="5740341" y="2705368"/>
              <a:ext cx="2235356" cy="940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16889" y="2899672"/>
              <a:ext cx="1728625" cy="584775"/>
            </a:xfrm>
            <a:prstGeom prst="rect">
              <a:avLst/>
            </a:prstGeom>
            <a:noFill/>
          </p:spPr>
          <p:txBody>
            <a:bodyPr wrap="square" rtlCol="0">
              <a:spAutoFit/>
            </a:bodyPr>
            <a:lstStyle/>
            <a:p>
              <a:r>
                <a:rPr lang="fi-FI" sz="1600" b="1" dirty="0" smtClean="0">
                  <a:latin typeface="Book Antiqua" panose="02040602050305030304" pitchFamily="18" charset="0"/>
                </a:rPr>
                <a:t>FLIPPED</a:t>
              </a:r>
            </a:p>
            <a:p>
              <a:r>
                <a:rPr lang="fi-FI" sz="1600" b="1" dirty="0" smtClean="0">
                  <a:latin typeface="Book Antiqua" panose="02040602050305030304" pitchFamily="18" charset="0"/>
                </a:rPr>
                <a:t>LEARNING</a:t>
              </a:r>
              <a:endParaRPr lang="en-US" sz="1600" b="1" dirty="0">
                <a:latin typeface="Book Antiqua" panose="02040602050305030304" pitchFamily="18" charset="0"/>
              </a:endParaRPr>
            </a:p>
          </p:txBody>
        </p:sp>
      </p:grpSp>
      <p:grpSp>
        <p:nvGrpSpPr>
          <p:cNvPr id="18" name="Group 17"/>
          <p:cNvGrpSpPr/>
          <p:nvPr/>
        </p:nvGrpSpPr>
        <p:grpSpPr>
          <a:xfrm>
            <a:off x="3650701" y="3712138"/>
            <a:ext cx="2789287" cy="1883545"/>
            <a:chOff x="3650701" y="3712138"/>
            <a:chExt cx="2789287" cy="1883545"/>
          </a:xfrm>
        </p:grpSpPr>
        <p:sp>
          <p:nvSpPr>
            <p:cNvPr id="6" name="TextBox 5"/>
            <p:cNvSpPr txBox="1"/>
            <p:nvPr/>
          </p:nvSpPr>
          <p:spPr>
            <a:xfrm>
              <a:off x="3650701" y="4395354"/>
              <a:ext cx="2789287" cy="1200329"/>
            </a:xfrm>
            <a:prstGeom prst="rect">
              <a:avLst/>
            </a:prstGeom>
            <a:noFill/>
          </p:spPr>
          <p:txBody>
            <a:bodyPr wrap="square" rtlCol="0">
              <a:spAutoFit/>
            </a:bodyPr>
            <a:lstStyle/>
            <a:p>
              <a:r>
                <a:rPr lang="fi-FI" b="1" dirty="0" smtClean="0">
                  <a:latin typeface="Times New Roman" panose="02020603050405020304" pitchFamily="18" charset="0"/>
                  <a:cs typeface="Times New Roman" panose="02020603050405020304" pitchFamily="18" charset="0"/>
                </a:rPr>
                <a:t>Opetusmetodi </a:t>
              </a:r>
            </a:p>
            <a:p>
              <a:r>
                <a:rPr lang="fi-FI" dirty="0" err="1" smtClean="0">
                  <a:latin typeface="Times New Roman" panose="02020603050405020304" pitchFamily="18" charset="0"/>
                  <a:cs typeface="Times New Roman" panose="02020603050405020304" pitchFamily="18" charset="0"/>
                </a:rPr>
                <a:t>Flippaus</a:t>
              </a:r>
              <a:r>
                <a:rPr lang="fi-FI" dirty="0" smtClean="0">
                  <a:latin typeface="Times New Roman" panose="02020603050405020304" pitchFamily="18" charset="0"/>
                  <a:cs typeface="Times New Roman" panose="02020603050405020304" pitchFamily="18" charset="0"/>
                </a:rPr>
                <a:t> tapahtuu sen suhteen mitä tapahtuu luokissa ja mitä kotona. </a:t>
              </a:r>
              <a:endParaRPr lang="fi-FI"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flipV="1">
              <a:off x="4778829" y="3712138"/>
              <a:ext cx="6408" cy="7181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316889" y="3733465"/>
            <a:ext cx="5081938" cy="1851827"/>
            <a:chOff x="6316889" y="3733465"/>
            <a:chExt cx="5081938" cy="1851827"/>
          </a:xfrm>
        </p:grpSpPr>
        <p:sp>
          <p:nvSpPr>
            <p:cNvPr id="9" name="TextBox 8"/>
            <p:cNvSpPr txBox="1"/>
            <p:nvPr/>
          </p:nvSpPr>
          <p:spPr>
            <a:xfrm>
              <a:off x="6316889" y="4384963"/>
              <a:ext cx="5081938" cy="1200329"/>
            </a:xfrm>
            <a:prstGeom prst="rect">
              <a:avLst/>
            </a:prstGeom>
            <a:noFill/>
          </p:spPr>
          <p:txBody>
            <a:bodyPr wrap="square" rtlCol="0">
              <a:spAutoFit/>
            </a:bodyPr>
            <a:lstStyle/>
            <a:p>
              <a:r>
                <a:rPr lang="fi-FI" b="1" dirty="0" smtClean="0">
                  <a:latin typeface="Times New Roman" panose="02020603050405020304" pitchFamily="18" charset="0"/>
                  <a:cs typeface="Times New Roman" panose="02020603050405020304" pitchFamily="18" charset="0"/>
                </a:rPr>
                <a:t>Oppimisen ideologia</a:t>
              </a:r>
            </a:p>
            <a:p>
              <a:r>
                <a:rPr lang="fi-FI" dirty="0" smtClean="0">
                  <a:latin typeface="Times New Roman" panose="02020603050405020304" pitchFamily="18" charset="0"/>
                  <a:cs typeface="Times New Roman" panose="02020603050405020304" pitchFamily="18" charset="0"/>
                </a:rPr>
                <a:t>Opettaja totuttaa </a:t>
              </a:r>
              <a:r>
                <a:rPr lang="fi-FI" dirty="0">
                  <a:latin typeface="Times New Roman" panose="02020603050405020304" pitchFamily="18" charset="0"/>
                  <a:cs typeface="Times New Roman" panose="02020603050405020304" pitchFamily="18" charset="0"/>
                </a:rPr>
                <a:t>oppilaat omaehtoiseen ja oma-aloitteiseen oppimiseen sekä tukee valinnanvapautta myös pedagogisessa mielessä. </a:t>
              </a:r>
            </a:p>
          </p:txBody>
        </p:sp>
        <p:cxnSp>
          <p:nvCxnSpPr>
            <p:cNvPr id="24" name="Straight Arrow Connector 23"/>
            <p:cNvCxnSpPr/>
            <p:nvPr/>
          </p:nvCxnSpPr>
          <p:spPr>
            <a:xfrm flipV="1">
              <a:off x="6941174" y="3733465"/>
              <a:ext cx="0" cy="651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1475509" y="545780"/>
            <a:ext cx="9307286" cy="461665"/>
          </a:xfrm>
          <a:prstGeom prst="rect">
            <a:avLst/>
          </a:prstGeom>
        </p:spPr>
        <p:txBody>
          <a:bodyPr wrap="square">
            <a:spAutoFit/>
          </a:bodyPr>
          <a:lstStyle/>
          <a:p>
            <a:r>
              <a:rPr lang="fi-FI" sz="2400" b="1" dirty="0">
                <a:latin typeface="Times New Roman" panose="02020603050405020304" pitchFamily="18" charset="0"/>
                <a:cs typeface="Times New Roman" panose="02020603050405020304" pitchFamily="18" charset="0"/>
              </a:rPr>
              <a:t>Käänteinen oppiminen on väylä oppilaskeskeiseen oppimiskulttuuriin </a:t>
            </a:r>
          </a:p>
        </p:txBody>
      </p:sp>
      <p:sp>
        <p:nvSpPr>
          <p:cNvPr id="21" name="TextBox 20"/>
          <p:cNvSpPr txBox="1"/>
          <p:nvPr/>
        </p:nvSpPr>
        <p:spPr>
          <a:xfrm>
            <a:off x="1585202" y="6034988"/>
            <a:ext cx="7887012" cy="400110"/>
          </a:xfrm>
          <a:prstGeom prst="rect">
            <a:avLst/>
          </a:prstGeom>
          <a:noFill/>
        </p:spPr>
        <p:txBody>
          <a:bodyPr wrap="square" rtlCol="0">
            <a:spAutoFit/>
          </a:bodyPr>
          <a:lstStyle/>
          <a:p>
            <a:r>
              <a:rPr lang="fi-FI" sz="2000" dirty="0" smtClean="0">
                <a:solidFill>
                  <a:srgbClr val="FF0000"/>
                </a:solidFill>
                <a:latin typeface="Times New Roman" panose="02020603050405020304" pitchFamily="18" charset="0"/>
                <a:cs typeface="Times New Roman" panose="02020603050405020304" pitchFamily="18" charset="0"/>
              </a:rPr>
              <a:t>Käänteinen oppiminen on muutosteoria</a:t>
            </a:r>
            <a:endParaRPr lang="fi-FI"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111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5187" y="306437"/>
            <a:ext cx="9144000" cy="2387600"/>
          </a:xfrm>
        </p:spPr>
        <p:txBody>
          <a:bodyPr>
            <a:normAutofit/>
          </a:bodyPr>
          <a:lstStyle/>
          <a:p>
            <a:r>
              <a:rPr lang="fi-FI" dirty="0"/>
              <a:t/>
            </a:r>
            <a:br>
              <a:rPr lang="fi-FI" dirty="0"/>
            </a:br>
            <a:endParaRPr lang="fi-FI" dirty="0"/>
          </a:p>
        </p:txBody>
      </p:sp>
      <p:sp>
        <p:nvSpPr>
          <p:cNvPr id="7" name="Subtitle 6"/>
          <p:cNvSpPr>
            <a:spLocks noGrp="1"/>
          </p:cNvSpPr>
          <p:nvPr>
            <p:ph type="subTitle" idx="1"/>
          </p:nvPr>
        </p:nvSpPr>
        <p:spPr>
          <a:xfrm>
            <a:off x="1355187" y="2046457"/>
            <a:ext cx="10094131" cy="1770600"/>
          </a:xfrm>
        </p:spPr>
        <p:txBody>
          <a:bodyPr anchor="ctr">
            <a:noAutofit/>
          </a:bodyPr>
          <a:lstStyle/>
          <a:p>
            <a:pPr algn="l"/>
            <a:endParaRPr lang="fi-FI" sz="3200" dirty="0" smtClean="0">
              <a:latin typeface="Times New Roman" panose="02020603050405020304" pitchFamily="18" charset="0"/>
              <a:cs typeface="Times New Roman" panose="02020603050405020304" pitchFamily="18" charset="0"/>
            </a:endParaRPr>
          </a:p>
          <a:p>
            <a:pPr algn="l"/>
            <a:endParaRPr lang="fi-FI" dirty="0" smtClean="0">
              <a:solidFill>
                <a:srgbClr val="FF0000"/>
              </a:solidFill>
              <a:latin typeface="Times New Roman" panose="02020603050405020304" pitchFamily="18" charset="0"/>
              <a:cs typeface="Times New Roman" panose="02020603050405020304" pitchFamily="18" charset="0"/>
            </a:endParaRPr>
          </a:p>
          <a:p>
            <a:pPr algn="l"/>
            <a:endParaRPr lang="fi-FI"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558" y="1013696"/>
            <a:ext cx="10475442" cy="5844304"/>
          </a:xfrm>
          <a:prstGeom prst="rect">
            <a:avLst/>
          </a:prstGeom>
        </p:spPr>
      </p:pic>
      <p:sp>
        <p:nvSpPr>
          <p:cNvPr id="6" name="Tekstiruutu 5"/>
          <p:cNvSpPr txBox="1"/>
          <p:nvPr/>
        </p:nvSpPr>
        <p:spPr>
          <a:xfrm>
            <a:off x="634965" y="338037"/>
            <a:ext cx="7703491" cy="461665"/>
          </a:xfrm>
          <a:prstGeom prst="rect">
            <a:avLst/>
          </a:prstGeom>
          <a:solidFill>
            <a:schemeClr val="bg1"/>
          </a:solid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Ken </a:t>
            </a:r>
            <a:r>
              <a:rPr lang="en-US" sz="2400" dirty="0">
                <a:solidFill>
                  <a:srgbClr val="FF0000"/>
                </a:solidFill>
                <a:latin typeface="Times New Roman" panose="02020603050405020304" pitchFamily="18" charset="0"/>
                <a:cs typeface="Times New Roman" panose="02020603050405020304" pitchFamily="18" charset="0"/>
              </a:rPr>
              <a:t>Robinson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i="1" dirty="0" smtClean="0">
                <a:solidFill>
                  <a:srgbClr val="FF0000"/>
                </a:solidFill>
                <a:latin typeface="Times New Roman" panose="02020603050405020304" pitchFamily="18" charset="0"/>
                <a:cs typeface="Times New Roman" panose="02020603050405020304" pitchFamily="18" charset="0"/>
              </a:rPr>
              <a:t>Changing </a:t>
            </a:r>
            <a:r>
              <a:rPr lang="en-US" sz="2400" i="1" dirty="0">
                <a:solidFill>
                  <a:srgbClr val="FF0000"/>
                </a:solidFill>
                <a:latin typeface="Times New Roman" panose="02020603050405020304" pitchFamily="18" charset="0"/>
                <a:cs typeface="Times New Roman" panose="02020603050405020304" pitchFamily="18" charset="0"/>
              </a:rPr>
              <a:t>education paradigms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73" y="4642989"/>
            <a:ext cx="1905000" cy="1905000"/>
          </a:xfrm>
          <a:prstGeom prst="rect">
            <a:avLst/>
          </a:prstGeom>
        </p:spPr>
      </p:pic>
      <p:sp>
        <p:nvSpPr>
          <p:cNvPr id="5" name="Rectangle 4"/>
          <p:cNvSpPr/>
          <p:nvPr/>
        </p:nvSpPr>
        <p:spPr>
          <a:xfrm>
            <a:off x="6698156" y="384203"/>
            <a:ext cx="4973413" cy="369332"/>
          </a:xfrm>
          <a:prstGeom prst="rect">
            <a:avLst/>
          </a:prstGeom>
        </p:spPr>
        <p:txBody>
          <a:bodyPr wrap="none">
            <a:spAutoFit/>
          </a:bodyPr>
          <a:lstStyle/>
          <a:p>
            <a:r>
              <a:rPr lang="fi-FI" dirty="0">
                <a:hlinkClick r:id="rId4"/>
              </a:rPr>
              <a:t>https://www.youtube.com/watch?v=zDZFcDGpL4U</a:t>
            </a:r>
            <a:endParaRPr lang="fi-FI" dirty="0"/>
          </a:p>
        </p:txBody>
      </p:sp>
    </p:spTree>
    <p:extLst>
      <p:ext uri="{BB962C8B-B14F-4D97-AF65-F5344CB8AC3E}">
        <p14:creationId xmlns:p14="http://schemas.microsoft.com/office/powerpoint/2010/main" val="4228738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5187" y="306437"/>
            <a:ext cx="9144000" cy="2387600"/>
          </a:xfrm>
        </p:spPr>
        <p:txBody>
          <a:bodyPr>
            <a:normAutofit/>
          </a:bodyPr>
          <a:lstStyle/>
          <a:p>
            <a:r>
              <a:rPr lang="fi-FI" dirty="0"/>
              <a:t/>
            </a:r>
            <a:br>
              <a:rPr lang="fi-FI" dirty="0"/>
            </a:br>
            <a:endParaRPr lang="fi-FI" dirty="0"/>
          </a:p>
        </p:txBody>
      </p:sp>
      <p:sp>
        <p:nvSpPr>
          <p:cNvPr id="7" name="Subtitle 6"/>
          <p:cNvSpPr>
            <a:spLocks noGrp="1"/>
          </p:cNvSpPr>
          <p:nvPr>
            <p:ph type="subTitle" idx="1"/>
          </p:nvPr>
        </p:nvSpPr>
        <p:spPr>
          <a:xfrm>
            <a:off x="1355187" y="2046457"/>
            <a:ext cx="10094131" cy="1770600"/>
          </a:xfrm>
        </p:spPr>
        <p:txBody>
          <a:bodyPr anchor="ctr">
            <a:noAutofit/>
          </a:bodyPr>
          <a:lstStyle/>
          <a:p>
            <a:pPr algn="l"/>
            <a:endParaRPr lang="fi-FI" sz="3200" dirty="0" smtClean="0">
              <a:latin typeface="Times New Roman" panose="02020603050405020304" pitchFamily="18" charset="0"/>
              <a:cs typeface="Times New Roman" panose="02020603050405020304" pitchFamily="18" charset="0"/>
            </a:endParaRPr>
          </a:p>
          <a:p>
            <a:pPr algn="l"/>
            <a:endParaRPr lang="fi-FI" dirty="0" smtClean="0">
              <a:solidFill>
                <a:srgbClr val="FF0000"/>
              </a:solidFill>
              <a:latin typeface="Times New Roman" panose="02020603050405020304" pitchFamily="18" charset="0"/>
              <a:cs typeface="Times New Roman" panose="02020603050405020304" pitchFamily="18" charset="0"/>
            </a:endParaRPr>
          </a:p>
          <a:p>
            <a:pPr algn="l"/>
            <a:endParaRPr lang="fi-FI"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821" t="12313" r="35335" b="6109"/>
          <a:stretch/>
        </p:blipFill>
        <p:spPr>
          <a:xfrm>
            <a:off x="358473" y="0"/>
            <a:ext cx="8346055" cy="6858000"/>
          </a:xfrm>
          <a:prstGeom prst="rect">
            <a:avLst/>
          </a:prstGeom>
        </p:spPr>
      </p:pic>
      <p:sp>
        <p:nvSpPr>
          <p:cNvPr id="5" name="Rectangle 4"/>
          <p:cNvSpPr/>
          <p:nvPr/>
        </p:nvSpPr>
        <p:spPr>
          <a:xfrm>
            <a:off x="7784719" y="1724541"/>
            <a:ext cx="4168382" cy="1938992"/>
          </a:xfrm>
          <a:prstGeom prst="rect">
            <a:avLst/>
          </a:prstGeom>
          <a:solidFill>
            <a:srgbClr val="0070C0"/>
          </a:solidFill>
        </p:spPr>
        <p:txBody>
          <a:bodyPr wrap="square">
            <a:spAutoFit/>
          </a:bodyPr>
          <a:lstStyle/>
          <a:p>
            <a:endParaRPr lang="fi-FI" sz="2000" dirty="0" smtClean="0">
              <a:solidFill>
                <a:schemeClr val="bg1"/>
              </a:solidFill>
              <a:latin typeface="Times New Roman" panose="02020603050405020304" pitchFamily="18" charset="0"/>
              <a:cs typeface="Times New Roman" panose="02020603050405020304" pitchFamily="18" charset="0"/>
            </a:endParaRPr>
          </a:p>
          <a:p>
            <a:r>
              <a:rPr lang="fi-FI" sz="2000" dirty="0" smtClean="0">
                <a:solidFill>
                  <a:schemeClr val="bg1"/>
                </a:solidFill>
                <a:latin typeface="Times New Roman" panose="02020603050405020304" pitchFamily="18" charset="0"/>
                <a:cs typeface="Times New Roman" panose="02020603050405020304" pitchFamily="18" charset="0"/>
              </a:rPr>
              <a:t>Itseohjautuvuuden tukeminen </a:t>
            </a:r>
            <a:r>
              <a:rPr lang="fi-FI" sz="2000" dirty="0">
                <a:solidFill>
                  <a:schemeClr val="bg1"/>
                </a:solidFill>
                <a:latin typeface="Times New Roman" panose="02020603050405020304" pitchFamily="18" charset="0"/>
                <a:cs typeface="Times New Roman" panose="02020603050405020304" pitchFamily="18" charset="0"/>
              </a:rPr>
              <a:t>ei ole opettajille mikään valinta, vaan velvollisuus, jonka meille antaa niin perusopetuslaki kuin lukiolakikin</a:t>
            </a:r>
            <a:r>
              <a:rPr lang="fi-FI" sz="2000" dirty="0" smtClean="0">
                <a:solidFill>
                  <a:schemeClr val="bg1"/>
                </a:solidFill>
                <a:latin typeface="Times New Roman" panose="02020603050405020304" pitchFamily="18" charset="0"/>
                <a:cs typeface="Times New Roman" panose="02020603050405020304" pitchFamily="18" charset="0"/>
              </a:rPr>
              <a:t>.</a:t>
            </a:r>
          </a:p>
          <a:p>
            <a:endParaRPr lang="fi-FI" sz="20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37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5187" y="306437"/>
            <a:ext cx="9144000" cy="2387600"/>
          </a:xfrm>
        </p:spPr>
        <p:txBody>
          <a:bodyPr>
            <a:normAutofit/>
          </a:bodyPr>
          <a:lstStyle/>
          <a:p>
            <a:r>
              <a:rPr lang="fi-FI" dirty="0"/>
              <a:t/>
            </a:r>
            <a:br>
              <a:rPr lang="fi-FI" dirty="0"/>
            </a:br>
            <a:endParaRPr lang="fi-FI" dirty="0"/>
          </a:p>
        </p:txBody>
      </p:sp>
      <p:sp>
        <p:nvSpPr>
          <p:cNvPr id="7" name="Subtitle 6"/>
          <p:cNvSpPr>
            <a:spLocks noGrp="1"/>
          </p:cNvSpPr>
          <p:nvPr>
            <p:ph type="subTitle" idx="1"/>
          </p:nvPr>
        </p:nvSpPr>
        <p:spPr>
          <a:xfrm>
            <a:off x="1355187" y="2046457"/>
            <a:ext cx="10094131" cy="1770600"/>
          </a:xfrm>
        </p:spPr>
        <p:txBody>
          <a:bodyPr anchor="ctr">
            <a:noAutofit/>
          </a:bodyPr>
          <a:lstStyle/>
          <a:p>
            <a:pPr algn="l"/>
            <a:endParaRPr lang="fi-FI" sz="3200" dirty="0" smtClean="0">
              <a:latin typeface="Times New Roman" panose="02020603050405020304" pitchFamily="18" charset="0"/>
              <a:cs typeface="Times New Roman" panose="02020603050405020304" pitchFamily="18" charset="0"/>
            </a:endParaRPr>
          </a:p>
          <a:p>
            <a:pPr algn="l"/>
            <a:endParaRPr lang="fi-FI" dirty="0" smtClean="0">
              <a:solidFill>
                <a:srgbClr val="FF0000"/>
              </a:solidFill>
              <a:latin typeface="Times New Roman" panose="02020603050405020304" pitchFamily="18" charset="0"/>
              <a:cs typeface="Times New Roman" panose="02020603050405020304" pitchFamily="18" charset="0"/>
            </a:endParaRPr>
          </a:p>
          <a:p>
            <a:pPr algn="l"/>
            <a:endParaRPr lang="fi-FI" dirty="0">
              <a:latin typeface="Times New Roman" panose="02020603050405020304" pitchFamily="18" charset="0"/>
              <a:cs typeface="Times New Roman" panose="02020603050405020304" pitchFamily="18" charset="0"/>
            </a:endParaRPr>
          </a:p>
        </p:txBody>
      </p:sp>
      <p:pic>
        <p:nvPicPr>
          <p:cNvPr id="2050" name="Picture 2" descr="visible-learning-meta-study-by-john-hattie-book-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064" y="0"/>
            <a:ext cx="4830936" cy="68362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2503" y="128320"/>
            <a:ext cx="6748559" cy="4093428"/>
          </a:xfrm>
          <a:prstGeom prst="rect">
            <a:avLst/>
          </a:prstGeom>
        </p:spPr>
        <p:txBody>
          <a:bodyPr wrap="square">
            <a:spAutoFit/>
          </a:bodyPr>
          <a:lstStyle/>
          <a:p>
            <a:r>
              <a:rPr lang="fi-FI" sz="2000" dirty="0">
                <a:latin typeface="Times New Roman" panose="02020603050405020304" pitchFamily="18" charset="0"/>
                <a:cs typeface="Times New Roman" panose="02020603050405020304" pitchFamily="18" charset="0"/>
              </a:rPr>
              <a:t>Melbournen kasvatustieteen professori John </a:t>
            </a:r>
            <a:r>
              <a:rPr lang="fi-FI" sz="2000" dirty="0" err="1">
                <a:latin typeface="Times New Roman" panose="02020603050405020304" pitchFamily="18" charset="0"/>
                <a:cs typeface="Times New Roman" panose="02020603050405020304" pitchFamily="18" charset="0"/>
              </a:rPr>
              <a:t>Hattien</a:t>
            </a:r>
            <a:r>
              <a:rPr lang="fi-FI" sz="2000" dirty="0">
                <a:latin typeface="Times New Roman" panose="02020603050405020304" pitchFamily="18" charset="0"/>
                <a:cs typeface="Times New Roman" panose="02020603050405020304" pitchFamily="18" charset="0"/>
              </a:rPr>
              <a:t> “Visible </a:t>
            </a:r>
            <a:r>
              <a:rPr lang="fi-FI" sz="2000" dirty="0" err="1">
                <a:latin typeface="Times New Roman" panose="02020603050405020304" pitchFamily="18" charset="0"/>
                <a:cs typeface="Times New Roman" panose="02020603050405020304" pitchFamily="18" charset="0"/>
              </a:rPr>
              <a:t>learning</a:t>
            </a:r>
            <a:r>
              <a:rPr lang="fi-FI" sz="2000" dirty="0">
                <a:latin typeface="Times New Roman" panose="02020603050405020304" pitchFamily="18" charset="0"/>
                <a:cs typeface="Times New Roman" panose="02020603050405020304" pitchFamily="18" charset="0"/>
              </a:rPr>
              <a:t>” (</a:t>
            </a:r>
            <a:r>
              <a:rPr lang="fi-FI" sz="2000" dirty="0" smtClean="0">
                <a:latin typeface="Times New Roman" panose="02020603050405020304" pitchFamily="18" charset="0"/>
                <a:cs typeface="Times New Roman" panose="02020603050405020304" pitchFamily="18" charset="0"/>
              </a:rPr>
              <a:t>2009) on meta-analyysi 800:sta tutkimuksesta (aineistona yhteensä 80 miljoona oppilasta), jossa on tutkittu eri tekijöiden yhteyttä oppimistuloksiin.</a:t>
            </a:r>
          </a:p>
          <a:p>
            <a:endParaRPr lang="fi-FI"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i-FI" sz="2000" dirty="0">
                <a:latin typeface="Times New Roman" panose="02020603050405020304" pitchFamily="18" charset="0"/>
                <a:cs typeface="Times New Roman" panose="02020603050405020304" pitchFamily="18" charset="0"/>
              </a:rPr>
              <a:t>Parhaiten </a:t>
            </a:r>
            <a:r>
              <a:rPr lang="fi-FI" sz="2000" dirty="0" smtClean="0">
                <a:latin typeface="Times New Roman" panose="02020603050405020304" pitchFamily="18" charset="0"/>
                <a:cs typeface="Times New Roman" panose="02020603050405020304" pitchFamily="18" charset="0"/>
              </a:rPr>
              <a:t>oppivat </a:t>
            </a:r>
            <a:r>
              <a:rPr lang="fi-FI" sz="2000" dirty="0">
                <a:latin typeface="Times New Roman" panose="02020603050405020304" pitchFamily="18" charset="0"/>
                <a:cs typeface="Times New Roman" panose="02020603050405020304" pitchFamily="18" charset="0"/>
              </a:rPr>
              <a:t>oppilaat, jotka osaavat arvioida omaa osaamistaan suhteessa saavutettavana olevaan tavoitteeseen. </a:t>
            </a:r>
            <a:endParaRPr lang="fi-FI"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i-FI" sz="2000" dirty="0" smtClean="0">
                <a:latin typeface="Times New Roman" panose="02020603050405020304" pitchFamily="18" charset="0"/>
                <a:cs typeface="Times New Roman" panose="02020603050405020304" pitchFamily="18" charset="0"/>
              </a:rPr>
              <a:t>Oppilaan </a:t>
            </a:r>
            <a:r>
              <a:rPr lang="fi-FI" sz="2000" dirty="0">
                <a:latin typeface="Times New Roman" panose="02020603050405020304" pitchFamily="18" charset="0"/>
                <a:cs typeface="Times New Roman" panose="02020603050405020304" pitchFamily="18" charset="0"/>
              </a:rPr>
              <a:t>kannalta merkityksellisin on opettaja, joka auttaa oppilasta uskomaan omaan kyvykkyyteensä oppia. </a:t>
            </a:r>
          </a:p>
          <a:p>
            <a:endParaRPr lang="fi-FI" sz="2000" i="1" dirty="0" smtClean="0">
              <a:latin typeface="Times New Roman" panose="02020603050405020304" pitchFamily="18" charset="0"/>
              <a:cs typeface="Times New Roman" panose="02020603050405020304" pitchFamily="18" charset="0"/>
            </a:endParaRPr>
          </a:p>
          <a:p>
            <a:r>
              <a:rPr lang="fi-FI" sz="2000" i="1" dirty="0" smtClean="0">
                <a:latin typeface="Times New Roman" panose="02020603050405020304" pitchFamily="18" charset="0"/>
                <a:cs typeface="Times New Roman" panose="02020603050405020304" pitchFamily="18" charset="0"/>
              </a:rPr>
              <a:t>"</a:t>
            </a:r>
            <a:r>
              <a:rPr lang="fi-FI" sz="2000" i="1" dirty="0" err="1" smtClean="0">
                <a:latin typeface="Times New Roman" panose="02020603050405020304" pitchFamily="18" charset="0"/>
                <a:cs typeface="Times New Roman" panose="02020603050405020304" pitchFamily="18" charset="0"/>
              </a:rPr>
              <a:t>Visible</a:t>
            </a:r>
            <a:r>
              <a:rPr lang="fi-FI" sz="2000" i="1" dirty="0" smtClean="0">
                <a:latin typeface="Times New Roman" panose="02020603050405020304" pitchFamily="18" charset="0"/>
                <a:cs typeface="Times New Roman" panose="02020603050405020304" pitchFamily="18" charset="0"/>
              </a:rPr>
              <a:t> </a:t>
            </a:r>
            <a:r>
              <a:rPr lang="fi-FI" sz="2000" i="1" dirty="0" err="1">
                <a:latin typeface="Times New Roman" panose="02020603050405020304" pitchFamily="18" charset="0"/>
                <a:cs typeface="Times New Roman" panose="02020603050405020304" pitchFamily="18" charset="0"/>
              </a:rPr>
              <a:t>Teaching</a:t>
            </a:r>
            <a:r>
              <a:rPr lang="fi-FI" sz="2000" i="1" dirty="0">
                <a:latin typeface="Times New Roman" panose="02020603050405020304" pitchFamily="18" charset="0"/>
                <a:cs typeface="Times New Roman" panose="02020603050405020304" pitchFamily="18" charset="0"/>
              </a:rPr>
              <a:t> and Learning </a:t>
            </a:r>
            <a:r>
              <a:rPr lang="fi-FI" sz="2000" i="1" dirty="0" err="1">
                <a:latin typeface="Times New Roman" panose="02020603050405020304" pitchFamily="18" charset="0"/>
                <a:cs typeface="Times New Roman" panose="02020603050405020304" pitchFamily="18" charset="0"/>
              </a:rPr>
              <a:t>occurs</a:t>
            </a:r>
            <a:r>
              <a:rPr lang="fi-FI" sz="2000" i="1" dirty="0">
                <a:latin typeface="Times New Roman" panose="02020603050405020304" pitchFamily="18" charset="0"/>
                <a:cs typeface="Times New Roman" panose="02020603050405020304" pitchFamily="18" charset="0"/>
              </a:rPr>
              <a:t> </a:t>
            </a:r>
            <a:r>
              <a:rPr lang="fi-FI" sz="2000" i="1" dirty="0" err="1">
                <a:latin typeface="Times New Roman" panose="02020603050405020304" pitchFamily="18" charset="0"/>
                <a:cs typeface="Times New Roman" panose="02020603050405020304" pitchFamily="18" charset="0"/>
              </a:rPr>
              <a:t>when</a:t>
            </a:r>
            <a:r>
              <a:rPr lang="fi-FI" sz="2000" i="1" dirty="0">
                <a:latin typeface="Times New Roman" panose="02020603050405020304" pitchFamily="18" charset="0"/>
                <a:cs typeface="Times New Roman" panose="02020603050405020304" pitchFamily="18" charset="0"/>
              </a:rPr>
              <a:t> </a:t>
            </a:r>
            <a:r>
              <a:rPr lang="fi-FI" sz="2000" i="1" dirty="0" err="1">
                <a:latin typeface="Times New Roman" panose="02020603050405020304" pitchFamily="18" charset="0"/>
                <a:cs typeface="Times New Roman" panose="02020603050405020304" pitchFamily="18" charset="0"/>
              </a:rPr>
              <a:t>teachers</a:t>
            </a:r>
            <a:r>
              <a:rPr lang="fi-FI" sz="2000" i="1" dirty="0">
                <a:latin typeface="Times New Roman" panose="02020603050405020304" pitchFamily="18" charset="0"/>
                <a:cs typeface="Times New Roman" panose="02020603050405020304" pitchFamily="18" charset="0"/>
              </a:rPr>
              <a:t> </a:t>
            </a:r>
            <a:r>
              <a:rPr lang="fi-FI" sz="2000" i="1" dirty="0" err="1">
                <a:latin typeface="Times New Roman" panose="02020603050405020304" pitchFamily="18" charset="0"/>
                <a:cs typeface="Times New Roman" panose="02020603050405020304" pitchFamily="18" charset="0"/>
              </a:rPr>
              <a:t>see</a:t>
            </a:r>
            <a:r>
              <a:rPr lang="fi-FI" sz="2000" i="1" dirty="0">
                <a:latin typeface="Times New Roman" panose="02020603050405020304" pitchFamily="18" charset="0"/>
                <a:cs typeface="Times New Roman" panose="02020603050405020304" pitchFamily="18" charset="0"/>
              </a:rPr>
              <a:t> </a:t>
            </a:r>
            <a:r>
              <a:rPr lang="fi-FI" sz="2000" i="1" dirty="0" err="1">
                <a:latin typeface="Times New Roman" panose="02020603050405020304" pitchFamily="18" charset="0"/>
                <a:cs typeface="Times New Roman" panose="02020603050405020304" pitchFamily="18" charset="0"/>
              </a:rPr>
              <a:t>learning</a:t>
            </a:r>
            <a:r>
              <a:rPr lang="fi-FI" sz="2000" i="1" dirty="0">
                <a:latin typeface="Times New Roman" panose="02020603050405020304" pitchFamily="18" charset="0"/>
                <a:cs typeface="Times New Roman" panose="02020603050405020304" pitchFamily="18" charset="0"/>
              </a:rPr>
              <a:t> </a:t>
            </a:r>
            <a:r>
              <a:rPr lang="fi-FI" sz="2000" i="1" dirty="0" err="1">
                <a:latin typeface="Times New Roman" panose="02020603050405020304" pitchFamily="18" charset="0"/>
                <a:cs typeface="Times New Roman" panose="02020603050405020304" pitchFamily="18" charset="0"/>
              </a:rPr>
              <a:t>through</a:t>
            </a:r>
            <a:r>
              <a:rPr lang="fi-FI" sz="2000" i="1" dirty="0">
                <a:latin typeface="Times New Roman" panose="02020603050405020304" pitchFamily="18" charset="0"/>
                <a:cs typeface="Times New Roman" panose="02020603050405020304" pitchFamily="18" charset="0"/>
              </a:rPr>
              <a:t> </a:t>
            </a:r>
            <a:r>
              <a:rPr lang="fi-FI" sz="2000" i="1" dirty="0" err="1">
                <a:latin typeface="Times New Roman" panose="02020603050405020304" pitchFamily="18" charset="0"/>
                <a:cs typeface="Times New Roman" panose="02020603050405020304" pitchFamily="18" charset="0"/>
              </a:rPr>
              <a:t>the</a:t>
            </a:r>
            <a:r>
              <a:rPr lang="fi-FI" sz="2000" i="1" dirty="0">
                <a:latin typeface="Times New Roman" panose="02020603050405020304" pitchFamily="18" charset="0"/>
                <a:cs typeface="Times New Roman" panose="02020603050405020304" pitchFamily="18" charset="0"/>
              </a:rPr>
              <a:t> </a:t>
            </a:r>
            <a:r>
              <a:rPr lang="fi-FI" sz="2000" i="1" dirty="0" err="1">
                <a:latin typeface="Times New Roman" panose="02020603050405020304" pitchFamily="18" charset="0"/>
                <a:cs typeface="Times New Roman" panose="02020603050405020304" pitchFamily="18" charset="0"/>
              </a:rPr>
              <a:t>eyes</a:t>
            </a:r>
            <a:r>
              <a:rPr lang="fi-FI" sz="2000" i="1" dirty="0">
                <a:latin typeface="Times New Roman" panose="02020603050405020304" pitchFamily="18" charset="0"/>
                <a:cs typeface="Times New Roman" panose="02020603050405020304" pitchFamily="18" charset="0"/>
              </a:rPr>
              <a:t> of </a:t>
            </a:r>
            <a:r>
              <a:rPr lang="fi-FI" sz="2000" i="1" dirty="0" err="1">
                <a:latin typeface="Times New Roman" panose="02020603050405020304" pitchFamily="18" charset="0"/>
                <a:cs typeface="Times New Roman" panose="02020603050405020304" pitchFamily="18" charset="0"/>
              </a:rPr>
              <a:t>students</a:t>
            </a:r>
            <a:r>
              <a:rPr lang="fi-FI" sz="2000" i="1" dirty="0">
                <a:latin typeface="Times New Roman" panose="02020603050405020304" pitchFamily="18" charset="0"/>
                <a:cs typeface="Times New Roman" panose="02020603050405020304" pitchFamily="18" charset="0"/>
              </a:rPr>
              <a:t> and help </a:t>
            </a:r>
            <a:r>
              <a:rPr lang="fi-FI" sz="2000" i="1" dirty="0" err="1">
                <a:latin typeface="Times New Roman" panose="02020603050405020304" pitchFamily="18" charset="0"/>
                <a:cs typeface="Times New Roman" panose="02020603050405020304" pitchFamily="18" charset="0"/>
              </a:rPr>
              <a:t>them</a:t>
            </a:r>
            <a:r>
              <a:rPr lang="fi-FI" sz="2000" i="1" dirty="0">
                <a:latin typeface="Times New Roman" panose="02020603050405020304" pitchFamily="18" charset="0"/>
                <a:cs typeface="Times New Roman" panose="02020603050405020304" pitchFamily="18" charset="0"/>
              </a:rPr>
              <a:t> </a:t>
            </a:r>
            <a:r>
              <a:rPr lang="fi-FI" sz="2000" i="1" dirty="0" err="1">
                <a:latin typeface="Times New Roman" panose="02020603050405020304" pitchFamily="18" charset="0"/>
                <a:cs typeface="Times New Roman" panose="02020603050405020304" pitchFamily="18" charset="0"/>
              </a:rPr>
              <a:t>become</a:t>
            </a:r>
            <a:r>
              <a:rPr lang="fi-FI" sz="2000" i="1" dirty="0">
                <a:latin typeface="Times New Roman" panose="02020603050405020304" pitchFamily="18" charset="0"/>
                <a:cs typeface="Times New Roman" panose="02020603050405020304" pitchFamily="18" charset="0"/>
              </a:rPr>
              <a:t> </a:t>
            </a:r>
            <a:r>
              <a:rPr lang="fi-FI" sz="2000" i="1" dirty="0" err="1">
                <a:latin typeface="Times New Roman" panose="02020603050405020304" pitchFamily="18" charset="0"/>
                <a:cs typeface="Times New Roman" panose="02020603050405020304" pitchFamily="18" charset="0"/>
              </a:rPr>
              <a:t>their</a:t>
            </a:r>
            <a:r>
              <a:rPr lang="fi-FI" sz="2000" i="1" dirty="0">
                <a:latin typeface="Times New Roman" panose="02020603050405020304" pitchFamily="18" charset="0"/>
                <a:cs typeface="Times New Roman" panose="02020603050405020304" pitchFamily="18" charset="0"/>
              </a:rPr>
              <a:t> </a:t>
            </a:r>
            <a:r>
              <a:rPr lang="fi-FI" sz="2000" i="1" dirty="0" err="1">
                <a:latin typeface="Times New Roman" panose="02020603050405020304" pitchFamily="18" charset="0"/>
                <a:cs typeface="Times New Roman" panose="02020603050405020304" pitchFamily="18" charset="0"/>
              </a:rPr>
              <a:t>own</a:t>
            </a:r>
            <a:r>
              <a:rPr lang="fi-FI" sz="2000" i="1" dirty="0">
                <a:latin typeface="Times New Roman" panose="02020603050405020304" pitchFamily="18" charset="0"/>
                <a:cs typeface="Times New Roman" panose="02020603050405020304" pitchFamily="18" charset="0"/>
              </a:rPr>
              <a:t> </a:t>
            </a:r>
            <a:r>
              <a:rPr lang="fi-FI" sz="2000" i="1" dirty="0" err="1">
                <a:latin typeface="Times New Roman" panose="02020603050405020304" pitchFamily="18" charset="0"/>
                <a:cs typeface="Times New Roman" panose="02020603050405020304" pitchFamily="18" charset="0"/>
              </a:rPr>
              <a:t>teachers</a:t>
            </a:r>
            <a:r>
              <a:rPr lang="fi-FI" sz="2000" i="1" dirty="0">
                <a:latin typeface="Times New Roman" panose="02020603050405020304" pitchFamily="18" charset="0"/>
                <a:cs typeface="Times New Roman" panose="02020603050405020304" pitchFamily="18" charset="0"/>
              </a:rPr>
              <a:t>."</a:t>
            </a:r>
            <a:r>
              <a:rPr lang="fi-FI" sz="2000" dirty="0">
                <a:latin typeface="Times New Roman" panose="02020603050405020304" pitchFamily="18" charset="0"/>
                <a:cs typeface="Times New Roman" panose="02020603050405020304" pitchFamily="18" charset="0"/>
              </a:rPr>
              <a:t>  </a:t>
            </a:r>
          </a:p>
        </p:txBody>
      </p:sp>
      <p:sp>
        <p:nvSpPr>
          <p:cNvPr id="4" name="Rectangle 3"/>
          <p:cNvSpPr/>
          <p:nvPr/>
        </p:nvSpPr>
        <p:spPr>
          <a:xfrm>
            <a:off x="612502" y="4412013"/>
            <a:ext cx="6748559" cy="1754326"/>
          </a:xfrm>
          <a:prstGeom prst="rect">
            <a:avLst/>
          </a:prstGeom>
        </p:spPr>
        <p:txBody>
          <a:bodyPr wrap="square">
            <a:spAutoFit/>
          </a:bodyPr>
          <a:lstStyle/>
          <a:p>
            <a:r>
              <a:rPr lang="fi-FI" dirty="0" smtClean="0">
                <a:latin typeface="Times New Roman" panose="02020603050405020304" pitchFamily="18" charset="0"/>
                <a:ea typeface="Times New Roman" panose="02020603050405020304" pitchFamily="18" charset="0"/>
              </a:rPr>
              <a:t>Oppimisen </a:t>
            </a:r>
            <a:r>
              <a:rPr lang="fi-FI" dirty="0" smtClean="0">
                <a:solidFill>
                  <a:srgbClr val="FF0000"/>
                </a:solidFill>
                <a:latin typeface="Times New Roman" panose="02020603050405020304" pitchFamily="18" charset="0"/>
                <a:ea typeface="Times New Roman" panose="02020603050405020304" pitchFamily="18" charset="0"/>
              </a:rPr>
              <a:t>(</a:t>
            </a:r>
            <a:r>
              <a:rPr lang="fi-FI" dirty="0" err="1" smtClean="0">
                <a:solidFill>
                  <a:srgbClr val="FF0000"/>
                </a:solidFill>
                <a:latin typeface="Times New Roman" panose="02020603050405020304" pitchFamily="18" charset="0"/>
                <a:ea typeface="Times New Roman" panose="02020603050405020304" pitchFamily="18" charset="0"/>
              </a:rPr>
              <a:t>huom</a:t>
            </a:r>
            <a:r>
              <a:rPr lang="fi-FI" dirty="0" smtClean="0">
                <a:solidFill>
                  <a:srgbClr val="FF0000"/>
                </a:solidFill>
                <a:latin typeface="Times New Roman" panose="02020603050405020304" pitchFamily="18" charset="0"/>
                <a:ea typeface="Times New Roman" panose="02020603050405020304" pitchFamily="18" charset="0"/>
              </a:rPr>
              <a:t>! </a:t>
            </a:r>
            <a:r>
              <a:rPr lang="fi-FI" dirty="0">
                <a:solidFill>
                  <a:srgbClr val="FF0000"/>
                </a:solidFill>
                <a:latin typeface="Times New Roman" panose="02020603050405020304" pitchFamily="18" charset="0"/>
                <a:ea typeface="Times New Roman" panose="02020603050405020304" pitchFamily="18" charset="0"/>
              </a:rPr>
              <a:t>e</a:t>
            </a:r>
            <a:r>
              <a:rPr lang="fi-FI" dirty="0" smtClean="0">
                <a:solidFill>
                  <a:srgbClr val="FF0000"/>
                </a:solidFill>
                <a:latin typeface="Times New Roman" panose="02020603050405020304" pitchFamily="18" charset="0"/>
                <a:ea typeface="Times New Roman" panose="02020603050405020304" pitchFamily="18" charset="0"/>
              </a:rPr>
              <a:t>i osaamisen)</a:t>
            </a:r>
            <a:r>
              <a:rPr lang="fi-FI" dirty="0" smtClean="0">
                <a:latin typeface="Times New Roman" panose="02020603050405020304" pitchFamily="18" charset="0"/>
                <a:ea typeface="Times New Roman" panose="02020603050405020304" pitchFamily="18" charset="0"/>
              </a:rPr>
              <a:t> </a:t>
            </a:r>
            <a:r>
              <a:rPr lang="fi-FI" dirty="0">
                <a:latin typeface="Times New Roman" panose="02020603050405020304" pitchFamily="18" charset="0"/>
                <a:ea typeface="Times New Roman" panose="02020603050405020304" pitchFamily="18" charset="0"/>
              </a:rPr>
              <a:t>näkyväksi tekemisessä auttaa, kun oppiminen on ensisijainen päämäärä; oppiminen on sopivasti haastavaa; edistyminen suhteessa tavoitetasoon tiedetään; taustalla on harkittu suunnitelma tavoitteeseen pääsemiseksi; palautetta annetaan ja sitä vaaditaan ja kun oppimisessa vuorovaikuttavat aktiiviset, intohimoiset ja oppimiseen sitoutuneet ihmiset.</a:t>
            </a:r>
            <a:endParaRPr lang="fi-FI" dirty="0"/>
          </a:p>
        </p:txBody>
      </p:sp>
    </p:spTree>
    <p:extLst>
      <p:ext uri="{BB962C8B-B14F-4D97-AF65-F5344CB8AC3E}">
        <p14:creationId xmlns:p14="http://schemas.microsoft.com/office/powerpoint/2010/main" val="259597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11918</TotalTime>
  <Words>1419</Words>
  <Application>Microsoft Office PowerPoint</Application>
  <PresentationFormat>Laajakuva</PresentationFormat>
  <Paragraphs>225</Paragraphs>
  <Slides>31</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31</vt:i4>
      </vt:variant>
    </vt:vector>
  </HeadingPairs>
  <TitlesOfParts>
    <vt:vector size="40" baseType="lpstr">
      <vt:lpstr>MS Mincho</vt:lpstr>
      <vt:lpstr>Arial</vt:lpstr>
      <vt:lpstr>Book Antiqua</vt:lpstr>
      <vt:lpstr>Brush Script MT</vt:lpstr>
      <vt:lpstr>Calibri</vt:lpstr>
      <vt:lpstr>Calibri Light</vt:lpstr>
      <vt:lpstr>Times New Roman</vt:lpstr>
      <vt:lpstr>Wingdings</vt:lpstr>
      <vt:lpstr>Office Theme</vt:lpstr>
      <vt:lpstr>PowerPoint-esitys</vt:lpstr>
      <vt:lpstr> </vt:lpstr>
      <vt:lpstr> </vt:lpstr>
      <vt:lpstr> </vt:lpstr>
      <vt:lpstr> </vt:lpstr>
      <vt:lpstr>PowerPoint-esitys</vt:lpstr>
      <vt:lpstr> </vt:lpstr>
      <vt:lpstr> </vt:lpstr>
      <vt:lpstr> </vt:lpstr>
      <vt:lpstr> </vt:lpstr>
      <vt:lpstr>PowerPoint-esitys</vt:lpstr>
      <vt:lpstr> </vt:lpstr>
      <vt:lpstr> </vt:lpstr>
      <vt:lpstr> </vt:lpstr>
      <vt:lpstr> </vt:lpstr>
      <vt:lpstr> </vt:lpstr>
      <vt:lpstr> </vt:lpstr>
      <vt:lpstr> </vt:lpstr>
      <vt:lpstr> </vt:lpstr>
      <vt:lpstr> </vt:lpstr>
      <vt:lpstr> </vt:lpstr>
      <vt:lpstr> </vt:lpstr>
      <vt:lpstr> </vt:lpstr>
      <vt:lpstr> </vt:lpstr>
      <vt:lpstr>PowerPoint-esitys</vt:lpstr>
      <vt:lpstr> </vt:lpstr>
      <vt:lpstr> </vt:lpstr>
      <vt:lpstr> </vt:lpstr>
      <vt:lpstr>Positiivisuus on valtava voimavara oppilaan oppimiselle sekä opettajan työssä jaksamiselle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Flipped Learning in Mathematics</dc:title>
  <dc:creator>Mika Toivola</dc:creator>
  <cp:lastModifiedBy>Koivukangas Tuula Kristiina</cp:lastModifiedBy>
  <cp:revision>735</cp:revision>
  <dcterms:created xsi:type="dcterms:W3CDTF">2014-06-09T06:08:54Z</dcterms:created>
  <dcterms:modified xsi:type="dcterms:W3CDTF">2017-09-18T05:49:18Z</dcterms:modified>
</cp:coreProperties>
</file>