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7" r:id="rId4"/>
    <p:sldId id="258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9F24E72-8680-4060-9BC2-532721E20B63}" v="1" dt="2019-02-20T10:49:54.01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4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20.2.2019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" TargetMode="External"/><Relationship Id="rId2" Type="http://schemas.openxmlformats.org/officeDocument/2006/relationships/hyperlink" Target="https://teromakotero.blogspot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d/3.0/" TargetMode="External"/><Relationship Id="rId5" Type="http://schemas.openxmlformats.org/officeDocument/2006/relationships/hyperlink" Target="https://www.flickr.com/photos/visitlakeland/26993066616" TargetMode="Externa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eda.net/kuopio/ejky/kaveri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peda.net/kuopio/yhteiset-hankkeet/ooo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peda.net/kuopio/yhteiset-hankkeet/vvjoph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426AB7-D619-4515-962A-BC83909EC0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47DF98-723F-4AAC-ABCF-CACBC438F7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3840" y="256540"/>
            <a:ext cx="11704320" cy="6365239"/>
          </a:xfrm>
          <a:prstGeom prst="rect">
            <a:avLst/>
          </a:prstGeom>
          <a:solidFill>
            <a:srgbClr val="FFFFFF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A29FC7C-9308-4FDE-8DCA-405668055B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895600" y="5768204"/>
            <a:ext cx="64008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109980" y="4133583"/>
            <a:ext cx="9966960" cy="1718470"/>
          </a:xfrm>
        </p:spPr>
        <p:txBody>
          <a:bodyPr>
            <a:normAutofit/>
          </a:bodyPr>
          <a:lstStyle/>
          <a:p>
            <a:r>
              <a:rPr lang="fi-FI" sz="7200" b="1" dirty="0">
                <a:solidFill>
                  <a:srgbClr val="FF0000"/>
                </a:solidFill>
                <a:cs typeface="Calibri Light"/>
              </a:rPr>
              <a:t>Lupa innostua!</a:t>
            </a:r>
            <a:r>
              <a:rPr lang="fi-FI" sz="7200" b="1" dirty="0">
                <a:solidFill>
                  <a:schemeClr val="accent1"/>
                </a:solidFill>
                <a:cs typeface="Calibri Light"/>
              </a:rPr>
              <a:t> 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709530" y="5799489"/>
            <a:ext cx="8767860" cy="440822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fi-FI" sz="2000" dirty="0">
                <a:solidFill>
                  <a:srgbClr val="FF0000"/>
                </a:solidFill>
                <a:cs typeface="Calibri"/>
              </a:rPr>
              <a:t>Kouluin toimintakulttuurin ja pedagogiikan kehittämistä Kuopiossa</a:t>
            </a:r>
          </a:p>
          <a:p>
            <a:r>
              <a:rPr lang="fi-FI" sz="2000" dirty="0">
                <a:solidFill>
                  <a:srgbClr val="FF0000"/>
                </a:solidFill>
                <a:cs typeface="Calibri"/>
              </a:rPr>
              <a:t>Mitä meille kouluun kuuluu –oppimistapahtuma 19.2.2019 </a:t>
            </a:r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58CCB8F4-DA42-4ECA-9E49-F796AB2B1E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87" r="1257" b="1"/>
          <a:stretch/>
        </p:blipFill>
        <p:spPr>
          <a:xfrm>
            <a:off x="675160" y="443445"/>
            <a:ext cx="10956699" cy="3577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385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737524C-003F-4171-BC13-73CB9412A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5400" b="1" dirty="0">
                <a:solidFill>
                  <a:srgbClr val="FF0000"/>
                </a:solidFill>
              </a:rPr>
              <a:t>Hankkeiden yhteenvetoa</a:t>
            </a: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1BEC7AEA-31A1-485E-8D5B-72E04F3A6213}"/>
              </a:ext>
            </a:extLst>
          </p:cNvPr>
          <p:cNvSpPr txBox="1"/>
          <p:nvPr/>
        </p:nvSpPr>
        <p:spPr>
          <a:xfrm>
            <a:off x="2765895" y="6204549"/>
            <a:ext cx="6219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2" tooltip="https://teromakotero.blogspot.com/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3" tooltip="https://creativecommons.org/licenses/by-sa/3.0/"/>
              </a:rPr>
              <a:t>CC BY-SA</a:t>
            </a:r>
            <a:endParaRPr lang="fi-FI" sz="900"/>
          </a:p>
        </p:txBody>
      </p:sp>
      <p:pic>
        <p:nvPicPr>
          <p:cNvPr id="10" name="Sisällön paikkamerkki 9">
            <a:extLst>
              <a:ext uri="{FF2B5EF4-FFF2-40B4-BE49-F238E27FC236}">
                <a16:creationId xmlns:a16="http://schemas.microsoft.com/office/drawing/2014/main" id="{1DAEB1DF-349C-455C-8D9F-8C6390115A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95108" y="1825625"/>
            <a:ext cx="5801784" cy="4351338"/>
          </a:xfrm>
        </p:spPr>
      </p:pic>
      <p:sp>
        <p:nvSpPr>
          <p:cNvPr id="11" name="Tekstiruutu 10">
            <a:extLst>
              <a:ext uri="{FF2B5EF4-FFF2-40B4-BE49-F238E27FC236}">
                <a16:creationId xmlns:a16="http://schemas.microsoft.com/office/drawing/2014/main" id="{E567616A-E166-4E9F-AE85-84E92F4B0C71}"/>
              </a:ext>
            </a:extLst>
          </p:cNvPr>
          <p:cNvSpPr txBox="1"/>
          <p:nvPr/>
        </p:nvSpPr>
        <p:spPr>
          <a:xfrm>
            <a:off x="3195108" y="6176963"/>
            <a:ext cx="580178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900">
                <a:hlinkClick r:id="rId5" tooltip="https://www.flickr.com/photos/visitlakeland/26993066616"/>
              </a:rPr>
              <a:t>Tämä kuva</a:t>
            </a:r>
            <a:r>
              <a:rPr lang="fi-FI" sz="900"/>
              <a:t>, tekijä Tuntematon tekijä, käyttöoikeus: </a:t>
            </a:r>
            <a:r>
              <a:rPr lang="fi-FI" sz="900">
                <a:hlinkClick r:id="rId6" tooltip="https://creativecommons.org/licenses/by-nd/3.0/"/>
              </a:rPr>
              <a:t>CC BY-ND</a:t>
            </a:r>
            <a:endParaRPr lang="fi-FI" sz="900"/>
          </a:p>
        </p:txBody>
      </p:sp>
    </p:spTree>
    <p:extLst>
      <p:ext uri="{BB962C8B-B14F-4D97-AF65-F5344CB8AC3E}">
        <p14:creationId xmlns:p14="http://schemas.microsoft.com/office/powerpoint/2010/main" val="2761540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97F1EB2-8CDD-4DBB-B667-D28CAF7AF9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454959"/>
          </a:xfrm>
        </p:spPr>
        <p:txBody>
          <a:bodyPr>
            <a:normAutofit fontScale="90000"/>
          </a:bodyPr>
          <a:lstStyle/>
          <a:p>
            <a:br>
              <a:rPr lang="fi-FI" sz="5400" b="1" dirty="0">
                <a:cs typeface="Calibri Light"/>
              </a:rPr>
            </a:br>
            <a:r>
              <a:rPr lang="fi-FI" sz="5400" b="1" dirty="0">
                <a:cs typeface="Calibri Light"/>
              </a:rPr>
              <a:t>Kaveriluokka-toimintamalli </a:t>
            </a:r>
            <a:br>
              <a:rPr lang="fi-FI" sz="5400" b="1" dirty="0">
                <a:cs typeface="Calibri Light"/>
              </a:rPr>
            </a:br>
            <a:r>
              <a:rPr lang="fi-FI" sz="2400" dirty="0">
                <a:cs typeface="Calibri Light"/>
                <a:hlinkClick r:id="rId2"/>
              </a:rPr>
              <a:t>https://peda.net/kuopio/ejky/kaveri</a:t>
            </a:r>
            <a:br>
              <a:rPr lang="fi-FI" sz="2400" dirty="0">
                <a:cs typeface="Calibri Light"/>
              </a:rPr>
            </a:br>
            <a:endParaRPr lang="fi-FI" sz="2400" dirty="0">
              <a:cs typeface="Calibri Light"/>
            </a:endParaRP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9B01025-E62C-4B8F-9E37-332AFBA415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38885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fi-FI" sz="3600" dirty="0">
                <a:cs typeface="Calibri" panose="020F0502020204030204"/>
              </a:rPr>
              <a:t>Toiminnan suunnittelun lähtökohdat yksiköissä:</a:t>
            </a:r>
            <a:endParaRPr lang="fi-FI" sz="3600">
              <a:cs typeface="Calibri"/>
            </a:endParaRPr>
          </a:p>
          <a:p>
            <a:pPr marL="0" indent="0">
              <a:buNone/>
            </a:pPr>
            <a:endParaRPr lang="fi-FI" sz="3600" dirty="0">
              <a:cs typeface="Calibri" panose="020F0502020204030204"/>
            </a:endParaRPr>
          </a:p>
          <a:p>
            <a:pPr marL="0" indent="0">
              <a:buNone/>
            </a:pPr>
            <a:r>
              <a:rPr lang="fi-FI" sz="3600" dirty="0">
                <a:cs typeface="Calibri" panose="020F0502020204030204"/>
              </a:rPr>
              <a:t>1. esi- ja alkuopetuksen uudet opetussuunnitelmat, toimintakulttuuri </a:t>
            </a:r>
          </a:p>
          <a:p>
            <a:pPr marL="0" indent="0">
              <a:buNone/>
            </a:pPr>
            <a:r>
              <a:rPr lang="fi-FI" sz="3600" dirty="0">
                <a:cs typeface="Calibri" panose="020F0502020204030204"/>
              </a:rPr>
              <a:t>2. toiminta toteuttaa periaatteita, joiden pohjalle yksiköt pedagogisen tutorin kanssa yhdessä luoneet oman toimintamallinsa</a:t>
            </a:r>
          </a:p>
          <a:p>
            <a:pPr marL="0" indent="0">
              <a:buNone/>
            </a:pPr>
            <a:r>
              <a:rPr lang="fi-FI" sz="3600" dirty="0">
                <a:cs typeface="Calibri" panose="020F0502020204030204"/>
              </a:rPr>
              <a:t>3. Periaatteet:</a:t>
            </a: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  <a:p>
            <a:pPr marL="0" indent="0">
              <a:buNone/>
            </a:pPr>
            <a:endParaRPr lang="fi-FI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48484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881F19E5-E348-4F2F-BA13-F20EA8112F1C}"/>
              </a:ext>
            </a:extLst>
          </p:cNvPr>
          <p:cNvSpPr txBox="1"/>
          <p:nvPr/>
        </p:nvSpPr>
        <p:spPr>
          <a:xfrm>
            <a:off x="1230702" y="626853"/>
            <a:ext cx="10363199" cy="5509200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i-FI" sz="2000" spc="-1" dirty="0">
                <a:latin typeface="Century Schoolbook"/>
                <a:cs typeface="Courier New"/>
              </a:rPr>
              <a:t>- </a:t>
            </a:r>
            <a:r>
              <a:rPr lang="fi-FI" sz="3200" spc="-1" dirty="0">
                <a:latin typeface="Century Schoolbook"/>
                <a:cs typeface="Courier New"/>
              </a:rPr>
              <a:t>sisäinen motivaatio, itseohjautuvuus </a:t>
            </a:r>
            <a:endParaRPr lang="fi-FI" sz="3200">
              <a:latin typeface="Calibri" panose="020F0502020204030204"/>
              <a:cs typeface="Calibri" panose="020F0502020204030204"/>
            </a:endParaRPr>
          </a:p>
          <a:p>
            <a:r>
              <a:rPr lang="fi-FI" sz="3200" spc="-1" dirty="0">
                <a:latin typeface="Century Schoolbook"/>
                <a:cs typeface="Courier New"/>
              </a:rPr>
              <a:t>- arvioinnin ja palautteenannon kehittäminen oppimisen ytimessä (Torni –mallit lukemisen, kirjoittamisen ja matematiikan perustaitojen oppimisessa)</a:t>
            </a:r>
            <a:endParaRPr lang="fi-FI" sz="3200">
              <a:cs typeface="Calibri"/>
            </a:endParaRPr>
          </a:p>
          <a:p>
            <a:r>
              <a:rPr lang="fi-FI" sz="3200" spc="-1" dirty="0">
                <a:latin typeface="Century Schoolbook"/>
                <a:cs typeface="Courier New"/>
              </a:rPr>
              <a:t>- leikki oppimismenetelmänä</a:t>
            </a:r>
          </a:p>
          <a:p>
            <a:r>
              <a:rPr lang="fi-FI" sz="3200" spc="-1" dirty="0">
                <a:latin typeface="Century Schoolbook"/>
                <a:cs typeface="Courier New"/>
              </a:rPr>
              <a:t>- oppimiskokonaisuudet </a:t>
            </a:r>
          </a:p>
          <a:p>
            <a:r>
              <a:rPr lang="fi-FI" sz="3200" spc="-1" dirty="0">
                <a:latin typeface="Century Schoolbook"/>
                <a:cs typeface="Courier New"/>
              </a:rPr>
              <a:t>- heterogeeniset ryhmät</a:t>
            </a:r>
          </a:p>
          <a:p>
            <a:r>
              <a:rPr lang="fi-FI" sz="3200" spc="-1" dirty="0">
                <a:latin typeface="Century Schoolbook"/>
                <a:cs typeface="Courier New"/>
              </a:rPr>
              <a:t>- lähikehityksen vyöhyke</a:t>
            </a:r>
          </a:p>
          <a:p>
            <a:r>
              <a:rPr lang="fi-FI" sz="3200" spc="-1" dirty="0">
                <a:latin typeface="Century Schoolbook"/>
                <a:cs typeface="Courier New"/>
              </a:rPr>
              <a:t>- itseohjautuvuus (autonomian tarve, kompetenssin 	  	  tunteen tarve ja ryhmään kuulumisen tarve)</a:t>
            </a:r>
          </a:p>
        </p:txBody>
      </p:sp>
    </p:spTree>
    <p:extLst>
      <p:ext uri="{BB962C8B-B14F-4D97-AF65-F5344CB8AC3E}">
        <p14:creationId xmlns:p14="http://schemas.microsoft.com/office/powerpoint/2010/main" val="1816331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6CD9F73-8767-48F9-BE93-DD49BB5F47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sz="8000" b="1" dirty="0">
                <a:solidFill>
                  <a:srgbClr val="FF0000"/>
                </a:solidFill>
                <a:cs typeface="Calibri Light"/>
              </a:rPr>
              <a:t>OOOO -hanke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EB1F2A00-5B02-495A-8C15-3DAFD6A424D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fi-FI" sz="3200" dirty="0">
                <a:cs typeface="Calibri"/>
              </a:rPr>
              <a:t>Osaavat opettajat-onnelliset oppilaat </a:t>
            </a:r>
          </a:p>
          <a:p>
            <a:r>
              <a:rPr lang="fi-FI" sz="3200" dirty="0">
                <a:cs typeface="Calibri"/>
              </a:rPr>
              <a:t> -Oppiva yhteisö </a:t>
            </a:r>
          </a:p>
          <a:p>
            <a:r>
              <a:rPr lang="fi-FI" sz="3200" dirty="0">
                <a:cs typeface="Calibri"/>
              </a:rPr>
              <a:t>- Yksilölliset oppimispolut 3-6 –luokille</a:t>
            </a:r>
          </a:p>
          <a:p>
            <a:endParaRPr lang="fi-FI" sz="3200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065117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0218105-57D8-4158-9ADF-21F737148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7329" y="640080"/>
            <a:ext cx="6274590" cy="4018341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300">
                <a:hlinkClick r:id="rId2"/>
              </a:rPr>
              <a:t>https://peda.net/kuopio/yhteiset-hankkeet/oooo</a:t>
            </a:r>
            <a:br>
              <a:rPr lang="en-US" sz="3300"/>
            </a:br>
            <a:endParaRPr lang="en-US" sz="3300"/>
          </a:p>
        </p:txBody>
      </p:sp>
      <p:pic>
        <p:nvPicPr>
          <p:cNvPr id="4" name="Kuva 4">
            <a:extLst>
              <a:ext uri="{FF2B5EF4-FFF2-40B4-BE49-F238E27FC236}">
                <a16:creationId xmlns:a16="http://schemas.microsoft.com/office/drawing/2014/main" id="{621E8744-0717-4AEB-9F57-110229C9F9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r="1821" b="1"/>
          <a:stretch/>
        </p:blipFill>
        <p:spPr>
          <a:xfrm>
            <a:off x="1" y="10"/>
            <a:ext cx="465429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6173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C325911-612F-4671-BBC8-27C6E6CD6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cs typeface="Calibri Light"/>
              </a:rPr>
              <a:t>Käänteinen oppiminen (</a:t>
            </a:r>
            <a:r>
              <a:rPr lang="fi-FI" dirty="0" err="1">
                <a:cs typeface="Calibri Light"/>
              </a:rPr>
              <a:t>Toivola&amp;Silfverberg</a:t>
            </a:r>
            <a:r>
              <a:rPr lang="fi-FI" dirty="0">
                <a:cs typeface="Calibri Light"/>
              </a:rPr>
              <a:t>, 2016)</a:t>
            </a:r>
            <a:endParaRPr lang="fi-FI" dirty="0"/>
          </a:p>
        </p:txBody>
      </p:sp>
      <p:pic>
        <p:nvPicPr>
          <p:cNvPr id="4" name="Kuva 4" descr="Kuva, joka sisältää kohteen näyttökuva&#10;&#10;Kuvaus luotu, erittäin korkea luotettavuus">
            <a:extLst>
              <a:ext uri="{FF2B5EF4-FFF2-40B4-BE49-F238E27FC236}">
                <a16:creationId xmlns:a16="http://schemas.microsoft.com/office/drawing/2014/main" id="{10CD22CD-9FB4-40F2-8962-094C87AF3D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1955" y="2055662"/>
            <a:ext cx="7002467" cy="393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100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own Arrow 7">
            <a:extLst>
              <a:ext uri="{FF2B5EF4-FFF2-40B4-BE49-F238E27FC236}">
                <a16:creationId xmlns:a16="http://schemas.microsoft.com/office/drawing/2014/main" id="{73DE2CFE-42F2-48F0-8706-5264E012B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288521" y="381403"/>
            <a:ext cx="2200313" cy="3342508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3594885F-15F5-4150-BC70-8633D127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6952" y="1204108"/>
            <a:ext cx="2669406" cy="178117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Vuorovaikutuksella ja osaamisella pedagogista hyvinvointia</a:t>
            </a:r>
            <a:b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  <a:hlinkClick r:id="rId2"/>
              </a:rPr>
              <a:t>https://peda.net/kuopio/yhteiset-hankkeet/vvjoph</a:t>
            </a:r>
            <a:b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15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1500" kern="120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8" name="Content Placeholder 17">
            <a:extLst>
              <a:ext uri="{FF2B5EF4-FFF2-40B4-BE49-F238E27FC236}">
                <a16:creationId xmlns:a16="http://schemas.microsoft.com/office/drawing/2014/main" id="{B7A4B829-649E-4ABB-BC7E-417F8E69CC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6951" y="3355130"/>
            <a:ext cx="2669407" cy="2427333"/>
          </a:xfrm>
        </p:spPr>
        <p:txBody>
          <a:bodyPr>
            <a:normAutofit/>
          </a:bodyPr>
          <a:lstStyle/>
          <a:p>
            <a:endParaRPr lang="en-US" sz="1600"/>
          </a:p>
        </p:txBody>
      </p:sp>
      <p:pic>
        <p:nvPicPr>
          <p:cNvPr id="16" name="Kuva 4" descr="Kuva, joka sisältää kohteen teksti&#10;&#10;Kuvaus luotu, erittäin korkea luotettavuus">
            <a:extLst>
              <a:ext uri="{FF2B5EF4-FFF2-40B4-BE49-F238E27FC236}">
                <a16:creationId xmlns:a16="http://schemas.microsoft.com/office/drawing/2014/main" id="{8F43CEC8-1195-4C64-98A9-9CC9CAA66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826" y="938123"/>
            <a:ext cx="6826802" cy="4829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6035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1491</TotalTime>
  <Words>90</Words>
  <Application>Microsoft Office PowerPoint</Application>
  <PresentationFormat>Laajakuva</PresentationFormat>
  <Paragraphs>26</Paragraphs>
  <Slides>8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Schoolbook</vt:lpstr>
      <vt:lpstr>Courier New</vt:lpstr>
      <vt:lpstr>Office-teema</vt:lpstr>
      <vt:lpstr>Lupa innostua! </vt:lpstr>
      <vt:lpstr>Hankkeiden yhteenvetoa</vt:lpstr>
      <vt:lpstr> Kaveriluokka-toimintamalli  https://peda.net/kuopio/ejky/kaveri </vt:lpstr>
      <vt:lpstr>PowerPoint-esitys</vt:lpstr>
      <vt:lpstr>OOOO -hanke</vt:lpstr>
      <vt:lpstr>https://peda.net/kuopio/yhteiset-hankkeet/oooo </vt:lpstr>
      <vt:lpstr>Käänteinen oppiminen (Toivola&amp;Silfverberg, 2016)</vt:lpstr>
      <vt:lpstr>Vuorovaikutuksella ja osaamisella pedagogista hyvinvointia https://peda.net/kuopio/yhteiset-hankkeet/vvjoph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Koivukangas Tuula Kristiina</dc:creator>
  <cp:lastModifiedBy>Koivukangas Tuula Kristiina</cp:lastModifiedBy>
  <cp:revision>210</cp:revision>
  <dcterms:created xsi:type="dcterms:W3CDTF">2012-08-08T08:08:12Z</dcterms:created>
  <dcterms:modified xsi:type="dcterms:W3CDTF">2019-02-20T10:58:15Z</dcterms:modified>
</cp:coreProperties>
</file>