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70" r:id="rId4"/>
    <p:sldId id="268" r:id="rId5"/>
    <p:sldId id="260" r:id="rId6"/>
    <p:sldId id="258" r:id="rId7"/>
    <p:sldId id="261" r:id="rId8"/>
    <p:sldId id="267" r:id="rId9"/>
    <p:sldId id="269" r:id="rId10"/>
    <p:sldId id="266" r:id="rId11"/>
    <p:sldId id="262" r:id="rId12"/>
    <p:sldId id="274" r:id="rId13"/>
    <p:sldId id="271" r:id="rId14"/>
    <p:sldId id="265"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 d="2"/>
          <a:sy n="1" d="2"/>
        </p:scale>
        <p:origin x="-1906" y="-80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80861E-1639-412A-A161-4C7382F1ADE2}" type="datetimeFigureOut">
              <a:rPr lang="fi-FI"/>
              <a:t>10.2.2017</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0C9EBB-5002-4E7A-A612-F9D3634ED64F}" type="slidenum">
              <a:rPr lang="fi-FI"/>
              <a:t>‹#›</a:t>
            </a:fld>
            <a:endParaRPr lang="fi-FI"/>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2</a:t>
            </a:fld>
            <a:endParaRPr lang="fi-FI"/>
          </a:p>
        </p:txBody>
      </p:sp>
    </p:spTree>
    <p:extLst>
      <p:ext uri="{BB962C8B-B14F-4D97-AF65-F5344CB8AC3E}">
        <p14:creationId xmlns:p14="http://schemas.microsoft.com/office/powerpoint/2010/main" val="2448279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11</a:t>
            </a:fld>
            <a:endParaRPr lang="fi-FI"/>
          </a:p>
        </p:txBody>
      </p:sp>
    </p:spTree>
    <p:extLst>
      <p:ext uri="{BB962C8B-B14F-4D97-AF65-F5344CB8AC3E}">
        <p14:creationId xmlns:p14="http://schemas.microsoft.com/office/powerpoint/2010/main" val="1863159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12</a:t>
            </a:fld>
            <a:endParaRPr lang="fi-FI"/>
          </a:p>
        </p:txBody>
      </p:sp>
    </p:spTree>
    <p:extLst>
      <p:ext uri="{BB962C8B-B14F-4D97-AF65-F5344CB8AC3E}">
        <p14:creationId xmlns:p14="http://schemas.microsoft.com/office/powerpoint/2010/main" val="3008102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13</a:t>
            </a:fld>
            <a:endParaRPr lang="fi-FI"/>
          </a:p>
        </p:txBody>
      </p:sp>
    </p:spTree>
    <p:extLst>
      <p:ext uri="{BB962C8B-B14F-4D97-AF65-F5344CB8AC3E}">
        <p14:creationId xmlns:p14="http://schemas.microsoft.com/office/powerpoint/2010/main" val="2312160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14</a:t>
            </a:fld>
            <a:endParaRPr lang="fi-FI"/>
          </a:p>
        </p:txBody>
      </p:sp>
    </p:spTree>
    <p:extLst>
      <p:ext uri="{BB962C8B-B14F-4D97-AF65-F5344CB8AC3E}">
        <p14:creationId xmlns:p14="http://schemas.microsoft.com/office/powerpoint/2010/main" val="2978236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3</a:t>
            </a:fld>
            <a:endParaRPr lang="fi-FI"/>
          </a:p>
        </p:txBody>
      </p:sp>
    </p:spTree>
    <p:extLst>
      <p:ext uri="{BB962C8B-B14F-4D97-AF65-F5344CB8AC3E}">
        <p14:creationId xmlns:p14="http://schemas.microsoft.com/office/powerpoint/2010/main" val="2824060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4</a:t>
            </a:fld>
            <a:endParaRPr lang="fi-FI"/>
          </a:p>
        </p:txBody>
      </p:sp>
    </p:spTree>
    <p:extLst>
      <p:ext uri="{BB962C8B-B14F-4D97-AF65-F5344CB8AC3E}">
        <p14:creationId xmlns:p14="http://schemas.microsoft.com/office/powerpoint/2010/main" val="1736389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5</a:t>
            </a:fld>
            <a:endParaRPr lang="fi-FI"/>
          </a:p>
        </p:txBody>
      </p:sp>
    </p:spTree>
    <p:extLst>
      <p:ext uri="{BB962C8B-B14F-4D97-AF65-F5344CB8AC3E}">
        <p14:creationId xmlns:p14="http://schemas.microsoft.com/office/powerpoint/2010/main" val="3350181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6</a:t>
            </a:fld>
            <a:endParaRPr lang="fi-FI"/>
          </a:p>
        </p:txBody>
      </p:sp>
    </p:spTree>
    <p:extLst>
      <p:ext uri="{BB962C8B-B14F-4D97-AF65-F5344CB8AC3E}">
        <p14:creationId xmlns:p14="http://schemas.microsoft.com/office/powerpoint/2010/main" val="2116417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7</a:t>
            </a:fld>
            <a:endParaRPr lang="fi-FI"/>
          </a:p>
        </p:txBody>
      </p:sp>
    </p:spTree>
    <p:extLst>
      <p:ext uri="{BB962C8B-B14F-4D97-AF65-F5344CB8AC3E}">
        <p14:creationId xmlns:p14="http://schemas.microsoft.com/office/powerpoint/2010/main" val="193008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8</a:t>
            </a:fld>
            <a:endParaRPr lang="fi-FI"/>
          </a:p>
        </p:txBody>
      </p:sp>
    </p:spTree>
    <p:extLst>
      <p:ext uri="{BB962C8B-B14F-4D97-AF65-F5344CB8AC3E}">
        <p14:creationId xmlns:p14="http://schemas.microsoft.com/office/powerpoint/2010/main" val="25638851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9</a:t>
            </a:fld>
            <a:endParaRPr lang="fi-FI"/>
          </a:p>
        </p:txBody>
      </p:sp>
    </p:spTree>
    <p:extLst>
      <p:ext uri="{BB962C8B-B14F-4D97-AF65-F5344CB8AC3E}">
        <p14:creationId xmlns:p14="http://schemas.microsoft.com/office/powerpoint/2010/main" val="1716192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00C9EBB-5002-4E7A-A612-F9D3634ED64F}" type="slidenum">
              <a:rPr lang="fi-FI"/>
              <a:t>10</a:t>
            </a:fld>
            <a:endParaRPr lang="fi-FI"/>
          </a:p>
        </p:txBody>
      </p:sp>
    </p:spTree>
    <p:extLst>
      <p:ext uri="{BB962C8B-B14F-4D97-AF65-F5344CB8AC3E}">
        <p14:creationId xmlns:p14="http://schemas.microsoft.com/office/powerpoint/2010/main" val="3110961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10.2.2017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10.2.2017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10.2.2017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10.2.2017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10.2.2017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10.2.2017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10.2.2017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10.2.2017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10.2.2017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10.2.2017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10.2.2017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10.2.2017</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finlex.fi/fi/laki/ajantasa/1998/1998098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finlex.fi/fi/laki/ajantasa/1998/19980986"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perusteet.opintopolku.fi/#/fi/ops/216380/perusopetus/oppiaineet/2503390/vlk/2502613/vuosi/5584667"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a:t>Kuopion </a:t>
            </a:r>
            <a:br>
              <a:rPr lang="fi-FI"/>
            </a:br>
            <a:r>
              <a:rPr lang="fi-FI">
                <a:solidFill>
                  <a:srgbClr val="000000"/>
                </a:solidFill>
                <a:latin typeface="Calibri Light"/>
              </a:rPr>
              <a:t>S2-opetuksen</a:t>
            </a:r>
            <a:r>
              <a:rPr lang="fi-FI"/>
              <a:t> toimintamalli</a:t>
            </a:r>
          </a:p>
        </p:txBody>
      </p:sp>
      <p:sp>
        <p:nvSpPr>
          <p:cNvPr id="3" name="Alaotsikko 2"/>
          <p:cNvSpPr>
            <a:spLocks noGrp="1"/>
          </p:cNvSpPr>
          <p:nvPr>
            <p:ph type="subTitle" idx="1"/>
          </p:nvPr>
        </p:nvSpPr>
        <p:spPr/>
        <p:txBody>
          <a:bodyPr vert="horz" lIns="91440" tIns="45720" rIns="91440" bIns="45720" rtlCol="0" anchor="t">
            <a:normAutofit/>
          </a:bodyPr>
          <a:lstStyle/>
          <a:p>
            <a:r>
              <a:rPr lang="fi-FI">
                <a:solidFill>
                  <a:srgbClr val="000000"/>
                </a:solidFill>
                <a:latin typeface="Calibri"/>
              </a:rPr>
              <a:t>Kuopion kaupungin peruskoulut </a:t>
            </a:r>
          </a:p>
        </p:txBody>
      </p:sp>
    </p:spTree>
    <p:extLst>
      <p:ext uri="{BB962C8B-B14F-4D97-AF65-F5344CB8AC3E}">
        <p14:creationId xmlns:p14="http://schemas.microsoft.com/office/powerpoint/2010/main" val="78238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S2-oppilaan kolmiportaisen tuen toteutuminen ja kirjaukset</a:t>
            </a:r>
            <a:endParaRPr lang="fi-FI">
              <a:solidFill>
                <a:srgbClr val="000000"/>
              </a:solidFill>
              <a:latin typeface="Calibri Light"/>
            </a:endParaRPr>
          </a:p>
        </p:txBody>
      </p:sp>
      <p:sp>
        <p:nvSpPr>
          <p:cNvPr id="3" name="Sisällön paikkamerkki 2"/>
          <p:cNvSpPr>
            <a:spLocks noGrp="1"/>
          </p:cNvSpPr>
          <p:nvPr>
            <p:ph idx="1"/>
          </p:nvPr>
        </p:nvSpPr>
        <p:spPr/>
        <p:txBody>
          <a:bodyPr vert="horz" lIns="91440" tIns="45720" rIns="91440" bIns="45720" rtlCol="0" anchor="t">
            <a:normAutofit/>
          </a:bodyPr>
          <a:lstStyle/>
          <a:p>
            <a:endParaRPr lang="fi-FI" sz="2000">
              <a:solidFill>
                <a:srgbClr val="000000"/>
              </a:solidFill>
              <a:latin typeface="Calibri"/>
            </a:endParaRPr>
          </a:p>
          <a:p>
            <a:r>
              <a:rPr lang="fi-FI" sz="2400">
                <a:solidFill>
                  <a:srgbClr val="000000"/>
                </a:solidFill>
                <a:latin typeface="Calibri"/>
              </a:rPr>
              <a:t>Yleiseen tukeen voidaan tehdä S2-oppimissuunnitelma, mikäli oppilaan suomen kielen taito oppimisen kannalta sitä edellyttää</a:t>
            </a:r>
            <a:endParaRPr lang="fi-FI" sz="2400">
              <a:latin typeface="Calibri"/>
            </a:endParaRPr>
          </a:p>
          <a:p>
            <a:r>
              <a:rPr lang="fi-FI" sz="2400">
                <a:solidFill>
                  <a:srgbClr val="000000"/>
                </a:solidFill>
                <a:latin typeface="Calibri"/>
              </a:rPr>
              <a:t>Tehostetussa tuessa ja erityisessä tuessa huomioidaan S2-opetuksen tavoitteet, sisällöt ja seuranta</a:t>
            </a:r>
          </a:p>
          <a:p>
            <a:r>
              <a:rPr lang="fi-FI" sz="2400">
                <a:solidFill>
                  <a:srgbClr val="000000"/>
                </a:solidFill>
                <a:latin typeface="Calibri"/>
              </a:rPr>
              <a:t>Peruskoulun valmistavan vaiheen opetuksessa tehdään jokaiselle oppilaalle </a:t>
            </a:r>
            <a:r>
              <a:rPr lang="fi-FI" sz="2400" err="1">
                <a:solidFill>
                  <a:srgbClr val="000000"/>
                </a:solidFill>
                <a:latin typeface="Calibri"/>
              </a:rPr>
              <a:t>vava</a:t>
            </a:r>
            <a:r>
              <a:rPr lang="fi-FI" sz="2400">
                <a:solidFill>
                  <a:srgbClr val="000000"/>
                </a:solidFill>
                <a:latin typeface="Calibri"/>
              </a:rPr>
              <a:t>-oppimissuunnitelma </a:t>
            </a:r>
          </a:p>
          <a:p>
            <a:r>
              <a:rPr lang="fi-FI" sz="2400">
                <a:solidFill>
                  <a:srgbClr val="000000"/>
                </a:solidFill>
                <a:latin typeface="Calibri"/>
              </a:rPr>
              <a:t>Valmistavassa vaiheessa oppilaalla on jo oikeus kolmiportaisen tuen muotoihin</a:t>
            </a:r>
          </a:p>
        </p:txBody>
      </p:sp>
    </p:spTree>
    <p:extLst>
      <p:ext uri="{BB962C8B-B14F-4D97-AF65-F5344CB8AC3E}">
        <p14:creationId xmlns:p14="http://schemas.microsoft.com/office/powerpoint/2010/main" val="1487096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S2-oppilaan arviointi</a:t>
            </a:r>
          </a:p>
        </p:txBody>
      </p:sp>
      <p:sp>
        <p:nvSpPr>
          <p:cNvPr id="3" name="Sisällön paikkamerkki 2"/>
          <p:cNvSpPr>
            <a:spLocks noGrp="1"/>
          </p:cNvSpPr>
          <p:nvPr>
            <p:ph idx="1"/>
          </p:nvPr>
        </p:nvSpPr>
        <p:spPr>
          <a:xfrm>
            <a:off x="838200" y="1533018"/>
            <a:ext cx="10515600" cy="4643945"/>
          </a:xfrm>
        </p:spPr>
        <p:txBody>
          <a:bodyPr vert="horz" lIns="91440" tIns="45720" rIns="91440" bIns="45720" rtlCol="0" anchor="t">
            <a:normAutofit fontScale="85000" lnSpcReduction="20000"/>
          </a:bodyPr>
          <a:lstStyle/>
          <a:p>
            <a:r>
              <a:rPr lang="fi-FI" sz="2000"/>
              <a:t>S2-oppilaan arviointi voi olla sanallista koko peruskoulun ajan lukuun ottamatta päättöarviointia</a:t>
            </a:r>
          </a:p>
          <a:p>
            <a:r>
              <a:rPr lang="fi-FI" sz="2000"/>
              <a:t>S2 huomioidaan kaikkien oppiaineiden arvioinnissa </a:t>
            </a:r>
          </a:p>
          <a:p>
            <a:r>
              <a:rPr lang="fi-FI" sz="2000"/>
              <a:t>Alakoulun arvioinnissa S -merkintä (suoritettu) tai numeroarviointi mahdollisuuksien mukaan viimeistään 6.lk kevätarvioinnissa. Myös yhdistetty sanallinen ja numeroarviointi on mahdollista, mutta numeroarvioinnista ei voi palata pelkkään sanalliseen arviointiin.</a:t>
            </a:r>
          </a:p>
          <a:p>
            <a:r>
              <a:rPr lang="fi-FI" sz="2000"/>
              <a:t>Yläkoulussa sanallinen arviointi tai numeroarviointi, päättöarvioinnissa numerot. Jos arviointi ei jostain perustellusta syystä ole mahdollista, käytetään O-merkintää (osallistunut).</a:t>
            </a:r>
          </a:p>
          <a:p>
            <a:pPr lvl="1"/>
            <a:r>
              <a:rPr lang="fi-FI" sz="1600"/>
              <a:t>Sanallinen arviointi erilliseen todistuksen liitteeseen</a:t>
            </a:r>
          </a:p>
          <a:p>
            <a:pPr lvl="1"/>
            <a:r>
              <a:rPr lang="fi-FI" sz="1600"/>
              <a:t>O-merkintä vaatii lääkärintodistuksen tai muun perustellun syyn, kuten oppilashuollolliset asiat tai koulun vaihto</a:t>
            </a:r>
          </a:p>
          <a:p>
            <a:r>
              <a:rPr lang="fi-FI" sz="2000"/>
              <a:t>S2-oppilaan arvioinnissa tulee käyttää monipuolisia, joustavia ja oppilaan tilanteeseen sovitettuja arviointimenetelmiä, jotta hän kykenee osoittamaan osaamisensa mahdollisista suomen kielen taitojen puutteista huolimatta. Esimerkiksi:</a:t>
            </a:r>
          </a:p>
          <a:p>
            <a:pPr lvl="1"/>
            <a:r>
              <a:rPr lang="fi-FI" sz="1600"/>
              <a:t>Suullinen arviointi</a:t>
            </a:r>
          </a:p>
          <a:p>
            <a:pPr lvl="1"/>
            <a:r>
              <a:rPr lang="fi-FI" sz="1600"/>
              <a:t>Lähde- ja oppimateriaalin käyttö kokeissa</a:t>
            </a:r>
          </a:p>
          <a:p>
            <a:pPr lvl="1"/>
            <a:r>
              <a:rPr lang="fi-FI" sz="1600"/>
              <a:t>Lisäaika</a:t>
            </a:r>
          </a:p>
          <a:p>
            <a:pPr lvl="1"/>
            <a:r>
              <a:rPr lang="fi-FI" sz="1600"/>
              <a:t>Koetehtävien kääntäminen ja/tai niihin vastaaminen oppilaan omalle äidinkielellä</a:t>
            </a:r>
          </a:p>
          <a:p>
            <a:pPr lvl="1"/>
            <a:r>
              <a:rPr lang="fi-FI" sz="1600"/>
              <a:t>Kokeen tekeminen S2-opettajan kanssa</a:t>
            </a:r>
          </a:p>
          <a:p>
            <a:r>
              <a:rPr lang="fi-FI" sz="2000"/>
              <a:t>Perusopetuksen 9. vuosiluokalla </a:t>
            </a:r>
            <a:r>
              <a:rPr lang="fi-FI" sz="2000" u="sng"/>
              <a:t>kielen osaamisen tavoitetaso</a:t>
            </a:r>
            <a:r>
              <a:rPr lang="fi-FI" sz="2000"/>
              <a:t> on aiemmin käytössä olleen Eurooppalaisen viitekehyksen taso B1.1-B1.2 (</a:t>
            </a:r>
            <a:r>
              <a:rPr lang="fi-FI" sz="2000" err="1"/>
              <a:t>OPH:n</a:t>
            </a:r>
            <a:r>
              <a:rPr lang="fi-FI" sz="2000"/>
              <a:t> tukiaineisto)</a:t>
            </a:r>
          </a:p>
          <a:p>
            <a:pPr lvl="1"/>
            <a:endParaRPr lang="fi-FI" sz="1600"/>
          </a:p>
        </p:txBody>
      </p:sp>
    </p:spTree>
    <p:extLst>
      <p:ext uri="{BB962C8B-B14F-4D97-AF65-F5344CB8AC3E}">
        <p14:creationId xmlns:p14="http://schemas.microsoft.com/office/powerpoint/2010/main" val="4017458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5"/>
            <a:ext cx="10515600" cy="1233360"/>
          </a:xfrm>
        </p:spPr>
        <p:txBody>
          <a:bodyPr>
            <a:normAutofit/>
          </a:bodyPr>
          <a:lstStyle/>
          <a:p>
            <a:r>
              <a:rPr lang="fi-FI"/>
              <a:t>S2-opettajien pätevyysvaatimukset</a:t>
            </a:r>
          </a:p>
        </p:txBody>
      </p:sp>
      <p:sp>
        <p:nvSpPr>
          <p:cNvPr id="3" name="Sisällön paikkamerkki 2"/>
          <p:cNvSpPr>
            <a:spLocks noGrp="1"/>
          </p:cNvSpPr>
          <p:nvPr>
            <p:ph idx="1"/>
          </p:nvPr>
        </p:nvSpPr>
        <p:spPr/>
        <p:txBody>
          <a:bodyPr vert="horz" lIns="91440" tIns="45720" rIns="91440" bIns="45720" rtlCol="0" anchor="t">
            <a:normAutofit/>
          </a:bodyPr>
          <a:lstStyle/>
          <a:p>
            <a:r>
              <a:rPr lang="fi-FI">
                <a:solidFill>
                  <a:srgbClr val="4F4F4F"/>
                </a:solidFill>
                <a:latin typeface="Calibri"/>
              </a:rPr>
              <a:t>Perusopetus alaluokat</a:t>
            </a:r>
          </a:p>
          <a:p>
            <a:pPr lvl="1"/>
            <a:r>
              <a:rPr lang="fi-FI">
                <a:solidFill>
                  <a:srgbClr val="4F4F4F"/>
                </a:solidFill>
                <a:latin typeface="Calibri"/>
              </a:rPr>
              <a:t>Alakoulun suomi toisena kielenä -aineenopettajan pätevyyteen vaaditaan äidinkielen ja kirjallisuuden opettajan kelpoisuus  (</a:t>
            </a:r>
            <a:r>
              <a:rPr lang="fi-FI" sz="2000">
                <a:solidFill>
                  <a:srgbClr val="4F4F4F"/>
                </a:solidFill>
                <a:latin typeface="Calibri"/>
                <a:hlinkClick r:id="rId3"/>
              </a:rPr>
              <a:t>A 986/1998 5 §</a:t>
            </a:r>
            <a:r>
              <a:rPr lang="fi-FI">
                <a:solidFill>
                  <a:srgbClr val="4F4F4F"/>
                </a:solidFill>
                <a:latin typeface="Calibri"/>
              </a:rPr>
              <a:t>):</a:t>
            </a:r>
          </a:p>
          <a:p>
            <a:pPr lvl="2"/>
            <a:r>
              <a:rPr lang="fi-FI">
                <a:solidFill>
                  <a:srgbClr val="4F4F4F"/>
                </a:solidFill>
                <a:latin typeface="Calibri"/>
              </a:rPr>
              <a:t>ylempi korkeakoulututkinto</a:t>
            </a:r>
          </a:p>
          <a:p>
            <a:pPr lvl="2"/>
            <a:r>
              <a:rPr lang="fi-FI">
                <a:solidFill>
                  <a:srgbClr val="4F4F4F"/>
                </a:solidFill>
                <a:latin typeface="Calibri"/>
              </a:rPr>
              <a:t>perus- ja aineopinnot (60 op) suomen kielessä</a:t>
            </a:r>
          </a:p>
          <a:p>
            <a:pPr lvl="2"/>
            <a:r>
              <a:rPr lang="fi-FI">
                <a:solidFill>
                  <a:srgbClr val="4F4F4F"/>
                </a:solidFill>
                <a:latin typeface="Calibri"/>
              </a:rPr>
              <a:t>perus- ja aineopinnot (60 op) kotimaisessa kirjallisuudessa tai yleisessä kirjallisuustieteessä</a:t>
            </a:r>
          </a:p>
          <a:p>
            <a:pPr lvl="2"/>
            <a:r>
              <a:rPr lang="fi-FI">
                <a:solidFill>
                  <a:srgbClr val="4F4F4F"/>
                </a:solidFill>
                <a:latin typeface="Calibri"/>
              </a:rPr>
              <a:t>opettajan pedagogiset opinnot (60 op).</a:t>
            </a:r>
          </a:p>
          <a:p>
            <a:pPr lvl="1"/>
            <a:r>
              <a:rPr lang="fi-FI">
                <a:solidFill>
                  <a:srgbClr val="4F4F4F"/>
                </a:solidFill>
                <a:latin typeface="Calibri"/>
              </a:rPr>
              <a:t>Luokanopettaja saa kuitenkin opettaa omalle luokalleen sekä toisen opettajan luokalle suomi toisena kielenä -oppiainetta luokanopettajan pätevyydellä ja virkanimikkeellä. </a:t>
            </a:r>
            <a:endParaRPr lang="fi-FI" sz="2000">
              <a:solidFill>
                <a:srgbClr val="4F4F4F"/>
              </a:solidFill>
              <a:latin typeface="Calibri"/>
            </a:endParaRPr>
          </a:p>
          <a:p>
            <a:endParaRPr lang="fi-FI">
              <a:solidFill>
                <a:srgbClr val="4F4F4F"/>
              </a:solidFill>
              <a:latin typeface="Georgia"/>
            </a:endParaRPr>
          </a:p>
          <a:p>
            <a:endParaRPr lang="fi-FI"/>
          </a:p>
        </p:txBody>
      </p:sp>
    </p:spTree>
    <p:extLst>
      <p:ext uri="{BB962C8B-B14F-4D97-AF65-F5344CB8AC3E}">
        <p14:creationId xmlns:p14="http://schemas.microsoft.com/office/powerpoint/2010/main" val="2881167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S2-opettajien pätevyysvaatimukset</a:t>
            </a:r>
          </a:p>
        </p:txBody>
      </p:sp>
      <p:sp>
        <p:nvSpPr>
          <p:cNvPr id="3" name="Sisällön paikkamerkki 2"/>
          <p:cNvSpPr>
            <a:spLocks noGrp="1"/>
          </p:cNvSpPr>
          <p:nvPr>
            <p:ph idx="1"/>
          </p:nvPr>
        </p:nvSpPr>
        <p:spPr/>
        <p:txBody>
          <a:bodyPr vert="horz" lIns="91440" tIns="45720" rIns="91440" bIns="45720" rtlCol="0" anchor="t">
            <a:normAutofit/>
          </a:bodyPr>
          <a:lstStyle/>
          <a:p>
            <a:r>
              <a:rPr lang="fi-FI">
                <a:solidFill>
                  <a:srgbClr val="4F4F4F"/>
                </a:solidFill>
                <a:latin typeface="Calibri"/>
              </a:rPr>
              <a:t>Perusopetus yläluokat</a:t>
            </a:r>
          </a:p>
          <a:p>
            <a:pPr lvl="1"/>
            <a:r>
              <a:rPr lang="fi-FI">
                <a:solidFill>
                  <a:srgbClr val="4F4F4F"/>
                </a:solidFill>
                <a:latin typeface="Calibri"/>
              </a:rPr>
              <a:t>Suomi toisena kielenä -aineenopettajan pätevyyteen vaaditaan äidinkielen ja kirjallisuuden opettajan kelpoisuus  (</a:t>
            </a:r>
            <a:r>
              <a:rPr lang="fi-FI" sz="2000">
                <a:solidFill>
                  <a:srgbClr val="4F4F4F"/>
                </a:solidFill>
                <a:latin typeface="Calibri"/>
                <a:hlinkClick r:id="rId3"/>
              </a:rPr>
              <a:t>A 986/1998 5 §</a:t>
            </a:r>
            <a:r>
              <a:rPr lang="fi-FI">
                <a:solidFill>
                  <a:srgbClr val="4F4F4F"/>
                </a:solidFill>
                <a:latin typeface="Calibri"/>
              </a:rPr>
              <a:t>):</a:t>
            </a:r>
          </a:p>
          <a:p>
            <a:pPr lvl="2"/>
            <a:r>
              <a:rPr lang="fi-FI">
                <a:solidFill>
                  <a:srgbClr val="4F4F4F"/>
                </a:solidFill>
                <a:latin typeface="Calibri"/>
              </a:rPr>
              <a:t>ylempi korkeakoulututkinto</a:t>
            </a:r>
          </a:p>
          <a:p>
            <a:pPr lvl="2"/>
            <a:r>
              <a:rPr lang="fi-FI">
                <a:solidFill>
                  <a:srgbClr val="4F4F4F"/>
                </a:solidFill>
                <a:latin typeface="Calibri"/>
              </a:rPr>
              <a:t>perus- ja aineopinnot (60 op) suomen kielessä</a:t>
            </a:r>
          </a:p>
          <a:p>
            <a:pPr lvl="2"/>
            <a:r>
              <a:rPr lang="fi-FI">
                <a:solidFill>
                  <a:srgbClr val="4F4F4F"/>
                </a:solidFill>
                <a:latin typeface="Calibri"/>
              </a:rPr>
              <a:t>perus- ja aineopinnot (60 op) kotimaisessa kirjallisuudessa tai yleisessä kirjallisuustieteessä</a:t>
            </a:r>
          </a:p>
          <a:p>
            <a:pPr lvl="2"/>
            <a:r>
              <a:rPr lang="fi-FI">
                <a:solidFill>
                  <a:srgbClr val="4F4F4F"/>
                </a:solidFill>
                <a:latin typeface="Calibri"/>
              </a:rPr>
              <a:t>opettajan pedagogiset opinnot (60 op).</a:t>
            </a:r>
          </a:p>
          <a:p>
            <a:pPr lvl="2"/>
            <a:r>
              <a:rPr lang="fi-FI" i="1">
                <a:solidFill>
                  <a:srgbClr val="4F4F4F"/>
                </a:solidFill>
                <a:latin typeface="Calibri"/>
              </a:rPr>
              <a:t>Kielitaitovaatimukset (9 § ja 12 § 18.12.2003/1133)</a:t>
            </a:r>
          </a:p>
          <a:p>
            <a:pPr lvl="2"/>
            <a:r>
              <a:rPr lang="fi-FI" i="1">
                <a:solidFill>
                  <a:srgbClr val="4F4F4F"/>
                </a:solidFill>
                <a:latin typeface="Calibri"/>
              </a:rPr>
              <a:t>Perusopetusta tai esiopetusta antavalla opettajalla tulee olla koulun opetuskielessä erinomainen suullinen ja kirjallinen taito. Lukiokoulutuksessa opettajan tulee hallita opetuksessa käytettävä kieli. Äidinkielen ja kirjallisuuden aineenopetusta antavalla opettajalla tulee olla kyseisen kielen erinomainen suullinen ja kirjallinen taito.</a:t>
            </a:r>
          </a:p>
          <a:p>
            <a:endParaRPr lang="fi-FI"/>
          </a:p>
        </p:txBody>
      </p:sp>
    </p:spTree>
    <p:extLst>
      <p:ext uri="{BB962C8B-B14F-4D97-AF65-F5344CB8AC3E}">
        <p14:creationId xmlns:p14="http://schemas.microsoft.com/office/powerpoint/2010/main" val="3405242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Lisätietoja</a:t>
            </a:r>
          </a:p>
        </p:txBody>
      </p:sp>
      <p:sp>
        <p:nvSpPr>
          <p:cNvPr id="3" name="Tekstin paikkamerkki 2"/>
          <p:cNvSpPr>
            <a:spLocks noGrp="1"/>
          </p:cNvSpPr>
          <p:nvPr>
            <p:ph type="body" idx="1"/>
          </p:nvPr>
        </p:nvSpPr>
        <p:spPr/>
        <p:txBody>
          <a:bodyPr/>
          <a:lstStyle/>
          <a:p>
            <a:r>
              <a:rPr lang="fi-FI"/>
              <a:t>Opetuksen järjestämiseen liittyvät resurssit</a:t>
            </a:r>
          </a:p>
        </p:txBody>
      </p:sp>
      <p:sp>
        <p:nvSpPr>
          <p:cNvPr id="4" name="Sisällön paikkamerkki 3"/>
          <p:cNvSpPr>
            <a:spLocks noGrp="1"/>
          </p:cNvSpPr>
          <p:nvPr>
            <p:ph sz="half" idx="2"/>
          </p:nvPr>
        </p:nvSpPr>
        <p:spPr/>
        <p:txBody>
          <a:bodyPr vert="horz" lIns="91440" tIns="45720" rIns="91440" bIns="45720" rtlCol="0" anchor="t">
            <a:normAutofit/>
          </a:bodyPr>
          <a:lstStyle/>
          <a:p>
            <a:endParaRPr lang="fi-FI">
              <a:solidFill>
                <a:srgbClr val="000000"/>
              </a:solidFill>
              <a:latin typeface="Calibri"/>
            </a:endParaRPr>
          </a:p>
          <a:p>
            <a:r>
              <a:rPr lang="fi-FI">
                <a:solidFill>
                  <a:srgbClr val="000000"/>
                </a:solidFill>
                <a:latin typeface="Calibri"/>
              </a:rPr>
              <a:t>Rehtorit</a:t>
            </a:r>
            <a:endParaRPr lang="fi-FI">
              <a:latin typeface="Calibri"/>
            </a:endParaRPr>
          </a:p>
          <a:p>
            <a:r>
              <a:rPr lang="fi-FI">
                <a:solidFill>
                  <a:srgbClr val="000000"/>
                </a:solidFill>
                <a:latin typeface="Calibri"/>
              </a:rPr>
              <a:t>Perusopetuspäällikkö </a:t>
            </a:r>
          </a:p>
        </p:txBody>
      </p:sp>
      <p:sp>
        <p:nvSpPr>
          <p:cNvPr id="5" name="Tekstin paikkamerkki 4"/>
          <p:cNvSpPr>
            <a:spLocks noGrp="1"/>
          </p:cNvSpPr>
          <p:nvPr>
            <p:ph type="body" sz="quarter" idx="3"/>
          </p:nvPr>
        </p:nvSpPr>
        <p:spPr/>
        <p:txBody>
          <a:bodyPr>
            <a:normAutofit/>
          </a:bodyPr>
          <a:lstStyle/>
          <a:p>
            <a:r>
              <a:rPr lang="fi-FI"/>
              <a:t>Opetuksen järjestämiseen liittyvä tuki</a:t>
            </a:r>
          </a:p>
        </p:txBody>
      </p:sp>
      <p:sp>
        <p:nvSpPr>
          <p:cNvPr id="6" name="Sisällön paikkamerkki 5"/>
          <p:cNvSpPr>
            <a:spLocks noGrp="1"/>
          </p:cNvSpPr>
          <p:nvPr>
            <p:ph sz="quarter" idx="4"/>
          </p:nvPr>
        </p:nvSpPr>
        <p:spPr/>
        <p:txBody>
          <a:bodyPr vert="horz" lIns="91440" tIns="45720" rIns="91440" bIns="45720" rtlCol="0" anchor="t">
            <a:normAutofit fontScale="85000" lnSpcReduction="20000"/>
          </a:bodyPr>
          <a:lstStyle/>
          <a:p>
            <a:endParaRPr lang="fi-FI"/>
          </a:p>
          <a:p>
            <a:r>
              <a:rPr lang="fi-FI"/>
              <a:t>Rehtorit</a:t>
            </a:r>
          </a:p>
          <a:p>
            <a:r>
              <a:rPr lang="fi-FI"/>
              <a:t>Perusopetuspäällikkö </a:t>
            </a:r>
          </a:p>
          <a:p>
            <a:r>
              <a:rPr lang="fi-FI"/>
              <a:t>Nimetty henkilö/t</a:t>
            </a:r>
          </a:p>
          <a:p>
            <a:r>
              <a:rPr lang="fi-FI"/>
              <a:t>Koulutustilaisuudet</a:t>
            </a:r>
          </a:p>
          <a:p>
            <a:r>
              <a:rPr lang="fi-FI"/>
              <a:t>S2-opettajien verkostoituminen ja </a:t>
            </a:r>
          </a:p>
          <a:p>
            <a:pPr marL="0" indent="0">
              <a:buNone/>
            </a:pPr>
            <a:r>
              <a:rPr lang="fi-FI"/>
              <a:t>   säännölliset tapaamiset</a:t>
            </a:r>
          </a:p>
          <a:p>
            <a:r>
              <a:rPr lang="fi-FI" err="1"/>
              <a:t>Pedanet</a:t>
            </a:r>
            <a:r>
              <a:rPr lang="fi-FI"/>
              <a:t>-sivuston S2-materiaalipankki (itse tuotettu materiaali jaettavaksi)</a:t>
            </a:r>
          </a:p>
          <a:p>
            <a:r>
              <a:rPr lang="fi-FI" err="1"/>
              <a:t>OPH:n</a:t>
            </a:r>
            <a:r>
              <a:rPr lang="fi-FI"/>
              <a:t> tukisivut</a:t>
            </a:r>
          </a:p>
          <a:p>
            <a:endParaRPr lang="fi-FI"/>
          </a:p>
        </p:txBody>
      </p:sp>
    </p:spTree>
    <p:extLst>
      <p:ext uri="{BB962C8B-B14F-4D97-AF65-F5344CB8AC3E}">
        <p14:creationId xmlns:p14="http://schemas.microsoft.com/office/powerpoint/2010/main" val="822286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S2-opetus ja opetuksen järjestämisen tavat</a:t>
            </a:r>
          </a:p>
        </p:txBody>
      </p:sp>
      <p:sp>
        <p:nvSpPr>
          <p:cNvPr id="3" name="Sisällön paikkamerkki 2"/>
          <p:cNvSpPr>
            <a:spLocks noGrp="1"/>
          </p:cNvSpPr>
          <p:nvPr>
            <p:ph sz="half" idx="1"/>
          </p:nvPr>
        </p:nvSpPr>
        <p:spPr>
          <a:xfrm>
            <a:off x="838200" y="1825625"/>
            <a:ext cx="10503408" cy="4351338"/>
          </a:xfrm>
        </p:spPr>
        <p:txBody>
          <a:bodyPr vert="horz" lIns="91440" tIns="45720" rIns="91440" bIns="45720" rtlCol="0" anchor="t">
            <a:normAutofit fontScale="92500" lnSpcReduction="10000"/>
          </a:bodyPr>
          <a:lstStyle/>
          <a:p>
            <a:r>
              <a:rPr lang="fi-FI" sz="2000">
                <a:solidFill>
                  <a:srgbClr val="000000"/>
                </a:solidFill>
                <a:latin typeface="Calibri"/>
              </a:rPr>
              <a:t>S2-oppilaalla tarkoitetaan maahanmuuttajataustaista oppilasta, paluumuuttajaa tai Suomeen adoptoitua oppilasta, jonka suomen kielen taito ei ole äidinkielen tasoinen kaikilla kielen osa-alueilla. Myös oppilas, jonka toinen vanhempi puhuu äidinkielenään muuta kuin suomea, on oikeutettu saamaan tarvittaessa S2-opetusta.</a:t>
            </a:r>
          </a:p>
          <a:p>
            <a:r>
              <a:rPr lang="fi-FI" sz="2000">
                <a:latin typeface="Calibri"/>
              </a:rPr>
              <a:t>S2-opetusta on järjestettävä jokaiselle S2 opetusta tarvitsevalle, ryhmän koosta riippumatta</a:t>
            </a:r>
          </a:p>
          <a:p>
            <a:r>
              <a:rPr lang="fi-FI" sz="2000">
                <a:solidFill>
                  <a:srgbClr val="404040"/>
                </a:solidFill>
                <a:latin typeface="Calibri"/>
              </a:rPr>
              <a:t>Kaikki S2-oppilaan opiskelu ja opetus on S2-oppimäärän suorittamista riippumatta siitä, saako hän opetuksensa kokonaan tai osittain S2-opetuksessa </a:t>
            </a:r>
            <a:r>
              <a:rPr lang="en-US" sz="2000">
                <a:solidFill>
                  <a:srgbClr val="404040"/>
                </a:solidFill>
                <a:latin typeface="Calibri"/>
              </a:rPr>
              <a:t> </a:t>
            </a:r>
          </a:p>
          <a:p>
            <a:r>
              <a:rPr lang="en-US" sz="2000">
                <a:solidFill>
                  <a:srgbClr val="404040"/>
                </a:solidFill>
                <a:latin typeface="Calibri"/>
              </a:rPr>
              <a:t>S2-opetus </a:t>
            </a:r>
            <a:r>
              <a:rPr lang="en-US" sz="2000" err="1">
                <a:solidFill>
                  <a:srgbClr val="404040"/>
                </a:solidFill>
                <a:latin typeface="Calibri"/>
              </a:rPr>
              <a:t>ei</a:t>
            </a:r>
            <a:r>
              <a:rPr lang="en-US" sz="2000">
                <a:solidFill>
                  <a:srgbClr val="404040"/>
                </a:solidFill>
                <a:latin typeface="Calibri"/>
              </a:rPr>
              <a:t> ole </a:t>
            </a:r>
            <a:r>
              <a:rPr lang="en-US" sz="2000" err="1">
                <a:solidFill>
                  <a:srgbClr val="404040"/>
                </a:solidFill>
                <a:latin typeface="Calibri"/>
              </a:rPr>
              <a:t>tukiopetusta</a:t>
            </a:r>
            <a:r>
              <a:rPr lang="en-US" sz="2000">
                <a:solidFill>
                  <a:srgbClr val="404040"/>
                </a:solidFill>
                <a:latin typeface="Calibri"/>
              </a:rPr>
              <a:t> tai </a:t>
            </a:r>
            <a:r>
              <a:rPr lang="en-US" sz="2000" err="1">
                <a:solidFill>
                  <a:srgbClr val="404040"/>
                </a:solidFill>
                <a:latin typeface="Calibri"/>
              </a:rPr>
              <a:t>lisäopetusta</a:t>
            </a:r>
            <a:r>
              <a:rPr lang="en-US" sz="2000">
                <a:solidFill>
                  <a:srgbClr val="404040"/>
                </a:solidFill>
                <a:latin typeface="Calibri"/>
              </a:rPr>
              <a:t>, </a:t>
            </a:r>
            <a:r>
              <a:rPr lang="en-US" sz="2000" err="1">
                <a:solidFill>
                  <a:srgbClr val="404040"/>
                </a:solidFill>
                <a:latin typeface="Calibri"/>
              </a:rPr>
              <a:t>vaan</a:t>
            </a:r>
            <a:r>
              <a:rPr lang="en-US" sz="2000">
                <a:solidFill>
                  <a:srgbClr val="404040"/>
                </a:solidFill>
                <a:latin typeface="Calibri"/>
              </a:rPr>
              <a:t> </a:t>
            </a:r>
            <a:r>
              <a:rPr lang="en-US" sz="2000" err="1">
                <a:solidFill>
                  <a:srgbClr val="404040"/>
                </a:solidFill>
                <a:latin typeface="Calibri"/>
              </a:rPr>
              <a:t>valtioneuvoston</a:t>
            </a:r>
            <a:r>
              <a:rPr lang="en-US" sz="2000">
                <a:solidFill>
                  <a:srgbClr val="404040"/>
                </a:solidFill>
                <a:latin typeface="Calibri"/>
              </a:rPr>
              <a:t> </a:t>
            </a:r>
            <a:r>
              <a:rPr lang="en-US" sz="2000" err="1">
                <a:solidFill>
                  <a:srgbClr val="404040"/>
                </a:solidFill>
                <a:latin typeface="Calibri"/>
              </a:rPr>
              <a:t>tuntijakoasetuksessa</a:t>
            </a:r>
            <a:r>
              <a:rPr lang="en-US" sz="2000">
                <a:solidFill>
                  <a:srgbClr val="404040"/>
                </a:solidFill>
                <a:latin typeface="Calibri"/>
              </a:rPr>
              <a:t> </a:t>
            </a:r>
            <a:r>
              <a:rPr lang="en-US" sz="2000" err="1">
                <a:solidFill>
                  <a:srgbClr val="404040"/>
                </a:solidFill>
                <a:latin typeface="Calibri"/>
              </a:rPr>
              <a:t>määritelty</a:t>
            </a:r>
            <a:r>
              <a:rPr lang="en-US" sz="2000">
                <a:solidFill>
                  <a:srgbClr val="404040"/>
                </a:solidFill>
                <a:latin typeface="Calibri"/>
              </a:rPr>
              <a:t> </a:t>
            </a:r>
            <a:r>
              <a:rPr lang="en-US" sz="2000" err="1">
                <a:solidFill>
                  <a:srgbClr val="404040"/>
                </a:solidFill>
                <a:latin typeface="Calibri"/>
              </a:rPr>
              <a:t>erityinen</a:t>
            </a:r>
            <a:r>
              <a:rPr lang="en-US" sz="2000">
                <a:solidFill>
                  <a:srgbClr val="404040"/>
                </a:solidFill>
                <a:latin typeface="Calibri"/>
              </a:rPr>
              <a:t> </a:t>
            </a:r>
            <a:r>
              <a:rPr lang="en-US" sz="2000" err="1">
                <a:solidFill>
                  <a:srgbClr val="404040"/>
                </a:solidFill>
                <a:latin typeface="Calibri"/>
              </a:rPr>
              <a:t>maahanmuuttajille</a:t>
            </a:r>
            <a:r>
              <a:rPr lang="en-US" sz="2000">
                <a:solidFill>
                  <a:srgbClr val="404040"/>
                </a:solidFill>
                <a:latin typeface="Calibri"/>
              </a:rPr>
              <a:t> </a:t>
            </a:r>
            <a:r>
              <a:rPr lang="en-US" sz="2000" err="1">
                <a:solidFill>
                  <a:srgbClr val="404040"/>
                </a:solidFill>
                <a:latin typeface="Calibri"/>
              </a:rPr>
              <a:t>tarkoitettu</a:t>
            </a:r>
            <a:r>
              <a:rPr lang="en-US" sz="2000">
                <a:solidFill>
                  <a:srgbClr val="404040"/>
                </a:solidFill>
                <a:latin typeface="Calibri"/>
              </a:rPr>
              <a:t> </a:t>
            </a:r>
            <a:r>
              <a:rPr lang="en-US" sz="2000" err="1">
                <a:solidFill>
                  <a:srgbClr val="404040"/>
                </a:solidFill>
                <a:latin typeface="Calibri"/>
              </a:rPr>
              <a:t>oppimäärä</a:t>
            </a:r>
          </a:p>
          <a:p>
            <a:r>
              <a:rPr lang="fi-FI" sz="2000">
                <a:solidFill>
                  <a:srgbClr val="404040"/>
                </a:solidFill>
                <a:latin typeface="Calibri"/>
              </a:rPr>
              <a:t>S2-opetukselle ei voi asettaa aikarajaa Suomessa asumisen tai kouluvuosien perusteella</a:t>
            </a:r>
            <a:endParaRPr lang="fi-FI" sz="2000">
              <a:solidFill>
                <a:srgbClr val="404040"/>
              </a:solidFill>
              <a:latin typeface="Century Gothic"/>
            </a:endParaRPr>
          </a:p>
          <a:p>
            <a:r>
              <a:rPr lang="fi-FI" sz="2000">
                <a:solidFill>
                  <a:srgbClr val="404040"/>
                </a:solidFill>
                <a:latin typeface="Calibri"/>
              </a:rPr>
              <a:t>S2-opetuksen keskeinen tavoite on, että oppilas saavuttaa </a:t>
            </a:r>
            <a:r>
              <a:rPr lang="fi-FI" sz="2000" u="sng">
                <a:solidFill>
                  <a:srgbClr val="404040"/>
                </a:solidFill>
                <a:latin typeface="Calibri"/>
              </a:rPr>
              <a:t>peruskoulun loppuun mennessä</a:t>
            </a:r>
            <a:r>
              <a:rPr lang="fi-FI" sz="2000">
                <a:solidFill>
                  <a:srgbClr val="404040"/>
                </a:solidFill>
                <a:latin typeface="Calibri"/>
              </a:rPr>
              <a:t> mahdollisimman hyvän suomen kielen taidon kaikilla kielen osa-alueilla, pystyy opiskelemaan täysipainoisesti kaikkia perusopetuksen oppiaineita ja että hänen on mahdollista jatkaa opintojaan perusopetuksen jälkeen </a:t>
            </a:r>
            <a:endParaRPr lang="fi-FI" sz="2000">
              <a:solidFill>
                <a:srgbClr val="404040"/>
              </a:solidFill>
              <a:latin typeface="Century Gothic"/>
            </a:endParaRPr>
          </a:p>
          <a:p>
            <a:pPr marL="457200" lvl="1" indent="0">
              <a:buNone/>
            </a:pPr>
            <a:endParaRPr lang="fi-FI">
              <a:solidFill>
                <a:srgbClr val="000000"/>
              </a:solidFill>
              <a:latin typeface="Calibri"/>
            </a:endParaRPr>
          </a:p>
        </p:txBody>
      </p:sp>
      <p:sp>
        <p:nvSpPr>
          <p:cNvPr id="4" name="Sisällön paikkamerkki 3"/>
          <p:cNvSpPr>
            <a:spLocks noGrp="1"/>
          </p:cNvSpPr>
          <p:nvPr>
            <p:ph sz="half" idx="2"/>
          </p:nvPr>
        </p:nvSpPr>
        <p:spPr>
          <a:xfrm>
            <a:off x="11265589" y="5866828"/>
            <a:ext cx="88211" cy="310135"/>
          </a:xfrm>
        </p:spPr>
        <p:txBody>
          <a:bodyPr vert="horz" lIns="91440" tIns="45720" rIns="91440" bIns="45720" rtlCol="0" anchor="t">
            <a:normAutofit fontScale="70000" lnSpcReduction="20000"/>
          </a:bodyPr>
          <a:lstStyle/>
          <a:p>
            <a:pPr marL="0" indent="0">
              <a:buNone/>
            </a:pPr>
            <a:endParaRPr lang="fi-FI">
              <a:solidFill>
                <a:srgbClr val="000000"/>
              </a:solidFill>
              <a:latin typeface="Calibri"/>
            </a:endParaRPr>
          </a:p>
        </p:txBody>
      </p:sp>
    </p:spTree>
    <p:extLst>
      <p:ext uri="{BB962C8B-B14F-4D97-AF65-F5344CB8AC3E}">
        <p14:creationId xmlns:p14="http://schemas.microsoft.com/office/powerpoint/2010/main" val="3439799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S2-opetus ja opetuksen järjestämisen tavat</a:t>
            </a:r>
          </a:p>
        </p:txBody>
      </p:sp>
      <p:sp>
        <p:nvSpPr>
          <p:cNvPr id="3" name="Sisällön paikkamerkki 2"/>
          <p:cNvSpPr>
            <a:spLocks noGrp="1"/>
          </p:cNvSpPr>
          <p:nvPr>
            <p:ph idx="1"/>
          </p:nvPr>
        </p:nvSpPr>
        <p:spPr/>
        <p:txBody>
          <a:bodyPr vert="horz" lIns="91440" tIns="45720" rIns="91440" bIns="45720" rtlCol="0" anchor="t">
            <a:normAutofit fontScale="92500" lnSpcReduction="20000"/>
          </a:bodyPr>
          <a:lstStyle/>
          <a:p>
            <a:r>
              <a:rPr lang="fi-FI" sz="2400"/>
              <a:t>S2-opetuksen järjestämisen tavoista päätetään paikallisesti</a:t>
            </a:r>
          </a:p>
          <a:p>
            <a:r>
              <a:rPr lang="fi-FI" sz="2400"/>
              <a:t>Opetuksen järjestämistapaan vaikuttavat:</a:t>
            </a:r>
          </a:p>
          <a:p>
            <a:pPr lvl="1"/>
            <a:r>
              <a:rPr lang="fi-FI"/>
              <a:t>Oppilaan suomen kielen taito</a:t>
            </a:r>
          </a:p>
          <a:p>
            <a:pPr lvl="1"/>
            <a:r>
              <a:rPr lang="fi-FI"/>
              <a:t>Oppilaiden lukumäärä</a:t>
            </a:r>
          </a:p>
          <a:p>
            <a:pPr lvl="1"/>
            <a:r>
              <a:rPr lang="fi-FI"/>
              <a:t>Oppilaiden sijoittuminen kunnan kouluihin</a:t>
            </a:r>
          </a:p>
          <a:p>
            <a:pPr lvl="1"/>
            <a:r>
              <a:rPr lang="fi-FI"/>
              <a:t>S2-opettajien saatavuus</a:t>
            </a:r>
          </a:p>
          <a:p>
            <a:pPr lvl="1"/>
            <a:r>
              <a:rPr lang="fi-FI"/>
              <a:t>Kunnan</a:t>
            </a:r>
            <a:r>
              <a:rPr lang="fi-FI" sz="2000"/>
              <a:t>  </a:t>
            </a:r>
            <a:r>
              <a:rPr lang="fi-FI"/>
              <a:t>talous</a:t>
            </a:r>
          </a:p>
          <a:p>
            <a:r>
              <a:rPr lang="fi-FI" sz="2400"/>
              <a:t>S2-opetus voidaan järjestää osana koulun opetusta ja/tai erillisten resurssien turvin. Erillisiä resursseja ovat tukiopetusresurssit ja erillinen valtionavustus.</a:t>
            </a:r>
          </a:p>
          <a:p>
            <a:r>
              <a:rPr lang="fi-FI" sz="2400"/>
              <a:t>Valtionavustus: valtionavustusta suoritetaan neljän oppilaan laskennallista ryhmää kohti  kolmesta opetustunnista viikossa</a:t>
            </a:r>
          </a:p>
          <a:p>
            <a:r>
              <a:rPr lang="en-US" sz="2400" err="1"/>
              <a:t>Suositeltavaa</a:t>
            </a:r>
            <a:r>
              <a:rPr lang="en-US" sz="2400"/>
              <a:t> on, </a:t>
            </a:r>
            <a:r>
              <a:rPr lang="en-US" sz="2400" err="1"/>
              <a:t>että</a:t>
            </a:r>
            <a:r>
              <a:rPr lang="en-US" sz="2400"/>
              <a:t> </a:t>
            </a:r>
            <a:r>
              <a:rPr lang="en-US" sz="2400" err="1"/>
              <a:t>koulussa</a:t>
            </a:r>
            <a:r>
              <a:rPr lang="en-US" sz="2400"/>
              <a:t> on </a:t>
            </a:r>
            <a:r>
              <a:rPr lang="en-US" sz="2400" err="1"/>
              <a:t>nimetty</a:t>
            </a:r>
            <a:r>
              <a:rPr lang="en-US" sz="2400"/>
              <a:t> </a:t>
            </a:r>
            <a:r>
              <a:rPr lang="en-US" sz="2400" err="1"/>
              <a:t>maahanmuuttajaopetuksen</a:t>
            </a:r>
            <a:r>
              <a:rPr lang="en-US" sz="2400"/>
              <a:t> </a:t>
            </a:r>
            <a:r>
              <a:rPr lang="en-US" sz="2400" err="1"/>
              <a:t>koordinoija</a:t>
            </a:r>
            <a:r>
              <a:rPr lang="en-US" sz="2400"/>
              <a:t> </a:t>
            </a:r>
            <a:r>
              <a:rPr lang="en-US" sz="2400" err="1"/>
              <a:t>silloin</a:t>
            </a:r>
            <a:r>
              <a:rPr lang="en-US" sz="2400"/>
              <a:t>, </a:t>
            </a:r>
            <a:r>
              <a:rPr lang="en-US" sz="2400" err="1"/>
              <a:t>kun</a:t>
            </a:r>
            <a:r>
              <a:rPr lang="en-US" sz="2400"/>
              <a:t> se on S2-oppilasmäärällä </a:t>
            </a:r>
            <a:r>
              <a:rPr lang="en-US" sz="2400" err="1"/>
              <a:t>perusteltua</a:t>
            </a:r>
          </a:p>
          <a:p>
            <a:endParaRPr lang="fi-FI" sz="2400"/>
          </a:p>
          <a:p>
            <a:endParaRPr lang="fi-FI"/>
          </a:p>
          <a:p>
            <a:endParaRPr lang="fi-FI"/>
          </a:p>
        </p:txBody>
      </p:sp>
    </p:spTree>
    <p:extLst>
      <p:ext uri="{BB962C8B-B14F-4D97-AF65-F5344CB8AC3E}">
        <p14:creationId xmlns:p14="http://schemas.microsoft.com/office/powerpoint/2010/main" val="838478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S2-opetus ja opetuksen järjestämisen tavat</a:t>
            </a:r>
          </a:p>
        </p:txBody>
      </p:sp>
      <p:sp>
        <p:nvSpPr>
          <p:cNvPr id="3" name="Sisällön paikkamerkki 2"/>
          <p:cNvSpPr>
            <a:spLocks noGrp="1"/>
          </p:cNvSpPr>
          <p:nvPr>
            <p:ph sz="half" idx="1"/>
          </p:nvPr>
        </p:nvSpPr>
        <p:spPr>
          <a:xfrm>
            <a:off x="838200" y="1550988"/>
            <a:ext cx="10375900" cy="4973446"/>
          </a:xfrm>
        </p:spPr>
        <p:txBody>
          <a:bodyPr vert="horz" lIns="91440" tIns="45720" rIns="91440" bIns="45720" rtlCol="0" anchor="t">
            <a:normAutofit fontScale="92500" lnSpcReduction="20000"/>
          </a:bodyPr>
          <a:lstStyle/>
          <a:p>
            <a:r>
              <a:rPr lang="fi-FI">
                <a:latin typeface="Calibri"/>
              </a:rPr>
              <a:t>S2-opetuksen järjestämisen esimerkkitapoja</a:t>
            </a:r>
          </a:p>
          <a:p>
            <a:pPr lvl="1"/>
            <a:r>
              <a:rPr lang="fi-FI">
                <a:latin typeface="Calibri"/>
              </a:rPr>
              <a:t>Oppilas opiskelee koko suomen kielen ja kirjallisuuden tuntimäärän S2-ryhmässä. S2-opettaja vastaa koko oppimäärän tavoitteiden ja sisältöjen toteutumisesta sekä oppilaan oppimisen arvioinnista.</a:t>
            </a:r>
            <a:r>
              <a:rPr lang="en-US">
                <a:latin typeface="Calibri"/>
              </a:rPr>
              <a:t>  </a:t>
            </a:r>
            <a:endParaRPr lang="fi-FI">
              <a:latin typeface="Calibri"/>
            </a:endParaRPr>
          </a:p>
          <a:p>
            <a:pPr lvl="1"/>
            <a:r>
              <a:rPr lang="fi-FI">
                <a:latin typeface="Calibri"/>
              </a:rPr>
              <a:t>Oppilas opiskelee osan suomen kielen ja kirjallisuuden tunneista S2-ryhmässä ja osan suomen kielen ja kirjallisuuden ryhmässä. Tällöin luokanopettaja tai äidinkielen opettaja ja S2-opettaja suunnittelevat opetuksen yhdessä. He myös vastaavat oppilaan oppimisen arvioinnista yhdessä.  </a:t>
            </a:r>
          </a:p>
          <a:p>
            <a:pPr lvl="1"/>
            <a:r>
              <a:rPr lang="fi-FI">
                <a:latin typeface="Calibri"/>
              </a:rPr>
              <a:t>Oppilas opiskelee kaikki suomen kielen ja kirjallisuuden tunnit suomen kielen ja kirjallisuuden ryhmässä S2-tavotteiden mukaan, jolloin S2-opettajalla on ainoastaan konsultoiva rooli. Arvioinnista vastaa oppilaan luokanopettaja tai äidinkielen opettaja. </a:t>
            </a:r>
          </a:p>
          <a:p>
            <a:pPr lvl="1"/>
            <a:r>
              <a:rPr lang="fi-FI">
                <a:latin typeface="Calibri"/>
              </a:rPr>
              <a:t>Ylemmillä vuosiluokilla voidaan hyödyntää myös jaksojärjestelmää: oppilas voi opiskella joissakin jaksoissa kokonaan suomen kielen ja kirjallisuuden ryhmässä ja joissakin jaksoissa taas kokonaan S2-ryhmässä.</a:t>
            </a:r>
            <a:r>
              <a:rPr lang="en-US">
                <a:latin typeface="Calibri"/>
              </a:rPr>
              <a:t>  </a:t>
            </a:r>
          </a:p>
          <a:p>
            <a:pPr lvl="1"/>
            <a:r>
              <a:rPr lang="fi-FI">
                <a:latin typeface="Calibri"/>
              </a:rPr>
              <a:t>S2-opetusta voidaan antaa myös luokanopettajan tai äidinkielen opettajan ja S2-opettajan samanaikaisopetuksena. Opetuksen suunnittelu ja oppilaan oppimisen arviointi tehdään opettajien yhteistyönä.</a:t>
            </a:r>
            <a:r>
              <a:rPr lang="en-US">
                <a:latin typeface="Calibri"/>
              </a:rPr>
              <a:t> </a:t>
            </a:r>
          </a:p>
          <a:p>
            <a:pPr lvl="1"/>
            <a:endParaRPr lang="en-US">
              <a:latin typeface="Calibri"/>
            </a:endParaRPr>
          </a:p>
          <a:p>
            <a:pPr marL="0" indent="0">
              <a:buNone/>
            </a:pPr>
            <a:endParaRPr lang="fi-FI"/>
          </a:p>
        </p:txBody>
      </p:sp>
      <p:sp>
        <p:nvSpPr>
          <p:cNvPr id="4" name="Sisällön paikkamerkki 3"/>
          <p:cNvSpPr>
            <a:spLocks noGrp="1"/>
          </p:cNvSpPr>
          <p:nvPr>
            <p:ph sz="half" idx="2"/>
          </p:nvPr>
        </p:nvSpPr>
        <p:spPr>
          <a:xfrm flipH="1">
            <a:off x="11353800" y="5812408"/>
            <a:ext cx="85343" cy="364555"/>
          </a:xfrm>
        </p:spPr>
        <p:txBody>
          <a:bodyPr vert="horz" lIns="91440" tIns="45720" rIns="91440" bIns="45720" rtlCol="0" anchor="t">
            <a:normAutofit fontScale="85000" lnSpcReduction="20000"/>
          </a:bodyPr>
          <a:lstStyle/>
          <a:p>
            <a:pPr marL="0" indent="0">
              <a:buNone/>
            </a:pPr>
            <a:endParaRPr lang="fi-FI">
              <a:solidFill>
                <a:srgbClr val="000000"/>
              </a:solidFill>
              <a:latin typeface="Calibri"/>
            </a:endParaRPr>
          </a:p>
        </p:txBody>
      </p:sp>
    </p:spTree>
    <p:extLst>
      <p:ext uri="{BB962C8B-B14F-4D97-AF65-F5344CB8AC3E}">
        <p14:creationId xmlns:p14="http://schemas.microsoft.com/office/powerpoint/2010/main" val="1670247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S2 Primus-merkinnät ja oppilaaksi ilmoittautuminen</a:t>
            </a:r>
          </a:p>
        </p:txBody>
      </p:sp>
      <p:sp>
        <p:nvSpPr>
          <p:cNvPr id="3" name="Sisällön paikkamerkki 2"/>
          <p:cNvSpPr>
            <a:spLocks noGrp="1"/>
          </p:cNvSpPr>
          <p:nvPr>
            <p:ph idx="1"/>
          </p:nvPr>
        </p:nvSpPr>
        <p:spPr/>
        <p:txBody>
          <a:bodyPr vert="horz" lIns="91440" tIns="45720" rIns="91440" bIns="45720" rtlCol="0" anchor="t">
            <a:normAutofit fontScale="85000" lnSpcReduction="20000"/>
          </a:bodyPr>
          <a:lstStyle/>
          <a:p>
            <a:r>
              <a:rPr lang="fi-FI" sz="2000"/>
              <a:t>Ensimmäiselle luokalle ilmoittautumisen yhteydessä koulut saavat tiedon oppilaan äidinkielestä suoraan väestörekisteristä. Joissain tapauksissa tiedot saattavat poiketa huoltajan ilmoittamasta, jolloin huoltajia tulee kehottaa ilmoittamaan väestörekisteriin oikea äidinkieli. 7.luokalle siirryttäessä tiedot siirtyvät alakoulusta. </a:t>
            </a:r>
            <a:r>
              <a:rPr lang="en-US" sz="2000"/>
              <a:t> </a:t>
            </a:r>
          </a:p>
          <a:p>
            <a:r>
              <a:rPr lang="fi-FI" sz="2000"/>
              <a:t>Primukseen merkitään pääsääntöisesti S2 -opetus oppilaille, joilla on toinen kotikieli kuin suomi, ellei jo ensitiedon/tiedonsiirron vaiheessa ole tiedossa oppilaan hyvä suomen kielen taito</a:t>
            </a:r>
          </a:p>
          <a:p>
            <a:pPr lvl="1"/>
            <a:r>
              <a:rPr lang="fi-FI" sz="1600"/>
              <a:t>Rasti etulehdelle kohtaan Suomi toisena kielenä</a:t>
            </a:r>
          </a:p>
          <a:p>
            <a:pPr lvl="1"/>
            <a:r>
              <a:rPr lang="fi-FI" sz="1600"/>
              <a:t>Oppiainevalinta: Suomi toisena kielenä ja kirjallisuus</a:t>
            </a:r>
          </a:p>
          <a:p>
            <a:pPr lvl="1"/>
            <a:r>
              <a:rPr lang="fi-FI" sz="1600"/>
              <a:t>Huomio-lehdelle maininta osallistumisesta </a:t>
            </a:r>
            <a:r>
              <a:rPr lang="fi-FI" sz="1600" err="1"/>
              <a:t>vava</a:t>
            </a:r>
            <a:r>
              <a:rPr lang="fi-FI" sz="1600"/>
              <a:t>-opetukseen tai esiopetuksessa toteutuneeseen </a:t>
            </a:r>
            <a:r>
              <a:rPr lang="fi-FI" sz="1600" err="1"/>
              <a:t>vava</a:t>
            </a:r>
            <a:r>
              <a:rPr lang="fi-FI" sz="1600"/>
              <a:t>-opetukseen</a:t>
            </a:r>
          </a:p>
          <a:p>
            <a:pPr lvl="1"/>
            <a:r>
              <a:rPr lang="fi-FI" sz="1600"/>
              <a:t>Koulunkäyntilehdelle peruskoulussa toteutunut </a:t>
            </a:r>
            <a:r>
              <a:rPr lang="fi-FI" sz="1600" err="1"/>
              <a:t>vava</a:t>
            </a:r>
            <a:r>
              <a:rPr lang="fi-FI" sz="1600"/>
              <a:t>-opetuksen aloitus- ja päättymispäivämäärä</a:t>
            </a:r>
          </a:p>
          <a:p>
            <a:r>
              <a:rPr lang="fi-FI" sz="2000"/>
              <a:t>S2 -opettaja vastaa kielitaidon arvioinnista yhdessä muiden opettajien kanssa</a:t>
            </a:r>
          </a:p>
          <a:p>
            <a:r>
              <a:rPr lang="fi-FI" sz="2000"/>
              <a:t>Kielitaidon arvioinnin jälkeen S2 voidaan muuttaa suomen kieli ja kirjallisuus oppimääräksi, mikäli oppilaan suomen kielen taito sen mahdollistaa</a:t>
            </a:r>
          </a:p>
          <a:p>
            <a:r>
              <a:rPr lang="fi-FI" sz="2000"/>
              <a:t>Koulu päättää S2-opetuksen tarpeen, huoltaja päättää oppimäärän valinnan</a:t>
            </a:r>
          </a:p>
          <a:p>
            <a:r>
              <a:rPr lang="fi-FI" sz="2000"/>
              <a:t>Oppimäärän valinnassa ja muuttamisessa tulee kuulla huoltajia</a:t>
            </a:r>
          </a:p>
          <a:p>
            <a:r>
              <a:rPr lang="fi-FI" sz="2000"/>
              <a:t>Mikäli huoltajat kieltävät S2 -oppimäärän koulun suosituksesta huolimatta, heille tulee kertoa oppilaan arvioinnin olevan suomen kieli ja kirjallisuus -oppimäärän hyvän osaamisen kriteerien mukaista. Myöskään muiden oppiaineiden arvioinneissa ei tuolloin huomioida puutteellista suomen kielen taitoa arviointia lieventävänä seikkana.</a:t>
            </a:r>
          </a:p>
          <a:p>
            <a:pPr marL="0" indent="0">
              <a:buNone/>
            </a:pPr>
            <a:endParaRPr lang="fi-FI" sz="2000"/>
          </a:p>
        </p:txBody>
      </p:sp>
    </p:spTree>
    <p:extLst>
      <p:ext uri="{BB962C8B-B14F-4D97-AF65-F5344CB8AC3E}">
        <p14:creationId xmlns:p14="http://schemas.microsoft.com/office/powerpoint/2010/main" val="130475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solidFill>
                  <a:srgbClr val="000000"/>
                </a:solidFill>
                <a:latin typeface="Calibri Light"/>
              </a:rPr>
              <a:t>Tiedonsiirrot pohjana opetuksen suunnittelulle</a:t>
            </a:r>
          </a:p>
        </p:txBody>
      </p:sp>
      <p:sp>
        <p:nvSpPr>
          <p:cNvPr id="3" name="Sisällön paikkamerkki 2"/>
          <p:cNvSpPr>
            <a:spLocks noGrp="1"/>
          </p:cNvSpPr>
          <p:nvPr>
            <p:ph idx="1"/>
          </p:nvPr>
        </p:nvSpPr>
        <p:spPr/>
        <p:txBody>
          <a:bodyPr vert="horz" lIns="91440" tIns="45720" rIns="91440" bIns="45720" rtlCol="0" anchor="t">
            <a:normAutofit lnSpcReduction="10000"/>
          </a:bodyPr>
          <a:lstStyle/>
          <a:p>
            <a:endParaRPr lang="fi-FI" sz="2000"/>
          </a:p>
          <a:p>
            <a:endParaRPr lang="fi-FI" sz="2000"/>
          </a:p>
          <a:p>
            <a:r>
              <a:rPr lang="fi-FI" sz="2000"/>
              <a:t>Esikoulujen ensitiedot maaliskuussa &gt; S2-opettaja tai </a:t>
            </a:r>
            <a:r>
              <a:rPr lang="fi-FI" sz="2000" err="1"/>
              <a:t>vava</a:t>
            </a:r>
            <a:r>
              <a:rPr lang="fi-FI" sz="2000"/>
              <a:t>-opettaja (valmistavan vaiheen opettaja)  mukana ensitiedossa, tarvittaessa erityisopettaja</a:t>
            </a:r>
          </a:p>
          <a:p>
            <a:r>
              <a:rPr lang="fi-FI" sz="2000"/>
              <a:t>Esiopetus on jo valmistavaa opetusta &gt;  ensitieto maaliskuussa tulevaan kouluun, mikäli valmistavan vaiheen säädetty oppimäärä täyttyy esikouluvuoden aikana tai on perusteltua siirtyä jo peruskouluun ennen  oppimäärän täyttymistä (900 h) &gt;  S2 -opettaja, tarvittaessa erityisopettaja ensitiedon vastaanottajana</a:t>
            </a:r>
          </a:p>
          <a:p>
            <a:r>
              <a:rPr lang="fi-FI" sz="2000"/>
              <a:t>Alakoulusta yläkouluun siirtyvien S2 -oppilaiden tiedonsiirto marraskuussa</a:t>
            </a:r>
            <a:endParaRPr lang="fi-FI" sz="2400"/>
          </a:p>
          <a:p>
            <a:pPr lvl="1"/>
            <a:r>
              <a:rPr lang="fi-FI" sz="2000"/>
              <a:t>Lähettävä koulu sopii tiedonsiirron vastaanottavan koulun kanssa</a:t>
            </a:r>
          </a:p>
          <a:p>
            <a:pPr lvl="1"/>
            <a:r>
              <a:rPr lang="fi-FI" sz="2000"/>
              <a:t>Mikäli oppilas siirtyy muuhun yläkouluun kuin hänelle on osoitettu, lähettävä koulu huolehtii tiedonsiirron yläkoulun varmistuessa</a:t>
            </a:r>
          </a:p>
          <a:p>
            <a:pPr lvl="1"/>
            <a:r>
              <a:rPr lang="fi-FI" sz="2000"/>
              <a:t>Tiedonsiirrossa ovat mukana S2-opettajat lähettävästä ja vastaanottavasta koulusta </a:t>
            </a:r>
          </a:p>
          <a:p>
            <a:pPr lvl="1"/>
            <a:r>
              <a:rPr lang="fi-FI" sz="2000"/>
              <a:t>Vastaanottavan koulun S2 -opettaja vastaa tiedonsiirrosta yläkoulussa oppilasta opettaville</a:t>
            </a:r>
          </a:p>
          <a:p>
            <a:pPr marL="0" indent="0">
              <a:buNone/>
            </a:pPr>
            <a:endParaRPr lang="fi-FI" sz="2000"/>
          </a:p>
          <a:p>
            <a:pPr lvl="1"/>
            <a:endParaRPr lang="fi-FI" sz="2000"/>
          </a:p>
        </p:txBody>
      </p:sp>
    </p:spTree>
    <p:extLst>
      <p:ext uri="{BB962C8B-B14F-4D97-AF65-F5344CB8AC3E}">
        <p14:creationId xmlns:p14="http://schemas.microsoft.com/office/powerpoint/2010/main" val="55100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Valmistavasta vaiheesta (</a:t>
            </a:r>
            <a:r>
              <a:rPr lang="fi-FI" err="1"/>
              <a:t>Vava</a:t>
            </a:r>
            <a:r>
              <a:rPr lang="fi-FI"/>
              <a:t>) siirtyvän oppilaan tiedonsiirto ja pedagoginen arvio</a:t>
            </a:r>
          </a:p>
        </p:txBody>
      </p:sp>
      <p:sp>
        <p:nvSpPr>
          <p:cNvPr id="3" name="Sisällön paikkamerkki 2"/>
          <p:cNvSpPr>
            <a:spLocks noGrp="1"/>
          </p:cNvSpPr>
          <p:nvPr>
            <p:ph idx="1"/>
          </p:nvPr>
        </p:nvSpPr>
        <p:spPr/>
        <p:txBody>
          <a:bodyPr vert="horz" lIns="91440" tIns="45720" rIns="91440" bIns="45720" rtlCol="0" anchor="t">
            <a:normAutofit fontScale="92500" lnSpcReduction="10000"/>
          </a:bodyPr>
          <a:lstStyle/>
          <a:p>
            <a:pPr marL="0" indent="0">
              <a:buNone/>
            </a:pPr>
            <a:endParaRPr lang="fi-FI">
              <a:solidFill>
                <a:srgbClr val="000000"/>
              </a:solidFill>
              <a:latin typeface="Calibri"/>
            </a:endParaRPr>
          </a:p>
          <a:p>
            <a:r>
              <a:rPr lang="fi-FI" sz="2000" err="1"/>
              <a:t>Vava:sta</a:t>
            </a:r>
            <a:r>
              <a:rPr lang="fi-FI" sz="2000"/>
              <a:t> seuraavan syyslukuvuoden alussa siirtyvien oppilaiden tiedonsiirto maaliskuussa ja kevätlukukauden alussa siirtyvien oppilaiden tiedonsiirto marraskuussa</a:t>
            </a:r>
            <a:r>
              <a:rPr lang="en-US" sz="2000"/>
              <a:t> </a:t>
            </a:r>
          </a:p>
          <a:p>
            <a:pPr lvl="1"/>
            <a:r>
              <a:rPr lang="fi-FI" sz="2000"/>
              <a:t>Lähettävä koulu sopii tiedonsiirron vastaanottavan koulun kanssa</a:t>
            </a:r>
            <a:r>
              <a:rPr lang="en-US" sz="2000"/>
              <a:t> </a:t>
            </a:r>
          </a:p>
          <a:p>
            <a:pPr lvl="1"/>
            <a:r>
              <a:rPr lang="fi-FI" sz="2000"/>
              <a:t>Vastaanottavan koulun luokanopettaja/luokanohjaaja ja/tai S2 -opettaja ovat mukana tiedonsiirrossa, tarvittaessa erityisopettaja</a:t>
            </a:r>
          </a:p>
          <a:p>
            <a:pPr lvl="1"/>
            <a:r>
              <a:rPr lang="fi-FI" sz="2000"/>
              <a:t>Tiedonsiirrossa on käytössä pedagoginen arvio</a:t>
            </a:r>
          </a:p>
          <a:p>
            <a:r>
              <a:rPr lang="fi-FI" sz="2000"/>
              <a:t>Pedagoginen arvio sisältää:</a:t>
            </a:r>
          </a:p>
          <a:p>
            <a:pPr lvl="1"/>
            <a:r>
              <a:rPr lang="fi-FI" sz="2000"/>
              <a:t>Kouluhistoria, valmistavassa vaiheessa opiskellut oppiaineet ja integroidut oppiaineet </a:t>
            </a:r>
          </a:p>
          <a:p>
            <a:pPr lvl="1"/>
            <a:r>
              <a:rPr lang="fi-FI" sz="2000"/>
              <a:t>Kielitaidon arvio osa-alueittain jäsennettynä (</a:t>
            </a:r>
            <a:r>
              <a:rPr lang="fi-FI" sz="2000" err="1"/>
              <a:t>OPH:n</a:t>
            </a:r>
            <a:r>
              <a:rPr lang="fi-FI" sz="2000"/>
              <a:t> tukiaineisto)</a:t>
            </a:r>
          </a:p>
          <a:p>
            <a:pPr lvl="1"/>
            <a:r>
              <a:rPr lang="fi-FI" sz="2000"/>
              <a:t>Oppimiskyvyn vahvuudet ja tuen tarpeet</a:t>
            </a:r>
          </a:p>
          <a:p>
            <a:pPr lvl="1"/>
            <a:r>
              <a:rPr lang="fi-FI" sz="2000"/>
              <a:t>Ryhmätyötaidot ja sosiaaliset taidot</a:t>
            </a:r>
          </a:p>
          <a:p>
            <a:pPr lvl="1"/>
            <a:r>
              <a:rPr lang="fi-FI" sz="2000"/>
              <a:t>Suositus tulevasta luokkatasosta (viive 0-2 vuotta vertaisryhmän luokkatasosta</a:t>
            </a:r>
            <a:r>
              <a:rPr lang="fi-FI"/>
              <a:t>)</a:t>
            </a:r>
          </a:p>
          <a:p>
            <a:pPr marL="0" indent="0">
              <a:buNone/>
            </a:pPr>
            <a:endParaRPr lang="fi-FI" sz="2000"/>
          </a:p>
          <a:p>
            <a:pPr marL="457200" lvl="1" indent="0">
              <a:buNone/>
            </a:pPr>
            <a:endParaRPr lang="fi-FI"/>
          </a:p>
          <a:p>
            <a:pPr lvl="1"/>
            <a:endParaRPr lang="fi-FI"/>
          </a:p>
        </p:txBody>
      </p:sp>
    </p:spTree>
    <p:extLst>
      <p:ext uri="{BB962C8B-B14F-4D97-AF65-F5344CB8AC3E}">
        <p14:creationId xmlns:p14="http://schemas.microsoft.com/office/powerpoint/2010/main" val="1225089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S2-opetuksen tiedonsiirron vuosikello</a:t>
            </a:r>
          </a:p>
        </p:txBody>
      </p:sp>
      <p:sp>
        <p:nvSpPr>
          <p:cNvPr id="3" name="Sisällön paikkamerkki 2"/>
          <p:cNvSpPr>
            <a:spLocks noGrp="1"/>
          </p:cNvSpPr>
          <p:nvPr>
            <p:ph idx="1"/>
          </p:nvPr>
        </p:nvSpPr>
        <p:spPr>
          <a:xfrm>
            <a:off x="838200" y="1441450"/>
            <a:ext cx="10515600" cy="5064696"/>
          </a:xfrm>
        </p:spPr>
        <p:txBody>
          <a:bodyPr vert="horz" lIns="91440" tIns="45720" rIns="91440" bIns="45720" rtlCol="0" anchor="t">
            <a:normAutofit/>
          </a:bodyPr>
          <a:lstStyle/>
          <a:p>
            <a:pPr marL="0" indent="0">
              <a:buNone/>
            </a:pPr>
            <a:endParaRPr lang="fi-FI">
              <a:solidFill>
                <a:srgbClr val="000000"/>
              </a:solidFill>
              <a:latin typeface="Calibri"/>
            </a:endParaRPr>
          </a:p>
        </p:txBody>
      </p:sp>
      <p:sp>
        <p:nvSpPr>
          <p:cNvPr id="4" name="Ellipsi 3"/>
          <p:cNvSpPr/>
          <p:nvPr/>
        </p:nvSpPr>
        <p:spPr>
          <a:xfrm>
            <a:off x="3790950" y="2058035"/>
            <a:ext cx="3914586" cy="321976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i-FI" sz="5400">
                <a:solidFill>
                  <a:srgbClr val="000000"/>
                </a:solidFill>
                <a:latin typeface="Arial Black"/>
              </a:rPr>
              <a:t>S2</a:t>
            </a:r>
          </a:p>
        </p:txBody>
      </p:sp>
      <p:sp>
        <p:nvSpPr>
          <p:cNvPr id="5" name="Tekstiruutu 4"/>
          <p:cNvSpPr txBox="1"/>
          <p:nvPr/>
        </p:nvSpPr>
        <p:spPr>
          <a:xfrm>
            <a:off x="8058150" y="2628900"/>
            <a:ext cx="3529013" cy="3754874"/>
          </a:xfrm>
          <a:prstGeom prst="rect">
            <a:avLst/>
          </a:prstGeom>
        </p:spPr>
        <p:txBody>
          <a:bodyPr wrap="square" rtlCol="0" anchor="t">
            <a:spAutoFit/>
          </a:bodyPr>
          <a:lstStyle/>
          <a:p>
            <a:r>
              <a:rPr lang="fi-FI" sz="2400" b="1"/>
              <a:t>MAALISKUU</a:t>
            </a:r>
            <a:endParaRPr lang="fi-FI" sz="2400" b="1">
              <a:solidFill>
                <a:srgbClr val="000000"/>
              </a:solidFill>
              <a:latin typeface="Calibri"/>
            </a:endParaRPr>
          </a:p>
          <a:p>
            <a:r>
              <a:rPr lang="fi-FI" sz="2000"/>
              <a:t>ESIKOULUT: ensitiedot</a:t>
            </a:r>
          </a:p>
          <a:p>
            <a:r>
              <a:rPr lang="fi-FI" sz="2000"/>
              <a:t>VAVA: syyslukukauden alussa siirtyvien tiedonsiirto</a:t>
            </a:r>
          </a:p>
          <a:p>
            <a:endParaRPr lang="fi-FI" sz="2000"/>
          </a:p>
          <a:p>
            <a:r>
              <a:rPr lang="fi-FI" sz="2000"/>
              <a:t>Tiedonsiirrot pohjana resurssien, opetuksen ja opettajuuden suunnittelulle.</a:t>
            </a:r>
          </a:p>
          <a:p>
            <a:endParaRPr lang="fi-FI"/>
          </a:p>
          <a:p>
            <a:endParaRPr lang="fi-FI" b="1"/>
          </a:p>
          <a:p>
            <a:endParaRPr lang="fi-FI" b="1"/>
          </a:p>
        </p:txBody>
      </p:sp>
      <p:sp>
        <p:nvSpPr>
          <p:cNvPr id="6" name="Tekstiruutu 5"/>
          <p:cNvSpPr txBox="1"/>
          <p:nvPr/>
        </p:nvSpPr>
        <p:spPr>
          <a:xfrm>
            <a:off x="6585907" y="1463435"/>
            <a:ext cx="2743200" cy="369332"/>
          </a:xfrm>
          <a:prstGeom prst="rect">
            <a:avLst/>
          </a:prstGeom>
        </p:spPr>
        <p:txBody>
          <a:bodyPr rtlCol="0">
            <a:spAutoFit/>
          </a:bodyPr>
          <a:lstStyle/>
          <a:p>
            <a:r>
              <a:rPr lang="fi-FI" b="1"/>
              <a:t>TAMMIKUU</a:t>
            </a:r>
          </a:p>
        </p:txBody>
      </p:sp>
      <p:sp>
        <p:nvSpPr>
          <p:cNvPr id="7" name="Tekstiruutu 6"/>
          <p:cNvSpPr txBox="1"/>
          <p:nvPr/>
        </p:nvSpPr>
        <p:spPr>
          <a:xfrm>
            <a:off x="7505700" y="1738630"/>
            <a:ext cx="2743200" cy="369332"/>
          </a:xfrm>
          <a:prstGeom prst="rect">
            <a:avLst/>
          </a:prstGeom>
        </p:spPr>
        <p:txBody>
          <a:bodyPr rtlCol="0">
            <a:spAutoFit/>
          </a:bodyPr>
          <a:lstStyle/>
          <a:p>
            <a:r>
              <a:rPr lang="fi-FI" b="1">
                <a:solidFill>
                  <a:srgbClr val="000000"/>
                </a:solidFill>
                <a:latin typeface="Calibri"/>
              </a:rPr>
              <a:t>HELMIKUU</a:t>
            </a:r>
          </a:p>
        </p:txBody>
      </p:sp>
      <p:sp>
        <p:nvSpPr>
          <p:cNvPr id="8" name="Tekstiruutu 7"/>
          <p:cNvSpPr txBox="1"/>
          <p:nvPr/>
        </p:nvSpPr>
        <p:spPr>
          <a:xfrm>
            <a:off x="8505826" y="5432630"/>
            <a:ext cx="2743200" cy="369332"/>
          </a:xfrm>
          <a:prstGeom prst="rect">
            <a:avLst/>
          </a:prstGeom>
        </p:spPr>
        <p:txBody>
          <a:bodyPr rtlCol="0">
            <a:spAutoFit/>
          </a:bodyPr>
          <a:lstStyle/>
          <a:p>
            <a:r>
              <a:rPr lang="fi-FI" b="1"/>
              <a:t>HUHTIKUU</a:t>
            </a:r>
          </a:p>
        </p:txBody>
      </p:sp>
      <p:sp>
        <p:nvSpPr>
          <p:cNvPr id="9" name="Tekstiruutu 8"/>
          <p:cNvSpPr txBox="1"/>
          <p:nvPr/>
        </p:nvSpPr>
        <p:spPr>
          <a:xfrm>
            <a:off x="7701591" y="5781268"/>
            <a:ext cx="2743200" cy="369332"/>
          </a:xfrm>
          <a:prstGeom prst="rect">
            <a:avLst/>
          </a:prstGeom>
        </p:spPr>
        <p:txBody>
          <a:bodyPr rtlCol="0">
            <a:spAutoFit/>
          </a:bodyPr>
          <a:lstStyle/>
          <a:p>
            <a:r>
              <a:rPr lang="fi-FI" b="1"/>
              <a:t>TOUKOKUU</a:t>
            </a:r>
          </a:p>
        </p:txBody>
      </p:sp>
      <p:sp>
        <p:nvSpPr>
          <p:cNvPr id="10" name="Tekstiruutu 9"/>
          <p:cNvSpPr txBox="1"/>
          <p:nvPr/>
        </p:nvSpPr>
        <p:spPr>
          <a:xfrm>
            <a:off x="6600285" y="6076951"/>
            <a:ext cx="2743200" cy="369332"/>
          </a:xfrm>
          <a:prstGeom prst="rect">
            <a:avLst/>
          </a:prstGeom>
        </p:spPr>
        <p:txBody>
          <a:bodyPr rtlCol="0">
            <a:spAutoFit/>
          </a:bodyPr>
          <a:lstStyle/>
          <a:p>
            <a:r>
              <a:rPr lang="fi-FI" b="1"/>
              <a:t>KESÄKUU</a:t>
            </a:r>
          </a:p>
        </p:txBody>
      </p:sp>
      <p:sp>
        <p:nvSpPr>
          <p:cNvPr id="11" name="Tekstiruutu 10"/>
          <p:cNvSpPr txBox="1"/>
          <p:nvPr/>
        </p:nvSpPr>
        <p:spPr>
          <a:xfrm>
            <a:off x="3868587" y="6076950"/>
            <a:ext cx="2743200" cy="369332"/>
          </a:xfrm>
          <a:prstGeom prst="rect">
            <a:avLst/>
          </a:prstGeom>
        </p:spPr>
        <p:txBody>
          <a:bodyPr rtlCol="0">
            <a:spAutoFit/>
          </a:bodyPr>
          <a:lstStyle/>
          <a:p>
            <a:r>
              <a:rPr lang="fi-FI" b="1"/>
              <a:t>HEINÄKUU</a:t>
            </a:r>
          </a:p>
        </p:txBody>
      </p:sp>
      <p:sp>
        <p:nvSpPr>
          <p:cNvPr id="12" name="Tekstiruutu 11"/>
          <p:cNvSpPr txBox="1"/>
          <p:nvPr/>
        </p:nvSpPr>
        <p:spPr>
          <a:xfrm>
            <a:off x="2867025" y="5795645"/>
            <a:ext cx="2743200" cy="369332"/>
          </a:xfrm>
          <a:prstGeom prst="rect">
            <a:avLst/>
          </a:prstGeom>
        </p:spPr>
        <p:txBody>
          <a:bodyPr rtlCol="0">
            <a:spAutoFit/>
          </a:bodyPr>
          <a:lstStyle/>
          <a:p>
            <a:r>
              <a:rPr lang="fi-FI" b="1">
                <a:solidFill>
                  <a:srgbClr val="000000"/>
                </a:solidFill>
                <a:latin typeface="Calibri"/>
              </a:rPr>
              <a:t>ELOKUU</a:t>
            </a:r>
          </a:p>
        </p:txBody>
      </p:sp>
      <p:sp>
        <p:nvSpPr>
          <p:cNvPr id="13" name="Tekstiruutu 12"/>
          <p:cNvSpPr txBox="1"/>
          <p:nvPr/>
        </p:nvSpPr>
        <p:spPr>
          <a:xfrm>
            <a:off x="2181225" y="5425440"/>
            <a:ext cx="2743200" cy="369332"/>
          </a:xfrm>
          <a:prstGeom prst="rect">
            <a:avLst/>
          </a:prstGeom>
        </p:spPr>
        <p:txBody>
          <a:bodyPr rtlCol="0">
            <a:spAutoFit/>
          </a:bodyPr>
          <a:lstStyle/>
          <a:p>
            <a:r>
              <a:rPr lang="fi-FI" b="1">
                <a:solidFill>
                  <a:srgbClr val="000000"/>
                </a:solidFill>
                <a:latin typeface="Calibri"/>
              </a:rPr>
              <a:t>SYYSKUU </a:t>
            </a:r>
          </a:p>
        </p:txBody>
      </p:sp>
      <p:sp>
        <p:nvSpPr>
          <p:cNvPr id="14" name="Tekstiruutu 13"/>
          <p:cNvSpPr txBox="1"/>
          <p:nvPr/>
        </p:nvSpPr>
        <p:spPr>
          <a:xfrm>
            <a:off x="1381125" y="5029835"/>
            <a:ext cx="2743200" cy="369332"/>
          </a:xfrm>
          <a:prstGeom prst="rect">
            <a:avLst/>
          </a:prstGeom>
        </p:spPr>
        <p:txBody>
          <a:bodyPr rtlCol="0">
            <a:spAutoFit/>
          </a:bodyPr>
          <a:lstStyle/>
          <a:p>
            <a:r>
              <a:rPr lang="fi-FI" b="1">
                <a:solidFill>
                  <a:srgbClr val="000000"/>
                </a:solidFill>
                <a:latin typeface="Calibri"/>
              </a:rPr>
              <a:t>LOKAKUU </a:t>
            </a:r>
          </a:p>
        </p:txBody>
      </p:sp>
      <p:sp>
        <p:nvSpPr>
          <p:cNvPr id="15" name="Tekstiruutu 14"/>
          <p:cNvSpPr txBox="1"/>
          <p:nvPr/>
        </p:nvSpPr>
        <p:spPr>
          <a:xfrm>
            <a:off x="1190625" y="2476948"/>
            <a:ext cx="3436938" cy="2000548"/>
          </a:xfrm>
          <a:prstGeom prst="rect">
            <a:avLst/>
          </a:prstGeom>
        </p:spPr>
        <p:txBody>
          <a:bodyPr wrap="square" rtlCol="0" anchor="t">
            <a:spAutoFit/>
          </a:bodyPr>
          <a:lstStyle/>
          <a:p>
            <a:r>
              <a:rPr lang="fi-FI" sz="2400" b="1"/>
              <a:t>MARRASKUU</a:t>
            </a:r>
            <a:endParaRPr lang="fi-FI" sz="2400" b="1">
              <a:solidFill>
                <a:srgbClr val="000000"/>
              </a:solidFill>
              <a:latin typeface="Calibri"/>
            </a:endParaRPr>
          </a:p>
          <a:p>
            <a:r>
              <a:rPr lang="fi-FI" sz="2000"/>
              <a:t>VAVA: kevätlukukauden </a:t>
            </a:r>
          </a:p>
          <a:p>
            <a:r>
              <a:rPr lang="fi-FI" sz="2000"/>
              <a:t>alussa siirtyvien tiedonsiirto</a:t>
            </a:r>
          </a:p>
          <a:p>
            <a:r>
              <a:rPr lang="fi-FI" sz="2000"/>
              <a:t>PERUSKOULU: alakoulusta yläkouluun siirtyvien tiedonsiirto</a:t>
            </a:r>
          </a:p>
        </p:txBody>
      </p:sp>
      <p:sp>
        <p:nvSpPr>
          <p:cNvPr id="16" name="Tekstiruutu 15"/>
          <p:cNvSpPr txBox="1"/>
          <p:nvPr/>
        </p:nvSpPr>
        <p:spPr>
          <a:xfrm>
            <a:off x="3361426" y="1500936"/>
            <a:ext cx="2743200" cy="369332"/>
          </a:xfrm>
          <a:prstGeom prst="rect">
            <a:avLst/>
          </a:prstGeom>
        </p:spPr>
        <p:txBody>
          <a:bodyPr rtlCol="0" anchor="t">
            <a:spAutoFit/>
          </a:bodyPr>
          <a:lstStyle/>
          <a:p>
            <a:r>
              <a:rPr lang="fi-FI" b="1">
                <a:solidFill>
                  <a:srgbClr val="000000"/>
                </a:solidFill>
                <a:latin typeface="Calibri"/>
              </a:rPr>
              <a:t>JOULUKUU</a:t>
            </a:r>
          </a:p>
        </p:txBody>
      </p:sp>
    </p:spTree>
    <p:extLst>
      <p:ext uri="{BB962C8B-B14F-4D97-AF65-F5344CB8AC3E}">
        <p14:creationId xmlns:p14="http://schemas.microsoft.com/office/powerpoint/2010/main" val="2195963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S2-opetussuunnitelma</a:t>
            </a:r>
          </a:p>
        </p:txBody>
      </p:sp>
      <p:sp>
        <p:nvSpPr>
          <p:cNvPr id="3" name="Sisällön paikkamerkki 2"/>
          <p:cNvSpPr>
            <a:spLocks noGrp="1"/>
          </p:cNvSpPr>
          <p:nvPr>
            <p:ph idx="1"/>
          </p:nvPr>
        </p:nvSpPr>
        <p:spPr/>
        <p:txBody>
          <a:bodyPr vert="horz" lIns="91440" tIns="45720" rIns="91440" bIns="45720" rtlCol="0" anchor="t">
            <a:normAutofit/>
          </a:bodyPr>
          <a:lstStyle/>
          <a:p>
            <a:r>
              <a:rPr lang="fi-FI"/>
              <a:t>Kuopion kaupungin perusopetuksen opetussuunnitelma 2016 sisältää S2 -oppimäärän keskeiset tavoitteet ja sisällöt vuosiluokittain </a:t>
            </a:r>
          </a:p>
          <a:p>
            <a:pPr lvl="1"/>
            <a:r>
              <a:rPr lang="fi-FI">
                <a:hlinkClick r:id="rId3"/>
              </a:rPr>
              <a:t>https://eperusteet.opintopolku.fi/#/fi/ops/216380/perusopetus/oppiaineet/2503390/vlk/2502613/vuosi/5584667</a:t>
            </a:r>
          </a:p>
          <a:p>
            <a:pPr lvl="1"/>
            <a:endParaRPr lang="fi-FI"/>
          </a:p>
        </p:txBody>
      </p:sp>
    </p:spTree>
    <p:extLst>
      <p:ext uri="{BB962C8B-B14F-4D97-AF65-F5344CB8AC3E}">
        <p14:creationId xmlns:p14="http://schemas.microsoft.com/office/powerpoint/2010/main" val="185162199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179</Words>
  <Application>Microsoft Office PowerPoint</Application>
  <PresentationFormat>Mukautettu</PresentationFormat>
  <Paragraphs>153</Paragraphs>
  <Slides>14</Slides>
  <Notes>13</Notes>
  <HiddenSlides>0</HiddenSlides>
  <MMClips>0</MMClips>
  <ScaleCrop>false</ScaleCrop>
  <HeadingPairs>
    <vt:vector size="4" baseType="variant">
      <vt:variant>
        <vt:lpstr>Teema</vt:lpstr>
      </vt:variant>
      <vt:variant>
        <vt:i4>1</vt:i4>
      </vt:variant>
      <vt:variant>
        <vt:lpstr>Dian otsikot</vt:lpstr>
      </vt:variant>
      <vt:variant>
        <vt:i4>14</vt:i4>
      </vt:variant>
    </vt:vector>
  </HeadingPairs>
  <TitlesOfParts>
    <vt:vector size="15" baseType="lpstr">
      <vt:lpstr>Office-teema</vt:lpstr>
      <vt:lpstr>Kuopion  S2-opetuksen toimintamalli</vt:lpstr>
      <vt:lpstr>S2-opetus ja opetuksen järjestämisen tavat</vt:lpstr>
      <vt:lpstr>S2-opetus ja opetuksen järjestämisen tavat</vt:lpstr>
      <vt:lpstr>S2-opetus ja opetuksen järjestämisen tavat</vt:lpstr>
      <vt:lpstr>S2 Primus-merkinnät ja oppilaaksi ilmoittautuminen</vt:lpstr>
      <vt:lpstr>Tiedonsiirrot pohjana opetuksen suunnittelulle</vt:lpstr>
      <vt:lpstr>Valmistavasta vaiheesta (Vava) siirtyvän oppilaan tiedonsiirto ja pedagoginen arvio</vt:lpstr>
      <vt:lpstr>S2-opetuksen tiedonsiirron vuosikello</vt:lpstr>
      <vt:lpstr>S2-opetussuunnitelma</vt:lpstr>
      <vt:lpstr>S2-oppilaan kolmiportaisen tuen toteutuminen ja kirjaukset</vt:lpstr>
      <vt:lpstr>S2-oppilaan arviointi</vt:lpstr>
      <vt:lpstr>S2-opettajien pätevyysvaatimukset</vt:lpstr>
      <vt:lpstr>S2-opettajien pätevyysvaatimukset</vt:lpstr>
      <vt:lpstr>Lisätietoja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Kuopion  S2-opetuksen toimintamalli</dc:title>
  <dc:creator>Peltola Karoliina</dc:creator>
  <cp:lastModifiedBy>Leinonen Karoliina</cp:lastModifiedBy>
  <cp:revision>2</cp:revision>
  <dcterms:modified xsi:type="dcterms:W3CDTF">2017-02-10T09:47:58Z</dcterms:modified>
</cp:coreProperties>
</file>