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1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5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2CEE49-C173-42A8-B31D-3831B947526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5B4A5CC-5967-467D-B4DF-BAB9D898A29E}">
      <dgm:prSet phldrT="[Teksti]" custT="1"/>
      <dgm:spPr>
        <a:solidFill>
          <a:srgbClr val="FFC000"/>
        </a:solidFill>
      </dgm:spPr>
      <dgm:t>
        <a:bodyPr/>
        <a:lstStyle/>
        <a:p>
          <a:r>
            <a:rPr lang="fi-FI" sz="2000" dirty="0" smtClean="0">
              <a:solidFill>
                <a:schemeClr val="tx1"/>
              </a:solidFill>
            </a:rPr>
            <a:t> Koulun toiminta-kulttuuri</a:t>
          </a:r>
          <a:endParaRPr lang="fi-FI" sz="2000" dirty="0">
            <a:solidFill>
              <a:schemeClr val="tx1"/>
            </a:solidFill>
          </a:endParaRPr>
        </a:p>
      </dgm:t>
    </dgm:pt>
    <dgm:pt modelId="{64D90147-D669-4E3A-B9B4-004733EB65DC}" type="parTrans" cxnId="{259AD80C-BC9A-48AB-8BB6-97F01EB88449}">
      <dgm:prSet/>
      <dgm:spPr/>
      <dgm:t>
        <a:bodyPr/>
        <a:lstStyle/>
        <a:p>
          <a:endParaRPr lang="fi-FI">
            <a:solidFill>
              <a:schemeClr val="bg1"/>
            </a:solidFill>
          </a:endParaRPr>
        </a:p>
      </dgm:t>
    </dgm:pt>
    <dgm:pt modelId="{AE611FE3-1C35-4D08-89F3-8D5F393A21A4}" type="sibTrans" cxnId="{259AD80C-BC9A-48AB-8BB6-97F01EB88449}">
      <dgm:prSet/>
      <dgm:spPr/>
      <dgm:t>
        <a:bodyPr/>
        <a:lstStyle/>
        <a:p>
          <a:endParaRPr lang="fi-FI">
            <a:solidFill>
              <a:schemeClr val="bg1"/>
            </a:solidFill>
          </a:endParaRPr>
        </a:p>
      </dgm:t>
    </dgm:pt>
    <dgm:pt modelId="{534205AE-DDF6-4E44-B348-0F53D0CDEB8D}">
      <dgm:prSet phldrT="[Teksti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i-FI" sz="1600" dirty="0" smtClean="0">
              <a:solidFill>
                <a:schemeClr val="bg1"/>
              </a:solidFill>
            </a:rPr>
            <a:t>Monialaiset oppimis-kokonaisuudet</a:t>
          </a:r>
        </a:p>
        <a:p>
          <a:r>
            <a:rPr lang="fi-FI" sz="1600" dirty="0" smtClean="0">
              <a:solidFill>
                <a:schemeClr val="bg1"/>
              </a:solidFill>
            </a:rPr>
            <a:t>Ilmiöpohjainen oppiminen</a:t>
          </a:r>
          <a:endParaRPr lang="fi-FI" sz="1600" dirty="0">
            <a:solidFill>
              <a:schemeClr val="bg1"/>
            </a:solidFill>
          </a:endParaRPr>
        </a:p>
      </dgm:t>
    </dgm:pt>
    <dgm:pt modelId="{B1FF1B6B-81E0-4F33-BD22-6088D5C2E42B}" type="parTrans" cxnId="{17FE8EA1-7F71-42FE-BB89-C463686F9B53}">
      <dgm:prSet/>
      <dgm:spPr/>
      <dgm:t>
        <a:bodyPr/>
        <a:lstStyle/>
        <a:p>
          <a:endParaRPr lang="fi-FI">
            <a:solidFill>
              <a:schemeClr val="bg1"/>
            </a:solidFill>
          </a:endParaRPr>
        </a:p>
      </dgm:t>
    </dgm:pt>
    <dgm:pt modelId="{A078B786-D4AA-4962-B07E-EEA879F9CD46}" type="sibTrans" cxnId="{17FE8EA1-7F71-42FE-BB89-C463686F9B53}">
      <dgm:prSet/>
      <dgm:spPr/>
      <dgm:t>
        <a:bodyPr/>
        <a:lstStyle/>
        <a:p>
          <a:endParaRPr lang="fi-FI">
            <a:solidFill>
              <a:schemeClr val="bg1"/>
            </a:solidFill>
          </a:endParaRPr>
        </a:p>
      </dgm:t>
    </dgm:pt>
    <dgm:pt modelId="{54A2A1F5-B055-4ABC-A37C-0D1F73CB03B1}">
      <dgm:prSet phldrT="[Teksti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i-FI" sz="1600" dirty="0" smtClean="0">
              <a:solidFill>
                <a:schemeClr val="bg1"/>
              </a:solidFill>
            </a:rPr>
            <a:t>Laaja-alainen osaaminen</a:t>
          </a:r>
          <a:endParaRPr lang="fi-FI" sz="1600" dirty="0">
            <a:solidFill>
              <a:schemeClr val="bg1"/>
            </a:solidFill>
          </a:endParaRPr>
        </a:p>
      </dgm:t>
    </dgm:pt>
    <dgm:pt modelId="{62DC87F5-6798-494E-92AF-F86D7A279469}" type="parTrans" cxnId="{FF3D874E-C4FE-411E-A962-FA763444CB16}">
      <dgm:prSet/>
      <dgm:spPr/>
      <dgm:t>
        <a:bodyPr/>
        <a:lstStyle/>
        <a:p>
          <a:endParaRPr lang="fi-FI">
            <a:solidFill>
              <a:schemeClr val="bg1"/>
            </a:solidFill>
          </a:endParaRPr>
        </a:p>
      </dgm:t>
    </dgm:pt>
    <dgm:pt modelId="{06AD603A-0AF6-487E-87ED-162DF4F69322}" type="sibTrans" cxnId="{FF3D874E-C4FE-411E-A962-FA763444CB16}">
      <dgm:prSet/>
      <dgm:spPr/>
      <dgm:t>
        <a:bodyPr/>
        <a:lstStyle/>
        <a:p>
          <a:endParaRPr lang="fi-FI">
            <a:solidFill>
              <a:schemeClr val="bg1"/>
            </a:solidFill>
          </a:endParaRPr>
        </a:p>
      </dgm:t>
    </dgm:pt>
    <dgm:pt modelId="{C653145B-69B8-4DA9-8E81-56A949D53503}">
      <dgm:prSet phldrT="[Teksti]" custT="1"/>
      <dgm:spPr>
        <a:solidFill>
          <a:srgbClr val="FFC000"/>
        </a:solidFill>
      </dgm:spPr>
      <dgm:t>
        <a:bodyPr/>
        <a:lstStyle/>
        <a:p>
          <a:r>
            <a:rPr lang="fi-FI" sz="2000" dirty="0" smtClean="0">
              <a:solidFill>
                <a:schemeClr val="tx1"/>
              </a:solidFill>
            </a:rPr>
            <a:t>Oppimis-käsitys</a:t>
          </a:r>
          <a:endParaRPr lang="fi-FI" sz="2000" dirty="0">
            <a:solidFill>
              <a:schemeClr val="tx1"/>
            </a:solidFill>
          </a:endParaRPr>
        </a:p>
      </dgm:t>
    </dgm:pt>
    <dgm:pt modelId="{1A93F5E3-C054-464A-B856-7A0E26646312}" type="parTrans" cxnId="{6A19AAA4-0A68-4286-BAAB-AA4F443FE510}">
      <dgm:prSet/>
      <dgm:spPr/>
      <dgm:t>
        <a:bodyPr/>
        <a:lstStyle/>
        <a:p>
          <a:endParaRPr lang="fi-FI">
            <a:solidFill>
              <a:schemeClr val="bg1"/>
            </a:solidFill>
          </a:endParaRPr>
        </a:p>
      </dgm:t>
    </dgm:pt>
    <dgm:pt modelId="{72A67026-0DA8-4E96-A790-55ED055EE806}" type="sibTrans" cxnId="{6A19AAA4-0A68-4286-BAAB-AA4F443FE510}">
      <dgm:prSet/>
      <dgm:spPr/>
      <dgm:t>
        <a:bodyPr/>
        <a:lstStyle/>
        <a:p>
          <a:endParaRPr lang="fi-FI">
            <a:solidFill>
              <a:schemeClr val="bg1"/>
            </a:solidFill>
          </a:endParaRPr>
        </a:p>
      </dgm:t>
    </dgm:pt>
    <dgm:pt modelId="{F9BA83B1-7BD6-44BE-AB9B-8E9291EC0AE4}" type="pres">
      <dgm:prSet presAssocID="{182CEE49-C173-42A8-B31D-3831B947526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5F2A7AA4-800E-401A-9866-5AE670483652}" type="pres">
      <dgm:prSet presAssocID="{182CEE49-C173-42A8-B31D-3831B9475266}" presName="comp1" presStyleCnt="0"/>
      <dgm:spPr/>
    </dgm:pt>
    <dgm:pt modelId="{AC3FFED2-9362-4328-BF73-D8D2E6CE8421}" type="pres">
      <dgm:prSet presAssocID="{182CEE49-C173-42A8-B31D-3831B9475266}" presName="circle1" presStyleLbl="node1" presStyleIdx="0" presStyleCnt="4" custScaleX="103241" custScaleY="100000"/>
      <dgm:spPr/>
      <dgm:t>
        <a:bodyPr/>
        <a:lstStyle/>
        <a:p>
          <a:endParaRPr lang="fi-FI"/>
        </a:p>
      </dgm:t>
    </dgm:pt>
    <dgm:pt modelId="{E48B3989-45E8-41B9-9536-A5EE94373FAA}" type="pres">
      <dgm:prSet presAssocID="{182CEE49-C173-42A8-B31D-3831B9475266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1E23FD2-90CB-413A-96A4-B3A895B53EE8}" type="pres">
      <dgm:prSet presAssocID="{182CEE49-C173-42A8-B31D-3831B9475266}" presName="comp2" presStyleCnt="0"/>
      <dgm:spPr/>
    </dgm:pt>
    <dgm:pt modelId="{9FE54211-D8A5-44A7-9DEF-DE2AF8B4D46F}" type="pres">
      <dgm:prSet presAssocID="{182CEE49-C173-42A8-B31D-3831B9475266}" presName="circle2" presStyleLbl="node1" presStyleIdx="1" presStyleCnt="4" custScaleX="98599" custScaleY="91036" custLinFactNeighborX="745" custLinFactNeighborY="-3038"/>
      <dgm:spPr/>
      <dgm:t>
        <a:bodyPr/>
        <a:lstStyle/>
        <a:p>
          <a:endParaRPr lang="fi-FI"/>
        </a:p>
      </dgm:t>
    </dgm:pt>
    <dgm:pt modelId="{6F8C6CF9-98E2-4F66-81E8-BEF5AE7FDF52}" type="pres">
      <dgm:prSet presAssocID="{182CEE49-C173-42A8-B31D-3831B9475266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73970AF-7E31-41C2-82EF-05ED614D6AD5}" type="pres">
      <dgm:prSet presAssocID="{182CEE49-C173-42A8-B31D-3831B9475266}" presName="comp3" presStyleCnt="0"/>
      <dgm:spPr/>
    </dgm:pt>
    <dgm:pt modelId="{55FBA65E-35EE-43EC-ADD1-586CF2DB0FEE}" type="pres">
      <dgm:prSet presAssocID="{182CEE49-C173-42A8-B31D-3831B9475266}" presName="circle3" presStyleLbl="node1" presStyleIdx="2" presStyleCnt="4" custScaleY="85824" custLinFactNeighborX="1196" custLinFactNeighborY="-2703"/>
      <dgm:spPr/>
      <dgm:t>
        <a:bodyPr/>
        <a:lstStyle/>
        <a:p>
          <a:endParaRPr lang="fi-FI"/>
        </a:p>
      </dgm:t>
    </dgm:pt>
    <dgm:pt modelId="{48FF01C2-F06A-463D-9B05-04288E219CBE}" type="pres">
      <dgm:prSet presAssocID="{182CEE49-C173-42A8-B31D-3831B9475266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6B9F379-702E-4044-9DDC-14222DB775FC}" type="pres">
      <dgm:prSet presAssocID="{182CEE49-C173-42A8-B31D-3831B9475266}" presName="comp4" presStyleCnt="0"/>
      <dgm:spPr/>
    </dgm:pt>
    <dgm:pt modelId="{8A10ED02-A487-4B6F-A1F6-C42C8F4B33BD}" type="pres">
      <dgm:prSet presAssocID="{182CEE49-C173-42A8-B31D-3831B9475266}" presName="circle4" presStyleLbl="node1" presStyleIdx="3" presStyleCnt="4" custScaleX="90523" custScaleY="79160" custLinFactNeighborX="4924" custLinFactNeighborY="-17987"/>
      <dgm:spPr/>
      <dgm:t>
        <a:bodyPr/>
        <a:lstStyle/>
        <a:p>
          <a:endParaRPr lang="fi-FI"/>
        </a:p>
      </dgm:t>
    </dgm:pt>
    <dgm:pt modelId="{FF862F4A-9167-4CE3-A11F-1745723A6255}" type="pres">
      <dgm:prSet presAssocID="{182CEE49-C173-42A8-B31D-3831B9475266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A3A0E937-13D5-E447-8DD9-7B84B79E0EAB}" type="presOf" srcId="{54A2A1F5-B055-4ABC-A37C-0D1F73CB03B1}" destId="{55FBA65E-35EE-43EC-ADD1-586CF2DB0FEE}" srcOrd="0" destOrd="0" presId="urn:microsoft.com/office/officeart/2005/8/layout/venn2"/>
    <dgm:cxn modelId="{5EDFE6ED-76A8-8446-981C-200464268D34}" type="presOf" srcId="{534205AE-DDF6-4E44-B348-0F53D0CDEB8D}" destId="{9FE54211-D8A5-44A7-9DEF-DE2AF8B4D46F}" srcOrd="0" destOrd="0" presId="urn:microsoft.com/office/officeart/2005/8/layout/venn2"/>
    <dgm:cxn modelId="{26554DFA-3CAE-E341-AD5E-D6C26002C301}" type="presOf" srcId="{534205AE-DDF6-4E44-B348-0F53D0CDEB8D}" destId="{6F8C6CF9-98E2-4F66-81E8-BEF5AE7FDF52}" srcOrd="1" destOrd="0" presId="urn:microsoft.com/office/officeart/2005/8/layout/venn2"/>
    <dgm:cxn modelId="{A11F66A9-F134-5A40-8693-AA14096A0EEA}" type="presOf" srcId="{C653145B-69B8-4DA9-8E81-56A949D53503}" destId="{8A10ED02-A487-4B6F-A1F6-C42C8F4B33BD}" srcOrd="0" destOrd="0" presId="urn:microsoft.com/office/officeart/2005/8/layout/venn2"/>
    <dgm:cxn modelId="{B28E91D1-EAF4-D044-9A54-4C4DE36503E9}" type="presOf" srcId="{A5B4A5CC-5967-467D-B4DF-BAB9D898A29E}" destId="{E48B3989-45E8-41B9-9536-A5EE94373FAA}" srcOrd="1" destOrd="0" presId="urn:microsoft.com/office/officeart/2005/8/layout/venn2"/>
    <dgm:cxn modelId="{17FE8EA1-7F71-42FE-BB89-C463686F9B53}" srcId="{182CEE49-C173-42A8-B31D-3831B9475266}" destId="{534205AE-DDF6-4E44-B348-0F53D0CDEB8D}" srcOrd="1" destOrd="0" parTransId="{B1FF1B6B-81E0-4F33-BD22-6088D5C2E42B}" sibTransId="{A078B786-D4AA-4962-B07E-EEA879F9CD46}"/>
    <dgm:cxn modelId="{6A19AAA4-0A68-4286-BAAB-AA4F443FE510}" srcId="{182CEE49-C173-42A8-B31D-3831B9475266}" destId="{C653145B-69B8-4DA9-8E81-56A949D53503}" srcOrd="3" destOrd="0" parTransId="{1A93F5E3-C054-464A-B856-7A0E26646312}" sibTransId="{72A67026-0DA8-4E96-A790-55ED055EE806}"/>
    <dgm:cxn modelId="{13B09573-ACEB-1B4F-B2EA-BED85A8B011B}" type="presOf" srcId="{54A2A1F5-B055-4ABC-A37C-0D1F73CB03B1}" destId="{48FF01C2-F06A-463D-9B05-04288E219CBE}" srcOrd="1" destOrd="0" presId="urn:microsoft.com/office/officeart/2005/8/layout/venn2"/>
    <dgm:cxn modelId="{5BEBB026-9BC9-1F4F-9945-0C63170BF7F9}" type="presOf" srcId="{182CEE49-C173-42A8-B31D-3831B9475266}" destId="{F9BA83B1-7BD6-44BE-AB9B-8E9291EC0AE4}" srcOrd="0" destOrd="0" presId="urn:microsoft.com/office/officeart/2005/8/layout/venn2"/>
    <dgm:cxn modelId="{259AD80C-BC9A-48AB-8BB6-97F01EB88449}" srcId="{182CEE49-C173-42A8-B31D-3831B9475266}" destId="{A5B4A5CC-5967-467D-B4DF-BAB9D898A29E}" srcOrd="0" destOrd="0" parTransId="{64D90147-D669-4E3A-B9B4-004733EB65DC}" sibTransId="{AE611FE3-1C35-4D08-89F3-8D5F393A21A4}"/>
    <dgm:cxn modelId="{FF3D874E-C4FE-411E-A962-FA763444CB16}" srcId="{182CEE49-C173-42A8-B31D-3831B9475266}" destId="{54A2A1F5-B055-4ABC-A37C-0D1F73CB03B1}" srcOrd="2" destOrd="0" parTransId="{62DC87F5-6798-494E-92AF-F86D7A279469}" sibTransId="{06AD603A-0AF6-487E-87ED-162DF4F69322}"/>
    <dgm:cxn modelId="{D8F03FC5-8566-C545-B928-7D66EA186A29}" type="presOf" srcId="{A5B4A5CC-5967-467D-B4DF-BAB9D898A29E}" destId="{AC3FFED2-9362-4328-BF73-D8D2E6CE8421}" srcOrd="0" destOrd="0" presId="urn:microsoft.com/office/officeart/2005/8/layout/venn2"/>
    <dgm:cxn modelId="{05733A24-3C79-114B-B5C6-7B4716D4F494}" type="presOf" srcId="{C653145B-69B8-4DA9-8E81-56A949D53503}" destId="{FF862F4A-9167-4CE3-A11F-1745723A6255}" srcOrd="1" destOrd="0" presId="urn:microsoft.com/office/officeart/2005/8/layout/venn2"/>
    <dgm:cxn modelId="{4A4846AB-248B-1D46-8365-822ED83212AC}" type="presParOf" srcId="{F9BA83B1-7BD6-44BE-AB9B-8E9291EC0AE4}" destId="{5F2A7AA4-800E-401A-9866-5AE670483652}" srcOrd="0" destOrd="0" presId="urn:microsoft.com/office/officeart/2005/8/layout/venn2"/>
    <dgm:cxn modelId="{EA05C166-481B-E24D-8BA0-3C7B9FCC7955}" type="presParOf" srcId="{5F2A7AA4-800E-401A-9866-5AE670483652}" destId="{AC3FFED2-9362-4328-BF73-D8D2E6CE8421}" srcOrd="0" destOrd="0" presId="urn:microsoft.com/office/officeart/2005/8/layout/venn2"/>
    <dgm:cxn modelId="{B75639B4-2EF2-5F40-8F7C-B34F0D4428F5}" type="presParOf" srcId="{5F2A7AA4-800E-401A-9866-5AE670483652}" destId="{E48B3989-45E8-41B9-9536-A5EE94373FAA}" srcOrd="1" destOrd="0" presId="urn:microsoft.com/office/officeart/2005/8/layout/venn2"/>
    <dgm:cxn modelId="{756B9CCD-347E-1946-8B56-8D98FC1AE941}" type="presParOf" srcId="{F9BA83B1-7BD6-44BE-AB9B-8E9291EC0AE4}" destId="{41E23FD2-90CB-413A-96A4-B3A895B53EE8}" srcOrd="1" destOrd="0" presId="urn:microsoft.com/office/officeart/2005/8/layout/venn2"/>
    <dgm:cxn modelId="{BF709E6A-24B2-1649-B8D1-E2CFF3793086}" type="presParOf" srcId="{41E23FD2-90CB-413A-96A4-B3A895B53EE8}" destId="{9FE54211-D8A5-44A7-9DEF-DE2AF8B4D46F}" srcOrd="0" destOrd="0" presId="urn:microsoft.com/office/officeart/2005/8/layout/venn2"/>
    <dgm:cxn modelId="{A086EC4F-E880-0447-A3E5-F915DED792A6}" type="presParOf" srcId="{41E23FD2-90CB-413A-96A4-B3A895B53EE8}" destId="{6F8C6CF9-98E2-4F66-81E8-BEF5AE7FDF52}" srcOrd="1" destOrd="0" presId="urn:microsoft.com/office/officeart/2005/8/layout/venn2"/>
    <dgm:cxn modelId="{FDADA722-F780-9547-9474-4B514096D280}" type="presParOf" srcId="{F9BA83B1-7BD6-44BE-AB9B-8E9291EC0AE4}" destId="{673970AF-7E31-41C2-82EF-05ED614D6AD5}" srcOrd="2" destOrd="0" presId="urn:microsoft.com/office/officeart/2005/8/layout/venn2"/>
    <dgm:cxn modelId="{ED93533E-184C-7143-99A7-81E61BEC5C4F}" type="presParOf" srcId="{673970AF-7E31-41C2-82EF-05ED614D6AD5}" destId="{55FBA65E-35EE-43EC-ADD1-586CF2DB0FEE}" srcOrd="0" destOrd="0" presId="urn:microsoft.com/office/officeart/2005/8/layout/venn2"/>
    <dgm:cxn modelId="{001E78DA-93D0-1648-93EF-8304A5B8EC26}" type="presParOf" srcId="{673970AF-7E31-41C2-82EF-05ED614D6AD5}" destId="{48FF01C2-F06A-463D-9B05-04288E219CBE}" srcOrd="1" destOrd="0" presId="urn:microsoft.com/office/officeart/2005/8/layout/venn2"/>
    <dgm:cxn modelId="{3A406B54-BC10-F64B-918D-17AABAC96FFD}" type="presParOf" srcId="{F9BA83B1-7BD6-44BE-AB9B-8E9291EC0AE4}" destId="{86B9F379-702E-4044-9DDC-14222DB775FC}" srcOrd="3" destOrd="0" presId="urn:microsoft.com/office/officeart/2005/8/layout/venn2"/>
    <dgm:cxn modelId="{94D63050-0843-D941-8647-C6F43EC50F94}" type="presParOf" srcId="{86B9F379-702E-4044-9DDC-14222DB775FC}" destId="{8A10ED02-A487-4B6F-A1F6-C42C8F4B33BD}" srcOrd="0" destOrd="0" presId="urn:microsoft.com/office/officeart/2005/8/layout/venn2"/>
    <dgm:cxn modelId="{87AF5AB7-F141-FE4C-846C-41054A2F2FEE}" type="presParOf" srcId="{86B9F379-702E-4044-9DDC-14222DB775FC}" destId="{FF862F4A-9167-4CE3-A11F-1745723A6255}" srcOrd="1" destOrd="0" presId="urn:microsoft.com/office/officeart/2005/8/layout/venn2"/>
  </dgm:cxnLst>
  <dgm:bg>
    <a:solidFill>
      <a:schemeClr val="bg1"/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97A862-3825-4562-93C5-A1DA14479DC3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0989D3FD-FD04-45CF-ACA9-4B6E4B1E2B51}">
      <dgm:prSet phldrT="[Teksti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fi-FI" sz="1400" b="1" dirty="0" smtClean="0"/>
            <a:t>OPETUSSUUNNITELMA, TOIMINTASUUNNITELMA OPPIMISYMPÄRISTÖ</a:t>
          </a:r>
          <a:endParaRPr lang="fi-FI" sz="1400" b="1" dirty="0"/>
        </a:p>
      </dgm:t>
    </dgm:pt>
    <dgm:pt modelId="{46C9FE03-DD38-4828-8BBC-E7C8327E01DD}" type="parTrans" cxnId="{939C709E-6A0D-4B7C-A361-4CDBA1069450}">
      <dgm:prSet/>
      <dgm:spPr/>
      <dgm:t>
        <a:bodyPr/>
        <a:lstStyle/>
        <a:p>
          <a:endParaRPr lang="fi-FI"/>
        </a:p>
      </dgm:t>
    </dgm:pt>
    <dgm:pt modelId="{EF8E7577-CBAD-4218-8F5B-EE2782278FD9}" type="sibTrans" cxnId="{939C709E-6A0D-4B7C-A361-4CDBA1069450}">
      <dgm:prSet/>
      <dgm:spPr/>
      <dgm:t>
        <a:bodyPr/>
        <a:lstStyle/>
        <a:p>
          <a:endParaRPr lang="fi-FI"/>
        </a:p>
      </dgm:t>
    </dgm:pt>
    <dgm:pt modelId="{AA756E67-E3A9-4760-9758-79F65CE3C70B}">
      <dgm:prSet phldrT="[Teksti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i-FI" sz="1400" b="1" dirty="0" smtClean="0"/>
            <a:t>TYÖYHTEISÖ</a:t>
          </a:r>
          <a:endParaRPr lang="fi-FI" sz="1400" b="1" dirty="0"/>
        </a:p>
      </dgm:t>
    </dgm:pt>
    <dgm:pt modelId="{00BE9AAB-535E-4BDE-AEB6-2D6BB601F084}" type="parTrans" cxnId="{B8B81DF8-5550-4444-BE75-599662107FD9}">
      <dgm:prSet/>
      <dgm:spPr/>
      <dgm:t>
        <a:bodyPr/>
        <a:lstStyle/>
        <a:p>
          <a:endParaRPr lang="fi-FI"/>
        </a:p>
      </dgm:t>
    </dgm:pt>
    <dgm:pt modelId="{305F62E3-302E-49B1-9EF4-AC59E925DBA5}" type="sibTrans" cxnId="{B8B81DF8-5550-4444-BE75-599662107FD9}">
      <dgm:prSet/>
      <dgm:spPr/>
      <dgm:t>
        <a:bodyPr/>
        <a:lstStyle/>
        <a:p>
          <a:endParaRPr lang="fi-FI"/>
        </a:p>
      </dgm:t>
    </dgm:pt>
    <dgm:pt modelId="{C3AF1C22-D2CB-419A-B8BA-C4E6C97C1395}">
      <dgm:prSet phldrT="[Teksti]" custT="1"/>
      <dgm:spPr>
        <a:solidFill>
          <a:srgbClr val="FFC000"/>
        </a:solidFill>
      </dgm:spPr>
      <dgm:t>
        <a:bodyPr/>
        <a:lstStyle/>
        <a:p>
          <a:r>
            <a:rPr lang="fi-FI" sz="2000" b="1" dirty="0" smtClean="0"/>
            <a:t>OPPILAAT</a:t>
          </a:r>
          <a:endParaRPr lang="fi-FI" sz="2000" b="1" dirty="0"/>
        </a:p>
      </dgm:t>
    </dgm:pt>
    <dgm:pt modelId="{63621D6E-7219-43F7-AB6F-C619A88DE88E}" type="parTrans" cxnId="{2CD661C5-5385-4DB3-8D0C-6107C0B83009}">
      <dgm:prSet/>
      <dgm:spPr/>
      <dgm:t>
        <a:bodyPr/>
        <a:lstStyle/>
        <a:p>
          <a:endParaRPr lang="fi-FI"/>
        </a:p>
      </dgm:t>
    </dgm:pt>
    <dgm:pt modelId="{E9DEC2C3-9035-464D-A7E1-442666A5A927}" type="sibTrans" cxnId="{2CD661C5-5385-4DB3-8D0C-6107C0B83009}">
      <dgm:prSet/>
      <dgm:spPr/>
      <dgm:t>
        <a:bodyPr/>
        <a:lstStyle/>
        <a:p>
          <a:endParaRPr lang="fi-FI"/>
        </a:p>
      </dgm:t>
    </dgm:pt>
    <dgm:pt modelId="{140C6025-C992-41EA-94E3-ED7E01E2B743}">
      <dgm:prSet phldrT="[Teksti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fi-FI" sz="1400" b="1" dirty="0" smtClean="0"/>
            <a:t>VANHEMMAT, YHTEISTYÖ-KUMPPANIT</a:t>
          </a:r>
          <a:endParaRPr lang="fi-FI" sz="1400" b="1" dirty="0"/>
        </a:p>
      </dgm:t>
    </dgm:pt>
    <dgm:pt modelId="{F24370D7-EE37-4609-A856-D3FA8BAC3CB3}" type="sibTrans" cxnId="{CE1278EC-C5FF-42FE-A521-2BDCDE8C635F}">
      <dgm:prSet/>
      <dgm:spPr/>
      <dgm:t>
        <a:bodyPr/>
        <a:lstStyle/>
        <a:p>
          <a:endParaRPr lang="fi-FI"/>
        </a:p>
      </dgm:t>
    </dgm:pt>
    <dgm:pt modelId="{A244D4DD-8844-4768-96D8-6610EF879387}" type="parTrans" cxnId="{CE1278EC-C5FF-42FE-A521-2BDCDE8C635F}">
      <dgm:prSet/>
      <dgm:spPr/>
      <dgm:t>
        <a:bodyPr/>
        <a:lstStyle/>
        <a:p>
          <a:endParaRPr lang="fi-FI"/>
        </a:p>
      </dgm:t>
    </dgm:pt>
    <dgm:pt modelId="{D70DF48A-1C42-43D1-ACD3-8A9DFAE43B52}" type="pres">
      <dgm:prSet presAssocID="{7697A862-3825-4562-93C5-A1DA14479DC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84DADEC1-67B3-4D6A-B1F5-22C61768B4A2}" type="pres">
      <dgm:prSet presAssocID="{7697A862-3825-4562-93C5-A1DA14479DC3}" presName="comp1" presStyleCnt="0"/>
      <dgm:spPr/>
    </dgm:pt>
    <dgm:pt modelId="{FCD7920C-BBB9-4EC4-82B2-32CBA9900B7C}" type="pres">
      <dgm:prSet presAssocID="{7697A862-3825-4562-93C5-A1DA14479DC3}" presName="circle1" presStyleLbl="node1" presStyleIdx="0" presStyleCnt="4" custScaleX="141748"/>
      <dgm:spPr/>
      <dgm:t>
        <a:bodyPr/>
        <a:lstStyle/>
        <a:p>
          <a:endParaRPr lang="fi-FI"/>
        </a:p>
      </dgm:t>
    </dgm:pt>
    <dgm:pt modelId="{C5E570D1-B502-4683-8BFB-97490C71ECF3}" type="pres">
      <dgm:prSet presAssocID="{7697A862-3825-4562-93C5-A1DA14479DC3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5EB7412-495F-4755-976D-F545AB79BF01}" type="pres">
      <dgm:prSet presAssocID="{7697A862-3825-4562-93C5-A1DA14479DC3}" presName="comp2" presStyleCnt="0"/>
      <dgm:spPr/>
    </dgm:pt>
    <dgm:pt modelId="{64A6B353-B4BE-44A1-AD0F-E6441F42648C}" type="pres">
      <dgm:prSet presAssocID="{7697A862-3825-4562-93C5-A1DA14479DC3}" presName="circle2" presStyleLbl="node1" presStyleIdx="1" presStyleCnt="4"/>
      <dgm:spPr/>
      <dgm:t>
        <a:bodyPr/>
        <a:lstStyle/>
        <a:p>
          <a:endParaRPr lang="fi-FI"/>
        </a:p>
      </dgm:t>
    </dgm:pt>
    <dgm:pt modelId="{D73A319D-039D-4391-AD19-8451C480527E}" type="pres">
      <dgm:prSet presAssocID="{7697A862-3825-4562-93C5-A1DA14479DC3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E2DD465-8581-4B68-A3AB-495A1B4B108F}" type="pres">
      <dgm:prSet presAssocID="{7697A862-3825-4562-93C5-A1DA14479DC3}" presName="comp3" presStyleCnt="0"/>
      <dgm:spPr/>
    </dgm:pt>
    <dgm:pt modelId="{1994F421-2A54-4AC2-9CCF-FCB3089258B7}" type="pres">
      <dgm:prSet presAssocID="{7697A862-3825-4562-93C5-A1DA14479DC3}" presName="circle3" presStyleLbl="node1" presStyleIdx="2" presStyleCnt="4"/>
      <dgm:spPr/>
      <dgm:t>
        <a:bodyPr/>
        <a:lstStyle/>
        <a:p>
          <a:endParaRPr lang="fi-FI"/>
        </a:p>
      </dgm:t>
    </dgm:pt>
    <dgm:pt modelId="{9C85FD0C-A26A-40CE-8653-393F5119F802}" type="pres">
      <dgm:prSet presAssocID="{7697A862-3825-4562-93C5-A1DA14479DC3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345915D-D898-4182-BD27-FAA74E83D147}" type="pres">
      <dgm:prSet presAssocID="{7697A862-3825-4562-93C5-A1DA14479DC3}" presName="comp4" presStyleCnt="0"/>
      <dgm:spPr/>
    </dgm:pt>
    <dgm:pt modelId="{B3A8A037-B422-4C4C-A2DB-BB5768650A46}" type="pres">
      <dgm:prSet presAssocID="{7697A862-3825-4562-93C5-A1DA14479DC3}" presName="circle4" presStyleLbl="node1" presStyleIdx="3" presStyleCnt="4"/>
      <dgm:spPr/>
      <dgm:t>
        <a:bodyPr/>
        <a:lstStyle/>
        <a:p>
          <a:endParaRPr lang="fi-FI"/>
        </a:p>
      </dgm:t>
    </dgm:pt>
    <dgm:pt modelId="{DE8D4F5D-BE07-4961-AA9F-245F031CEB10}" type="pres">
      <dgm:prSet presAssocID="{7697A862-3825-4562-93C5-A1DA14479DC3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39C709E-6A0D-4B7C-A361-4CDBA1069450}" srcId="{7697A862-3825-4562-93C5-A1DA14479DC3}" destId="{0989D3FD-FD04-45CF-ACA9-4B6E4B1E2B51}" srcOrd="0" destOrd="0" parTransId="{46C9FE03-DD38-4828-8BBC-E7C8327E01DD}" sibTransId="{EF8E7577-CBAD-4218-8F5B-EE2782278FD9}"/>
    <dgm:cxn modelId="{47D85687-07EA-7C4B-AC06-67C1C8C11AF3}" type="presOf" srcId="{140C6025-C992-41EA-94E3-ED7E01E2B743}" destId="{D73A319D-039D-4391-AD19-8451C480527E}" srcOrd="1" destOrd="0" presId="urn:microsoft.com/office/officeart/2005/8/layout/venn2"/>
    <dgm:cxn modelId="{EDD63E17-E0E8-EA49-BE37-6A48392EB093}" type="presOf" srcId="{C3AF1C22-D2CB-419A-B8BA-C4E6C97C1395}" destId="{B3A8A037-B422-4C4C-A2DB-BB5768650A46}" srcOrd="0" destOrd="0" presId="urn:microsoft.com/office/officeart/2005/8/layout/venn2"/>
    <dgm:cxn modelId="{CE1278EC-C5FF-42FE-A521-2BDCDE8C635F}" srcId="{7697A862-3825-4562-93C5-A1DA14479DC3}" destId="{140C6025-C992-41EA-94E3-ED7E01E2B743}" srcOrd="1" destOrd="0" parTransId="{A244D4DD-8844-4768-96D8-6610EF879387}" sibTransId="{F24370D7-EE37-4609-A856-D3FA8BAC3CB3}"/>
    <dgm:cxn modelId="{FC6E2674-BEAE-0048-8276-6BD5F68FEEF1}" type="presOf" srcId="{140C6025-C992-41EA-94E3-ED7E01E2B743}" destId="{64A6B353-B4BE-44A1-AD0F-E6441F42648C}" srcOrd="0" destOrd="0" presId="urn:microsoft.com/office/officeart/2005/8/layout/venn2"/>
    <dgm:cxn modelId="{B8B81DF8-5550-4444-BE75-599662107FD9}" srcId="{7697A862-3825-4562-93C5-A1DA14479DC3}" destId="{AA756E67-E3A9-4760-9758-79F65CE3C70B}" srcOrd="2" destOrd="0" parTransId="{00BE9AAB-535E-4BDE-AEB6-2D6BB601F084}" sibTransId="{305F62E3-302E-49B1-9EF4-AC59E925DBA5}"/>
    <dgm:cxn modelId="{F963281F-69DE-BE4B-BAEF-6E9B2CBA4EC4}" type="presOf" srcId="{0989D3FD-FD04-45CF-ACA9-4B6E4B1E2B51}" destId="{FCD7920C-BBB9-4EC4-82B2-32CBA9900B7C}" srcOrd="0" destOrd="0" presId="urn:microsoft.com/office/officeart/2005/8/layout/venn2"/>
    <dgm:cxn modelId="{BDB3AB0C-A211-AC43-A7A5-6E708C68E8C2}" type="presOf" srcId="{0989D3FD-FD04-45CF-ACA9-4B6E4B1E2B51}" destId="{C5E570D1-B502-4683-8BFB-97490C71ECF3}" srcOrd="1" destOrd="0" presId="urn:microsoft.com/office/officeart/2005/8/layout/venn2"/>
    <dgm:cxn modelId="{BB753021-8785-3942-BE07-CF4640B4EC0A}" type="presOf" srcId="{AA756E67-E3A9-4760-9758-79F65CE3C70B}" destId="{1994F421-2A54-4AC2-9CCF-FCB3089258B7}" srcOrd="0" destOrd="0" presId="urn:microsoft.com/office/officeart/2005/8/layout/venn2"/>
    <dgm:cxn modelId="{CBBF95C4-9DC9-CB4E-B372-4D9F24E22903}" type="presOf" srcId="{7697A862-3825-4562-93C5-A1DA14479DC3}" destId="{D70DF48A-1C42-43D1-ACD3-8A9DFAE43B52}" srcOrd="0" destOrd="0" presId="urn:microsoft.com/office/officeart/2005/8/layout/venn2"/>
    <dgm:cxn modelId="{3B34B408-F5AB-2242-B875-B9D3AA04FD66}" type="presOf" srcId="{AA756E67-E3A9-4760-9758-79F65CE3C70B}" destId="{9C85FD0C-A26A-40CE-8653-393F5119F802}" srcOrd="1" destOrd="0" presId="urn:microsoft.com/office/officeart/2005/8/layout/venn2"/>
    <dgm:cxn modelId="{4ADAA5B8-ED75-7946-99CB-4A0DC1A11253}" type="presOf" srcId="{C3AF1C22-D2CB-419A-B8BA-C4E6C97C1395}" destId="{DE8D4F5D-BE07-4961-AA9F-245F031CEB10}" srcOrd="1" destOrd="0" presId="urn:microsoft.com/office/officeart/2005/8/layout/venn2"/>
    <dgm:cxn modelId="{2CD661C5-5385-4DB3-8D0C-6107C0B83009}" srcId="{7697A862-3825-4562-93C5-A1DA14479DC3}" destId="{C3AF1C22-D2CB-419A-B8BA-C4E6C97C1395}" srcOrd="3" destOrd="0" parTransId="{63621D6E-7219-43F7-AB6F-C619A88DE88E}" sibTransId="{E9DEC2C3-9035-464D-A7E1-442666A5A927}"/>
    <dgm:cxn modelId="{F70CEA14-9412-0A4E-BC5D-148E90A3BD17}" type="presParOf" srcId="{D70DF48A-1C42-43D1-ACD3-8A9DFAE43B52}" destId="{84DADEC1-67B3-4D6A-B1F5-22C61768B4A2}" srcOrd="0" destOrd="0" presId="urn:microsoft.com/office/officeart/2005/8/layout/venn2"/>
    <dgm:cxn modelId="{743AC392-DFD3-5E40-BE07-21BFF222A34F}" type="presParOf" srcId="{84DADEC1-67B3-4D6A-B1F5-22C61768B4A2}" destId="{FCD7920C-BBB9-4EC4-82B2-32CBA9900B7C}" srcOrd="0" destOrd="0" presId="urn:microsoft.com/office/officeart/2005/8/layout/venn2"/>
    <dgm:cxn modelId="{BC6CDFD0-F7E3-1143-B19B-82C227F5968D}" type="presParOf" srcId="{84DADEC1-67B3-4D6A-B1F5-22C61768B4A2}" destId="{C5E570D1-B502-4683-8BFB-97490C71ECF3}" srcOrd="1" destOrd="0" presId="urn:microsoft.com/office/officeart/2005/8/layout/venn2"/>
    <dgm:cxn modelId="{088E4558-1E90-1F42-BAE3-78AF979EAC92}" type="presParOf" srcId="{D70DF48A-1C42-43D1-ACD3-8A9DFAE43B52}" destId="{B5EB7412-495F-4755-976D-F545AB79BF01}" srcOrd="1" destOrd="0" presId="urn:microsoft.com/office/officeart/2005/8/layout/venn2"/>
    <dgm:cxn modelId="{43A1C460-7DAA-9B44-BC7B-E7F5758A70BF}" type="presParOf" srcId="{B5EB7412-495F-4755-976D-F545AB79BF01}" destId="{64A6B353-B4BE-44A1-AD0F-E6441F42648C}" srcOrd="0" destOrd="0" presId="urn:microsoft.com/office/officeart/2005/8/layout/venn2"/>
    <dgm:cxn modelId="{DDB82B31-6A79-044E-960E-B7F1415F6D2E}" type="presParOf" srcId="{B5EB7412-495F-4755-976D-F545AB79BF01}" destId="{D73A319D-039D-4391-AD19-8451C480527E}" srcOrd="1" destOrd="0" presId="urn:microsoft.com/office/officeart/2005/8/layout/venn2"/>
    <dgm:cxn modelId="{6C52B1F6-183F-9F4B-8FD8-6C5BDF2A000F}" type="presParOf" srcId="{D70DF48A-1C42-43D1-ACD3-8A9DFAE43B52}" destId="{BE2DD465-8581-4B68-A3AB-495A1B4B108F}" srcOrd="2" destOrd="0" presId="urn:microsoft.com/office/officeart/2005/8/layout/venn2"/>
    <dgm:cxn modelId="{0E08FC5A-4273-D444-A25B-3D832FFA7E32}" type="presParOf" srcId="{BE2DD465-8581-4B68-A3AB-495A1B4B108F}" destId="{1994F421-2A54-4AC2-9CCF-FCB3089258B7}" srcOrd="0" destOrd="0" presId="urn:microsoft.com/office/officeart/2005/8/layout/venn2"/>
    <dgm:cxn modelId="{C7700F54-6156-0C4B-8299-BCCF122196FE}" type="presParOf" srcId="{BE2DD465-8581-4B68-A3AB-495A1B4B108F}" destId="{9C85FD0C-A26A-40CE-8653-393F5119F802}" srcOrd="1" destOrd="0" presId="urn:microsoft.com/office/officeart/2005/8/layout/venn2"/>
    <dgm:cxn modelId="{DB5F9020-3E1D-3645-8C1D-CC09EC6271D7}" type="presParOf" srcId="{D70DF48A-1C42-43D1-ACD3-8A9DFAE43B52}" destId="{5345915D-D898-4182-BD27-FAA74E83D147}" srcOrd="3" destOrd="0" presId="urn:microsoft.com/office/officeart/2005/8/layout/venn2"/>
    <dgm:cxn modelId="{E8BD7F68-A282-F247-8A03-F7E034C558E1}" type="presParOf" srcId="{5345915D-D898-4182-BD27-FAA74E83D147}" destId="{B3A8A037-B422-4C4C-A2DB-BB5768650A46}" srcOrd="0" destOrd="0" presId="urn:microsoft.com/office/officeart/2005/8/layout/venn2"/>
    <dgm:cxn modelId="{259145A1-D9EC-D04A-9CBB-8ED296C48E13}" type="presParOf" srcId="{5345915D-D898-4182-BD27-FAA74E83D147}" destId="{DE8D4F5D-BE07-4961-AA9F-245F031CEB1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37295F-2B36-0F4A-93AA-D936DF836978}" type="doc">
      <dgm:prSet loTypeId="urn:microsoft.com/office/officeart/2005/8/layout/radial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C1542D5-253A-214A-B5E4-4A84D50EDCB1}">
      <dgm:prSet phldrT="[Teksti]"/>
      <dgm:spPr/>
      <dgm:t>
        <a:bodyPr/>
        <a:lstStyle/>
        <a:p>
          <a:r>
            <a:rPr lang="fi-FI" dirty="0" smtClean="0"/>
            <a:t>TARKKAILEN OMAA OPISKELUANI</a:t>
          </a:r>
          <a:endParaRPr lang="fi-FI" dirty="0"/>
        </a:p>
      </dgm:t>
    </dgm:pt>
    <dgm:pt modelId="{2F27763C-83C5-7D48-AF11-10A8C09A7764}" type="parTrans" cxnId="{AFB5D737-A591-F348-B2EA-4DBB4857B272}">
      <dgm:prSet/>
      <dgm:spPr/>
      <dgm:t>
        <a:bodyPr/>
        <a:lstStyle/>
        <a:p>
          <a:endParaRPr lang="fi-FI"/>
        </a:p>
      </dgm:t>
    </dgm:pt>
    <dgm:pt modelId="{EE286F0B-C321-1A4E-8936-A212A9F4D3F9}" type="sibTrans" cxnId="{AFB5D737-A591-F348-B2EA-4DBB4857B272}">
      <dgm:prSet/>
      <dgm:spPr/>
      <dgm:t>
        <a:bodyPr/>
        <a:lstStyle/>
        <a:p>
          <a:endParaRPr lang="fi-FI"/>
        </a:p>
      </dgm:t>
    </dgm:pt>
    <dgm:pt modelId="{41F31818-0ED0-7B46-A562-8BA660C885A4}">
      <dgm:prSet phldrT="[Teksti]"/>
      <dgm:spPr/>
      <dgm:t>
        <a:bodyPr/>
        <a:lstStyle/>
        <a:p>
          <a:r>
            <a:rPr lang="fi-FI" dirty="0" smtClean="0"/>
            <a:t>Mikä on tehtäväni?</a:t>
          </a:r>
          <a:endParaRPr lang="fi-FI" dirty="0"/>
        </a:p>
      </dgm:t>
    </dgm:pt>
    <dgm:pt modelId="{28A3B664-966C-0C45-8183-0F67BFA80CAC}" type="parTrans" cxnId="{25F4AE45-139D-2547-9BCB-68B70C5DAF45}">
      <dgm:prSet/>
      <dgm:spPr/>
      <dgm:t>
        <a:bodyPr/>
        <a:lstStyle/>
        <a:p>
          <a:endParaRPr lang="fi-FI"/>
        </a:p>
      </dgm:t>
    </dgm:pt>
    <dgm:pt modelId="{21B1FAAD-F4E8-7940-9A01-39C1235A17FD}" type="sibTrans" cxnId="{25F4AE45-139D-2547-9BCB-68B70C5DAF45}">
      <dgm:prSet/>
      <dgm:spPr/>
      <dgm:t>
        <a:bodyPr/>
        <a:lstStyle/>
        <a:p>
          <a:endParaRPr lang="fi-FI"/>
        </a:p>
      </dgm:t>
    </dgm:pt>
    <dgm:pt modelId="{5E69582A-B5F6-2E4A-B702-61800421C952}">
      <dgm:prSet phldrT="[Teksti]"/>
      <dgm:spPr/>
      <dgm:t>
        <a:bodyPr/>
        <a:lstStyle/>
        <a:p>
          <a:r>
            <a:rPr lang="fi-FI" dirty="0" smtClean="0"/>
            <a:t>Mikä on tavoitteeni?</a:t>
          </a:r>
          <a:endParaRPr lang="fi-FI" dirty="0"/>
        </a:p>
      </dgm:t>
    </dgm:pt>
    <dgm:pt modelId="{4AE08B3E-BF9C-5F4D-8CE4-A3F2E73E69BB}" type="parTrans" cxnId="{1944491C-1899-2641-8AC8-B9A096DAA4D5}">
      <dgm:prSet/>
      <dgm:spPr/>
      <dgm:t>
        <a:bodyPr/>
        <a:lstStyle/>
        <a:p>
          <a:endParaRPr lang="fi-FI"/>
        </a:p>
      </dgm:t>
    </dgm:pt>
    <dgm:pt modelId="{ACB29FB0-4BC3-4A4A-8C33-6C157EA8167E}" type="sibTrans" cxnId="{1944491C-1899-2641-8AC8-B9A096DAA4D5}">
      <dgm:prSet/>
      <dgm:spPr/>
      <dgm:t>
        <a:bodyPr/>
        <a:lstStyle/>
        <a:p>
          <a:endParaRPr lang="fi-FI"/>
        </a:p>
      </dgm:t>
    </dgm:pt>
    <dgm:pt modelId="{F1F4DB56-AC98-A94A-97B6-FBBE6802B3E4}">
      <dgm:prSet phldrT="[Teksti]"/>
      <dgm:spPr/>
      <dgm:t>
        <a:bodyPr/>
        <a:lstStyle/>
        <a:p>
          <a:r>
            <a:rPr lang="fi-FI" dirty="0" smtClean="0"/>
            <a:t>Mitä minun kannattaa tehdä?</a:t>
          </a:r>
          <a:endParaRPr lang="fi-FI" dirty="0"/>
        </a:p>
      </dgm:t>
    </dgm:pt>
    <dgm:pt modelId="{4ABFB0A0-E8AD-5744-82BC-1C36BD735767}" type="parTrans" cxnId="{61C4C632-BA90-2341-AF2A-B116DF5C786E}">
      <dgm:prSet/>
      <dgm:spPr/>
      <dgm:t>
        <a:bodyPr/>
        <a:lstStyle/>
        <a:p>
          <a:endParaRPr lang="fi-FI"/>
        </a:p>
      </dgm:t>
    </dgm:pt>
    <dgm:pt modelId="{7B11B18F-D94D-D54C-B5EA-E87940792D11}" type="sibTrans" cxnId="{61C4C632-BA90-2341-AF2A-B116DF5C786E}">
      <dgm:prSet/>
      <dgm:spPr/>
      <dgm:t>
        <a:bodyPr/>
        <a:lstStyle/>
        <a:p>
          <a:endParaRPr lang="fi-FI"/>
        </a:p>
      </dgm:t>
    </dgm:pt>
    <dgm:pt modelId="{7AE83429-C39B-DD4D-B7BA-F321C82F3419}">
      <dgm:prSet phldrT="[Teksti]"/>
      <dgm:spPr/>
      <dgm:t>
        <a:bodyPr/>
        <a:lstStyle/>
        <a:p>
          <a:r>
            <a:rPr lang="fi-FI" dirty="0" smtClean="0"/>
            <a:t>Miten onnistuin oppimisessani?</a:t>
          </a:r>
          <a:endParaRPr lang="fi-FI" dirty="0"/>
        </a:p>
      </dgm:t>
    </dgm:pt>
    <dgm:pt modelId="{CD750386-1C9C-524C-99C1-8978AD9DF9DB}" type="parTrans" cxnId="{7818037F-4578-1C44-9C50-81FAE6B20559}">
      <dgm:prSet/>
      <dgm:spPr/>
      <dgm:t>
        <a:bodyPr/>
        <a:lstStyle/>
        <a:p>
          <a:endParaRPr lang="fi-FI"/>
        </a:p>
      </dgm:t>
    </dgm:pt>
    <dgm:pt modelId="{A9C6FE24-F951-2947-9F43-6448349A29B2}" type="sibTrans" cxnId="{7818037F-4578-1C44-9C50-81FAE6B20559}">
      <dgm:prSet/>
      <dgm:spPr/>
      <dgm:t>
        <a:bodyPr/>
        <a:lstStyle/>
        <a:p>
          <a:endParaRPr lang="fi-FI"/>
        </a:p>
      </dgm:t>
    </dgm:pt>
    <dgm:pt modelId="{584637C1-2975-CE4B-AB2A-09AAEC2A81A2}" type="pres">
      <dgm:prSet presAssocID="{AC37295F-2B36-0F4A-93AA-D936DF83697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873265AE-1AF7-954D-98D2-5E2F8DB6A767}" type="pres">
      <dgm:prSet presAssocID="{5C1542D5-253A-214A-B5E4-4A84D50EDCB1}" presName="centerShape" presStyleLbl="node0" presStyleIdx="0" presStyleCnt="1"/>
      <dgm:spPr/>
      <dgm:t>
        <a:bodyPr/>
        <a:lstStyle/>
        <a:p>
          <a:endParaRPr lang="fi-FI"/>
        </a:p>
      </dgm:t>
    </dgm:pt>
    <dgm:pt modelId="{B270D1AA-9C06-F543-96C1-D7B214044D09}" type="pres">
      <dgm:prSet presAssocID="{41F31818-0ED0-7B46-A562-8BA660C885A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CCA0CB2-E315-6146-B433-F51021CE0502}" type="pres">
      <dgm:prSet presAssocID="{41F31818-0ED0-7B46-A562-8BA660C885A4}" presName="dummy" presStyleCnt="0"/>
      <dgm:spPr/>
    </dgm:pt>
    <dgm:pt modelId="{48B9522C-D7E8-AB49-86B0-65E415F6BBE8}" type="pres">
      <dgm:prSet presAssocID="{21B1FAAD-F4E8-7940-9A01-39C1235A17FD}" presName="sibTrans" presStyleLbl="sibTrans2D1" presStyleIdx="0" presStyleCnt="4"/>
      <dgm:spPr/>
      <dgm:t>
        <a:bodyPr/>
        <a:lstStyle/>
        <a:p>
          <a:endParaRPr lang="fi-FI"/>
        </a:p>
      </dgm:t>
    </dgm:pt>
    <dgm:pt modelId="{48125D8D-FE18-C345-BF1B-251B7C4DC02F}" type="pres">
      <dgm:prSet presAssocID="{5E69582A-B5F6-2E4A-B702-61800421C9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A10F4AE-BF80-4E48-954C-713294F2B823}" type="pres">
      <dgm:prSet presAssocID="{5E69582A-B5F6-2E4A-B702-61800421C952}" presName="dummy" presStyleCnt="0"/>
      <dgm:spPr/>
    </dgm:pt>
    <dgm:pt modelId="{678FD38F-50B5-E34A-91F5-9D466A4561C7}" type="pres">
      <dgm:prSet presAssocID="{ACB29FB0-4BC3-4A4A-8C33-6C157EA8167E}" presName="sibTrans" presStyleLbl="sibTrans2D1" presStyleIdx="1" presStyleCnt="4"/>
      <dgm:spPr/>
      <dgm:t>
        <a:bodyPr/>
        <a:lstStyle/>
        <a:p>
          <a:endParaRPr lang="fi-FI"/>
        </a:p>
      </dgm:t>
    </dgm:pt>
    <dgm:pt modelId="{1FB4B896-4DC4-414A-8D2E-29582B1E3C1C}" type="pres">
      <dgm:prSet presAssocID="{F1F4DB56-AC98-A94A-97B6-FBBE6802B3E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C63CD90-350F-BA4E-A656-D29FBB32790F}" type="pres">
      <dgm:prSet presAssocID="{F1F4DB56-AC98-A94A-97B6-FBBE6802B3E4}" presName="dummy" presStyleCnt="0"/>
      <dgm:spPr/>
    </dgm:pt>
    <dgm:pt modelId="{EA1874D3-59D3-EB4C-9CFA-F7BDC17594CF}" type="pres">
      <dgm:prSet presAssocID="{7B11B18F-D94D-D54C-B5EA-E87940792D11}" presName="sibTrans" presStyleLbl="sibTrans2D1" presStyleIdx="2" presStyleCnt="4"/>
      <dgm:spPr/>
      <dgm:t>
        <a:bodyPr/>
        <a:lstStyle/>
        <a:p>
          <a:endParaRPr lang="fi-FI"/>
        </a:p>
      </dgm:t>
    </dgm:pt>
    <dgm:pt modelId="{46FC5E73-B39E-D64F-84F1-B7F0232FBF06}" type="pres">
      <dgm:prSet presAssocID="{7AE83429-C39B-DD4D-B7BA-F321C82F341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17D9141-79DB-6F40-93E7-21D2A0E9B4EF}" type="pres">
      <dgm:prSet presAssocID="{7AE83429-C39B-DD4D-B7BA-F321C82F3419}" presName="dummy" presStyleCnt="0"/>
      <dgm:spPr/>
    </dgm:pt>
    <dgm:pt modelId="{E23398D1-683C-0A49-B8CA-37800C449CF9}" type="pres">
      <dgm:prSet presAssocID="{A9C6FE24-F951-2947-9F43-6448349A29B2}" presName="sibTrans" presStyleLbl="sibTrans2D1" presStyleIdx="3" presStyleCnt="4"/>
      <dgm:spPr/>
      <dgm:t>
        <a:bodyPr/>
        <a:lstStyle/>
        <a:p>
          <a:endParaRPr lang="fi-FI"/>
        </a:p>
      </dgm:t>
    </dgm:pt>
  </dgm:ptLst>
  <dgm:cxnLst>
    <dgm:cxn modelId="{7818037F-4578-1C44-9C50-81FAE6B20559}" srcId="{5C1542D5-253A-214A-B5E4-4A84D50EDCB1}" destId="{7AE83429-C39B-DD4D-B7BA-F321C82F3419}" srcOrd="3" destOrd="0" parTransId="{CD750386-1C9C-524C-99C1-8978AD9DF9DB}" sibTransId="{A9C6FE24-F951-2947-9F43-6448349A29B2}"/>
    <dgm:cxn modelId="{48A93C0D-17BA-714F-BD8F-8DAAFC27FF18}" type="presOf" srcId="{7AE83429-C39B-DD4D-B7BA-F321C82F3419}" destId="{46FC5E73-B39E-D64F-84F1-B7F0232FBF06}" srcOrd="0" destOrd="0" presId="urn:microsoft.com/office/officeart/2005/8/layout/radial6"/>
    <dgm:cxn modelId="{2A5090D0-E3AD-C348-B9C0-A0DDFC18D543}" type="presOf" srcId="{41F31818-0ED0-7B46-A562-8BA660C885A4}" destId="{B270D1AA-9C06-F543-96C1-D7B214044D09}" srcOrd="0" destOrd="0" presId="urn:microsoft.com/office/officeart/2005/8/layout/radial6"/>
    <dgm:cxn modelId="{AFB5D737-A591-F348-B2EA-4DBB4857B272}" srcId="{AC37295F-2B36-0F4A-93AA-D936DF836978}" destId="{5C1542D5-253A-214A-B5E4-4A84D50EDCB1}" srcOrd="0" destOrd="0" parTransId="{2F27763C-83C5-7D48-AF11-10A8C09A7764}" sibTransId="{EE286F0B-C321-1A4E-8936-A212A9F4D3F9}"/>
    <dgm:cxn modelId="{1944491C-1899-2641-8AC8-B9A096DAA4D5}" srcId="{5C1542D5-253A-214A-B5E4-4A84D50EDCB1}" destId="{5E69582A-B5F6-2E4A-B702-61800421C952}" srcOrd="1" destOrd="0" parTransId="{4AE08B3E-BF9C-5F4D-8CE4-A3F2E73E69BB}" sibTransId="{ACB29FB0-4BC3-4A4A-8C33-6C157EA8167E}"/>
    <dgm:cxn modelId="{5C510F50-6B3D-CC4F-9080-48CDB71F8111}" type="presOf" srcId="{7B11B18F-D94D-D54C-B5EA-E87940792D11}" destId="{EA1874D3-59D3-EB4C-9CFA-F7BDC17594CF}" srcOrd="0" destOrd="0" presId="urn:microsoft.com/office/officeart/2005/8/layout/radial6"/>
    <dgm:cxn modelId="{D8D45B99-8067-154E-98EF-3617897AE7BF}" type="presOf" srcId="{21B1FAAD-F4E8-7940-9A01-39C1235A17FD}" destId="{48B9522C-D7E8-AB49-86B0-65E415F6BBE8}" srcOrd="0" destOrd="0" presId="urn:microsoft.com/office/officeart/2005/8/layout/radial6"/>
    <dgm:cxn modelId="{E620F7AC-6E34-0C4A-BC75-6D56189716B4}" type="presOf" srcId="{5E69582A-B5F6-2E4A-B702-61800421C952}" destId="{48125D8D-FE18-C345-BF1B-251B7C4DC02F}" srcOrd="0" destOrd="0" presId="urn:microsoft.com/office/officeart/2005/8/layout/radial6"/>
    <dgm:cxn modelId="{61C4C632-BA90-2341-AF2A-B116DF5C786E}" srcId="{5C1542D5-253A-214A-B5E4-4A84D50EDCB1}" destId="{F1F4DB56-AC98-A94A-97B6-FBBE6802B3E4}" srcOrd="2" destOrd="0" parTransId="{4ABFB0A0-E8AD-5744-82BC-1C36BD735767}" sibTransId="{7B11B18F-D94D-D54C-B5EA-E87940792D11}"/>
    <dgm:cxn modelId="{25F4AE45-139D-2547-9BCB-68B70C5DAF45}" srcId="{5C1542D5-253A-214A-B5E4-4A84D50EDCB1}" destId="{41F31818-0ED0-7B46-A562-8BA660C885A4}" srcOrd="0" destOrd="0" parTransId="{28A3B664-966C-0C45-8183-0F67BFA80CAC}" sibTransId="{21B1FAAD-F4E8-7940-9A01-39C1235A17FD}"/>
    <dgm:cxn modelId="{D8EF7F09-EF82-4644-8606-B2E14D435512}" type="presOf" srcId="{ACB29FB0-4BC3-4A4A-8C33-6C157EA8167E}" destId="{678FD38F-50B5-E34A-91F5-9D466A4561C7}" srcOrd="0" destOrd="0" presId="urn:microsoft.com/office/officeart/2005/8/layout/radial6"/>
    <dgm:cxn modelId="{DB63F1FE-02E2-8A4C-90CB-F294C8F2C2F1}" type="presOf" srcId="{F1F4DB56-AC98-A94A-97B6-FBBE6802B3E4}" destId="{1FB4B896-4DC4-414A-8D2E-29582B1E3C1C}" srcOrd="0" destOrd="0" presId="urn:microsoft.com/office/officeart/2005/8/layout/radial6"/>
    <dgm:cxn modelId="{994F0AB2-CE56-EB4E-9036-3D41D0B239AC}" type="presOf" srcId="{A9C6FE24-F951-2947-9F43-6448349A29B2}" destId="{E23398D1-683C-0A49-B8CA-37800C449CF9}" srcOrd="0" destOrd="0" presId="urn:microsoft.com/office/officeart/2005/8/layout/radial6"/>
    <dgm:cxn modelId="{FC7FFA83-B0AC-804C-A694-FC1E38B26D86}" type="presOf" srcId="{5C1542D5-253A-214A-B5E4-4A84D50EDCB1}" destId="{873265AE-1AF7-954D-98D2-5E2F8DB6A767}" srcOrd="0" destOrd="0" presId="urn:microsoft.com/office/officeart/2005/8/layout/radial6"/>
    <dgm:cxn modelId="{406B836A-8309-8640-B90B-012ED91460BB}" type="presOf" srcId="{AC37295F-2B36-0F4A-93AA-D936DF836978}" destId="{584637C1-2975-CE4B-AB2A-09AAEC2A81A2}" srcOrd="0" destOrd="0" presId="urn:microsoft.com/office/officeart/2005/8/layout/radial6"/>
    <dgm:cxn modelId="{1BB43921-74F9-8B47-94D7-5C851CE48C7C}" type="presParOf" srcId="{584637C1-2975-CE4B-AB2A-09AAEC2A81A2}" destId="{873265AE-1AF7-954D-98D2-5E2F8DB6A767}" srcOrd="0" destOrd="0" presId="urn:microsoft.com/office/officeart/2005/8/layout/radial6"/>
    <dgm:cxn modelId="{8D0EF4F3-CF7F-214F-A826-8DA18D77A6FF}" type="presParOf" srcId="{584637C1-2975-CE4B-AB2A-09AAEC2A81A2}" destId="{B270D1AA-9C06-F543-96C1-D7B214044D09}" srcOrd="1" destOrd="0" presId="urn:microsoft.com/office/officeart/2005/8/layout/radial6"/>
    <dgm:cxn modelId="{5B48395B-8E57-9545-88A4-7889F8BCF7E2}" type="presParOf" srcId="{584637C1-2975-CE4B-AB2A-09AAEC2A81A2}" destId="{1CCA0CB2-E315-6146-B433-F51021CE0502}" srcOrd="2" destOrd="0" presId="urn:microsoft.com/office/officeart/2005/8/layout/radial6"/>
    <dgm:cxn modelId="{F2EC94A2-778D-C145-B2BE-00DAEBF7759A}" type="presParOf" srcId="{584637C1-2975-CE4B-AB2A-09AAEC2A81A2}" destId="{48B9522C-D7E8-AB49-86B0-65E415F6BBE8}" srcOrd="3" destOrd="0" presId="urn:microsoft.com/office/officeart/2005/8/layout/radial6"/>
    <dgm:cxn modelId="{6CF5F7AB-C0B3-7742-9273-09FAF49AE3B6}" type="presParOf" srcId="{584637C1-2975-CE4B-AB2A-09AAEC2A81A2}" destId="{48125D8D-FE18-C345-BF1B-251B7C4DC02F}" srcOrd="4" destOrd="0" presId="urn:microsoft.com/office/officeart/2005/8/layout/radial6"/>
    <dgm:cxn modelId="{58E9AC68-3BFB-E543-A872-5B18E69E9687}" type="presParOf" srcId="{584637C1-2975-CE4B-AB2A-09AAEC2A81A2}" destId="{DA10F4AE-BF80-4E48-954C-713294F2B823}" srcOrd="5" destOrd="0" presId="urn:microsoft.com/office/officeart/2005/8/layout/radial6"/>
    <dgm:cxn modelId="{20BE6852-F968-4F43-B8B3-E0E7E4BCA8F1}" type="presParOf" srcId="{584637C1-2975-CE4B-AB2A-09AAEC2A81A2}" destId="{678FD38F-50B5-E34A-91F5-9D466A4561C7}" srcOrd="6" destOrd="0" presId="urn:microsoft.com/office/officeart/2005/8/layout/radial6"/>
    <dgm:cxn modelId="{939FA5D4-EF79-354C-8C82-FBF70988F4B2}" type="presParOf" srcId="{584637C1-2975-CE4B-AB2A-09AAEC2A81A2}" destId="{1FB4B896-4DC4-414A-8D2E-29582B1E3C1C}" srcOrd="7" destOrd="0" presId="urn:microsoft.com/office/officeart/2005/8/layout/radial6"/>
    <dgm:cxn modelId="{D41703F2-AF1C-EC42-885B-2C98503F4264}" type="presParOf" srcId="{584637C1-2975-CE4B-AB2A-09AAEC2A81A2}" destId="{2C63CD90-350F-BA4E-A656-D29FBB32790F}" srcOrd="8" destOrd="0" presId="urn:microsoft.com/office/officeart/2005/8/layout/radial6"/>
    <dgm:cxn modelId="{DB21F359-FF6A-ED41-A569-6E14ADFCB0E4}" type="presParOf" srcId="{584637C1-2975-CE4B-AB2A-09AAEC2A81A2}" destId="{EA1874D3-59D3-EB4C-9CFA-F7BDC17594CF}" srcOrd="9" destOrd="0" presId="urn:microsoft.com/office/officeart/2005/8/layout/radial6"/>
    <dgm:cxn modelId="{8434D18B-D14B-8440-9DAE-8E76203B2B68}" type="presParOf" srcId="{584637C1-2975-CE4B-AB2A-09AAEC2A81A2}" destId="{46FC5E73-B39E-D64F-84F1-B7F0232FBF06}" srcOrd="10" destOrd="0" presId="urn:microsoft.com/office/officeart/2005/8/layout/radial6"/>
    <dgm:cxn modelId="{9B51095A-690B-354C-961B-3AD474F69F8A}" type="presParOf" srcId="{584637C1-2975-CE4B-AB2A-09AAEC2A81A2}" destId="{717D9141-79DB-6F40-93E7-21D2A0E9B4EF}" srcOrd="11" destOrd="0" presId="urn:microsoft.com/office/officeart/2005/8/layout/radial6"/>
    <dgm:cxn modelId="{29FB9A01-33A8-A043-A376-A5A2F9E3AAED}" type="presParOf" srcId="{584637C1-2975-CE4B-AB2A-09AAEC2A81A2}" destId="{E23398D1-683C-0A49-B8CA-37800C449CF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FFED2-9362-4328-BF73-D8D2E6CE8421}">
      <dsp:nvSpPr>
        <dsp:cNvPr id="0" name=""/>
        <dsp:cNvSpPr/>
      </dsp:nvSpPr>
      <dsp:spPr>
        <a:xfrm>
          <a:off x="22313" y="0"/>
          <a:ext cx="6220069" cy="602480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>
              <a:solidFill>
                <a:schemeClr val="tx1"/>
              </a:solidFill>
            </a:rPr>
            <a:t> Koulun toiminta-kulttuuri</a:t>
          </a:r>
          <a:endParaRPr lang="fi-FI" sz="2000" kern="1200" dirty="0">
            <a:solidFill>
              <a:schemeClr val="tx1"/>
            </a:solidFill>
          </a:endParaRPr>
        </a:p>
      </dsp:txBody>
      <dsp:txXfrm>
        <a:off x="2262782" y="301240"/>
        <a:ext cx="1739131" cy="903720"/>
      </dsp:txXfrm>
    </dsp:sp>
    <dsp:sp modelId="{9FE54211-D8A5-44A7-9DEF-DE2AF8B4D46F}">
      <dsp:nvSpPr>
        <dsp:cNvPr id="0" name=""/>
        <dsp:cNvSpPr/>
      </dsp:nvSpPr>
      <dsp:spPr>
        <a:xfrm>
          <a:off x="792096" y="1274559"/>
          <a:ext cx="4752318" cy="438779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>
              <a:solidFill>
                <a:schemeClr val="bg1"/>
              </a:solidFill>
            </a:rPr>
            <a:t>Monialaiset oppimis-kokonaisuudet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>
              <a:solidFill>
                <a:schemeClr val="bg1"/>
              </a:solidFill>
            </a:rPr>
            <a:t>Ilmiöpohjainen oppiminen</a:t>
          </a:r>
          <a:endParaRPr lang="fi-FI" sz="1600" kern="1200" dirty="0">
            <a:solidFill>
              <a:schemeClr val="bg1"/>
            </a:solidFill>
          </a:endParaRPr>
        </a:p>
      </dsp:txBody>
      <dsp:txXfrm>
        <a:off x="2337788" y="1537827"/>
        <a:ext cx="1660935" cy="789802"/>
      </dsp:txXfrm>
    </dsp:sp>
    <dsp:sp modelId="{55FBA65E-35EE-43EC-ADD1-586CF2DB0FEE}">
      <dsp:nvSpPr>
        <dsp:cNvPr id="0" name=""/>
        <dsp:cNvSpPr/>
      </dsp:nvSpPr>
      <dsp:spPr>
        <a:xfrm>
          <a:off x="1368140" y="2568435"/>
          <a:ext cx="3614883" cy="3102437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>
              <a:solidFill>
                <a:schemeClr val="bg1"/>
              </a:solidFill>
            </a:rPr>
            <a:t>Laaja-alainen osaaminen</a:t>
          </a:r>
          <a:endParaRPr lang="fi-FI" sz="1600" kern="1200" dirty="0">
            <a:solidFill>
              <a:schemeClr val="bg1"/>
            </a:solidFill>
          </a:endParaRPr>
        </a:p>
      </dsp:txBody>
      <dsp:txXfrm>
        <a:off x="2333314" y="2801117"/>
        <a:ext cx="1684535" cy="698048"/>
      </dsp:txXfrm>
    </dsp:sp>
    <dsp:sp modelId="{8A10ED02-A487-4B6F-A1F6-C42C8F4B33BD}">
      <dsp:nvSpPr>
        <dsp:cNvPr id="0" name=""/>
        <dsp:cNvSpPr/>
      </dsp:nvSpPr>
      <dsp:spPr>
        <a:xfrm>
          <a:off x="2160245" y="3432524"/>
          <a:ext cx="2181534" cy="190769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>
              <a:solidFill>
                <a:schemeClr val="tx1"/>
              </a:solidFill>
            </a:rPr>
            <a:t>Oppimis-käsitys</a:t>
          </a:r>
          <a:endParaRPr lang="fi-FI" sz="2000" kern="1200" dirty="0">
            <a:solidFill>
              <a:schemeClr val="tx1"/>
            </a:solidFill>
          </a:endParaRPr>
        </a:p>
      </dsp:txBody>
      <dsp:txXfrm>
        <a:off x="2479723" y="3909448"/>
        <a:ext cx="1542577" cy="953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7920C-BBB9-4EC4-82B2-32CBA9900B7C}">
      <dsp:nvSpPr>
        <dsp:cNvPr id="0" name=""/>
        <dsp:cNvSpPr/>
      </dsp:nvSpPr>
      <dsp:spPr>
        <a:xfrm>
          <a:off x="-688732" y="0"/>
          <a:ext cx="7473464" cy="5272360"/>
        </a:xfrm>
        <a:prstGeom prst="ellipse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/>
            <a:t>OPETUSSUUNNITELMA, TOIMINTASUUNNITELMA OPPIMISYMPÄRISTÖ</a:t>
          </a:r>
          <a:endParaRPr lang="fi-FI" sz="1400" b="1" kern="1200" dirty="0"/>
        </a:p>
      </dsp:txBody>
      <dsp:txXfrm>
        <a:off x="2003209" y="263617"/>
        <a:ext cx="2089580" cy="790854"/>
      </dsp:txXfrm>
    </dsp:sp>
    <dsp:sp modelId="{64A6B353-B4BE-44A1-AD0F-E6441F42648C}">
      <dsp:nvSpPr>
        <dsp:cNvPr id="0" name=""/>
        <dsp:cNvSpPr/>
      </dsp:nvSpPr>
      <dsp:spPr>
        <a:xfrm>
          <a:off x="939056" y="1054472"/>
          <a:ext cx="4217888" cy="4217888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/>
            <a:t>VANHEMMAT, YHTEISTYÖ-KUMPPANIT</a:t>
          </a:r>
          <a:endParaRPr lang="fi-FI" sz="1400" b="1" kern="1200" dirty="0"/>
        </a:p>
      </dsp:txBody>
      <dsp:txXfrm>
        <a:off x="2310924" y="1307545"/>
        <a:ext cx="1474151" cy="759219"/>
      </dsp:txXfrm>
    </dsp:sp>
    <dsp:sp modelId="{1994F421-2A54-4AC2-9CCF-FCB3089258B7}">
      <dsp:nvSpPr>
        <dsp:cNvPr id="0" name=""/>
        <dsp:cNvSpPr/>
      </dsp:nvSpPr>
      <dsp:spPr>
        <a:xfrm>
          <a:off x="1466291" y="2108943"/>
          <a:ext cx="3163416" cy="316341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b="1" kern="1200" dirty="0" smtClean="0"/>
            <a:t>TYÖYHTEISÖ</a:t>
          </a:r>
          <a:endParaRPr lang="fi-FI" sz="1400" b="1" kern="1200" dirty="0"/>
        </a:p>
      </dsp:txBody>
      <dsp:txXfrm>
        <a:off x="2310924" y="2346200"/>
        <a:ext cx="1474151" cy="711768"/>
      </dsp:txXfrm>
    </dsp:sp>
    <dsp:sp modelId="{B3A8A037-B422-4C4C-A2DB-BB5768650A46}">
      <dsp:nvSpPr>
        <dsp:cNvPr id="0" name=""/>
        <dsp:cNvSpPr/>
      </dsp:nvSpPr>
      <dsp:spPr>
        <a:xfrm>
          <a:off x="1993528" y="3163416"/>
          <a:ext cx="2108944" cy="210894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b="1" kern="1200" dirty="0" smtClean="0"/>
            <a:t>OPPILAAT</a:t>
          </a:r>
          <a:endParaRPr lang="fi-FI" sz="2000" b="1" kern="1200" dirty="0"/>
        </a:p>
      </dsp:txBody>
      <dsp:txXfrm>
        <a:off x="2302375" y="3690652"/>
        <a:ext cx="1491248" cy="10544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398D1-683C-0A49-B8CA-37800C449CF9}">
      <dsp:nvSpPr>
        <dsp:cNvPr id="0" name=""/>
        <dsp:cNvSpPr/>
      </dsp:nvSpPr>
      <dsp:spPr>
        <a:xfrm>
          <a:off x="873480" y="650435"/>
          <a:ext cx="4349039" cy="4349039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1874D3-59D3-EB4C-9CFA-F7BDC17594CF}">
      <dsp:nvSpPr>
        <dsp:cNvPr id="0" name=""/>
        <dsp:cNvSpPr/>
      </dsp:nvSpPr>
      <dsp:spPr>
        <a:xfrm>
          <a:off x="873480" y="650435"/>
          <a:ext cx="4349039" cy="4349039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8FD38F-50B5-E34A-91F5-9D466A4561C7}">
      <dsp:nvSpPr>
        <dsp:cNvPr id="0" name=""/>
        <dsp:cNvSpPr/>
      </dsp:nvSpPr>
      <dsp:spPr>
        <a:xfrm>
          <a:off x="873480" y="650435"/>
          <a:ext cx="4349039" cy="4349039"/>
        </a:xfrm>
        <a:prstGeom prst="blockArc">
          <a:avLst>
            <a:gd name="adj1" fmla="val 0"/>
            <a:gd name="adj2" fmla="val 5400000"/>
            <a:gd name="adj3" fmla="val 4636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B9522C-D7E8-AB49-86B0-65E415F6BBE8}">
      <dsp:nvSpPr>
        <dsp:cNvPr id="0" name=""/>
        <dsp:cNvSpPr/>
      </dsp:nvSpPr>
      <dsp:spPr>
        <a:xfrm>
          <a:off x="873480" y="650435"/>
          <a:ext cx="4349039" cy="4349039"/>
        </a:xfrm>
        <a:prstGeom prst="blockArc">
          <a:avLst>
            <a:gd name="adj1" fmla="val 16200000"/>
            <a:gd name="adj2" fmla="val 0"/>
            <a:gd name="adj3" fmla="val 4636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3265AE-1AF7-954D-98D2-5E2F8DB6A767}">
      <dsp:nvSpPr>
        <dsp:cNvPr id="0" name=""/>
        <dsp:cNvSpPr/>
      </dsp:nvSpPr>
      <dsp:spPr>
        <a:xfrm>
          <a:off x="2047875" y="1824830"/>
          <a:ext cx="2000249" cy="20002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TARKKAILEN OMAA OPISKELUANI</a:t>
          </a:r>
          <a:endParaRPr lang="fi-FI" sz="1600" kern="1200" dirty="0"/>
        </a:p>
      </dsp:txBody>
      <dsp:txXfrm>
        <a:off x="2340805" y="2117760"/>
        <a:ext cx="1414389" cy="1414389"/>
      </dsp:txXfrm>
    </dsp:sp>
    <dsp:sp modelId="{B270D1AA-9C06-F543-96C1-D7B214044D09}">
      <dsp:nvSpPr>
        <dsp:cNvPr id="0" name=""/>
        <dsp:cNvSpPr/>
      </dsp:nvSpPr>
      <dsp:spPr>
        <a:xfrm>
          <a:off x="2347912" y="754"/>
          <a:ext cx="1400174" cy="14001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Mikä on tehtäväni?</a:t>
          </a:r>
          <a:endParaRPr lang="fi-FI" sz="1000" kern="1200" dirty="0"/>
        </a:p>
      </dsp:txBody>
      <dsp:txXfrm>
        <a:off x="2552963" y="205805"/>
        <a:ext cx="990072" cy="990072"/>
      </dsp:txXfrm>
    </dsp:sp>
    <dsp:sp modelId="{48125D8D-FE18-C345-BF1B-251B7C4DC02F}">
      <dsp:nvSpPr>
        <dsp:cNvPr id="0" name=""/>
        <dsp:cNvSpPr/>
      </dsp:nvSpPr>
      <dsp:spPr>
        <a:xfrm>
          <a:off x="4472025" y="2124867"/>
          <a:ext cx="1400174" cy="14001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Mikä on tavoitteeni?</a:t>
          </a:r>
          <a:endParaRPr lang="fi-FI" sz="1000" kern="1200" dirty="0"/>
        </a:p>
      </dsp:txBody>
      <dsp:txXfrm>
        <a:off x="4677076" y="2329918"/>
        <a:ext cx="990072" cy="990072"/>
      </dsp:txXfrm>
    </dsp:sp>
    <dsp:sp modelId="{1FB4B896-4DC4-414A-8D2E-29582B1E3C1C}">
      <dsp:nvSpPr>
        <dsp:cNvPr id="0" name=""/>
        <dsp:cNvSpPr/>
      </dsp:nvSpPr>
      <dsp:spPr>
        <a:xfrm>
          <a:off x="2347912" y="4248981"/>
          <a:ext cx="1400174" cy="14001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Mitä minun kannattaa tehdä?</a:t>
          </a:r>
          <a:endParaRPr lang="fi-FI" sz="1000" kern="1200" dirty="0"/>
        </a:p>
      </dsp:txBody>
      <dsp:txXfrm>
        <a:off x="2552963" y="4454032"/>
        <a:ext cx="990072" cy="990072"/>
      </dsp:txXfrm>
    </dsp:sp>
    <dsp:sp modelId="{46FC5E73-B39E-D64F-84F1-B7F0232FBF06}">
      <dsp:nvSpPr>
        <dsp:cNvPr id="0" name=""/>
        <dsp:cNvSpPr/>
      </dsp:nvSpPr>
      <dsp:spPr>
        <a:xfrm>
          <a:off x="223799" y="2124868"/>
          <a:ext cx="1400174" cy="14001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 smtClean="0"/>
            <a:t>Miten onnistuin oppimisessani?</a:t>
          </a:r>
          <a:endParaRPr lang="fi-FI" sz="1000" kern="1200" dirty="0"/>
        </a:p>
      </dsp:txBody>
      <dsp:txXfrm>
        <a:off x="428850" y="2329919"/>
        <a:ext cx="990072" cy="990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D5EB3-D817-3748-8E5A-96780F5B6FCB}" type="datetimeFigureOut">
              <a:rPr lang="fi-FI" smtClean="0"/>
              <a:t>22.3.2016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F2F7F-FBAC-BC4A-8130-0EC4E67671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3309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DA9FB-547B-494D-8A69-1DC842E4646D}" type="datetimeFigureOut">
              <a:rPr lang="fi-FI" smtClean="0"/>
              <a:t>22.3.2016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B45DC-7854-F640-A989-D7101E89E6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58183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538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i-FI">
              <a:latin typeface="Calibri" charset="0"/>
              <a:ea typeface="MS PGothic" charset="0"/>
            </a:endParaRPr>
          </a:p>
        </p:txBody>
      </p:sp>
      <p:sp>
        <p:nvSpPr>
          <p:cNvPr id="65539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988EF0D-ACB8-2642-9F8F-CCDE400DC542}" type="slidenum">
              <a:rPr lang="fi-FI" sz="1200">
                <a:latin typeface="Calibri" charset="0"/>
              </a:rPr>
              <a:pPr eaLnBrk="1" hangingPunct="1"/>
              <a:t>5</a:t>
            </a:fld>
            <a:endParaRPr lang="fi-FI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57B397B-4B12-8F46-BA0D-D3DC417EBB1E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2E37-FE38-0540-8C4A-E819C3C21482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FE84D-0669-8B45-B041-AEEF7EB9666A}" type="datetime1">
              <a:rPr lang="fi-FI" smtClean="0"/>
              <a:t>22.3.2016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BBBA-1FE3-434F-A5B1-8938E23AED17}" type="datetime1">
              <a:rPr lang="fi-FI" smtClean="0"/>
              <a:t>22.3.2016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BB6B275D-7865-FC4E-8F56-F18E4DED3510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76A83F8-9DE4-A24D-A23D-B0190F230B2E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kuvatekstin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AACA-8A30-5842-BD96-D9C092AD3B24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kuva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EEEDC07-5C0B-AC47-9BDE-28DD87506D70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53AA07-347F-4541-81A8-F16A748A2834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a ja kuvateksti, vaihtoeh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B59FA6B1-2897-4445-97B6-EF57D8EB2DD1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7267-1B82-9B4B-89AF-CFE9DF237403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F5E5-42F0-DB45-8674-A909F42C8752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83B79-14EC-0546-AE3C-53D7BC209687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7D67-08E5-1F44-ADBF-8925EB26CE2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D552-D39E-AC40-99C5-CCADB7C72C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7560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28A8-5F00-8041-8F5C-6CFA1CA4EC05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72124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8D65A-ECE3-D247-B216-AE7C78633021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7697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036A-B431-AE45-BF2A-B8D6E58D8B19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1134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91E8-604E-664A-A040-EBB21DAAAB12}" type="datetime1">
              <a:rPr lang="fi-FI" smtClean="0"/>
              <a:t>22.3.2016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3082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C88F-8FF5-5D45-A322-A04316F113EC}" type="datetime1">
              <a:rPr lang="fi-FI" smtClean="0"/>
              <a:t>22.3.2016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9574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EA32-5624-D649-B2EC-8855E6928176}" type="datetime1">
              <a:rPr lang="fi-FI" smtClean="0"/>
              <a:t>22.3.2016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8346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4EFE-BAD8-CF48-95B2-956B9C7C7C9D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5D552-D39E-AC40-99C5-CCADB7C72C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32920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4D3-E2C0-7544-9C90-87E8E2DBE2F4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326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, vaihtoeh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5473-E750-B440-99BA-B6502DDA20FE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5932-D801-D54B-985E-2768101966A8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39573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DC4C-E536-B247-8E85-B14DEF873C10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56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, jossa on 2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91E3048-6950-2D4A-9B23-B57EDEA32CA2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30E4123-B291-ED48-B246-05E71C37FD8C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6A598-CD58-E24F-A14F-686AA5DE26D2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E62E-EA22-574C-87B8-3020086B9267}" type="datetime1">
              <a:rPr lang="fi-FI" smtClean="0"/>
              <a:t>22.3.2016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sisältökohdetta, ylä ja 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79FE-DCDA-074B-8DC2-7B0A314D4049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1DA4-DF39-3249-B2BA-6F0760044991}" type="datetime1">
              <a:rPr lang="fi-FI" smtClean="0"/>
              <a:t>22.3.2016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7FF3835-D824-2442-8C01-2C22FE932A8B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03776-9CC3-5D4C-8445-7BD000FF658E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Leena Nousiainen / Rondo Training Oy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5C53-60A4-3349-9205-6B1CD055A7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100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f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mtClean="0"/>
              <a:t>OPETUKSEN EHEYTTÄMINEN…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Leena Nousiainen / Rondo Training Oy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858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/>
          <p:cNvGraphicFramePr/>
          <p:nvPr>
            <p:extLst>
              <p:ext uri="{D42A27DB-BD31-4B8C-83A1-F6EECF244321}">
                <p14:modId xmlns:p14="http://schemas.microsoft.com/office/powerpoint/2010/main" val="3478133586"/>
              </p:ext>
            </p:extLst>
          </p:nvPr>
        </p:nvGraphicFramePr>
        <p:xfrm>
          <a:off x="1524000" y="613169"/>
          <a:ext cx="6096000" cy="564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744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Lisätietoa monialaisista oppimiskokonaisuuksista / ilmiöpohjaisesta oppimisesta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  <a:p>
            <a:r>
              <a:rPr lang="fi-FI" dirty="0" smtClean="0">
                <a:hlinkClick r:id="rId2"/>
              </a:rPr>
              <a:t>www.youtube.fi</a:t>
            </a:r>
            <a:r>
              <a:rPr lang="fi-FI" dirty="0" smtClean="0"/>
              <a:t>:’</a:t>
            </a:r>
          </a:p>
          <a:p>
            <a:pPr lvl="1"/>
            <a:r>
              <a:rPr lang="fi-FI" dirty="0" smtClean="0"/>
              <a:t>Kiina –projekti, ilmiöpohjainen oppiminen / Oulun norssi</a:t>
            </a:r>
          </a:p>
          <a:p>
            <a:pPr lvl="1"/>
            <a:r>
              <a:rPr lang="fi-FI" dirty="0" smtClean="0"/>
              <a:t>Monialaiset oppimiskokonaisuudet / Hannele Cantell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748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650" y="115888"/>
            <a:ext cx="7772400" cy="7207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dirty="0" smtClean="0">
                <a:ea typeface="+mj-ea"/>
                <a:cs typeface="+mj-cs"/>
              </a:rPr>
              <a:t>OPS 2014 perusteet 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6242050" y="63817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i-FI" smtClean="0"/>
              <a:t>Leena Nousiainen / Rondo Training Oy</a:t>
            </a:r>
            <a:endParaRPr lang="fi-FI" dirty="0"/>
          </a:p>
        </p:txBody>
      </p:sp>
      <p:graphicFrame>
        <p:nvGraphicFramePr>
          <p:cNvPr id="4" name="Kaaviokuva 3"/>
          <p:cNvGraphicFramePr/>
          <p:nvPr/>
        </p:nvGraphicFramePr>
        <p:xfrm>
          <a:off x="1547664" y="932586"/>
          <a:ext cx="6264696" cy="6024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uoli vasemmalle ja oikealle 6"/>
          <p:cNvSpPr/>
          <p:nvPr/>
        </p:nvSpPr>
        <p:spPr>
          <a:xfrm rot="20480279">
            <a:off x="5554663" y="4592638"/>
            <a:ext cx="2278062" cy="484187"/>
          </a:xfrm>
          <a:prstGeom prst="left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>
                <a:solidFill>
                  <a:schemeClr val="tx1"/>
                </a:solidFill>
              </a:rPr>
              <a:t>oppiaineet</a:t>
            </a:r>
          </a:p>
        </p:txBody>
      </p:sp>
      <p:sp>
        <p:nvSpPr>
          <p:cNvPr id="8" name="Nuoli vasemmalle ja oikealle 7"/>
          <p:cNvSpPr/>
          <p:nvPr/>
        </p:nvSpPr>
        <p:spPr>
          <a:xfrm rot="19529207">
            <a:off x="5089525" y="3638550"/>
            <a:ext cx="2790825" cy="485775"/>
          </a:xfrm>
          <a:prstGeom prst="left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dirty="0">
                <a:solidFill>
                  <a:schemeClr val="tx1"/>
                </a:solidFill>
              </a:rPr>
              <a:t>oppiaineet</a:t>
            </a:r>
          </a:p>
        </p:txBody>
      </p:sp>
      <p:sp>
        <p:nvSpPr>
          <p:cNvPr id="12" name="Pyöristetty kuvatekstisuorakulmio 11"/>
          <p:cNvSpPr/>
          <p:nvPr/>
        </p:nvSpPr>
        <p:spPr>
          <a:xfrm flipH="1">
            <a:off x="5940152" y="1196752"/>
            <a:ext cx="2448272" cy="2016224"/>
          </a:xfrm>
          <a:prstGeom prst="wedgeRoundRect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OPPIAINEET =</a:t>
            </a:r>
          </a:p>
          <a:p>
            <a:pPr algn="ctr"/>
            <a:r>
              <a:rPr lang="fi-FI" dirty="0" smtClean="0"/>
              <a:t>Tiedot + taidot + arviointi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952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7" grpId="0" animBg="1"/>
      <p:bldP spid="8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39750" y="145993"/>
            <a:ext cx="8280400" cy="1657407"/>
          </a:xfrm>
        </p:spPr>
        <p:txBody>
          <a:bodyPr>
            <a:normAutofit/>
          </a:bodyPr>
          <a:lstStyle/>
          <a:p>
            <a:pPr eaLnBrk="1" hangingPunct="1"/>
            <a:r>
              <a:rPr lang="fi-FI" sz="3200" dirty="0" smtClean="0">
                <a:latin typeface="Calibri" charset="0"/>
              </a:rPr>
              <a:t>Miten </a:t>
            </a:r>
            <a:r>
              <a:rPr lang="fi-FI" sz="3200" dirty="0" err="1" smtClean="0">
                <a:latin typeface="Calibri" charset="0"/>
              </a:rPr>
              <a:t>ops</a:t>
            </a:r>
            <a:r>
              <a:rPr lang="fi-FI" sz="3200" dirty="0" smtClean="0">
                <a:latin typeface="Calibri" charset="0"/>
              </a:rPr>
              <a:t> –prosessi etenee kouluyhteisössämme?</a:t>
            </a:r>
            <a:endParaRPr lang="fi-FI" sz="3200" dirty="0">
              <a:latin typeface="Calibri" charset="0"/>
            </a:endParaRPr>
          </a:p>
        </p:txBody>
      </p:sp>
      <p:graphicFrame>
        <p:nvGraphicFramePr>
          <p:cNvPr id="4" name="Kaaviokuva 3"/>
          <p:cNvGraphicFramePr/>
          <p:nvPr/>
        </p:nvGraphicFramePr>
        <p:xfrm>
          <a:off x="1524000" y="1397000"/>
          <a:ext cx="609600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395" name="Tekstiruutu 4"/>
          <p:cNvSpPr txBox="1">
            <a:spLocks noChangeArrowheads="1"/>
          </p:cNvSpPr>
          <p:nvPr/>
        </p:nvSpPr>
        <p:spPr bwMode="auto">
          <a:xfrm>
            <a:off x="900113" y="6092825"/>
            <a:ext cx="1351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i-FI" sz="1200" dirty="0" smtClean="0">
                <a:solidFill>
                  <a:srgbClr val="000000"/>
                </a:solidFill>
              </a:rPr>
              <a:t>Leena Nousiainen</a:t>
            </a:r>
          </a:p>
          <a:p>
            <a:pPr eaLnBrk="1" hangingPunct="1"/>
            <a:r>
              <a:rPr lang="fi-FI" sz="1200" dirty="0" smtClean="0">
                <a:solidFill>
                  <a:srgbClr val="000000"/>
                </a:solidFill>
              </a:rPr>
              <a:t>Rondo Training Oy</a:t>
            </a:r>
            <a:endParaRPr lang="fi-FI" sz="1200" dirty="0">
              <a:solidFill>
                <a:srgbClr val="000000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72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Otsikko 1"/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950912"/>
          </a:xfrm>
        </p:spPr>
        <p:txBody>
          <a:bodyPr>
            <a:normAutofit fontScale="90000"/>
          </a:bodyPr>
          <a:lstStyle/>
          <a:p>
            <a:r>
              <a:rPr lang="fi-FI" sz="3200" dirty="0">
                <a:latin typeface="Rockwell" charset="0"/>
                <a:ea typeface="MS PGothic" charset="0"/>
              </a:rPr>
              <a:t>4.4 Opetuksen eheyttäminen ja monialaiset oppimiskokonaisuudet</a:t>
            </a:r>
          </a:p>
        </p:txBody>
      </p:sp>
      <p:sp>
        <p:nvSpPr>
          <p:cNvPr id="63490" name="Sisällön paikkamerkki 2"/>
          <p:cNvSpPr>
            <a:spLocks noGrp="1"/>
          </p:cNvSpPr>
          <p:nvPr>
            <p:ph idx="1"/>
          </p:nvPr>
        </p:nvSpPr>
        <p:spPr>
          <a:xfrm>
            <a:off x="498475" y="1549400"/>
            <a:ext cx="7556500" cy="4576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sz="1800" dirty="0">
                <a:latin typeface="Rockwell" charset="0"/>
                <a:ea typeface="MS PGothic" charset="0"/>
              </a:rPr>
              <a:t>Perusopetuksen yhtenäisyyttä tukevaa toimintakulttuuria</a:t>
            </a:r>
          </a:p>
          <a:p>
            <a:pPr>
              <a:lnSpc>
                <a:spcPct val="90000"/>
              </a:lnSpc>
            </a:pPr>
            <a:r>
              <a:rPr lang="fi-FI" sz="1800" dirty="0">
                <a:latin typeface="Rockwell" charset="0"/>
                <a:ea typeface="MS PGothic" charset="0"/>
              </a:rPr>
              <a:t>Auttaa oppilaita ymmärtämään opiskeltavien asioiden välisiä suhteita ja keskinäisiä riippuvuuksia</a:t>
            </a:r>
          </a:p>
          <a:p>
            <a:pPr>
              <a:lnSpc>
                <a:spcPct val="90000"/>
              </a:lnSpc>
            </a:pPr>
            <a:r>
              <a:rPr lang="fi-FI" sz="1800" dirty="0">
                <a:latin typeface="Rockwell" charset="0"/>
                <a:ea typeface="MS PGothic" charset="0"/>
              </a:rPr>
              <a:t>Kokonaisuuksien tarkastelua, tiedonaloja yhdistelevä, tutkivat työskentelyjaksot, vuorovaikutuksellisuutta edistävä</a:t>
            </a:r>
          </a:p>
          <a:p>
            <a:pPr>
              <a:lnSpc>
                <a:spcPct val="90000"/>
              </a:lnSpc>
            </a:pPr>
            <a:r>
              <a:rPr lang="fi-FI" sz="1800" dirty="0">
                <a:latin typeface="Rockwell" charset="0"/>
                <a:ea typeface="MS PGothic" charset="0"/>
              </a:rPr>
              <a:t>Edellyttää sekä </a:t>
            </a:r>
            <a:r>
              <a:rPr lang="fi-FI" sz="1800" b="1" dirty="0">
                <a:latin typeface="Rockwell" charset="0"/>
                <a:ea typeface="MS PGothic" charset="0"/>
              </a:rPr>
              <a:t>sisältöä että työtapoja </a:t>
            </a:r>
            <a:r>
              <a:rPr lang="fi-FI" sz="1800" dirty="0">
                <a:latin typeface="Rockwell" charset="0"/>
                <a:ea typeface="MS PGothic" charset="0"/>
              </a:rPr>
              <a:t>koskevaa pedagogista lähestymistapaa</a:t>
            </a:r>
          </a:p>
          <a:p>
            <a:pPr>
              <a:lnSpc>
                <a:spcPct val="90000"/>
              </a:lnSpc>
            </a:pPr>
            <a:r>
              <a:rPr lang="fi-FI" sz="1800" dirty="0">
                <a:latin typeface="Rockwell" charset="0"/>
                <a:ea typeface="MS PGothic" charset="0"/>
              </a:rPr>
              <a:t>Eheyttämisen tapa ja kesto voi vaihdella oppilaiden tarpeista ja opetuksen tavoitteista riippuen -&gt; oppilaat voivat hahmottaa oppimistaan laajempana </a:t>
            </a:r>
            <a:r>
              <a:rPr lang="fi-FI" sz="1800" dirty="0" smtClean="0">
                <a:latin typeface="Rockwell" charset="0"/>
                <a:ea typeface="MS PGothic" charset="0"/>
              </a:rPr>
              <a:t>kokonaisuutena</a:t>
            </a:r>
          </a:p>
          <a:p>
            <a:pPr>
              <a:lnSpc>
                <a:spcPct val="90000"/>
              </a:lnSpc>
            </a:pPr>
            <a:r>
              <a:rPr lang="fi-FI" sz="1800" b="1" dirty="0" smtClean="0">
                <a:latin typeface="Rockwell" charset="0"/>
                <a:ea typeface="MS PGothic" charset="0"/>
              </a:rPr>
              <a:t>Tavoitteet, sisällöt ja toteuttamistavat päätetään paikallisessa </a:t>
            </a:r>
            <a:r>
              <a:rPr lang="fi-FI" sz="1800" b="1" dirty="0" err="1" smtClean="0">
                <a:latin typeface="Rockwell" charset="0"/>
                <a:ea typeface="MS PGothic" charset="0"/>
              </a:rPr>
              <a:t>ops:ssa</a:t>
            </a:r>
            <a:r>
              <a:rPr lang="fi-FI" sz="1800" b="1" dirty="0" smtClean="0">
                <a:latin typeface="Rockwell" charset="0"/>
                <a:ea typeface="MS PGothic" charset="0"/>
              </a:rPr>
              <a:t> ja ne täsmennetään koulujen lukuvuosisuunnitelmissa </a:t>
            </a:r>
            <a:endParaRPr lang="fi-FI" sz="1800" b="1" dirty="0">
              <a:latin typeface="Rockwell" charset="0"/>
              <a:ea typeface="MS PGothic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Leena Nousiainen / Rondo Training Oy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85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Otsikko 1"/>
          <p:cNvSpPr>
            <a:spLocks noGrp="1"/>
          </p:cNvSpPr>
          <p:nvPr>
            <p:ph type="title"/>
          </p:nvPr>
        </p:nvSpPr>
        <p:spPr>
          <a:xfrm>
            <a:off x="684213" y="765175"/>
            <a:ext cx="7843837" cy="1071563"/>
          </a:xfrm>
        </p:spPr>
        <p:txBody>
          <a:bodyPr/>
          <a:lstStyle/>
          <a:p>
            <a:pPr algn="ctr"/>
            <a:r>
              <a:rPr lang="fi-FI" sz="2800" b="1">
                <a:latin typeface="Rockwell" charset="0"/>
                <a:ea typeface="MS PGothic" charset="0"/>
              </a:rPr>
              <a:t>Monialaiset oppimiskokonaisuudet</a:t>
            </a:r>
            <a:br>
              <a:rPr lang="fi-FI" sz="2800" b="1">
                <a:latin typeface="Rockwell" charset="0"/>
                <a:ea typeface="MS PGothic" charset="0"/>
              </a:rPr>
            </a:br>
            <a:endParaRPr lang="fi-FI" sz="2800" b="1">
              <a:solidFill>
                <a:srgbClr val="FF0000"/>
              </a:solidFill>
              <a:latin typeface="Rockwell" charset="0"/>
              <a:ea typeface="MS PGothic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750" y="1628775"/>
            <a:ext cx="8353425" cy="424815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charset="0"/>
              <a:buChar char="•"/>
            </a:pPr>
            <a:r>
              <a:rPr lang="fi-FI">
                <a:latin typeface="Rockwell" charset="0"/>
                <a:ea typeface="MS PGothic" charset="0"/>
              </a:rPr>
              <a:t>Edistävät laaja-alaisen osaamisen kehittymistä</a:t>
            </a:r>
          </a:p>
          <a:p>
            <a:pPr marL="342900" indent="-342900">
              <a:buFont typeface="Arial" charset="0"/>
              <a:buChar char="•"/>
            </a:pPr>
            <a:r>
              <a:rPr lang="fi-FI" b="1">
                <a:latin typeface="Rockwell" charset="0"/>
                <a:ea typeface="MS PGothic" charset="0"/>
              </a:rPr>
              <a:t>Vähintään yksi oppimiskokonaisuus lukuvuodessa eri oppiaineiden yhteistyönä</a:t>
            </a:r>
            <a:r>
              <a:rPr lang="fi-FI">
                <a:latin typeface="Rockwell" charset="0"/>
                <a:ea typeface="MS PGothic" charset="0"/>
              </a:rPr>
              <a:t>, riittävän pitkäkestoisia</a:t>
            </a:r>
            <a:endParaRPr lang="fi-FI" b="1">
              <a:latin typeface="Rockwell" charset="0"/>
              <a:ea typeface="MS PGothic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fi-FI">
                <a:latin typeface="Rockwell" charset="0"/>
                <a:ea typeface="MS PGothic" charset="0"/>
              </a:rPr>
              <a:t>Oppimiskokonaisuuksien nimet, tavoitteet ja sisällöt päätetään paikallisesti ja täsmennetään koulujen lukuvuosisuunnitelmissa</a:t>
            </a:r>
          </a:p>
          <a:p>
            <a:pPr marL="884238" lvl="2" indent="-342900">
              <a:buFont typeface="Arial" charset="0"/>
              <a:buChar char="•"/>
            </a:pPr>
            <a:r>
              <a:rPr lang="fi-FI" sz="2400" i="1">
                <a:latin typeface="Rockwell" charset="0"/>
                <a:ea typeface="MS PGothic" charset="0"/>
              </a:rPr>
              <a:t>Oppilaiden kannalta kiinnostavia ja merkityksellisiä</a:t>
            </a:r>
          </a:p>
          <a:p>
            <a:pPr marL="884238" lvl="2" indent="-342900">
              <a:buFont typeface="Arial" charset="0"/>
              <a:buChar char="•"/>
            </a:pPr>
            <a:r>
              <a:rPr lang="fi-FI" sz="2400" i="1">
                <a:latin typeface="Rockwell" charset="0"/>
                <a:ea typeface="MS PGothic" charset="0"/>
              </a:rPr>
              <a:t>Auttavat hahmottamaan, miten eri oppiaineissa opiskeltavat asiat liittyvät toisiinsa ja ”oikeaan” elämään</a:t>
            </a:r>
          </a:p>
          <a:p>
            <a:pPr marL="884238" lvl="2" indent="-342900">
              <a:buFont typeface="Arial" charset="0"/>
              <a:buChar char="•"/>
            </a:pPr>
            <a:r>
              <a:rPr lang="fi-FI" sz="2400" i="1">
                <a:latin typeface="Rockwell" charset="0"/>
                <a:ea typeface="MS PGothic" charset="0"/>
              </a:rPr>
              <a:t>Lisäävät mahdollisuuksia ymmärtää asioiden vuorovaikutussuhteita ja keskinäisiä yhteyksiä</a:t>
            </a:r>
          </a:p>
          <a:p>
            <a:pPr marL="884238" lvl="2" indent="-342900">
              <a:buFont typeface="Wingdings" charset="0"/>
              <a:buNone/>
            </a:pPr>
            <a:endParaRPr lang="fi-FI" sz="2300" i="1">
              <a:latin typeface="Rockwell" charset="0"/>
              <a:ea typeface="MS PGothic" charset="0"/>
            </a:endParaRPr>
          </a:p>
          <a:p>
            <a:pPr marL="438150" lvl="1" indent="-342900">
              <a:buFont typeface="Arial" charset="0"/>
              <a:buChar char="•"/>
            </a:pPr>
            <a:endParaRPr lang="fi-FI" sz="2000">
              <a:latin typeface="Rockwell" charset="0"/>
              <a:ea typeface="MS PGothic" charset="0"/>
            </a:endParaRPr>
          </a:p>
          <a:p>
            <a:pPr marL="438150" lvl="1" indent="-342900">
              <a:buFont typeface="Arial" charset="0"/>
              <a:buChar char="•"/>
            </a:pPr>
            <a:endParaRPr lang="fi-FI" sz="2200">
              <a:latin typeface="Rockwell" charset="0"/>
              <a:ea typeface="MS PGothic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Leena Nousiainen / Rondo Training Oy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313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isällön paikkamerkki 2"/>
          <p:cNvSpPr>
            <a:spLocks noGrp="1"/>
          </p:cNvSpPr>
          <p:nvPr>
            <p:ph idx="1"/>
          </p:nvPr>
        </p:nvSpPr>
        <p:spPr>
          <a:xfrm>
            <a:off x="498475" y="1223963"/>
            <a:ext cx="7556500" cy="490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600">
                <a:latin typeface="Rockwell" charset="0"/>
                <a:ea typeface="MS PGothic" charset="0"/>
              </a:rPr>
              <a:t>Hyödynnetään paikallisia voimavaroja ja mahdollisuuksia</a:t>
            </a:r>
          </a:p>
          <a:p>
            <a:pPr>
              <a:lnSpc>
                <a:spcPct val="80000"/>
              </a:lnSpc>
            </a:pPr>
            <a:r>
              <a:rPr lang="fi-FI" sz="1600" b="1">
                <a:latin typeface="Rockwell" charset="0"/>
                <a:ea typeface="MS PGothic" charset="0"/>
              </a:rPr>
              <a:t>Oppilaiden osallistuminen on välttämätöntä</a:t>
            </a:r>
            <a:r>
              <a:rPr lang="fi-FI" sz="1600">
                <a:latin typeface="Rockwell" charset="0"/>
                <a:ea typeface="MS PGothic" charset="0"/>
              </a:rPr>
              <a:t>: olla mukana opiskelun tavoitteiden, sisältöjen ja työskentelytapojen suunnittelussa</a:t>
            </a:r>
          </a:p>
          <a:p>
            <a:pPr>
              <a:lnSpc>
                <a:spcPct val="80000"/>
              </a:lnSpc>
            </a:pPr>
            <a:r>
              <a:rPr lang="fi-FI" sz="1600">
                <a:latin typeface="Rockwell" charset="0"/>
                <a:ea typeface="MS PGothic" charset="0"/>
              </a:rPr>
              <a:t>Nostaa esiin oppilaiden merkityksellisiksi kokemia kysymyksiä sekä luoda tilaisuuksia niiden käsittelyyn ja edistämiseen</a:t>
            </a:r>
          </a:p>
          <a:p>
            <a:pPr>
              <a:lnSpc>
                <a:spcPct val="80000"/>
              </a:lnSpc>
            </a:pPr>
            <a:r>
              <a:rPr lang="fi-FI" sz="1600">
                <a:latin typeface="Rockwell" charset="0"/>
                <a:ea typeface="MS PGothic" charset="0"/>
              </a:rPr>
              <a:t>Mahdollisuus opiskella erilaisissa ja eri-ikäisten oppilaiden ryhmissä ja työskennellä useiden eri aikuisten kanssa</a:t>
            </a:r>
          </a:p>
          <a:p>
            <a:pPr>
              <a:lnSpc>
                <a:spcPct val="80000"/>
              </a:lnSpc>
            </a:pPr>
            <a:r>
              <a:rPr lang="fi-FI" sz="1600">
                <a:latin typeface="Rockwell" charset="0"/>
                <a:ea typeface="MS PGothic" charset="0"/>
              </a:rPr>
              <a:t>Tarjota mahdollisuuksia yhdistää koulun ulkopuolinen oppiminen koulutyöhön</a:t>
            </a:r>
          </a:p>
          <a:p>
            <a:pPr>
              <a:lnSpc>
                <a:spcPct val="80000"/>
              </a:lnSpc>
            </a:pPr>
            <a:r>
              <a:rPr lang="fi-FI" sz="1600" b="1">
                <a:latin typeface="Rockwell" charset="0"/>
                <a:ea typeface="MS PGothic" charset="0"/>
              </a:rPr>
              <a:t>Edellyttää yhteistyötä kaikilla tasoilla</a:t>
            </a:r>
          </a:p>
          <a:p>
            <a:pPr>
              <a:lnSpc>
                <a:spcPct val="80000"/>
              </a:lnSpc>
            </a:pPr>
            <a:r>
              <a:rPr lang="fi-FI" sz="1600">
                <a:latin typeface="Rockwell" charset="0"/>
                <a:ea typeface="MS PGothic" charset="0"/>
              </a:rPr>
              <a:t>Kaikki oppiaineet ovat vuorollaan mukana oppimiskokonaisuuksien toteuttamisessa kulloisenkin kokonaisuuden edellyttämällä tavalla</a:t>
            </a:r>
          </a:p>
          <a:p>
            <a:pPr>
              <a:lnSpc>
                <a:spcPct val="80000"/>
              </a:lnSpc>
            </a:pPr>
            <a:r>
              <a:rPr lang="fi-FI" sz="1600" b="1">
                <a:latin typeface="Rockwell" charset="0"/>
                <a:ea typeface="MS PGothic" charset="0"/>
              </a:rPr>
              <a:t>OPPILAIDEN OSOITTAMA OSAAMINEN OTETAAN HUOMIOON OPPIAINEISSA ANNETTAVAA SANALLISTA ARVIOTA TAI ARVOSANAA MUODOSTETTAESSA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Leena Nousiainen / Rondo Training Oy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066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>
                <a:latin typeface="Rockwell" charset="0"/>
                <a:ea typeface="MS PGothic" charset="0"/>
              </a:rPr>
              <a:t>Eheyttämistä voidaan toteuttaa mm:</a:t>
            </a:r>
          </a:p>
        </p:txBody>
      </p:sp>
      <p:sp>
        <p:nvSpPr>
          <p:cNvPr id="67586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sz="1700" b="1">
                <a:latin typeface="Rockwell" charset="0"/>
                <a:ea typeface="MS PGothic" charset="0"/>
              </a:rPr>
              <a:t>Rinnastamalla</a:t>
            </a:r>
            <a:r>
              <a:rPr lang="fi-FI" sz="1700">
                <a:latin typeface="Rockwell" charset="0"/>
                <a:ea typeface="MS PGothic" charset="0"/>
              </a:rPr>
              <a:t> (opiskelemalla samaa teemaa kahdessa tai useammassa oppiaineessa samanaikaisesti)</a:t>
            </a:r>
          </a:p>
          <a:p>
            <a:pPr>
              <a:lnSpc>
                <a:spcPct val="80000"/>
              </a:lnSpc>
            </a:pPr>
            <a:r>
              <a:rPr lang="fi-FI" sz="1700" b="1">
                <a:latin typeface="Rockwell" charset="0"/>
                <a:ea typeface="MS PGothic" charset="0"/>
              </a:rPr>
              <a:t>Jaksottamalla</a:t>
            </a:r>
            <a:r>
              <a:rPr lang="fi-FI" sz="1700">
                <a:latin typeface="Rockwell" charset="0"/>
                <a:ea typeface="MS PGothic" charset="0"/>
              </a:rPr>
              <a:t> (järjestämällä samaan teemaan liittyvät asiat peräkkäin opiskeltaviksi)</a:t>
            </a:r>
          </a:p>
          <a:p>
            <a:pPr>
              <a:lnSpc>
                <a:spcPct val="80000"/>
              </a:lnSpc>
            </a:pPr>
            <a:r>
              <a:rPr lang="fi-FI" sz="1700">
                <a:latin typeface="Rockwell" charset="0"/>
                <a:ea typeface="MS PGothic" charset="0"/>
              </a:rPr>
              <a:t>Toteuttamalla toiminnallisia aktiviteetteja kuten </a:t>
            </a:r>
            <a:r>
              <a:rPr lang="fi-FI" sz="1700" b="1">
                <a:latin typeface="Rockwell" charset="0"/>
                <a:ea typeface="MS PGothic" charset="0"/>
              </a:rPr>
              <a:t>teemapäiviä, erilaisia tapahtumia, kampanjoita, opintokäyntejä ja leirikouluja</a:t>
            </a:r>
            <a:endParaRPr lang="fi-FI" sz="1700">
              <a:latin typeface="Rockwell" charset="0"/>
              <a:ea typeface="MS PGothic" charset="0"/>
            </a:endParaRPr>
          </a:p>
          <a:p>
            <a:pPr>
              <a:lnSpc>
                <a:spcPct val="80000"/>
              </a:lnSpc>
            </a:pPr>
            <a:r>
              <a:rPr lang="fi-FI" sz="1700">
                <a:latin typeface="Rockwell" charset="0"/>
                <a:ea typeface="MS PGothic" charset="0"/>
              </a:rPr>
              <a:t>Suunnittelemalla </a:t>
            </a:r>
            <a:r>
              <a:rPr lang="fi-FI" sz="1700" b="1">
                <a:latin typeface="Rockwell" charset="0"/>
                <a:ea typeface="MS PGothic" charset="0"/>
              </a:rPr>
              <a:t>monialaisia, pitempikestoisia oppimiskokonaisuuksia, </a:t>
            </a:r>
            <a:r>
              <a:rPr lang="fi-FI" sz="1700">
                <a:latin typeface="Rockwell" charset="0"/>
                <a:ea typeface="MS PGothic" charset="0"/>
              </a:rPr>
              <a:t>joiden toteuttamiseen osallistuu useampia oppiaineita ja joihin voi sisältyä em. eheyttämistapoja</a:t>
            </a:r>
          </a:p>
          <a:p>
            <a:pPr>
              <a:lnSpc>
                <a:spcPct val="80000"/>
              </a:lnSpc>
            </a:pPr>
            <a:r>
              <a:rPr lang="fi-FI" sz="1700">
                <a:latin typeface="Rockwell" charset="0"/>
                <a:ea typeface="MS PGothic" charset="0"/>
              </a:rPr>
              <a:t>Muodostamalla oppiaineista </a:t>
            </a:r>
            <a:r>
              <a:rPr lang="fi-FI" sz="1700" b="1">
                <a:latin typeface="Rockwell" charset="0"/>
                <a:ea typeface="MS PGothic" charset="0"/>
              </a:rPr>
              <a:t>integroituja kokonaisuuksia</a:t>
            </a:r>
            <a:endParaRPr lang="fi-FI" sz="1700">
              <a:latin typeface="Rockwell" charset="0"/>
              <a:ea typeface="MS PGothic" charset="0"/>
            </a:endParaRPr>
          </a:p>
          <a:p>
            <a:pPr>
              <a:lnSpc>
                <a:spcPct val="80000"/>
              </a:lnSpc>
            </a:pPr>
            <a:r>
              <a:rPr lang="fi-FI" sz="1700" b="1">
                <a:latin typeface="Rockwell" charset="0"/>
                <a:ea typeface="MS PGothic" charset="0"/>
              </a:rPr>
              <a:t>Kokonaisopetuksena</a:t>
            </a:r>
            <a:r>
              <a:rPr lang="fi-FI" sz="1700">
                <a:latin typeface="Rockwell" charset="0"/>
                <a:ea typeface="MS PGothic" charset="0"/>
              </a:rPr>
              <a:t>, jossa kaikki opetus toteutetaan eheytettynä, kuten esiopetuksessa</a:t>
            </a:r>
            <a:endParaRPr lang="fi-FI" sz="1700" b="1">
              <a:latin typeface="Rockwell" charset="0"/>
              <a:ea typeface="MS PGothic" charset="0"/>
            </a:endParaRPr>
          </a:p>
          <a:p>
            <a:pPr>
              <a:lnSpc>
                <a:spcPct val="80000"/>
              </a:lnSpc>
            </a:pPr>
            <a:endParaRPr lang="fi-FI" sz="1700" b="1">
              <a:latin typeface="Rockwell" charset="0"/>
              <a:ea typeface="MS PGothic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Leena Nousiainen / Rondo Training Oy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89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798512"/>
          </a:xfrm>
        </p:spPr>
        <p:txBody>
          <a:bodyPr/>
          <a:lstStyle/>
          <a:p>
            <a:r>
              <a:rPr lang="fi-FI" sz="2800" dirty="0" smtClean="0"/>
              <a:t>Paikallisesti päätettäviä asioita: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8475" y="1003300"/>
            <a:ext cx="7556500" cy="5135563"/>
          </a:xfrm>
        </p:spPr>
        <p:txBody>
          <a:bodyPr>
            <a:normAutofit fontScale="92500" lnSpcReduction="10000"/>
          </a:bodyPr>
          <a:lstStyle/>
          <a:p>
            <a:r>
              <a:rPr lang="fi-FI" sz="1600" b="1" dirty="0" smtClean="0"/>
              <a:t>Toteuttamista ohjaavat paikalliset periaatteet ja toteuttamistavat</a:t>
            </a:r>
          </a:p>
          <a:p>
            <a:pPr lvl="1"/>
            <a:r>
              <a:rPr lang="fi-FI" sz="1600" dirty="0" smtClean="0"/>
              <a:t>Teemat kuntakohtaisia vai koulukohtaisia?</a:t>
            </a:r>
          </a:p>
          <a:p>
            <a:pPr lvl="1"/>
            <a:r>
              <a:rPr lang="fi-FI" sz="1600" dirty="0" smtClean="0"/>
              <a:t>Turvataan jokaisen oppilaan oikeus vähintään yhteen monialaisen oppimiskokonaisuuteen</a:t>
            </a:r>
          </a:p>
          <a:p>
            <a:pPr lvl="1"/>
            <a:r>
              <a:rPr lang="fi-FI" sz="1600" dirty="0" smtClean="0"/>
              <a:t>Oppimiskokonaisuuksien laajuus</a:t>
            </a:r>
          </a:p>
          <a:p>
            <a:pPr lvl="1"/>
            <a:r>
              <a:rPr lang="fi-FI" sz="1600" dirty="0" smtClean="0"/>
              <a:t>Oppilaiden osallistuminen suunnitteluun, toteutukseen </a:t>
            </a:r>
            <a:r>
              <a:rPr lang="fi-FI" sz="1600" dirty="0" err="1" smtClean="0"/>
              <a:t>jne</a:t>
            </a:r>
            <a:endParaRPr lang="fi-FI" sz="1600" dirty="0" smtClean="0"/>
          </a:p>
          <a:p>
            <a:r>
              <a:rPr lang="fi-FI" sz="1600" b="1" dirty="0" smtClean="0"/>
              <a:t>Tavoitteet ja sisällöt </a:t>
            </a:r>
            <a:endParaRPr lang="fi-FI" sz="1600" dirty="0"/>
          </a:p>
          <a:p>
            <a:pPr lvl="1"/>
            <a:r>
              <a:rPr lang="fi-FI" sz="1400" dirty="0" smtClean="0"/>
              <a:t> joko opetussuunnitelmassa tai lukuvuosisuunnitelmassa</a:t>
            </a:r>
          </a:p>
          <a:p>
            <a:r>
              <a:rPr lang="fi-FI" sz="1600" b="1" dirty="0" smtClean="0"/>
              <a:t>Arviointikäytännöt</a:t>
            </a:r>
            <a:r>
              <a:rPr lang="fi-FI" sz="1600" dirty="0" smtClean="0"/>
              <a:t> </a:t>
            </a:r>
          </a:p>
          <a:p>
            <a:pPr lvl="1"/>
            <a:r>
              <a:rPr lang="fi-FI" sz="1600" dirty="0" smtClean="0"/>
              <a:t>työskentelytaidot huomioidaan oppiaineiden arvioinnissa</a:t>
            </a:r>
          </a:p>
          <a:p>
            <a:r>
              <a:rPr lang="fi-FI" sz="1600" b="1" dirty="0" smtClean="0"/>
              <a:t>Koulukohtaisesti täsmennetään: </a:t>
            </a:r>
          </a:p>
          <a:p>
            <a:pPr lvl="1"/>
            <a:r>
              <a:rPr lang="fi-FI" sz="1600" dirty="0" smtClean="0"/>
              <a:t>Eheyttämisen suunnittelu, tavoitteiden ja sisältöjen määrittely, toteuttaminen, seuranta ja arviointiyhteistyö</a:t>
            </a:r>
          </a:p>
          <a:p>
            <a:pPr lvl="1"/>
            <a:r>
              <a:rPr lang="fi-FI" sz="1600" dirty="0" smtClean="0"/>
              <a:t>eri oppiaineiden ja koulun muun toiminnan yhteistyötä ja työnjakoa koskevat toimintatavat</a:t>
            </a:r>
          </a:p>
          <a:p>
            <a:pPr lvl="1"/>
            <a:r>
              <a:rPr lang="fi-FI" sz="1600" dirty="0" smtClean="0"/>
              <a:t>Tarkentaa oppimiskokonaisuuksiin liittyvän oppilaan arvioinnin käytänteet</a:t>
            </a:r>
            <a:endParaRPr lang="fi-FI" sz="16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Leena Nousiainen / Rondo Training Oy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58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2875" y="484188"/>
            <a:ext cx="8391525" cy="912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i-FI" sz="2800" dirty="0" smtClean="0"/>
              <a:t>TEEMA: - valitsevatko opettajat?</a:t>
            </a:r>
            <a:br>
              <a:rPr lang="fi-FI" sz="2800" dirty="0" smtClean="0"/>
            </a:br>
            <a:r>
              <a:rPr lang="fi-FI" sz="2800" dirty="0"/>
              <a:t>	</a:t>
            </a:r>
            <a:r>
              <a:rPr lang="fi-FI" sz="2800" dirty="0" smtClean="0"/>
              <a:t>    - miten oppilaat mukana?</a:t>
            </a:r>
            <a:br>
              <a:rPr lang="fi-FI" sz="2800" dirty="0" smtClean="0"/>
            </a:br>
            <a:r>
              <a:rPr lang="fi-FI" sz="2800" dirty="0"/>
              <a:t>	</a:t>
            </a:r>
            <a:r>
              <a:rPr lang="fi-FI" sz="2800" dirty="0" smtClean="0"/>
              <a:t>    - oppiaine vai ilmiöpohjainen?</a:t>
            </a:r>
            <a:br>
              <a:rPr lang="fi-FI" sz="2800" dirty="0" smtClean="0"/>
            </a:br>
            <a:endParaRPr lang="fi-FI" sz="2800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1816100" y="1816100"/>
            <a:ext cx="1612900" cy="4089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i-FI" dirty="0" smtClean="0"/>
              <a:t>Suunnittelu-vaihe</a:t>
            </a:r>
            <a:endParaRPr lang="fi-FI" dirty="0"/>
          </a:p>
          <a:p>
            <a:pPr>
              <a:defRPr/>
            </a:pPr>
            <a:endParaRPr lang="fi-FI" sz="14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fi-FI" sz="1400" b="1" dirty="0">
                <a:solidFill>
                  <a:srgbClr val="000000"/>
                </a:solidFill>
              </a:rPr>
              <a:t>Miten opin /opimme?</a:t>
            </a:r>
          </a:p>
          <a:p>
            <a:pPr>
              <a:defRPr/>
            </a:pPr>
            <a:endParaRPr lang="fi-FI" sz="14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fi-FI" sz="1400" b="1" dirty="0">
                <a:solidFill>
                  <a:srgbClr val="000000"/>
                </a:solidFill>
              </a:rPr>
              <a:t>Oppimis-</a:t>
            </a:r>
          </a:p>
          <a:p>
            <a:pPr>
              <a:defRPr/>
            </a:pPr>
            <a:r>
              <a:rPr lang="fi-FI" sz="1400" b="1" dirty="0">
                <a:solidFill>
                  <a:srgbClr val="000000"/>
                </a:solidFill>
              </a:rPr>
              <a:t>prosessin suunnittelu oppilaiden kanssa: menetelmät, oppimis-</a:t>
            </a:r>
          </a:p>
          <a:p>
            <a:pPr>
              <a:defRPr/>
            </a:pPr>
            <a:r>
              <a:rPr lang="fi-FI" sz="1400" b="1" dirty="0">
                <a:solidFill>
                  <a:srgbClr val="000000"/>
                </a:solidFill>
              </a:rPr>
              <a:t>ympäristö, välineet</a:t>
            </a:r>
          </a:p>
        </p:txBody>
      </p:sp>
      <p:sp>
        <p:nvSpPr>
          <p:cNvPr id="5" name="Pyöristetty suorakulmio 4"/>
          <p:cNvSpPr/>
          <p:nvPr/>
        </p:nvSpPr>
        <p:spPr>
          <a:xfrm>
            <a:off x="3530600" y="1816100"/>
            <a:ext cx="1536700" cy="4089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i-FI" dirty="0"/>
              <a:t>Opiskelu-vaihe</a:t>
            </a:r>
          </a:p>
          <a:p>
            <a:pPr>
              <a:defRPr/>
            </a:pPr>
            <a:endParaRPr lang="fi-FI" sz="12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fi-FI" sz="1200" b="1" dirty="0">
                <a:solidFill>
                  <a:srgbClr val="000000"/>
                </a:solidFill>
              </a:rPr>
              <a:t>Yksin </a:t>
            </a:r>
            <a:r>
              <a:rPr lang="fi-FI" sz="1200" b="1" dirty="0" smtClean="0">
                <a:solidFill>
                  <a:srgbClr val="000000"/>
                </a:solidFill>
              </a:rPr>
              <a:t>– yhdessä työskentelyn taidot</a:t>
            </a:r>
            <a:endParaRPr lang="fi-FI" sz="12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fi-FI" sz="12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fi-FI" sz="1200" b="1" dirty="0">
                <a:solidFill>
                  <a:srgbClr val="000000"/>
                </a:solidFill>
              </a:rPr>
              <a:t>Joustavat roolit:</a:t>
            </a:r>
          </a:p>
          <a:p>
            <a:pPr>
              <a:defRPr/>
            </a:pPr>
            <a:r>
              <a:rPr lang="fi-FI" sz="1200" b="1" dirty="0">
                <a:solidFill>
                  <a:srgbClr val="000000"/>
                </a:solidFill>
              </a:rPr>
              <a:t>tutkija, oppija, opettaja, ihmettelijä, kysyjä, auttaja, johtaja, varmistaja, huolehtija, esittäjä, järjestelijä</a:t>
            </a:r>
          </a:p>
          <a:p>
            <a:pPr>
              <a:defRPr/>
            </a:pPr>
            <a:endParaRPr lang="fi-FI" sz="12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fi-FI" sz="12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fi-FI" sz="1200" b="1" dirty="0">
              <a:solidFill>
                <a:srgbClr val="000000"/>
              </a:solidFill>
            </a:endParaRPr>
          </a:p>
        </p:txBody>
      </p:sp>
      <p:sp>
        <p:nvSpPr>
          <p:cNvPr id="6" name="Pyöristetty suorakulmio 5"/>
          <p:cNvSpPr/>
          <p:nvPr/>
        </p:nvSpPr>
        <p:spPr>
          <a:xfrm>
            <a:off x="5219700" y="1816100"/>
            <a:ext cx="1930400" cy="4089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i-FI" sz="1200" b="1" dirty="0">
                <a:solidFill>
                  <a:srgbClr val="FF0000"/>
                </a:solidFill>
              </a:rPr>
              <a:t>Formatiivinen arviointi </a:t>
            </a:r>
            <a:r>
              <a:rPr lang="fi-FI" sz="1200" dirty="0"/>
              <a:t>=</a:t>
            </a:r>
          </a:p>
          <a:p>
            <a:pPr>
              <a:defRPr/>
            </a:pPr>
            <a:r>
              <a:rPr lang="fi-FI" sz="1200" dirty="0" smtClean="0">
                <a:solidFill>
                  <a:schemeClr val="bg1"/>
                </a:solidFill>
              </a:rPr>
              <a:t>Oppimisen ohjaamista tukevaa / oppimisprosessin arviointia / opintojen aikaista</a:t>
            </a:r>
            <a:endParaRPr lang="fi-FI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fi-FI" sz="12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fi-FI" sz="1200" b="1" dirty="0" err="1" smtClean="0"/>
              <a:t>Itsearviointi</a:t>
            </a:r>
            <a:r>
              <a:rPr lang="fi-FI" sz="1200" b="1" dirty="0" smtClean="0"/>
              <a:t> / vertaisarviointi</a:t>
            </a:r>
            <a:endParaRPr lang="fi-FI" sz="1200" b="1" dirty="0"/>
          </a:p>
          <a:p>
            <a:pPr>
              <a:defRPr/>
            </a:pPr>
            <a:r>
              <a:rPr lang="fi-FI" sz="1200" b="1" dirty="0">
                <a:solidFill>
                  <a:srgbClr val="000000"/>
                </a:solidFill>
              </a:rPr>
              <a:t>Mitä tein? Mikä meni hyvin? Miten opin / opimme?</a:t>
            </a:r>
          </a:p>
          <a:p>
            <a:pPr>
              <a:defRPr/>
            </a:pPr>
            <a:r>
              <a:rPr lang="fi-FI" sz="1200" b="1" dirty="0">
                <a:solidFill>
                  <a:srgbClr val="000000"/>
                </a:solidFill>
              </a:rPr>
              <a:t>++/ -</a:t>
            </a:r>
          </a:p>
          <a:p>
            <a:pPr>
              <a:defRPr/>
            </a:pPr>
            <a:endParaRPr lang="fi-FI" sz="12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fi-FI" sz="1200" b="1" dirty="0">
                <a:solidFill>
                  <a:srgbClr val="FFFFFF"/>
                </a:solidFill>
              </a:rPr>
              <a:t> Palaute opettajalta, oppilailta </a:t>
            </a:r>
            <a:r>
              <a:rPr lang="fi-FI" sz="1200" b="1" dirty="0">
                <a:solidFill>
                  <a:srgbClr val="000000"/>
                </a:solidFill>
              </a:rPr>
              <a:t>Suunnittelusta prosessista, ryhmästä, </a:t>
            </a:r>
            <a:r>
              <a:rPr lang="fi-FI" sz="1200" b="1" dirty="0" smtClean="0">
                <a:solidFill>
                  <a:srgbClr val="000000"/>
                </a:solidFill>
              </a:rPr>
              <a:t>tuotoksesta</a:t>
            </a:r>
            <a:r>
              <a:rPr lang="fi-FI" sz="12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" name="Pyöristetty suorakulmio 6"/>
          <p:cNvSpPr/>
          <p:nvPr/>
        </p:nvSpPr>
        <p:spPr>
          <a:xfrm>
            <a:off x="142875" y="1816100"/>
            <a:ext cx="1584325" cy="4152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  <a:p>
            <a:pPr>
              <a:defRPr/>
            </a:pPr>
            <a:endParaRPr lang="fi-FI" dirty="0"/>
          </a:p>
          <a:p>
            <a:pPr>
              <a:defRPr/>
            </a:pPr>
            <a:r>
              <a:rPr lang="fi-FI" dirty="0"/>
              <a:t>Tavoitteen</a:t>
            </a:r>
          </a:p>
          <a:p>
            <a:pPr>
              <a:defRPr/>
            </a:pPr>
            <a:r>
              <a:rPr lang="fi-FI" dirty="0"/>
              <a:t>asettamis-</a:t>
            </a:r>
          </a:p>
          <a:p>
            <a:pPr>
              <a:defRPr/>
            </a:pPr>
            <a:r>
              <a:rPr lang="fi-FI" dirty="0"/>
              <a:t>vaihe</a:t>
            </a:r>
          </a:p>
          <a:p>
            <a:pPr>
              <a:defRPr/>
            </a:pPr>
            <a:r>
              <a:rPr lang="fi-FI" sz="1400" b="1" dirty="0">
                <a:solidFill>
                  <a:schemeClr val="tx1"/>
                </a:solidFill>
              </a:rPr>
              <a:t>Opettajan asettamat tavoitteet – oppilaan omat tavoitteet – </a:t>
            </a:r>
            <a:r>
              <a:rPr lang="fi-FI" sz="1400" b="1" dirty="0">
                <a:solidFill>
                  <a:srgbClr val="FF0000"/>
                </a:solidFill>
              </a:rPr>
              <a:t>yhdessä asetetut tavoitteet</a:t>
            </a:r>
          </a:p>
          <a:p>
            <a:pPr>
              <a:defRPr/>
            </a:pPr>
            <a:endParaRPr lang="fi-FI" dirty="0"/>
          </a:p>
          <a:p>
            <a:pPr>
              <a:defRPr/>
            </a:pPr>
            <a:r>
              <a:rPr lang="fi-FI" sz="1200" b="1" dirty="0">
                <a:solidFill>
                  <a:srgbClr val="000000"/>
                </a:solidFill>
              </a:rPr>
              <a:t>Mitkä ovat tieto- ja taito- tavoitteet?</a:t>
            </a:r>
          </a:p>
          <a:p>
            <a:pPr>
              <a:defRPr/>
            </a:pPr>
            <a:r>
              <a:rPr lang="fi-FI" sz="1200" b="1" dirty="0">
                <a:solidFill>
                  <a:schemeClr val="tx1"/>
                </a:solidFill>
              </a:rPr>
              <a:t>Mihin ryhdymme?</a:t>
            </a:r>
          </a:p>
          <a:p>
            <a:pPr>
              <a:defRPr/>
            </a:pPr>
            <a:endParaRPr lang="fi-FI" sz="1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fi-FI" sz="1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fi-FI" sz="1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fi-FI" sz="1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fi-FI" sz="1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fi-FI" sz="1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fi-FI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fi-FI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7246938" y="1816100"/>
            <a:ext cx="1665287" cy="4089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fi-FI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fi-FI" dirty="0">
              <a:solidFill>
                <a:schemeClr val="bg1"/>
              </a:solidFill>
            </a:endParaRPr>
          </a:p>
          <a:p>
            <a:pPr>
              <a:defRPr/>
            </a:pPr>
            <a:endParaRPr lang="fi-FI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fi-FI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fi-FI" sz="1400" b="1" dirty="0" smtClean="0">
                <a:solidFill>
                  <a:srgbClr val="FF0000"/>
                </a:solidFill>
              </a:rPr>
              <a:t>Summa-</a:t>
            </a:r>
          </a:p>
          <a:p>
            <a:pPr>
              <a:defRPr/>
            </a:pPr>
            <a:r>
              <a:rPr lang="fi-FI" sz="1400" b="1" dirty="0" err="1" smtClean="0">
                <a:solidFill>
                  <a:srgbClr val="FF0000"/>
                </a:solidFill>
              </a:rPr>
              <a:t>tiivinen</a:t>
            </a:r>
            <a:r>
              <a:rPr lang="fi-FI" sz="1400" b="1" dirty="0" smtClean="0">
                <a:solidFill>
                  <a:srgbClr val="FF0000"/>
                </a:solidFill>
              </a:rPr>
              <a:t> </a:t>
            </a:r>
            <a:r>
              <a:rPr lang="fi-FI" sz="1400" b="1" dirty="0">
                <a:solidFill>
                  <a:srgbClr val="FF0000"/>
                </a:solidFill>
              </a:rPr>
              <a:t>arviointi </a:t>
            </a:r>
            <a:r>
              <a:rPr lang="fi-FI" dirty="0">
                <a:solidFill>
                  <a:schemeClr val="bg1"/>
                </a:solidFill>
              </a:rPr>
              <a:t>=</a:t>
            </a:r>
            <a:endParaRPr lang="fi-FI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fi-FI" sz="1600" dirty="0">
                <a:solidFill>
                  <a:srgbClr val="FFFFFF"/>
                </a:solidFill>
              </a:rPr>
              <a:t>Opitun </a:t>
            </a:r>
            <a:r>
              <a:rPr lang="fi-FI" sz="1600" dirty="0" smtClean="0">
                <a:solidFill>
                  <a:srgbClr val="FFFFFF"/>
                </a:solidFill>
              </a:rPr>
              <a:t>arviointia , miten on saavuttanut </a:t>
            </a:r>
          </a:p>
          <a:p>
            <a:pPr>
              <a:defRPr/>
            </a:pPr>
            <a:r>
              <a:rPr lang="fi-FI" sz="1600" dirty="0">
                <a:solidFill>
                  <a:srgbClr val="FFFFFF"/>
                </a:solidFill>
              </a:rPr>
              <a:t>o</a:t>
            </a:r>
            <a:r>
              <a:rPr lang="fi-FI" sz="1600" dirty="0" smtClean="0">
                <a:solidFill>
                  <a:srgbClr val="FFFFFF"/>
                </a:solidFill>
              </a:rPr>
              <a:t>ppimiselle asetetut tavoitteet</a:t>
            </a:r>
          </a:p>
          <a:p>
            <a:pPr>
              <a:defRPr/>
            </a:pPr>
            <a:endParaRPr lang="fi-FI" sz="1600" dirty="0">
              <a:solidFill>
                <a:srgbClr val="FFFFFF"/>
              </a:solidFill>
            </a:endParaRPr>
          </a:p>
          <a:p>
            <a:pPr>
              <a:defRPr/>
            </a:pPr>
            <a:r>
              <a:rPr lang="fi-FI" sz="1600" b="1" dirty="0">
                <a:solidFill>
                  <a:srgbClr val="000000"/>
                </a:solidFill>
              </a:rPr>
              <a:t>tieto</a:t>
            </a:r>
          </a:p>
          <a:p>
            <a:pPr>
              <a:defRPr/>
            </a:pPr>
            <a:r>
              <a:rPr lang="fi-FI" sz="1600" b="1" dirty="0">
                <a:solidFill>
                  <a:srgbClr val="000000"/>
                </a:solidFill>
              </a:rPr>
              <a:t>taito</a:t>
            </a:r>
          </a:p>
          <a:p>
            <a:pPr>
              <a:defRPr/>
            </a:pPr>
            <a:endParaRPr lang="fi-FI" sz="16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fi-FI" sz="16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fi-FI" sz="16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fi-FI" sz="16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fi-FI" sz="1600" b="1" dirty="0">
              <a:solidFill>
                <a:srgbClr val="000000"/>
              </a:solidFill>
            </a:endParaRPr>
          </a:p>
          <a:p>
            <a:pPr>
              <a:defRPr/>
            </a:pPr>
            <a:endParaRPr lang="fi-FI" sz="1600" b="1" dirty="0">
              <a:solidFill>
                <a:srgbClr val="000000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Nousiainen / Rondo Training Oy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013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Etu">
  <a:themeElements>
    <a:clrScheme name="Etu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Etu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tu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Etu.thmx</Template>
  <TotalTime>625</TotalTime>
  <Words>650</Words>
  <Application>Microsoft Office PowerPoint</Application>
  <PresentationFormat>Näytössä katseltava diaesitys (4:3)</PresentationFormat>
  <Paragraphs>144</Paragraphs>
  <Slides>11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11</vt:i4>
      </vt:variant>
    </vt:vector>
  </HeadingPairs>
  <TitlesOfParts>
    <vt:vector size="13" baseType="lpstr">
      <vt:lpstr>Etu</vt:lpstr>
      <vt:lpstr>Office-teema</vt:lpstr>
      <vt:lpstr>OPETUKSEN EHEYTTÄMINEN…</vt:lpstr>
      <vt:lpstr>OPS 2014 perusteet </vt:lpstr>
      <vt:lpstr>Miten ops –prosessi etenee kouluyhteisössämme?</vt:lpstr>
      <vt:lpstr>4.4 Opetuksen eheyttäminen ja monialaiset oppimiskokonaisuudet</vt:lpstr>
      <vt:lpstr>Monialaiset oppimiskokonaisuudet </vt:lpstr>
      <vt:lpstr>PowerPoint-esitys</vt:lpstr>
      <vt:lpstr>Eheyttämistä voidaan toteuttaa mm:</vt:lpstr>
      <vt:lpstr>Paikallisesti päätettäviä asioita:</vt:lpstr>
      <vt:lpstr>TEEMA: - valitsevatko opettajat?      - miten oppilaat mukana?      - oppiaine vai ilmiöpohjainen? </vt:lpstr>
      <vt:lpstr>PowerPoint-esitys</vt:lpstr>
      <vt:lpstr>Lisätietoa monialaisista oppimiskokonaisuuksista / ilmiöpohjaisesta oppimisesta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OPETUKSEN EHEYTTÄMINEN…</dc:title>
  <dc:creator>Ronda Training</dc:creator>
  <cp:lastModifiedBy>Taina Vainio</cp:lastModifiedBy>
  <cp:revision>9</cp:revision>
  <dcterms:created xsi:type="dcterms:W3CDTF">2015-03-24T06:17:11Z</dcterms:created>
  <dcterms:modified xsi:type="dcterms:W3CDTF">2016-03-22T18:09:48Z</dcterms:modified>
</cp:coreProperties>
</file>