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3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DBE05E7-CFCD-4C7D-961C-0FA4DF076E16}" type="datetimeFigureOut">
              <a:rPr lang="it-IT" smtClean="0"/>
              <a:t>24/04/2022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DBE05E7-CFCD-4C7D-961C-0FA4DF076E16}" type="datetimeFigureOut">
              <a:rPr lang="it-IT" smtClean="0"/>
              <a:t>24/04/2022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DBE05E7-CFCD-4C7D-961C-0FA4DF076E16}" type="datetimeFigureOut">
              <a:rPr lang="it-IT" smtClean="0"/>
              <a:t>24/04/2022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DBE05E7-CFCD-4C7D-961C-0FA4DF076E16}" type="datetimeFigureOut">
              <a:rPr lang="it-IT" smtClean="0"/>
              <a:t>24/04/2022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DBE05E7-CFCD-4C7D-961C-0FA4DF076E16}" type="datetimeFigureOut">
              <a:rPr lang="it-IT" smtClean="0"/>
              <a:t>24/04/2022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DBE05E7-CFCD-4C7D-961C-0FA4DF076E16}" type="datetimeFigureOut">
              <a:rPr lang="it-IT" smtClean="0"/>
              <a:t>24/04/2022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DBE05E7-CFCD-4C7D-961C-0FA4DF076E16}" type="datetimeFigureOut">
              <a:rPr lang="it-IT" smtClean="0"/>
              <a:t>24/04/2022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DBE05E7-CFCD-4C7D-961C-0FA4DF076E16}" type="datetimeFigureOut">
              <a:rPr lang="it-IT" smtClean="0"/>
              <a:t>24/04/2022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DBE05E7-CFCD-4C7D-961C-0FA4DF076E16}" type="datetimeFigureOut">
              <a:rPr lang="it-IT" smtClean="0"/>
              <a:t>24/04/2022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DBE05E7-CFCD-4C7D-961C-0FA4DF076E16}" type="datetimeFigureOut">
              <a:rPr lang="it-IT" smtClean="0"/>
              <a:t>24/04/2022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DBE05E7-CFCD-4C7D-961C-0FA4DF076E16}" type="datetimeFigureOut">
              <a:rPr lang="it-IT" smtClean="0"/>
              <a:t>24/04/2022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98EAF8-775E-47FB-ACA1-C36A3BAC206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E05E7-CFCD-4C7D-961C-0FA4DF076E16}" type="datetimeFigureOut">
              <a:rPr lang="it-IT" smtClean="0"/>
              <a:t>24/04/2022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98EAF8-775E-47FB-ACA1-C36A3BAC206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a:xfrm>
            <a:off x="1331640" y="5301208"/>
            <a:ext cx="6400800" cy="1176536"/>
          </a:xfrm>
        </p:spPr>
        <p:txBody>
          <a:bodyPr>
            <a:normAutofit fontScale="92500" lnSpcReduction="10000"/>
          </a:bodyPr>
          <a:lstStyle/>
          <a:p>
            <a:r>
              <a:rPr lang="it-IT" sz="2400" b="1" dirty="0">
                <a:solidFill>
                  <a:srgbClr val="92D050"/>
                </a:solidFill>
              </a:rPr>
              <a:t>Erasmus + «GEAR»  A.S. 2021/2022</a:t>
            </a:r>
          </a:p>
          <a:p>
            <a:r>
              <a:rPr lang="it-IT" sz="2400" b="1" dirty="0">
                <a:solidFill>
                  <a:srgbClr val="92D050"/>
                </a:solidFill>
              </a:rPr>
              <a:t>Casal del Marmo 212 </a:t>
            </a:r>
          </a:p>
          <a:p>
            <a:r>
              <a:rPr lang="it-IT" sz="2400" b="1" dirty="0">
                <a:solidFill>
                  <a:srgbClr val="92D050"/>
                </a:solidFill>
              </a:rPr>
              <a:t>Classe VB</a:t>
            </a:r>
          </a:p>
          <a:p>
            <a:endParaRPr lang="it-IT" dirty="0"/>
          </a:p>
        </p:txBody>
      </p:sp>
      <p:pic>
        <p:nvPicPr>
          <p:cNvPr id="4" name="Immagine 3" descr="copertina sole.jpg"/>
          <p:cNvPicPr>
            <a:picLocks noChangeAspect="1"/>
          </p:cNvPicPr>
          <p:nvPr/>
        </p:nvPicPr>
        <p:blipFill>
          <a:blip r:embed="rId2" cstate="print"/>
          <a:stretch>
            <a:fillRect/>
          </a:stretch>
        </p:blipFill>
        <p:spPr>
          <a:xfrm>
            <a:off x="539552" y="548680"/>
            <a:ext cx="7884368" cy="4434957"/>
          </a:xfrm>
          <a:prstGeom prst="rect">
            <a:avLst/>
          </a:prstGeom>
        </p:spPr>
      </p:pic>
    </p:spTree>
  </p:cSld>
  <p:clrMapOvr>
    <a:masterClrMapping/>
  </p:clrMapOvr>
  <p:transition spd="slow" advClick="0" advTm="6000">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580112" y="332656"/>
            <a:ext cx="2952328" cy="5472607"/>
          </a:xfrm>
        </p:spPr>
        <p:txBody>
          <a:bodyPr>
            <a:normAutofit fontScale="90000"/>
          </a:bodyPr>
          <a:lstStyle/>
          <a:p>
            <a:pPr algn="l"/>
            <a:r>
              <a:rPr lang="it-IT" sz="2000" dirty="0"/>
              <a:t>L’energia solare è la principale fonte di energia rinnovabile presente sulla Terra.</a:t>
            </a:r>
            <a:br>
              <a:rPr lang="it-IT" sz="2000" dirty="0"/>
            </a:br>
            <a:r>
              <a:rPr lang="it-IT" sz="2000" dirty="0"/>
              <a:t>Gli ambiti di applicazione dell’energia solare sono molteplici e raccoglierla è diventato molto più semplice.</a:t>
            </a:r>
            <a:br>
              <a:rPr lang="it-IT" sz="2000" dirty="0"/>
            </a:br>
            <a:br>
              <a:rPr lang="it-IT" sz="2000" dirty="0"/>
            </a:br>
            <a:br>
              <a:rPr lang="it-IT" sz="2000" dirty="0"/>
            </a:br>
            <a:r>
              <a:rPr lang="en-US" sz="2000" dirty="0">
                <a:latin typeface="Verdana" panose="020B0604030504040204" pitchFamily="34" charset="0"/>
                <a:ea typeface="Verdana" panose="020B0604030504040204" pitchFamily="34" charset="0"/>
              </a:rPr>
              <a:t>Solar energy is the main renewable energy source on Earth. The fields of application of solar energy are many and collecting it has become much easier</a:t>
            </a:r>
            <a:r>
              <a:rPr lang="en-US" sz="2000" dirty="0"/>
              <a:t>.</a:t>
            </a:r>
            <a:br>
              <a:rPr lang="it-IT" sz="2000" dirty="0"/>
            </a:br>
            <a:endParaRPr lang="it-IT" sz="2000" dirty="0"/>
          </a:p>
        </p:txBody>
      </p:sp>
      <p:pic>
        <p:nvPicPr>
          <p:cNvPr id="4" name="Immagine 3" descr="slide 1.jpg"/>
          <p:cNvPicPr>
            <a:picLocks noChangeAspect="1"/>
          </p:cNvPicPr>
          <p:nvPr/>
        </p:nvPicPr>
        <p:blipFill>
          <a:blip r:embed="rId2" cstate="print"/>
          <a:stretch>
            <a:fillRect/>
          </a:stretch>
        </p:blipFill>
        <p:spPr>
          <a:xfrm>
            <a:off x="611560" y="260648"/>
            <a:ext cx="4464496" cy="4657064"/>
          </a:xfrm>
          <a:prstGeom prst="rect">
            <a:avLst/>
          </a:prstGeom>
        </p:spPr>
      </p:pic>
      <p:sp>
        <p:nvSpPr>
          <p:cNvPr id="3" name="Rectangle 1">
            <a:extLst>
              <a:ext uri="{FF2B5EF4-FFF2-40B4-BE49-F238E27FC236}">
                <a16:creationId xmlns:a16="http://schemas.microsoft.com/office/drawing/2014/main" id="{5EB9C1C6-91A3-4D3E-BD7E-2AE595840C1E}"/>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slow" advClick="0" advTm="6000">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139952" y="332656"/>
            <a:ext cx="4392488" cy="5040559"/>
          </a:xfrm>
        </p:spPr>
        <p:txBody>
          <a:bodyPr>
            <a:normAutofit/>
          </a:bodyPr>
          <a:lstStyle/>
          <a:p>
            <a:pPr algn="l"/>
            <a:r>
              <a:rPr lang="it-IT" sz="2000" dirty="0"/>
              <a:t>Per energia solare si intende quella forma di energia emessa dal sole sotto forma di radiazione solare.</a:t>
            </a:r>
            <a:br>
              <a:rPr lang="it-IT" sz="2000" dirty="0"/>
            </a:br>
            <a:r>
              <a:rPr lang="it-IT" sz="2000" dirty="0"/>
              <a:t>L’energia solare è la prima forma di energia del pianeta.</a:t>
            </a:r>
            <a:br>
              <a:rPr lang="it-IT" sz="2000" dirty="0"/>
            </a:br>
            <a:br>
              <a:rPr lang="it-IT" sz="2000" dirty="0"/>
            </a:br>
            <a:r>
              <a:rPr lang="en-US" sz="2000" dirty="0">
                <a:latin typeface="Verdana" panose="020B0604030504040204" pitchFamily="34" charset="0"/>
                <a:ea typeface="Verdana" panose="020B0604030504040204" pitchFamily="34" charset="0"/>
              </a:rPr>
              <a:t>Solar energy is the form of energy emitted by the sun in the form of solar radiation. Solar energy is the first form of energy on the planet.</a:t>
            </a:r>
            <a:endParaRPr lang="it-IT" sz="2000" dirty="0">
              <a:latin typeface="Verdana" panose="020B0604030504040204" pitchFamily="34" charset="0"/>
              <a:ea typeface="Verdana" panose="020B0604030504040204" pitchFamily="34" charset="0"/>
            </a:endParaRPr>
          </a:p>
        </p:txBody>
      </p:sp>
      <p:pic>
        <p:nvPicPr>
          <p:cNvPr id="4" name="Immagine 3" descr="slide 2.jpg"/>
          <p:cNvPicPr>
            <a:picLocks noChangeAspect="1"/>
          </p:cNvPicPr>
          <p:nvPr/>
        </p:nvPicPr>
        <p:blipFill>
          <a:blip r:embed="rId2" cstate="print"/>
          <a:stretch>
            <a:fillRect/>
          </a:stretch>
        </p:blipFill>
        <p:spPr>
          <a:xfrm>
            <a:off x="539552" y="260648"/>
            <a:ext cx="3416016" cy="4900159"/>
          </a:xfrm>
          <a:prstGeom prst="rect">
            <a:avLst/>
          </a:prstGeom>
        </p:spPr>
      </p:pic>
    </p:spTree>
  </p:cSld>
  <p:clrMapOvr>
    <a:masterClrMapping/>
  </p:clrMapOvr>
  <p:transition spd="slow" advClick="0" advTm="600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08104" y="1916832"/>
            <a:ext cx="3250704" cy="3312368"/>
          </a:xfrm>
        </p:spPr>
        <p:txBody>
          <a:bodyPr>
            <a:normAutofit/>
          </a:bodyPr>
          <a:lstStyle/>
          <a:p>
            <a:pPr algn="l"/>
            <a:r>
              <a:rPr lang="it-IT" sz="2000" dirty="0"/>
              <a:t>Per riscaldare fluidi tramite energia termica</a:t>
            </a:r>
            <a:br>
              <a:rPr lang="it-IT" sz="2000" dirty="0"/>
            </a:br>
            <a:br>
              <a:rPr lang="it-IT" sz="2000" dirty="0"/>
            </a:br>
            <a:r>
              <a:rPr lang="en-US" sz="2000" dirty="0">
                <a:latin typeface="Verdana" panose="020B0604030504040204" pitchFamily="34" charset="0"/>
                <a:ea typeface="Verdana" panose="020B0604030504040204" pitchFamily="34" charset="0"/>
              </a:rPr>
              <a:t>To heat fluids using thermal energy</a:t>
            </a:r>
            <a:endParaRPr lang="it-IT" sz="2000" dirty="0">
              <a:latin typeface="Verdana" panose="020B0604030504040204" pitchFamily="34" charset="0"/>
              <a:ea typeface="Verdana" panose="020B0604030504040204" pitchFamily="34" charset="0"/>
            </a:endParaRPr>
          </a:p>
        </p:txBody>
      </p:sp>
      <p:pic>
        <p:nvPicPr>
          <p:cNvPr id="4" name="Segnaposto contenuto 3" descr="slide 3.png"/>
          <p:cNvPicPr>
            <a:picLocks noGrp="1" noChangeAspect="1"/>
          </p:cNvPicPr>
          <p:nvPr>
            <p:ph idx="1"/>
          </p:nvPr>
        </p:nvPicPr>
        <p:blipFill>
          <a:blip r:embed="rId2" cstate="print"/>
          <a:stretch>
            <a:fillRect/>
          </a:stretch>
        </p:blipFill>
        <p:spPr>
          <a:xfrm>
            <a:off x="251520" y="2420888"/>
            <a:ext cx="4889432" cy="3960440"/>
          </a:xfrm>
        </p:spPr>
      </p:pic>
      <p:sp>
        <p:nvSpPr>
          <p:cNvPr id="8" name="CasellaDiTesto 7"/>
          <p:cNvSpPr txBox="1"/>
          <p:nvPr/>
        </p:nvSpPr>
        <p:spPr>
          <a:xfrm>
            <a:off x="755576" y="620688"/>
            <a:ext cx="8136904" cy="523220"/>
          </a:xfrm>
          <a:prstGeom prst="rect">
            <a:avLst/>
          </a:prstGeom>
          <a:noFill/>
        </p:spPr>
        <p:txBody>
          <a:bodyPr wrap="square" rtlCol="0">
            <a:spAutoFit/>
          </a:bodyPr>
          <a:lstStyle/>
          <a:p>
            <a:r>
              <a:rPr lang="en-US" sz="2800">
                <a:solidFill>
                  <a:srgbClr val="FF0000"/>
                </a:solidFill>
              </a:rPr>
              <a:t>Solar energy can be exploited in two ways:</a:t>
            </a:r>
            <a:endParaRPr lang="it-IT" sz="2800" dirty="0">
              <a:solidFill>
                <a:srgbClr val="FF0000"/>
              </a:solidFill>
            </a:endParaRPr>
          </a:p>
        </p:txBody>
      </p:sp>
    </p:spTree>
  </p:cSld>
  <p:clrMapOvr>
    <a:masterClrMapping/>
  </p:clrMapOvr>
  <p:transition spd="slow" advClick="0" advTm="6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rot="10800000" flipV="1">
            <a:off x="6660232" y="476672"/>
            <a:ext cx="2026568" cy="3091482"/>
          </a:xfrm>
        </p:spPr>
        <p:txBody>
          <a:bodyPr>
            <a:normAutofit fontScale="90000"/>
          </a:bodyPr>
          <a:lstStyle/>
          <a:p>
            <a:r>
              <a:rPr lang="it-IT" sz="2000" dirty="0"/>
              <a:t>Per generare energia elettrica sfruttando l’effetto elettromagnetico</a:t>
            </a:r>
            <a:br>
              <a:rPr lang="it-IT" sz="2000" dirty="0"/>
            </a:br>
            <a:br>
              <a:rPr lang="it-IT" sz="2000" dirty="0"/>
            </a:br>
            <a:r>
              <a:rPr lang="en-US" sz="2000" dirty="0">
                <a:latin typeface="Verdana" panose="020B0604030504040204" pitchFamily="34" charset="0"/>
                <a:ea typeface="Verdana" panose="020B0604030504040204" pitchFamily="34" charset="0"/>
              </a:rPr>
              <a:t>To generate electricity using the electromagnetic effect</a:t>
            </a:r>
            <a:br>
              <a:rPr lang="it-IT" sz="2000" dirty="0">
                <a:latin typeface="Verdana" panose="020B0604030504040204" pitchFamily="34" charset="0"/>
                <a:ea typeface="Verdana" panose="020B0604030504040204" pitchFamily="34" charset="0"/>
              </a:rPr>
            </a:br>
            <a:endParaRPr lang="it-IT" sz="2000" dirty="0">
              <a:latin typeface="Verdana" panose="020B0604030504040204" pitchFamily="34" charset="0"/>
              <a:ea typeface="Verdana" panose="020B0604030504040204" pitchFamily="34" charset="0"/>
            </a:endParaRPr>
          </a:p>
        </p:txBody>
      </p:sp>
      <p:pic>
        <p:nvPicPr>
          <p:cNvPr id="4" name="Segnaposto contenuto 3" descr="slide n. 4.jpg"/>
          <p:cNvPicPr>
            <a:picLocks noGrp="1" noChangeAspect="1"/>
          </p:cNvPicPr>
          <p:nvPr>
            <p:ph idx="1"/>
          </p:nvPr>
        </p:nvPicPr>
        <p:blipFill>
          <a:blip r:embed="rId2" cstate="print"/>
          <a:stretch>
            <a:fillRect/>
          </a:stretch>
        </p:blipFill>
        <p:spPr>
          <a:xfrm>
            <a:off x="251520" y="260648"/>
            <a:ext cx="5837293" cy="4525963"/>
          </a:xfrm>
        </p:spPr>
      </p:pic>
      <p:sp>
        <p:nvSpPr>
          <p:cNvPr id="5" name="CasellaDiTesto 4"/>
          <p:cNvSpPr txBox="1"/>
          <p:nvPr/>
        </p:nvSpPr>
        <p:spPr>
          <a:xfrm>
            <a:off x="395536" y="4869160"/>
            <a:ext cx="8291264" cy="1938992"/>
          </a:xfrm>
          <a:prstGeom prst="rect">
            <a:avLst/>
          </a:prstGeom>
          <a:noFill/>
        </p:spPr>
        <p:txBody>
          <a:bodyPr wrap="square" rtlCol="0">
            <a:spAutoFit/>
          </a:bodyPr>
          <a:lstStyle/>
          <a:p>
            <a:r>
              <a:rPr lang="it-IT" sz="2000" dirty="0"/>
              <a:t>Negli ultimi anni i progressi tecnologici hanno raggiunto livelli notevoli, per questo nei centri abitati vengono sempre più usati pannelli fotovoltaici e termici.</a:t>
            </a:r>
          </a:p>
          <a:p>
            <a:r>
              <a:rPr lang="en-US" sz="2000" dirty="0">
                <a:latin typeface="Verdana" panose="020B0604030504040204" pitchFamily="34" charset="0"/>
                <a:ea typeface="Verdana" panose="020B0604030504040204" pitchFamily="34" charset="0"/>
              </a:rPr>
              <a:t>In recent years, technological advances have reached remarkable levels, which is why photovoltaic and thermal panels are increasingly used in residential areas</a:t>
            </a:r>
            <a:endParaRPr lang="it-IT" sz="2000" dirty="0">
              <a:latin typeface="Verdana" panose="020B0604030504040204" pitchFamily="34" charset="0"/>
              <a:ea typeface="Verdana" panose="020B0604030504040204" pitchFamily="34" charset="0"/>
            </a:endParaRPr>
          </a:p>
        </p:txBody>
      </p:sp>
    </p:spTree>
  </p:cSld>
  <p:clrMapOvr>
    <a:masterClrMapping/>
  </p:clrMapOvr>
  <p:transition spd="slow" advClick="0" advTm="6000">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7624" y="5085184"/>
            <a:ext cx="7128792" cy="1440160"/>
          </a:xfrm>
        </p:spPr>
        <p:txBody>
          <a:bodyPr>
            <a:normAutofit fontScale="90000"/>
          </a:bodyPr>
          <a:lstStyle/>
          <a:p>
            <a:r>
              <a:rPr lang="it-IT" sz="2000" dirty="0"/>
              <a:t>Se vogliamo un mondo più pulito e meno sfruttato dobbiamo utilizzare le risorse che la natura ci offre:</a:t>
            </a:r>
            <a:br>
              <a:rPr lang="it-IT" sz="2000" dirty="0"/>
            </a:br>
            <a:r>
              <a:rPr lang="it-IT" sz="2000" dirty="0"/>
              <a:t>SOLE – ACQUA – VENTO</a:t>
            </a:r>
            <a:br>
              <a:rPr lang="it-IT" sz="2000" dirty="0"/>
            </a:br>
            <a:r>
              <a:rPr lang="en-US" sz="2000" dirty="0"/>
              <a:t>If we want a cleaner and less exploited world we must use the resources that nature offers us: SUN - WATER - WIND</a:t>
            </a:r>
            <a:endParaRPr lang="it-IT" sz="2000" dirty="0"/>
          </a:p>
        </p:txBody>
      </p:sp>
      <p:pic>
        <p:nvPicPr>
          <p:cNvPr id="4" name="Segnaposto contenuto 3" descr="slide finale.jpg"/>
          <p:cNvPicPr>
            <a:picLocks noGrp="1" noChangeAspect="1"/>
          </p:cNvPicPr>
          <p:nvPr>
            <p:ph idx="1"/>
          </p:nvPr>
        </p:nvPicPr>
        <p:blipFill>
          <a:blip r:embed="rId2" cstate="print"/>
          <a:stretch>
            <a:fillRect/>
          </a:stretch>
        </p:blipFill>
        <p:spPr>
          <a:xfrm>
            <a:off x="1907704" y="1052736"/>
            <a:ext cx="4793308" cy="3590354"/>
          </a:xfrm>
        </p:spPr>
      </p:pic>
    </p:spTree>
  </p:cSld>
  <p:clrMapOvr>
    <a:masterClrMapping/>
  </p:clrMapOvr>
  <p:transition spd="slow" advClick="0" advTm="6000">
    <p:wedge/>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279</Words>
  <Application>Microsoft Office PowerPoint</Application>
  <PresentationFormat>Presentazione su schermo (4:3)</PresentationFormat>
  <Paragraphs>11</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Verdana</vt:lpstr>
      <vt:lpstr>Tema di Office</vt:lpstr>
      <vt:lpstr>Presentazione standard di PowerPoint</vt:lpstr>
      <vt:lpstr>L’energia solare è la principale fonte di energia rinnovabile presente sulla Terra. Gli ambiti di applicazione dell’energia solare sono molteplici e raccoglierla è diventato molto più semplice.   Solar energy is the main renewable energy source on Earth. The fields of application of solar energy are many and collecting it has become much easier. </vt:lpstr>
      <vt:lpstr>Per energia solare si intende quella forma di energia emessa dal sole sotto forma di radiazione solare. L’energia solare è la prima forma di energia del pianeta.  Solar energy is the form of energy emitted by the sun in the form of solar radiation. Solar energy is the first form of energy on the planet.</vt:lpstr>
      <vt:lpstr>Per riscaldare fluidi tramite energia termica  To heat fluids using thermal energy</vt:lpstr>
      <vt:lpstr>Per generare energia elettrica sfruttando l’effetto elettromagnetico  To generate electricity using the electromagnetic effect </vt:lpstr>
      <vt:lpstr>Se vogliamo un mondo più pulito e meno sfruttato dobbiamo utilizzare le risorse che la natura ci offre: SOLE – ACQUA – VENTO If we want a cleaner and less exploited world we must use the resources that nature offers us: SUN - WATER - WIND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Alba</dc:creator>
  <cp:lastModifiedBy>Mauri fal</cp:lastModifiedBy>
  <cp:revision>8</cp:revision>
  <dcterms:created xsi:type="dcterms:W3CDTF">2022-03-17T14:06:00Z</dcterms:created>
  <dcterms:modified xsi:type="dcterms:W3CDTF">2022-04-24T07:59:30Z</dcterms:modified>
</cp:coreProperties>
</file>