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5" r:id="rId1"/>
  </p:sldMasterIdLst>
  <p:handoutMasterIdLst>
    <p:handoutMasterId r:id="rId13"/>
  </p:handoutMasterIdLst>
  <p:sldIdLst>
    <p:sldId id="256" r:id="rId2"/>
    <p:sldId id="257" r:id="rId3"/>
    <p:sldId id="260" r:id="rId4"/>
    <p:sldId id="265" r:id="rId5"/>
    <p:sldId id="267" r:id="rId6"/>
    <p:sldId id="258" r:id="rId7"/>
    <p:sldId id="259" r:id="rId8"/>
    <p:sldId id="261" r:id="rId9"/>
    <p:sldId id="263" r:id="rId10"/>
    <p:sldId id="264" r:id="rId11"/>
    <p:sldId id="266" r:id="rId12"/>
  </p:sldIdLst>
  <p:sldSz cx="12192000" cy="6858000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C186DF-6CE9-4859-9C7F-A92251E8D9B4}" v="32" dt="2023-11-19T16:28:43.4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4799" autoAdjust="0"/>
  </p:normalViewPr>
  <p:slideViewPr>
    <p:cSldViewPr snapToGrid="0">
      <p:cViewPr varScale="1">
        <p:scale>
          <a:sx n="75" d="100"/>
          <a:sy n="75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D32A0-074D-431D-BCC8-CE42CF88A94A}" type="datetimeFigureOut">
              <a:rPr lang="fi-FI" smtClean="0"/>
              <a:t>21.11.2023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8BDAF-ED56-4DD0-A81A-A389C990282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6607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347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369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8726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394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0907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70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198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029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772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9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7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486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93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308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04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460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9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Py&#246;r&#246;n%20liikuntaluokka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asOgriWBkqE" TargetMode="External"/><Relationship Id="rId4" Type="http://schemas.openxmlformats.org/officeDocument/2006/relationships/hyperlink" Target="https://youtu.be/KgAtYsyowa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henkilö, Fyysinen kunto, urheilu, vaate&#10;&#10;Kuvaus luotu automaattisest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4" r="1" b="1"/>
          <a:stretch/>
        </p:blipFill>
        <p:spPr>
          <a:xfrm>
            <a:off x="7633692" y="10"/>
            <a:ext cx="4547675" cy="6857990"/>
          </a:xfrm>
          <a:custGeom>
            <a:avLst/>
            <a:gdLst/>
            <a:ahLst/>
            <a:cxnLst/>
            <a:rect l="l" t="t" r="r" b="b"/>
            <a:pathLst>
              <a:path w="4547675" h="6858000">
                <a:moveTo>
                  <a:pt x="1589646" y="0"/>
                </a:moveTo>
                <a:lnTo>
                  <a:pt x="4547675" y="0"/>
                </a:lnTo>
                <a:lnTo>
                  <a:pt x="4547675" y="6858000"/>
                </a:lnTo>
                <a:lnTo>
                  <a:pt x="4352027" y="6858000"/>
                </a:lnTo>
                <a:lnTo>
                  <a:pt x="0" y="2104048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pic>
        <p:nvPicPr>
          <p:cNvPr id="7" name="Kuva 6" descr="Kuva, joka sisältää kohteen piha-, taivas, henkilö, lumi&#10;&#10;Kuvaus luotu automaattisesti">
            <a:extLst>
              <a:ext uri="{FF2B5EF4-FFF2-40B4-BE49-F238E27FC236}">
                <a16:creationId xmlns:a16="http://schemas.microsoft.com/office/drawing/2014/main" id="{6A24DC59-89F3-279C-5868-98B4EFAC11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07" r="-3" b="-3"/>
          <a:stretch/>
        </p:blipFill>
        <p:spPr>
          <a:xfrm>
            <a:off x="5716538" y="1"/>
            <a:ext cx="3499316" cy="2094179"/>
          </a:xfrm>
          <a:custGeom>
            <a:avLst/>
            <a:gdLst/>
            <a:ahLst/>
            <a:cxnLst/>
            <a:rect l="l" t="t" r="r" b="b"/>
            <a:pathLst>
              <a:path w="3499316" h="2094179">
                <a:moveTo>
                  <a:pt x="0" y="0"/>
                </a:moveTo>
                <a:lnTo>
                  <a:pt x="3499316" y="0"/>
                </a:lnTo>
                <a:lnTo>
                  <a:pt x="1917126" y="2094179"/>
                </a:lnTo>
                <a:close/>
              </a:path>
            </a:pathLst>
          </a:custGeom>
        </p:spPr>
      </p:pic>
      <p:pic>
        <p:nvPicPr>
          <p:cNvPr id="5" name="Kuva 4" descr="Kuva, joka sisältää kohteen urheilu, henkilö, kansa, ryhmä&#10;&#10;Kuvaus luotu automaattisest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2" r="36671"/>
          <a:stretch/>
        </p:blipFill>
        <p:spPr>
          <a:xfrm>
            <a:off x="4384227" y="1"/>
            <a:ext cx="3245366" cy="4520011"/>
          </a:xfrm>
          <a:custGeom>
            <a:avLst/>
            <a:gdLst/>
            <a:ahLst/>
            <a:cxnLst/>
            <a:rect l="l" t="t" r="r" b="b"/>
            <a:pathLst>
              <a:path w="3245366" h="4520011">
                <a:moveTo>
                  <a:pt x="0" y="0"/>
                </a:moveTo>
                <a:lnTo>
                  <a:pt x="1323308" y="0"/>
                </a:lnTo>
                <a:lnTo>
                  <a:pt x="3245366" y="2099567"/>
                </a:lnTo>
                <a:lnTo>
                  <a:pt x="1416677" y="4520011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pic>
        <p:nvPicPr>
          <p:cNvPr id="6" name="Kuva 5" descr="Kuva, joka sisältää kohteen ruoho, henkilö, ulko, urheilu&#10;&#10;Kuvaus luotu automaattisesti">
            <a:extLst>
              <a:ext uri="{FF2B5EF4-FFF2-40B4-BE49-F238E27FC236}">
                <a16:creationId xmlns:a16="http://schemas.microsoft.com/office/drawing/2014/main" id="{BDD47CFA-13D2-448E-8FBD-44946BBFA8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" r="-2" b="-2"/>
          <a:stretch/>
        </p:blipFill>
        <p:spPr>
          <a:xfrm>
            <a:off x="4041994" y="902258"/>
            <a:ext cx="7943725" cy="5955742"/>
          </a:xfrm>
          <a:custGeom>
            <a:avLst/>
            <a:gdLst/>
            <a:ahLst/>
            <a:cxnLst/>
            <a:rect l="l" t="t" r="r" b="b"/>
            <a:pathLst>
              <a:path w="7943725" h="5955742">
                <a:moveTo>
                  <a:pt x="3591698" y="1201790"/>
                </a:moveTo>
                <a:lnTo>
                  <a:pt x="3595095" y="1205501"/>
                </a:lnTo>
                <a:lnTo>
                  <a:pt x="3591954" y="1209686"/>
                </a:lnTo>
                <a:lnTo>
                  <a:pt x="3614225" y="1226398"/>
                </a:lnTo>
                <a:lnTo>
                  <a:pt x="7943725" y="5955742"/>
                </a:lnTo>
                <a:lnTo>
                  <a:pt x="0" y="5955742"/>
                </a:lnTo>
                <a:close/>
                <a:moveTo>
                  <a:pt x="4499672" y="0"/>
                </a:moveTo>
                <a:lnTo>
                  <a:pt x="3616999" y="1176310"/>
                </a:lnTo>
                <a:lnTo>
                  <a:pt x="3597378" y="1194272"/>
                </a:lnTo>
                <a:close/>
              </a:path>
            </a:pathLst>
          </a:cu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77335" y="2272143"/>
            <a:ext cx="4279782" cy="2299856"/>
          </a:xfrm>
        </p:spPr>
        <p:txBody>
          <a:bodyPr>
            <a:normAutofit/>
          </a:bodyPr>
          <a:lstStyle/>
          <a:p>
            <a:r>
              <a:rPr lang="fi-FI" sz="4100" dirty="0"/>
              <a:t>LIIKUNTALUOKKA 2024</a:t>
            </a:r>
            <a:br>
              <a:rPr lang="fi-FI" sz="4100" dirty="0"/>
            </a:br>
            <a:r>
              <a:rPr lang="fi-FI" sz="4100" dirty="0"/>
              <a:t>PYÖRÖN KOULU</a:t>
            </a:r>
          </a:p>
        </p:txBody>
      </p:sp>
      <p:cxnSp>
        <p:nvCxnSpPr>
          <p:cNvPr id="82" name="Straight Connector 36">
            <a:extLst>
              <a:ext uri="{FF2B5EF4-FFF2-40B4-BE49-F238E27FC236}">
                <a16:creationId xmlns:a16="http://schemas.microsoft.com/office/drawing/2014/main" id="{E8F8DF21-A12F-4C1A-99C1-2FC3A51E4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811130" y="-1"/>
            <a:ext cx="3403114" cy="45043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38">
            <a:extLst>
              <a:ext uri="{FF2B5EF4-FFF2-40B4-BE49-F238E27FC236}">
                <a16:creationId xmlns:a16="http://schemas.microsoft.com/office/drawing/2014/main" id="{5C76521B-5C6C-4933-B583-066A9E97B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02710" y="0"/>
            <a:ext cx="6292676" cy="68664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40">
            <a:extLst>
              <a:ext uri="{FF2B5EF4-FFF2-40B4-BE49-F238E27FC236}">
                <a16:creationId xmlns:a16="http://schemas.microsoft.com/office/drawing/2014/main" id="{4C543E4F-2326-4D78-9E36-36ED5F69E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42">
            <a:extLst>
              <a:ext uri="{FF2B5EF4-FFF2-40B4-BE49-F238E27FC236}">
                <a16:creationId xmlns:a16="http://schemas.microsoft.com/office/drawing/2014/main" id="{D586F47F-4B6F-4A94-BFD3-B91538919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25">
            <a:extLst>
              <a:ext uri="{FF2B5EF4-FFF2-40B4-BE49-F238E27FC236}">
                <a16:creationId xmlns:a16="http://schemas.microsoft.com/office/drawing/2014/main" id="{AC16763B-8E83-41DB-B011-091856AE6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Isosceles Triangle 24">
            <a:extLst>
              <a:ext uri="{FF2B5EF4-FFF2-40B4-BE49-F238E27FC236}">
                <a16:creationId xmlns:a16="http://schemas.microsoft.com/office/drawing/2014/main" id="{527DBDC7-0CF6-4F84-97B4-B89E1A4E7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8" name="Rectangle 27">
            <a:extLst>
              <a:ext uri="{FF2B5EF4-FFF2-40B4-BE49-F238E27FC236}">
                <a16:creationId xmlns:a16="http://schemas.microsoft.com/office/drawing/2014/main" id="{4B74ADA7-BC80-4BC5-B96F-6630AE79D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9" name="Rectangle 28">
            <a:extLst>
              <a:ext uri="{FF2B5EF4-FFF2-40B4-BE49-F238E27FC236}">
                <a16:creationId xmlns:a16="http://schemas.microsoft.com/office/drawing/2014/main" id="{C0A488B1-EBC4-4618-9730-19A0BBFA0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Rectangle 29">
            <a:extLst>
              <a:ext uri="{FF2B5EF4-FFF2-40B4-BE49-F238E27FC236}">
                <a16:creationId xmlns:a16="http://schemas.microsoft.com/office/drawing/2014/main" id="{C695DAAC-0965-49BA-834A-7093FD974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Isosceles Triangle 29">
            <a:extLst>
              <a:ext uri="{FF2B5EF4-FFF2-40B4-BE49-F238E27FC236}">
                <a16:creationId xmlns:a16="http://schemas.microsoft.com/office/drawing/2014/main" id="{66FF7EBC-3696-4750-BF70-BFE39B926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3213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6E2C1D0-2072-4664-9C67-3B12866F5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7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Sisällön paikkamerkki 3">
            <a:extLst>
              <a:ext uri="{FF2B5EF4-FFF2-40B4-BE49-F238E27FC236}">
                <a16:creationId xmlns:a16="http://schemas.microsoft.com/office/drawing/2014/main" id="{FB99DE0F-C9BE-4DC0-AD72-6C8F4ED76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34" r="38647" b="1"/>
          <a:stretch/>
        </p:blipFill>
        <p:spPr>
          <a:xfrm>
            <a:off x="6194368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pic>
        <p:nvPicPr>
          <p:cNvPr id="4" name="Kuva 3" descr="Kuva, joka sisältää kohteen lattia, sisä, henkilö, seisominen&#10;&#10;Kuvaus luotu automaattisesti">
            <a:extLst>
              <a:ext uri="{FF2B5EF4-FFF2-40B4-BE49-F238E27FC236}">
                <a16:creationId xmlns:a16="http://schemas.microsoft.com/office/drawing/2014/main" id="{A138835F-BF53-4B08-AA5A-AF46162EFC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"/>
          <a:stretch/>
        </p:blipFill>
        <p:spPr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38054" y="2022522"/>
            <a:ext cx="4620544" cy="1873327"/>
          </a:xfrm>
        </p:spPr>
        <p:txBody>
          <a:bodyPr>
            <a:normAutofit/>
          </a:bodyPr>
          <a:lstStyle/>
          <a:p>
            <a:r>
              <a:rPr lang="fi-FI" sz="3600" dirty="0">
                <a:hlinkClick r:id="rId4" action="ppaction://hlinkfile"/>
              </a:rPr>
              <a:t>LIIKUNTALUOKALLE HAKEMINEN KANNATTAA</a:t>
            </a:r>
            <a:r>
              <a:rPr lang="fi-FI" sz="1600" dirty="0">
                <a:hlinkClick r:id="rId4" action="ppaction://hlinkfile"/>
              </a:rPr>
              <a:t>!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2447047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r="47331" b="-2"/>
          <a:stretch/>
        </p:blipFill>
        <p:spPr>
          <a:xfrm rot="5400000">
            <a:off x="1650476" y="-1007014"/>
            <a:ext cx="3017405" cy="5674897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4" r="-2" b="14754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7" r="10618" b="-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2" name="Tekstiruutu 1"/>
          <p:cNvSpPr txBox="1"/>
          <p:nvPr/>
        </p:nvSpPr>
        <p:spPr>
          <a:xfrm>
            <a:off x="3009900" y="3714750"/>
            <a:ext cx="5124450" cy="1733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Dian zoomaustoiminto 6">
                <a:extLst>
                  <a:ext uri="{FF2B5EF4-FFF2-40B4-BE49-F238E27FC236}">
                    <a16:creationId xmlns:a16="http://schemas.microsoft.com/office/drawing/2014/main" id="{E90A5920-B5FE-450E-9223-AB06CEB09A3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64072090"/>
                  </p:ext>
                </p:extLst>
              </p:nvPr>
            </p:nvGraphicFramePr>
            <p:xfrm>
              <a:off x="-2065599" y="3161297"/>
              <a:ext cx="3048000" cy="1714500"/>
            </p:xfrm>
            <a:graphic>
              <a:graphicData uri="http://schemas.microsoft.com/office/powerpoint/2016/slidezoom">
                <pslz:sldZm>
                  <pslz:sldZmObj sldId="266" cId="1457495848">
                    <pslz:zmPr id="{8A0CF683-04FE-4710-989E-ADEF4D52999E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Dian zoomaustoiminto 6">
                <a:extLst>
                  <a:ext uri="{FF2B5EF4-FFF2-40B4-BE49-F238E27FC236}">
                    <a16:creationId xmlns:a16="http://schemas.microsoft.com/office/drawing/2014/main" id="{E90A5920-B5FE-450E-9223-AB06CEB09A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065599" y="3161297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7495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0" r="2352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fi-FI" dirty="0"/>
              <a:t>PYÖRÖN KOULUN LIIKUNTALUOKKA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415394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1400" dirty="0"/>
              <a:t>Valitaan pääsykokeilla </a:t>
            </a:r>
          </a:p>
          <a:p>
            <a:pPr>
              <a:lnSpc>
                <a:spcPct val="90000"/>
              </a:lnSpc>
            </a:pPr>
            <a:r>
              <a:rPr lang="fi-FI" sz="1400" dirty="0"/>
              <a:t>7. </a:t>
            </a:r>
            <a:r>
              <a:rPr lang="fi-FI" sz="1400" dirty="0" err="1"/>
              <a:t>lk</a:t>
            </a:r>
            <a:r>
              <a:rPr lang="fi-FI" sz="1400" dirty="0"/>
              <a:t> 3h, 8. </a:t>
            </a:r>
            <a:r>
              <a:rPr lang="fi-FI" sz="1400" dirty="0" err="1"/>
              <a:t>lk</a:t>
            </a:r>
            <a:r>
              <a:rPr lang="fi-FI" sz="1400" dirty="0"/>
              <a:t> 4h ja 9. </a:t>
            </a:r>
            <a:r>
              <a:rPr lang="fi-FI" sz="1400" dirty="0" err="1"/>
              <a:t>lk</a:t>
            </a:r>
            <a:r>
              <a:rPr lang="fi-FI" sz="1400" dirty="0"/>
              <a:t> 4 h liikuntaa viikossa koko yläkoulun ajan (Vähintään!)</a:t>
            </a:r>
          </a:p>
          <a:p>
            <a:pPr>
              <a:lnSpc>
                <a:spcPct val="90000"/>
              </a:lnSpc>
            </a:pPr>
            <a:r>
              <a:rPr lang="fi-FI" sz="1400" dirty="0"/>
              <a:t>24 oppilasta, tyttöjä &amp; poikia</a:t>
            </a:r>
          </a:p>
          <a:p>
            <a:pPr>
              <a:lnSpc>
                <a:spcPct val="90000"/>
              </a:lnSpc>
            </a:pPr>
            <a:r>
              <a:rPr lang="fi-FI" sz="1400" dirty="0"/>
              <a:t>Liikuntaluokkalaiset kehittävät liikuntatietojaan ja- taitojaan tasokkaassa ja motivoituneessa ryhmässä ja syventävät osaamistaan tavallisia luokkia enemmän. </a:t>
            </a:r>
          </a:p>
          <a:p>
            <a:pPr>
              <a:lnSpc>
                <a:spcPct val="90000"/>
              </a:lnSpc>
            </a:pPr>
            <a:r>
              <a:rPr lang="fi-FI" sz="1400" dirty="0"/>
              <a:t>Liikuntaluokkalaiset ovat koulun </a:t>
            </a:r>
            <a:r>
              <a:rPr lang="fi-FI" sz="1400" b="1" dirty="0"/>
              <a:t>”liikuntalähettiläitä”</a:t>
            </a:r>
          </a:p>
          <a:p>
            <a:pPr lvl="1">
              <a:lnSpc>
                <a:spcPct val="90000"/>
              </a:lnSpc>
            </a:pPr>
            <a:r>
              <a:rPr lang="fi-FI" sz="1400" dirty="0"/>
              <a:t>Näyttävät liikunnallista mallia koulupäivän aikana</a:t>
            </a:r>
          </a:p>
          <a:p>
            <a:pPr lvl="1">
              <a:lnSpc>
                <a:spcPct val="90000"/>
              </a:lnSpc>
            </a:pPr>
            <a:r>
              <a:rPr lang="fi-FI" sz="1400" dirty="0"/>
              <a:t>Liikuntaluokkalainen esimerkillinen, hyväkäytöksinen, aktiivinen &amp; utelias oppimaan kaikissa oppiaineissa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77060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7" r="14144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fi-FI" dirty="0"/>
              <a:t>TAVOITTEET &amp; ARVIOINTI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fi-FI" sz="1400"/>
              <a:t>Liikuntaluokkalaiset…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… saavat hyvät lähtökohdat liikunta-alan opintoihin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… eväät liikunnallisen elämäntavan itsenäiseen ylläpitämiseen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… oppivat suunnittelemaan &amp; arvioimaan omaa liikkumista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…harjoittelevat liikuntatapahtumien järjestämistä &amp; ohjaamista</a:t>
            </a:r>
          </a:p>
          <a:p>
            <a:pPr>
              <a:lnSpc>
                <a:spcPct val="90000"/>
              </a:lnSpc>
            </a:pPr>
            <a:endParaRPr lang="fi-FI" sz="1400"/>
          </a:p>
          <a:p>
            <a:pPr>
              <a:lnSpc>
                <a:spcPct val="90000"/>
              </a:lnSpc>
            </a:pPr>
            <a:r>
              <a:rPr lang="fi-FI" sz="1400"/>
              <a:t>Arviointi noudattaa perusopetuksen yleisiä liikunnan arviointikriteerejä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Lukuvuositodistuksessa erillinen liite ja päättötodistuksessa maininta, että oppilas osallistunut liikuntaluokan painotettuun opetukseen yläkoulun ajan. </a:t>
            </a:r>
          </a:p>
        </p:txBody>
      </p:sp>
      <p:cxnSp>
        <p:nvCxnSpPr>
          <p:cNvPr id="12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91013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13C5432-6672-46F6-A949-306A0C51C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748B31E8-DAC6-4331-8386-FF58C8EA6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9B3FC-25D3-488E-A1B2-2F8C7E417B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6F2E580-2026-4FCA-89C2-5B075781F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BB81B2A1-3E60-4D61-AAC8-1B3FBD418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33DB1607-DA87-4633-A463-06F8528C4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A901D6A0-A75C-4E97-9890-03FD4B266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053603B4-A67B-407A-87C5-130820BAE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368A30BB-02D2-4588-AC48-DA341B49C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26F19370-4474-42AB-BE69-F72E658F5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A1C6EF0-AB3B-4DBC-ABC9-A89FB2ABF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34"/>
          <a:stretch/>
        </p:blipFill>
        <p:spPr>
          <a:xfrm>
            <a:off x="1" y="10"/>
            <a:ext cx="3381808" cy="6857990"/>
          </a:xfrm>
          <a:custGeom>
            <a:avLst/>
            <a:gdLst/>
            <a:ahLst/>
            <a:cxnLst/>
            <a:rect l="l" t="t" r="r" b="b"/>
            <a:pathLst>
              <a:path w="3381808" h="6858000">
                <a:moveTo>
                  <a:pt x="0" y="0"/>
                </a:moveTo>
                <a:lnTo>
                  <a:pt x="3381808" y="0"/>
                </a:lnTo>
                <a:lnTo>
                  <a:pt x="3354157" y="185117"/>
                </a:lnTo>
                <a:lnTo>
                  <a:pt x="3350773" y="185117"/>
                </a:lnTo>
                <a:lnTo>
                  <a:pt x="23540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24" name="Isosceles Triangle 30">
            <a:extLst>
              <a:ext uri="{FF2B5EF4-FFF2-40B4-BE49-F238E27FC236}">
                <a16:creationId xmlns:a16="http://schemas.microsoft.com/office/drawing/2014/main" id="{85014ADE-8A8D-420C-98CE-B4D75730A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/>
          <a:srcRect t="343"/>
          <a:stretch/>
        </p:blipFill>
        <p:spPr>
          <a:xfrm>
            <a:off x="2353674" y="10"/>
            <a:ext cx="3870890" cy="6857990"/>
          </a:xfrm>
          <a:custGeom>
            <a:avLst/>
            <a:gdLst/>
            <a:ahLst/>
            <a:cxnLst/>
            <a:rect l="l" t="t" r="r" b="b"/>
            <a:pathLst>
              <a:path w="3870890" h="6858000">
                <a:moveTo>
                  <a:pt x="1027762" y="0"/>
                </a:moveTo>
                <a:lnTo>
                  <a:pt x="3870890" y="0"/>
                </a:lnTo>
                <a:lnTo>
                  <a:pt x="3843239" y="185117"/>
                </a:lnTo>
                <a:lnTo>
                  <a:pt x="3839855" y="185117"/>
                </a:lnTo>
                <a:lnTo>
                  <a:pt x="2843127" y="6858000"/>
                </a:lnTo>
                <a:lnTo>
                  <a:pt x="0" y="6858000"/>
                </a:lnTo>
                <a:lnTo>
                  <a:pt x="26596" y="6679936"/>
                </a:lnTo>
                <a:lnTo>
                  <a:pt x="29981" y="6679936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4" r="10595"/>
          <a:stretch/>
        </p:blipFill>
        <p:spPr>
          <a:xfrm>
            <a:off x="5200072" y="10"/>
            <a:ext cx="3873543" cy="6857990"/>
          </a:xfrm>
          <a:custGeom>
            <a:avLst/>
            <a:gdLst/>
            <a:ahLst/>
            <a:cxnLst/>
            <a:rect l="l" t="t" r="r" b="b"/>
            <a:pathLst>
              <a:path w="3873543" h="6858000">
                <a:moveTo>
                  <a:pt x="1027763" y="0"/>
                </a:moveTo>
                <a:lnTo>
                  <a:pt x="3873543" y="0"/>
                </a:lnTo>
                <a:lnTo>
                  <a:pt x="3845892" y="185117"/>
                </a:lnTo>
                <a:lnTo>
                  <a:pt x="3842508" y="185117"/>
                </a:lnTo>
                <a:lnTo>
                  <a:pt x="2845780" y="6858000"/>
                </a:lnTo>
                <a:lnTo>
                  <a:pt x="0" y="6858000"/>
                </a:lnTo>
                <a:lnTo>
                  <a:pt x="26598" y="6679936"/>
                </a:lnTo>
                <a:lnTo>
                  <a:pt x="29981" y="6679936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r="33082"/>
          <a:stretch/>
        </p:blipFill>
        <p:spPr>
          <a:xfrm>
            <a:off x="8050604" y="10"/>
            <a:ext cx="4141396" cy="6857990"/>
          </a:xfrm>
          <a:custGeom>
            <a:avLst/>
            <a:gdLst/>
            <a:ahLst/>
            <a:cxnLst/>
            <a:rect l="l" t="t" r="r" b="b"/>
            <a:pathLst>
              <a:path w="4141396" h="6858000">
                <a:moveTo>
                  <a:pt x="1027763" y="0"/>
                </a:moveTo>
                <a:lnTo>
                  <a:pt x="4141396" y="0"/>
                </a:lnTo>
                <a:lnTo>
                  <a:pt x="4141396" y="6858000"/>
                </a:lnTo>
                <a:lnTo>
                  <a:pt x="0" y="6858000"/>
                </a:lnTo>
                <a:lnTo>
                  <a:pt x="26597" y="6679936"/>
                </a:lnTo>
                <a:lnTo>
                  <a:pt x="29981" y="6679936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26" name="Parallelogram 25">
            <a:extLst>
              <a:ext uri="{FF2B5EF4-FFF2-40B4-BE49-F238E27FC236}">
                <a16:creationId xmlns:a16="http://schemas.microsoft.com/office/drawing/2014/main" id="{C99C9727-7BFE-45F3-AD13-1AE9BD2F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0821" y="3589867"/>
            <a:ext cx="9786780" cy="2177879"/>
          </a:xfrm>
          <a:prstGeom prst="parallelogram">
            <a:avLst>
              <a:gd name="adj" fmla="val 14777"/>
            </a:avLst>
          </a:prstGeom>
          <a:solidFill>
            <a:schemeClr val="tx1">
              <a:alpha val="8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13D10A3-2D5A-4C40-851C-35C5FFE8C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C63DCB2-BE99-48B0-AC0B-5C1E71E70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3">
            <a:extLst>
              <a:ext uri="{FF2B5EF4-FFF2-40B4-BE49-F238E27FC236}">
                <a16:creationId xmlns:a16="http://schemas.microsoft.com/office/drawing/2014/main" id="{5DCFA108-E93D-4411-AA46-0B8B7966F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E9A8FCEA-E04B-427C-8B05-8FB45FD62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24">
            <a:extLst>
              <a:ext uri="{FF2B5EF4-FFF2-40B4-BE49-F238E27FC236}">
                <a16:creationId xmlns:a16="http://schemas.microsoft.com/office/drawing/2014/main" id="{48BEF324-EC95-463B-8A5E-38595ACD8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47355" y="4113470"/>
            <a:ext cx="7126648" cy="7658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dirty="0"/>
              <a:t>JA KUNTO KASVAA!</a:t>
            </a:r>
          </a:p>
        </p:txBody>
      </p:sp>
      <p:sp>
        <p:nvSpPr>
          <p:cNvPr id="38" name="Rectangle 27">
            <a:extLst>
              <a:ext uri="{FF2B5EF4-FFF2-40B4-BE49-F238E27FC236}">
                <a16:creationId xmlns:a16="http://schemas.microsoft.com/office/drawing/2014/main" id="{E107AB98-474C-4C3E-B56E-2FF284FA8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DE1C8034-AD2D-4A05-A465-5A7669BE0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BE9239B2-133B-418F-ADC7-9E6A5EF84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Isosceles Triangle 29">
            <a:extLst>
              <a:ext uri="{FF2B5EF4-FFF2-40B4-BE49-F238E27FC236}">
                <a16:creationId xmlns:a16="http://schemas.microsoft.com/office/drawing/2014/main" id="{4B4127D8-AEDE-492F-9B58-95D680A3E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18540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4815A7B4-532E-48C9-AC24-D78ACF33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Isosceles Triangle 85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Tekstiruutu 3">
            <a:extLst>
              <a:ext uri="{FF2B5EF4-FFF2-40B4-BE49-F238E27FC236}">
                <a16:creationId xmlns:a16="http://schemas.microsoft.com/office/drawing/2014/main" id="{E3CA8B52-3D4C-962E-99AB-88DC3DABEE3C}"/>
              </a:ext>
            </a:extLst>
          </p:cNvPr>
          <p:cNvSpPr txBox="1"/>
          <p:nvPr/>
        </p:nvSpPr>
        <p:spPr>
          <a:xfrm>
            <a:off x="1507067" y="1578133"/>
            <a:ext cx="4335468" cy="28755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34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Liikuntaluokkalaiset koulutetaan yhdessä Pohjois-savon liikunnan kanssa Välkkäriohjaajiksi.</a:t>
            </a:r>
          </a:p>
        </p:txBody>
      </p:sp>
      <p:pic>
        <p:nvPicPr>
          <p:cNvPr id="3" name="Kuva 2" descr="Kuva, joka sisältää kohteen teksti, vaate, henkilö, lattia&#10;&#10;Kuvaus luotu automaattisesti">
            <a:extLst>
              <a:ext uri="{FF2B5EF4-FFF2-40B4-BE49-F238E27FC236}">
                <a16:creationId xmlns:a16="http://schemas.microsoft.com/office/drawing/2014/main" id="{A89984E2-F6BA-333E-899E-BD4F00E70B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217"/>
          <a:stretch/>
        </p:blipFill>
        <p:spPr>
          <a:xfrm rot="5400000">
            <a:off x="5838295" y="1924043"/>
            <a:ext cx="3796018" cy="32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50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F049482-4E0A-4D1A-95FD-BE02AEE2F7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</a:blip>
          <a:srcRect l="16281" r="41532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53603" y="309085"/>
            <a:ext cx="8596668" cy="1320800"/>
          </a:xfrm>
        </p:spPr>
        <p:txBody>
          <a:bodyPr>
            <a:normAutofit/>
          </a:bodyPr>
          <a:lstStyle/>
          <a:p>
            <a:r>
              <a:rPr lang="fi-FI" dirty="0"/>
              <a:t>LIIKUNTALUOKALLE HAKEMINEN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7333" y="969484"/>
            <a:ext cx="9810725" cy="5888515"/>
          </a:xfrm>
        </p:spPr>
        <p:txBody>
          <a:bodyPr>
            <a:noAutofit/>
          </a:bodyPr>
          <a:lstStyle/>
          <a:p>
            <a: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Hakeminen tehdään sähköisesti Wilma-sovelluksen kautta huoltajan tunnuksilla ajalla 4.12.2023 - 8.1.2024 Mikäli internetiä ei ole käytettävissä, hakulomakkeen saa alakoulun kansliasta.</a:t>
            </a:r>
            <a:b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Paperinen hakulomake on palautettava kouluun 8.1.2022 mennessä.</a:t>
            </a:r>
            <a:endParaRPr lang="fi-FI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i-FI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Kaikille hakijoille yhteiset valintatestit (liikuntaluokka/urheiluluokka)</a:t>
            </a:r>
          </a:p>
          <a:p>
            <a: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VALINTAKOE</a:t>
            </a:r>
            <a:b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Pyörön koulu: perjantaina </a:t>
            </a:r>
            <a:r>
              <a:rPr lang="fi-FI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.1.2024</a:t>
            </a:r>
            <a:b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Pyörön koululla (Blominkatu 2).</a:t>
            </a:r>
            <a:b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Oppilaat jaetaan kouluittain kahteen</a:t>
            </a:r>
            <a:b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saapumiserään (klo 8.00 ja klo 12.00). Tarkka</a:t>
            </a:r>
            <a:b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aikataulu informoidaan koulujen kotisivuilla noin</a:t>
            </a:r>
            <a:b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viikkoa ennen valintakoetta. Ota mukaan sisäliikunta-asu ja halutessasi juomapullo ja pientä</a:t>
            </a:r>
            <a:b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välipalaa. Testipäivän aikana ei ole järjestettyä</a:t>
            </a:r>
            <a:b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ruokailua. Oppilas voi ruokailla omalla koulullaan</a:t>
            </a:r>
            <a:b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ennen valintakoetta tai sen jälkeen, riippuen kumpaan saapumiserään hän kuuluu.</a:t>
            </a:r>
            <a:b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Valintakokeen arvioitu kesto on noin 3,5 tuntia.</a:t>
            </a:r>
            <a:br>
              <a:rPr lang="fi-FI" sz="14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 haet ensisijaisesti urheiluluokalle, muista laittaa kakkosvalinnaksi liikuntaluokka!!</a:t>
            </a:r>
          </a:p>
          <a:p>
            <a:endParaRPr lang="fi-FI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i-FI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Lisätietoja Pyörön koulun verkkosivut (</a:t>
            </a:r>
            <a:r>
              <a:rPr lang="fi-FI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www.pedanet.pyörö</a:t>
            </a:r>
            <a:r>
              <a:rPr lang="fi-FI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7318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uva, joka sisältää kohteen ruoho, henkilö, ulko, urheilu&#10;&#10;Kuvaus luotu automaattisesti">
            <a:extLst>
              <a:ext uri="{FF2B5EF4-FFF2-40B4-BE49-F238E27FC236}">
                <a16:creationId xmlns:a16="http://schemas.microsoft.com/office/drawing/2014/main" id="{37F66EA5-DD68-46AD-A5EF-7F48DB37D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51"/>
                    </a14:imgEffect>
                  </a14:imgLayer>
                </a14:imgProps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fi-FI" dirty="0"/>
              <a:t>VALINTAKOE     www.soveltuvuuskoe.fi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lnSpc>
                <a:spcPct val="90000"/>
              </a:lnSpc>
            </a:pPr>
            <a:r>
              <a:rPr lang="fi-FI" dirty="0">
                <a:solidFill>
                  <a:srgbClr val="FFFFFF"/>
                </a:solidFill>
              </a:rPr>
              <a:t>Olympiakomitean valtakunnallinen soveltuvuuskoe</a:t>
            </a:r>
          </a:p>
          <a:p>
            <a:pPr lvl="1">
              <a:lnSpc>
                <a:spcPct val="90000"/>
              </a:lnSpc>
            </a:pPr>
            <a:r>
              <a:rPr lang="fi-FI" dirty="0">
                <a:solidFill>
                  <a:srgbClr val="FFFFFF"/>
                </a:solidFill>
              </a:rPr>
              <a:t>6 valtakunnallista osiota (liikkumistaidot, kestävyys, voima, tasapainotaidot, liikkuvuus, välineen </a:t>
            </a:r>
            <a:r>
              <a:rPr lang="fi-FI">
                <a:solidFill>
                  <a:srgbClr val="FFFFFF"/>
                </a:solidFill>
              </a:rPr>
              <a:t>käsittelytaidot)</a:t>
            </a:r>
            <a:endParaRPr lang="fi-FI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r>
              <a:rPr lang="fi-FI" u="sng" dirty="0">
                <a:solidFill>
                  <a:srgbClr val="FFFFFF"/>
                </a:solidFill>
              </a:rPr>
              <a:t>VOIMA</a:t>
            </a:r>
            <a:r>
              <a:rPr lang="fi-FI" dirty="0">
                <a:solidFill>
                  <a:srgbClr val="FFFFFF"/>
                </a:solidFill>
              </a:rPr>
              <a:t>: punnerrus, vauhditon 5-loikka, vauhditon 5-tasajalkahyppy</a:t>
            </a:r>
          </a:p>
          <a:p>
            <a:pPr lvl="1">
              <a:lnSpc>
                <a:spcPct val="90000"/>
              </a:lnSpc>
            </a:pPr>
            <a:r>
              <a:rPr lang="fi-FI" dirty="0">
                <a:solidFill>
                  <a:srgbClr val="FFFFFF"/>
                </a:solidFill>
                <a:hlinkClick r:id="rId4"/>
              </a:rPr>
              <a:t>VÄLINEEN KÄSITTELYTAIDOT: </a:t>
            </a:r>
            <a:r>
              <a:rPr lang="fi-FI" dirty="0">
                <a:solidFill>
                  <a:srgbClr val="FFFFFF"/>
                </a:solidFill>
              </a:rPr>
              <a:t>Heitto-kiinniottoyhdistelmä</a:t>
            </a:r>
          </a:p>
          <a:p>
            <a:pPr lvl="1">
              <a:lnSpc>
                <a:spcPct val="90000"/>
              </a:lnSpc>
            </a:pPr>
            <a:r>
              <a:rPr lang="fi-FI" u="sng" dirty="0">
                <a:solidFill>
                  <a:srgbClr val="FFFFFF"/>
                </a:solidFill>
              </a:rPr>
              <a:t>TASAPAINOTAIDOT JA RYTMI</a:t>
            </a:r>
            <a:r>
              <a:rPr lang="fi-FI" dirty="0">
                <a:solidFill>
                  <a:srgbClr val="FFFFFF"/>
                </a:solidFill>
              </a:rPr>
              <a:t>: Voimistelusarja ja rytmitesti</a:t>
            </a:r>
          </a:p>
          <a:p>
            <a:pPr lvl="1">
              <a:lnSpc>
                <a:spcPct val="90000"/>
              </a:lnSpc>
            </a:pPr>
            <a:r>
              <a:rPr lang="fi-FI" dirty="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LIIKKUVUUS:  Nousu siltaan maasta</a:t>
            </a:r>
            <a:r>
              <a:rPr lang="fi-FI" dirty="0">
                <a:solidFill>
                  <a:srgbClr val="FFFFFF"/>
                </a:solidFill>
              </a:rPr>
              <a:t>, valakyykky, jalan nosto</a:t>
            </a:r>
          </a:p>
          <a:p>
            <a:pPr lvl="1">
              <a:lnSpc>
                <a:spcPct val="90000"/>
              </a:lnSpc>
            </a:pPr>
            <a:r>
              <a:rPr lang="fi-FI" u="sng" dirty="0">
                <a:solidFill>
                  <a:srgbClr val="FFFFFF"/>
                </a:solidFill>
              </a:rPr>
              <a:t>LIIIKKUMISTAIDOT</a:t>
            </a:r>
          </a:p>
          <a:p>
            <a:pPr lvl="1">
              <a:lnSpc>
                <a:spcPct val="90000"/>
              </a:lnSpc>
            </a:pPr>
            <a:r>
              <a:rPr lang="fi-FI" u="sng" dirty="0">
                <a:solidFill>
                  <a:srgbClr val="FFFFFF"/>
                </a:solidFill>
              </a:rPr>
              <a:t>JA NOPEUS</a:t>
            </a:r>
            <a:r>
              <a:rPr lang="fi-FI" dirty="0">
                <a:solidFill>
                  <a:srgbClr val="FFFFFF"/>
                </a:solidFill>
              </a:rPr>
              <a:t>: sivuttaissiirtymä ja tähtirata</a:t>
            </a:r>
            <a:endParaRPr lang="fi-FI" dirty="0"/>
          </a:p>
          <a:p>
            <a:pPr lvl="1">
              <a:lnSpc>
                <a:spcPct val="90000"/>
              </a:lnSpc>
            </a:pPr>
            <a:r>
              <a:rPr lang="fi-FI" u="sng" dirty="0">
                <a:solidFill>
                  <a:srgbClr val="FFFFFF"/>
                </a:solidFill>
              </a:rPr>
              <a:t>KESTÄVYYS</a:t>
            </a:r>
            <a:r>
              <a:rPr lang="fi-FI" dirty="0">
                <a:solidFill>
                  <a:srgbClr val="FFFFFF"/>
                </a:solidFill>
              </a:rPr>
              <a:t>: viivajuoksu</a:t>
            </a:r>
          </a:p>
          <a:p>
            <a:pPr lvl="1">
              <a:lnSpc>
                <a:spcPct val="90000"/>
              </a:lnSpc>
            </a:pPr>
            <a:endParaRPr lang="fi-FI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endParaRPr lang="fi-FI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41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" r="-2" b="-2"/>
          <a:stretch/>
        </p:blipFill>
        <p:spPr>
          <a:xfrm>
            <a:off x="2" y="10"/>
            <a:ext cx="4063593" cy="685799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067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pic>
        <p:nvPicPr>
          <p:cNvPr id="8" name="Kuva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1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672DEBF9-3696-465A-B993-E86E221CD9C9}"/>
              </a:ext>
            </a:extLst>
          </p:cNvPr>
          <p:cNvSpPr txBox="1"/>
          <p:nvPr/>
        </p:nvSpPr>
        <p:spPr>
          <a:xfrm>
            <a:off x="2660074" y="213756"/>
            <a:ext cx="5890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dirty="0">
                <a:solidFill>
                  <a:schemeClr val="accent1"/>
                </a:solidFill>
                <a:highlight>
                  <a:srgbClr val="808080"/>
                </a:highlight>
              </a:rPr>
              <a:t>YHDESSÄ YLÖSPÄIN!</a:t>
            </a:r>
          </a:p>
        </p:txBody>
      </p:sp>
    </p:spTree>
    <p:extLst>
      <p:ext uri="{BB962C8B-B14F-4D97-AF65-F5344CB8AC3E}">
        <p14:creationId xmlns:p14="http://schemas.microsoft.com/office/powerpoint/2010/main" val="4277798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r="11917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fi-FI" sz="3300"/>
              <a:t>PYÖRÖN KOULUSSA LIIKUTAAN!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92666" y="1701799"/>
            <a:ext cx="3851123" cy="47328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fi-FI" sz="1600" dirty="0"/>
          </a:p>
          <a:p>
            <a:pPr>
              <a:lnSpc>
                <a:spcPct val="90000"/>
              </a:lnSpc>
            </a:pPr>
            <a:r>
              <a:rPr lang="fi-FI" sz="1600" dirty="0"/>
              <a:t>Koulun yhteiset pelitapahtumat ennen lomia</a:t>
            </a:r>
          </a:p>
          <a:p>
            <a:pPr>
              <a:lnSpc>
                <a:spcPct val="90000"/>
              </a:lnSpc>
            </a:pPr>
            <a:r>
              <a:rPr lang="fi-FI" sz="1600" dirty="0"/>
              <a:t>Liikkuvat välkät joka päivä</a:t>
            </a:r>
          </a:p>
          <a:p>
            <a:pPr>
              <a:lnSpc>
                <a:spcPct val="90000"/>
              </a:lnSpc>
            </a:pPr>
            <a:r>
              <a:rPr lang="fi-FI" sz="1600" dirty="0"/>
              <a:t> Oppilaskunnan turnaukset</a:t>
            </a:r>
          </a:p>
          <a:p>
            <a:pPr>
              <a:lnSpc>
                <a:spcPct val="90000"/>
              </a:lnSpc>
            </a:pPr>
            <a:r>
              <a:rPr lang="fi-FI" sz="1600" dirty="0"/>
              <a:t>Koulujenväliset pelit</a:t>
            </a:r>
          </a:p>
          <a:p>
            <a:pPr>
              <a:lnSpc>
                <a:spcPct val="90000"/>
              </a:lnSpc>
            </a:pPr>
            <a:r>
              <a:rPr lang="fi-FI" sz="1600" dirty="0" err="1"/>
              <a:t>Viikottaiset</a:t>
            </a:r>
            <a:r>
              <a:rPr lang="fi-FI" sz="1600" dirty="0"/>
              <a:t> liikuntahaasteet</a:t>
            </a:r>
          </a:p>
          <a:p>
            <a:pPr>
              <a:lnSpc>
                <a:spcPct val="90000"/>
              </a:lnSpc>
            </a:pPr>
            <a:r>
              <a:rPr lang="fi-FI" sz="1600" dirty="0"/>
              <a:t>Seurayhteistyö ja liikuntakerhot</a:t>
            </a:r>
          </a:p>
          <a:p>
            <a:pPr>
              <a:lnSpc>
                <a:spcPct val="90000"/>
              </a:lnSpc>
            </a:pPr>
            <a:r>
              <a:rPr lang="fi-FI" sz="1600" dirty="0" err="1"/>
              <a:t>Pinarin</a:t>
            </a:r>
            <a:r>
              <a:rPr lang="fi-FI" sz="1600" dirty="0"/>
              <a:t> toimintapisteet</a:t>
            </a:r>
          </a:p>
          <a:p>
            <a:pPr>
              <a:lnSpc>
                <a:spcPct val="90000"/>
              </a:lnSpc>
            </a:pPr>
            <a:r>
              <a:rPr lang="fi-FI" sz="1600" dirty="0"/>
              <a:t>Pingis- ja biljardipöydät</a:t>
            </a:r>
          </a:p>
          <a:p>
            <a:pPr>
              <a:lnSpc>
                <a:spcPct val="90000"/>
              </a:lnSpc>
            </a:pPr>
            <a:r>
              <a:rPr lang="fi-FI" sz="1600" dirty="0"/>
              <a:t>Panna-Areena ja Katukoris </a:t>
            </a:r>
          </a:p>
          <a:p>
            <a:pPr>
              <a:lnSpc>
                <a:spcPct val="90000"/>
              </a:lnSpc>
            </a:pPr>
            <a:r>
              <a:rPr lang="fi-FI" sz="1600" dirty="0"/>
              <a:t>Kuntosali, uusi tekonurmikenttä</a:t>
            </a:r>
          </a:p>
          <a:p>
            <a:pPr>
              <a:lnSpc>
                <a:spcPct val="90000"/>
              </a:lnSpc>
            </a:pPr>
            <a:r>
              <a:rPr lang="fi-FI" sz="1600" dirty="0"/>
              <a:t>Tuplajäät, Pohjoismaiden suurin jalkapallohalli, uusittu uimahalli, liikuntahalli ja tekojäärata lähellä, kolme mailapelihallia</a:t>
            </a:r>
          </a:p>
          <a:p>
            <a:pPr>
              <a:lnSpc>
                <a:spcPct val="90000"/>
              </a:lnSpc>
            </a:pPr>
            <a:endParaRPr lang="fi-FI" sz="16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56535325"/>
      </p:ext>
    </p:extLst>
  </p:cSld>
  <p:clrMapOvr>
    <a:masterClrMapping/>
  </p:clrMapOvr>
</p:sld>
</file>

<file path=ppt/theme/theme1.xml><?xml version="1.0" encoding="utf-8"?>
<a:theme xmlns:a="http://schemas.openxmlformats.org/drawingml/2006/main" name="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9511</TotalTime>
  <Words>416</Words>
  <Application>Microsoft Office PowerPoint</Application>
  <PresentationFormat>Laajakuva</PresentationFormat>
  <Paragraphs>51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Trebuchet MS</vt:lpstr>
      <vt:lpstr>Wingdings 3</vt:lpstr>
      <vt:lpstr>Pinta</vt:lpstr>
      <vt:lpstr>LIIKUNTALUOKKA 2024 PYÖRÖN KOULU</vt:lpstr>
      <vt:lpstr>PYÖRÖN KOULUN LIIKUNTALUOKKA</vt:lpstr>
      <vt:lpstr>TAVOITTEET &amp; ARVIOINTI</vt:lpstr>
      <vt:lpstr>JA KUNTO KASVAA!</vt:lpstr>
      <vt:lpstr>PowerPoint-esitys</vt:lpstr>
      <vt:lpstr>LIIKUNTALUOKALLE HAKEMINEN</vt:lpstr>
      <vt:lpstr>VALINTAKOE     www.soveltuvuuskoe.fi</vt:lpstr>
      <vt:lpstr>PowerPoint-esitys</vt:lpstr>
      <vt:lpstr>PYÖRÖN KOULUSSA LIIKUTAAN!</vt:lpstr>
      <vt:lpstr>PowerPoint-esitys</vt:lpstr>
      <vt:lpstr>PowerPoint-esitys</vt:lpstr>
    </vt:vector>
  </TitlesOfParts>
  <Company>Kuopion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LIIKUNTALUOKKA 2018</dc:title>
  <dc:creator>Kari Paula Eveliina</dc:creator>
  <cp:lastModifiedBy>Pesonen Ville Petteri</cp:lastModifiedBy>
  <cp:revision>51</cp:revision>
  <cp:lastPrinted>2017-11-01T06:23:36Z</cp:lastPrinted>
  <dcterms:created xsi:type="dcterms:W3CDTF">2017-10-31T07:29:50Z</dcterms:created>
  <dcterms:modified xsi:type="dcterms:W3CDTF">2023-11-21T07:03:48Z</dcterms:modified>
</cp:coreProperties>
</file>