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9" r:id="rId6"/>
    <p:sldId id="261" r:id="rId7"/>
    <p:sldId id="259" r:id="rId8"/>
    <p:sldId id="260" r:id="rId9"/>
    <p:sldId id="264" r:id="rId10"/>
    <p:sldId id="266" r:id="rId11"/>
    <p:sldId id="270" r:id="rId12"/>
    <p:sldId id="265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58" d="100"/>
          <a:sy n="58" d="100"/>
        </p:scale>
        <p:origin x="1520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42" y="1933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/>
              <a:t>Muokkaa alaotsikon perustyyliä napsautt.</a:t>
            </a:r>
            <a:endParaRPr kumimoji="0" lang="en-US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F55E2C-1156-40AA-B169-1B473380526D}" type="datetimeFigureOut">
              <a:rPr lang="fi-FI" smtClean="0"/>
              <a:t>3.5.2021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Suorakulmi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Suorakulmi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uorakulmi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uora yhdysviiv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uora yhdysviiv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uora yhdysviiv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Suorakulmi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i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i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i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i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i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B33A4F6-C8B4-4CB5-A98A-54DA63CFBBBF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E2C-1156-40AA-B169-1B473380526D}" type="datetimeFigureOut">
              <a:rPr lang="fi-FI" smtClean="0"/>
              <a:t>3.5.2021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A4F6-C8B4-4CB5-A98A-54DA63CFBBB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E2C-1156-40AA-B169-1B473380526D}" type="datetimeFigureOut">
              <a:rPr lang="fi-FI" smtClean="0"/>
              <a:t>3.5.2021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A4F6-C8B4-4CB5-A98A-54DA63CFBBB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F55E2C-1156-40AA-B169-1B473380526D}" type="datetimeFigureOut">
              <a:rPr lang="fi-FI" smtClean="0"/>
              <a:t>3.5.2021</a:t>
            </a:fld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33A4F6-C8B4-4CB5-A98A-54DA63CFBBB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F55E2C-1156-40AA-B169-1B473380526D}" type="datetimeFigureOut">
              <a:rPr lang="fi-FI" smtClean="0"/>
              <a:t>3.5.2021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uorakulmi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kulmi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uora yhdysviiv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uora yhdysviiv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uorakulmi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i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i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i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i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i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uora yhdysviiv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B33A4F6-C8B4-4CB5-A98A-54DA63CFBBBF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E2C-1156-40AA-B169-1B473380526D}" type="datetimeFigureOut">
              <a:rPr lang="fi-FI" smtClean="0"/>
              <a:t>3.5.2021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A4F6-C8B4-4CB5-A98A-54DA63CFBBBF}" type="slidenum">
              <a:rPr lang="fi-FI" smtClean="0"/>
              <a:t>‹#›</a:t>
            </a:fld>
            <a:endParaRPr lang="fi-FI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E2C-1156-40AA-B169-1B473380526D}" type="datetimeFigureOut">
              <a:rPr lang="fi-FI" smtClean="0"/>
              <a:t>3.5.2021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A4F6-C8B4-4CB5-A98A-54DA63CFBBBF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14" name="Tekstin paikkamerkki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F55E2C-1156-40AA-B169-1B473380526D}" type="datetimeFigureOut">
              <a:rPr lang="fi-FI" smtClean="0"/>
              <a:t>3.5.2021</a:t>
            </a:fld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33A4F6-C8B4-4CB5-A98A-54DA63CFBBB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E2C-1156-40AA-B169-1B473380526D}" type="datetimeFigureOut">
              <a:rPr lang="fi-FI" smtClean="0"/>
              <a:t>3.5.2021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A4F6-C8B4-4CB5-A98A-54DA63CFBBB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8" name="Suora yhdysviiv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i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isällön paikkamerkk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21" name="Päivämäärän paikkamerkki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F55E2C-1156-40AA-B169-1B473380526D}" type="datetimeFigureOut">
              <a:rPr lang="fi-FI" smtClean="0"/>
              <a:t>3.5.2021</a:t>
            </a:fld>
            <a:endParaRPr lang="fi-FI"/>
          </a:p>
        </p:txBody>
      </p:sp>
      <p:sp>
        <p:nvSpPr>
          <p:cNvPr id="22" name="Dian numeron paikkamerkki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33A4F6-C8B4-4CB5-A98A-54DA63CFBBBF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Alatunnisteen paikkamerk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i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i-FI"/>
              <a:t>Lisää kuva napsauttamalla kuvaketta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Suorakulmi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 yhdysviiv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uora yhdysviiv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uora yhdysviiv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äivämäärän paikkamerkki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F55E2C-1156-40AA-B169-1B473380526D}" type="datetimeFigureOut">
              <a:rPr lang="fi-FI" smtClean="0"/>
              <a:t>3.5.2021</a:t>
            </a:fld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33A4F6-C8B4-4CB5-A98A-54DA63CFBBBF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Alatunnisteen paikkamerk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/>
              <a:t>Muokkaa tekstin perustyylejä napsauttamalla</a:t>
            </a:r>
          </a:p>
          <a:p>
            <a:pPr lvl="1" eaLnBrk="1" latinLnBrk="0" hangingPunct="1"/>
            <a:r>
              <a:rPr kumimoji="0" lang="fi-FI"/>
              <a:t>toinen taso</a:t>
            </a:r>
          </a:p>
          <a:p>
            <a:pPr lvl="2" eaLnBrk="1" latinLnBrk="0" hangingPunct="1"/>
            <a:r>
              <a:rPr kumimoji="0" lang="fi-FI"/>
              <a:t>kolmas taso</a:t>
            </a:r>
          </a:p>
          <a:p>
            <a:pPr lvl="3" eaLnBrk="1" latinLnBrk="0" hangingPunct="1"/>
            <a:r>
              <a:rPr kumimoji="0" lang="fi-FI"/>
              <a:t>neljäs taso</a:t>
            </a:r>
          </a:p>
          <a:p>
            <a:pPr lvl="4" eaLnBrk="1" latinLnBrk="0" hangingPunct="1"/>
            <a:r>
              <a:rPr kumimoji="0" lang="fi-FI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F55E2C-1156-40AA-B169-1B473380526D}" type="datetimeFigureOut">
              <a:rPr lang="fi-FI" smtClean="0"/>
              <a:t>3.5.2021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uorakulmi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i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B33A4F6-C8B4-4CB5-A98A-54DA63CFBBBF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/>
          <a:lstStyle/>
          <a:p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		Koulu alkaa 12.8. klo 9.00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852936"/>
            <a:ext cx="3709091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43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	 Vapaan anominen koulusta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683568" y="1844824"/>
            <a:ext cx="7467600" cy="4873752"/>
          </a:xfrm>
        </p:spPr>
        <p:txBody>
          <a:bodyPr/>
          <a:lstStyle/>
          <a:p>
            <a:r>
              <a:rPr lang="fi-FI" dirty="0"/>
              <a:t>Lapsella on oppivelvollisuus. Näin ollen poissaolot tulee anoa, ei ilmoittaa.</a:t>
            </a:r>
          </a:p>
          <a:p>
            <a:r>
              <a:rPr lang="fi-FI" dirty="0"/>
              <a:t>Oma opettaja voi antaa luvan 1-3- päivän poissaoloon ja rehtori sitä pidempiin vapaisiin. Yli 3 päivää kestävät vapaat tulee aina anoa lomakkeella kirjallisena. Wilmaan tulossa sähköinen hakemus.</a:t>
            </a:r>
          </a:p>
          <a:p>
            <a:r>
              <a:rPr lang="fi-FI" dirty="0"/>
              <a:t>Lähtökohtaisesti omat lomat myönnetään.</a:t>
            </a:r>
          </a:p>
          <a:p>
            <a:r>
              <a:rPr lang="fi-FI" dirty="0"/>
              <a:t>Oman loman aikana vanhemman tulee huolehtia, että koulutehtävät ja uusien asioiden opiskelu tulevat hoidetuksi.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34160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79EE22-3B6F-45E0-8CD3-A019735A9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Koulun työ- ja vapaapäivät lukuvuonna 2021-2022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FABFF9-5CEF-40D7-9417-596319906B3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Koulutyö alkaa to 12.8. 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LOMAT:</a:t>
            </a:r>
          </a:p>
          <a:p>
            <a:r>
              <a:rPr lang="fi-FI" dirty="0"/>
              <a:t>Syysloma 18.-22.10.2021</a:t>
            </a:r>
          </a:p>
          <a:p>
            <a:r>
              <a:rPr lang="fi-FI" dirty="0"/>
              <a:t>Joululoma 22.12.2021 - 2.1.2022</a:t>
            </a:r>
          </a:p>
          <a:p>
            <a:r>
              <a:rPr lang="fi-FI" dirty="0"/>
              <a:t>Talviloma 7.-11.3.2022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VAPAAPÄIVÄT:</a:t>
            </a:r>
          </a:p>
          <a:p>
            <a:r>
              <a:rPr lang="fi-FI" dirty="0"/>
              <a:t>7.1.2022 ja 27.5.2022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Koulutyö päättyy la 4.6.2022</a:t>
            </a:r>
          </a:p>
        </p:txBody>
      </p:sp>
    </p:spTree>
    <p:extLst>
      <p:ext uri="{BB962C8B-B14F-4D97-AF65-F5344CB8AC3E}">
        <p14:creationId xmlns:p14="http://schemas.microsoft.com/office/powerpoint/2010/main" val="3783301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116632"/>
            <a:ext cx="8640960" cy="6336064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899592" y="1222561"/>
            <a:ext cx="76328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/>
              <a:t>Kokoontuminen tapahtuu ensimmäisenä koulupäivänä koulumme välituntipihalle. Sieltä ekaluokan opettajat Outi Lehtonen 1C, Jaana Vuorinen 1D, Marianne Kovero-Paakkinen 1E ja Niina Kuivalainen 1F kutsuvat omat oppilaansa luokkiinsa.</a:t>
            </a:r>
          </a:p>
          <a:p>
            <a:endParaRPr lang="fi-FI" sz="3200" dirty="0"/>
          </a:p>
          <a:p>
            <a:r>
              <a:rPr lang="fi-FI" sz="3200" b="1" dirty="0"/>
              <a:t>Mutta sitä ennen nautitaan kesästä…</a:t>
            </a:r>
          </a:p>
          <a:p>
            <a:r>
              <a:rPr lang="fi-FI" sz="3200" b="1" dirty="0"/>
              <a:t>Syksyllä tavataan…</a:t>
            </a:r>
          </a:p>
          <a:p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221246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	    Ekaluokalla opiskellaan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2085182" y="1844824"/>
            <a:ext cx="6048672" cy="4176464"/>
          </a:xfrm>
        </p:spPr>
        <p:txBody>
          <a:bodyPr>
            <a:normAutofit lnSpcReduction="10000"/>
          </a:bodyPr>
          <a:lstStyle/>
          <a:p>
            <a:r>
              <a:rPr lang="fi-FI" dirty="0"/>
              <a:t>Äidinkieli 7h/vko</a:t>
            </a:r>
          </a:p>
          <a:p>
            <a:r>
              <a:rPr lang="fi-FI" dirty="0"/>
              <a:t>Matematiikka 4h/vko</a:t>
            </a:r>
          </a:p>
          <a:p>
            <a:r>
              <a:rPr lang="fi-FI" dirty="0"/>
              <a:t>Ympäristöoppi 2h/vko</a:t>
            </a:r>
          </a:p>
          <a:p>
            <a:r>
              <a:rPr lang="fi-FI" dirty="0"/>
              <a:t>Uskonto/elämänkatsomustieto 1h/vko</a:t>
            </a:r>
          </a:p>
          <a:p>
            <a:r>
              <a:rPr lang="fi-FI" dirty="0"/>
              <a:t>Musiikki 1h/vko</a:t>
            </a:r>
          </a:p>
          <a:p>
            <a:r>
              <a:rPr lang="fi-FI" dirty="0"/>
              <a:t>Kuvataide 1h/vko</a:t>
            </a:r>
          </a:p>
          <a:p>
            <a:r>
              <a:rPr lang="fi-FI" dirty="0"/>
              <a:t>Käsityö 2h/vko</a:t>
            </a:r>
          </a:p>
          <a:p>
            <a:r>
              <a:rPr lang="fi-FI" dirty="0"/>
              <a:t>Liikunta 2h/vko</a:t>
            </a:r>
          </a:p>
          <a:p>
            <a:r>
              <a:rPr lang="fi-FI" dirty="0"/>
              <a:t>Englanti 1h/vko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683568" y="6130591"/>
            <a:ext cx="1572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/>
              <a:t>= 21h/vko</a:t>
            </a:r>
          </a:p>
        </p:txBody>
      </p:sp>
    </p:spTree>
    <p:extLst>
      <p:ext uri="{BB962C8B-B14F-4D97-AF65-F5344CB8AC3E}">
        <p14:creationId xmlns:p14="http://schemas.microsoft.com/office/powerpoint/2010/main" val="385308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4624"/>
            <a:ext cx="7467600" cy="1143000"/>
          </a:xfrm>
        </p:spPr>
        <p:txBody>
          <a:bodyPr/>
          <a:lstStyle/>
          <a:p>
            <a:r>
              <a:rPr lang="fi-FI" dirty="0"/>
              <a:t>	  Miten nykyisin opiskellaan?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2550975" y="1496180"/>
            <a:ext cx="5760640" cy="4873752"/>
          </a:xfrm>
        </p:spPr>
        <p:txBody>
          <a:bodyPr/>
          <a:lstStyle/>
          <a:p>
            <a:r>
              <a:rPr lang="fi-FI" dirty="0"/>
              <a:t>Yksin ja yhdessä</a:t>
            </a:r>
          </a:p>
          <a:p>
            <a:r>
              <a:rPr lang="fi-FI" dirty="0"/>
              <a:t>Toiminnallisesti</a:t>
            </a:r>
          </a:p>
          <a:p>
            <a:r>
              <a:rPr lang="fi-FI" dirty="0"/>
              <a:t>Kynä-tehtäviä tehden</a:t>
            </a:r>
          </a:p>
          <a:p>
            <a:r>
              <a:rPr lang="fi-FI" dirty="0"/>
              <a:t>Tietotekniikkaa hyödyntäen</a:t>
            </a:r>
          </a:p>
          <a:p>
            <a:r>
              <a:rPr lang="fi-FI" dirty="0"/>
              <a:t>Monialaisia oppimiskokonaisuuksia opiskellen (esimerkiksi teemaviikkojen muodossa)</a:t>
            </a:r>
          </a:p>
          <a:p>
            <a:r>
              <a:rPr lang="fi-FI" dirty="0"/>
              <a:t>Leikkien</a:t>
            </a:r>
          </a:p>
          <a:p>
            <a:r>
              <a:rPr lang="fi-FI" dirty="0"/>
              <a:t>Pelaten </a:t>
            </a:r>
          </a:p>
          <a:p>
            <a:r>
              <a:rPr lang="fi-FI" dirty="0"/>
              <a:t>Liikkuen</a:t>
            </a:r>
          </a:p>
          <a:p>
            <a:r>
              <a:rPr lang="fi-FI" dirty="0"/>
              <a:t>Yhdessä esikoululaisten kanssa</a:t>
            </a:r>
          </a:p>
        </p:txBody>
      </p:sp>
      <p:sp>
        <p:nvSpPr>
          <p:cNvPr id="4" name="Ellipsi 3"/>
          <p:cNvSpPr/>
          <p:nvPr/>
        </p:nvSpPr>
        <p:spPr>
          <a:xfrm>
            <a:off x="179512" y="1628800"/>
            <a:ext cx="2376264" cy="187220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Oppilaille luodaan omat </a:t>
            </a:r>
            <a:r>
              <a:rPr lang="fi-FI" dirty="0" err="1">
                <a:solidFill>
                  <a:schemeClr val="tx1"/>
                </a:solidFill>
              </a:rPr>
              <a:t>tietokonetun-nukset</a:t>
            </a:r>
            <a:r>
              <a:rPr lang="fi-FI" dirty="0">
                <a:solidFill>
                  <a:schemeClr val="tx1"/>
                </a:solidFill>
              </a:rPr>
              <a:t> jo syksyllä!</a:t>
            </a:r>
          </a:p>
        </p:txBody>
      </p:sp>
      <p:cxnSp>
        <p:nvCxnSpPr>
          <p:cNvPr id="9" name="Suora nuoliyhdysviiva 8"/>
          <p:cNvCxnSpPr/>
          <p:nvPr/>
        </p:nvCxnSpPr>
        <p:spPr>
          <a:xfrm flipH="1" flipV="1">
            <a:off x="2123728" y="2771800"/>
            <a:ext cx="576064" cy="297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192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449144" cy="1143000"/>
          </a:xfrm>
        </p:spPr>
        <p:txBody>
          <a:bodyPr/>
          <a:lstStyle/>
          <a:p>
            <a:r>
              <a:rPr lang="fi-FI" dirty="0"/>
              <a:t>Koulupäivät alkavat ja päättyvät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683568" y="1723600"/>
            <a:ext cx="7467600" cy="4873752"/>
          </a:xfrm>
        </p:spPr>
        <p:txBody>
          <a:bodyPr/>
          <a:lstStyle/>
          <a:p>
            <a:r>
              <a:rPr lang="fi-FI" dirty="0"/>
              <a:t>Koulu alkaa Pyörössä klo 8.10, klo 9 tai klo 10.15 </a:t>
            </a:r>
          </a:p>
          <a:p>
            <a:r>
              <a:rPr lang="fi-FI" dirty="0"/>
              <a:t>Keskiviikkoisin koulu alkaa klo 10.15 kaikilla.</a:t>
            </a:r>
          </a:p>
          <a:p>
            <a:r>
              <a:rPr lang="fi-FI" dirty="0"/>
              <a:t>Koulun alkamista odotetaan koulun välituntipihalla.</a:t>
            </a:r>
          </a:p>
          <a:p>
            <a:r>
              <a:rPr lang="fi-FI" dirty="0"/>
              <a:t>Koulua on ekaluokkalaisilla 3-5 tuntia päivässä.</a:t>
            </a:r>
          </a:p>
          <a:p>
            <a:r>
              <a:rPr lang="fi-FI" dirty="0"/>
              <a:t>Koulupäivä päättyy klo 12, klo 13 tai klo 14.</a:t>
            </a:r>
          </a:p>
        </p:txBody>
      </p:sp>
    </p:spTree>
    <p:extLst>
      <p:ext uri="{BB962C8B-B14F-4D97-AF65-F5344CB8AC3E}">
        <p14:creationId xmlns:p14="http://schemas.microsoft.com/office/powerpoint/2010/main" val="273619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LUKUJÄRJESTYKSET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Oppilas saa lukujärjestyksen mukaansa ensimmäisenä koulupäivänään. </a:t>
            </a:r>
          </a:p>
          <a:p>
            <a:r>
              <a:rPr lang="fi-FI" dirty="0"/>
              <a:t>Koulua on 12.8. klo 9-12 ja13.8. alkaen lukujärjestyksen mukaisesti. </a:t>
            </a:r>
          </a:p>
          <a:p>
            <a:r>
              <a:rPr lang="fi-FI" dirty="0"/>
              <a:t>Mikäli lukujärjestykset valmistuvat aiemmin, ilmestyvät ne Wilmaan nähtäväksi. Tässä vaiheessa ryhmäjaot eivät kuitenkaan ole vielä tiedossa. Lukujärjestyksiin voi siis vielä tällöin tulla muutoksia. </a:t>
            </a:r>
          </a:p>
          <a:p>
            <a:r>
              <a:rPr lang="fi-FI" dirty="0"/>
              <a:t>Ryhmäjaot (jakotunteja varten) tehdään pedagogisin perustein. </a:t>
            </a:r>
          </a:p>
        </p:txBody>
      </p:sp>
    </p:spTree>
    <p:extLst>
      <p:ext uri="{BB962C8B-B14F-4D97-AF65-F5344CB8AC3E}">
        <p14:creationId xmlns:p14="http://schemas.microsoft.com/office/powerpoint/2010/main" val="4220944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		Tukea oppimiseen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1043608" y="1916832"/>
            <a:ext cx="7467600" cy="4873752"/>
          </a:xfrm>
        </p:spPr>
        <p:txBody>
          <a:bodyPr/>
          <a:lstStyle/>
          <a:p>
            <a:r>
              <a:rPr lang="fi-FI" dirty="0"/>
              <a:t>Oman opettajan lisäksi laaja-alaiset erityisopettajat antavat tukea oppimiseen.</a:t>
            </a:r>
          </a:p>
          <a:p>
            <a:r>
              <a:rPr lang="fi-FI" dirty="0"/>
              <a:t>Tukiopetusta oppilaalle annetaan tarvittaessa.</a:t>
            </a:r>
          </a:p>
          <a:p>
            <a:r>
              <a:rPr lang="fi-FI" dirty="0"/>
              <a:t>Opetusta eriytetään tarpeen mukaan</a:t>
            </a:r>
          </a:p>
          <a:p>
            <a:r>
              <a:rPr lang="fi-FI" dirty="0"/>
              <a:t>Kolmiportaisen tuen malli: yleinen tuki, tehostettu tuki (kun tuen tarve säännöllistä), erityinen tuki (kun tehostettu tuki ei riitä)</a:t>
            </a:r>
          </a:p>
        </p:txBody>
      </p:sp>
    </p:spTree>
    <p:extLst>
      <p:ext uri="{BB962C8B-B14F-4D97-AF65-F5344CB8AC3E}">
        <p14:creationId xmlns:p14="http://schemas.microsoft.com/office/powerpoint/2010/main" val="2605888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67600" cy="1143000"/>
          </a:xfrm>
        </p:spPr>
        <p:txBody>
          <a:bodyPr/>
          <a:lstStyle/>
          <a:p>
            <a:r>
              <a:rPr lang="fi-FI" dirty="0"/>
              <a:t>Koulun jälkeen iltapäivätoimintaan…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900449" y="1980322"/>
            <a:ext cx="7467600" cy="4873752"/>
          </a:xfrm>
        </p:spPr>
        <p:txBody>
          <a:bodyPr/>
          <a:lstStyle/>
          <a:p>
            <a:r>
              <a:rPr lang="fi-FI" dirty="0"/>
              <a:t>Iltapäivätoimintaa on tarjolla ekaluokkalaisille klo 12-16.00. (Paikka iltapäivätoimintaan tulee hakea.)</a:t>
            </a:r>
          </a:p>
          <a:p>
            <a:r>
              <a:rPr lang="fi-FI" dirty="0"/>
              <a:t>Iltapäivätoiminta tapahtuu joko seurakuntatalolla tai koulun </a:t>
            </a:r>
            <a:r>
              <a:rPr lang="fi-FI" dirty="0" err="1"/>
              <a:t>Ip</a:t>
            </a:r>
            <a:r>
              <a:rPr lang="fi-FI" dirty="0"/>
              <a:t>-kerhon tilassa.</a:t>
            </a:r>
          </a:p>
          <a:p>
            <a:r>
              <a:rPr lang="fi-FI" dirty="0" err="1"/>
              <a:t>Ip</a:t>
            </a:r>
            <a:r>
              <a:rPr lang="fi-FI" dirty="0"/>
              <a:t>-kerhossa voi tehdä läksyt, hengähtää päivän aherruksesta, ulkoilla, leikkiä ja pelata. </a:t>
            </a:r>
            <a:r>
              <a:rPr lang="fi-FI" dirty="0" err="1"/>
              <a:t>Ip-kerhossa</a:t>
            </a:r>
            <a:r>
              <a:rPr lang="fi-FI" dirty="0"/>
              <a:t> nautitaan välipala n. klo 13-14.</a:t>
            </a:r>
          </a:p>
          <a:p>
            <a:r>
              <a:rPr lang="fi-FI" dirty="0"/>
              <a:t>Ensimmäisten koulupäivien jälkeen </a:t>
            </a:r>
            <a:r>
              <a:rPr lang="fi-FI" dirty="0" err="1"/>
              <a:t>ip-kerhon</a:t>
            </a:r>
            <a:r>
              <a:rPr lang="fi-FI" dirty="0"/>
              <a:t> aikuiset hakevat lapset luokista kerhoon.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521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	Koulun jälkeen suoraan 	kotiin…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755576" y="2204864"/>
            <a:ext cx="7467600" cy="4873752"/>
          </a:xfrm>
        </p:spPr>
        <p:txBody>
          <a:bodyPr/>
          <a:lstStyle/>
          <a:p>
            <a:r>
              <a:rPr lang="fi-FI" dirty="0"/>
              <a:t>On suositeltavaa ohjata lapsi kulkemaan suoraan kotiin, sillä koulun tapaturmavakuutus on voimassa vain reitillä koulu-koti tai koti-koulu.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Läksyrutiinit on tärkeää opetella yhdessä lapsen kanssa alusta alkaen.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7267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			Viestintä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827584" y="1844824"/>
            <a:ext cx="7467600" cy="4873752"/>
          </a:xfrm>
        </p:spPr>
        <p:txBody>
          <a:bodyPr/>
          <a:lstStyle/>
          <a:p>
            <a:r>
              <a:rPr lang="fi-FI" dirty="0"/>
              <a:t>Wilma toimii tiedotuskanavana yhdessä koulun nettisivujen kanssa</a:t>
            </a:r>
          </a:p>
          <a:p>
            <a:r>
              <a:rPr lang="fi-FI" dirty="0"/>
              <a:t>Wilma toimii erinomaisesti kiireettömissä asioissa viestintävälineenä </a:t>
            </a:r>
          </a:p>
          <a:p>
            <a:r>
              <a:rPr lang="fi-FI" dirty="0"/>
              <a:t>Puhelin</a:t>
            </a:r>
          </a:p>
          <a:p>
            <a:r>
              <a:rPr lang="fi-FI" dirty="0"/>
              <a:t>Oppimiskeskustelut (joulu-/tammikuussa)</a:t>
            </a:r>
          </a:p>
          <a:p>
            <a:r>
              <a:rPr lang="fi-FI" dirty="0"/>
              <a:t>Vanhempainilta, joka pidetään heti lukuvuoden alkaessa. </a:t>
            </a:r>
          </a:p>
        </p:txBody>
      </p:sp>
    </p:spTree>
    <p:extLst>
      <p:ext uri="{BB962C8B-B14F-4D97-AF65-F5344CB8AC3E}">
        <p14:creationId xmlns:p14="http://schemas.microsoft.com/office/powerpoint/2010/main" val="3035461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rkkeri">
  <a:themeElements>
    <a:clrScheme name="Erkkeri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rkkeri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rkkeri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195</TotalTime>
  <Words>469</Words>
  <Application>Microsoft Office PowerPoint</Application>
  <PresentationFormat>Näytössä katseltava diaesitys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7" baseType="lpstr">
      <vt:lpstr>Arial</vt:lpstr>
      <vt:lpstr>Century Schoolbook</vt:lpstr>
      <vt:lpstr>Wingdings</vt:lpstr>
      <vt:lpstr>Wingdings 2</vt:lpstr>
      <vt:lpstr>Erkkeri</vt:lpstr>
      <vt:lpstr>  Koulu alkaa 12.8. klo 9.00</vt:lpstr>
      <vt:lpstr>     Ekaluokalla opiskellaan</vt:lpstr>
      <vt:lpstr>   Miten nykyisin opiskellaan?</vt:lpstr>
      <vt:lpstr>Koulupäivät alkavat ja päättyvät</vt:lpstr>
      <vt:lpstr>LUKUJÄRJESTYKSET</vt:lpstr>
      <vt:lpstr>  Tukea oppimiseen</vt:lpstr>
      <vt:lpstr>Koulun jälkeen iltapäivätoimintaan…</vt:lpstr>
      <vt:lpstr> Koulun jälkeen suoraan  kotiin…</vt:lpstr>
      <vt:lpstr>   Viestintä</vt:lpstr>
      <vt:lpstr>  Vapaan anominen koulusta</vt:lpstr>
      <vt:lpstr>Koulun työ- ja vapaapäivät lukuvuonna 2021-2022</vt:lpstr>
      <vt:lpstr>PowerPoint-esitys</vt:lpstr>
    </vt:vector>
  </TitlesOfParts>
  <Company>Kuopion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Koulu alkaa 11.8. klo 9.00</dc:title>
  <dc:creator>Viivi Kariniemi</dc:creator>
  <cp:lastModifiedBy>Kariniemi Viivi</cp:lastModifiedBy>
  <cp:revision>36</cp:revision>
  <dcterms:created xsi:type="dcterms:W3CDTF">2016-05-10T12:10:19Z</dcterms:created>
  <dcterms:modified xsi:type="dcterms:W3CDTF">2021-05-03T17:19:13Z</dcterms:modified>
</cp:coreProperties>
</file>